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749" r:id="rId1"/>
  </p:sldMasterIdLst>
  <p:notesMasterIdLst>
    <p:notesMasterId r:id="rId7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Lst>
  <p:sldSz cx="12192000" cy="6858000"/>
  <p:notesSz cx="6858000" cy="9144000"/>
  <p:embeddedFontLst>
    <p:embeddedFont>
      <p:font typeface="Rockwell" panose="02060603020205020403" pitchFamily="18" charset="0"/>
      <p:regular r:id="rId78"/>
      <p:bold r:id="rId79"/>
      <p:italic r:id="rId80"/>
      <p:boldItalic r:id="rId81"/>
    </p:embeddedFont>
    <p:embeddedFont>
      <p:font typeface="Calibri" panose="020F0502020204030204" pitchFamily="34" charset="0"/>
      <p:regular r:id="rId82"/>
      <p:bold r:id="rId83"/>
      <p:italic r:id="rId84"/>
      <p:boldItalic r:id="rId85"/>
    </p:embeddedFont>
    <p:embeddedFont>
      <p:font typeface="Rockwell Condensed" panose="02060603050405020104" pitchFamily="18" charset="0"/>
      <p:regular r:id="rId86"/>
      <p:bold r:id="rId87"/>
    </p:embeddedFont>
    <p:embeddedFont>
      <p:font typeface="Quattrocento Sans" panose="020B0604020202020204" charset="0"/>
      <p:bold r:id="rId88"/>
      <p:italic r:id="rId89"/>
      <p:boldItalic r:id="rId9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A16973-7B6A-494C-A831-7C1C3CB9F143}">
  <a:tblStyle styleId="{48A16973-7B6A-494C-A831-7C1C3CB9F143}" styleName="Table_0"/>
  <a:tblStyle styleId="{B69A0108-AF98-48DE-B8F2-36D7766B8057}" styleName="Table_1">
    <a:wholeTbl>
      <a:tcTxStyle b="off" i="off">
        <a:font>
          <a:latin typeface="Arial"/>
          <a:ea typeface="Arial"/>
          <a:cs typeface="Arial"/>
        </a:font>
        <a:schemeClr val="dk1"/>
      </a:tcTxStyle>
      <a:tcStyle>
        <a:tcBdr>
          <a:left>
            <a:ln w="12700" cap="flat" cmpd="sng">
              <a:solidFill>
                <a:schemeClr val="accent1"/>
              </a:solidFill>
              <a:prstDash val="solid"/>
              <a:round/>
              <a:headEnd type="none" w="med" len="med"/>
              <a:tailEnd type="none" w="med" len="med"/>
            </a:ln>
          </a:left>
          <a:right>
            <a:ln w="12700" cap="flat" cmpd="sng">
              <a:solidFill>
                <a:schemeClr val="accent1"/>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12700" cap="flat" cmpd="sng">
              <a:solidFill>
                <a:schemeClr val="accent1"/>
              </a:solidFill>
              <a:prstDash val="solid"/>
              <a:round/>
              <a:headEnd type="none" w="med" len="med"/>
              <a:tailEnd type="none" w="med" len="med"/>
            </a:ln>
          </a:insideH>
          <a:insideV>
            <a:ln w="12700" cap="flat" cmpd="sng">
              <a:solidFill>
                <a:schemeClr val="accent1"/>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254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D205B396-9AD4-407D-BCE6-CBE0635E1364}" styleName="Table_2">
    <a:wholeTbl>
      <a:tcTxStyle b="off" i="off">
        <a:font>
          <a:latin typeface="Arial"/>
          <a:ea typeface="Arial"/>
          <a:cs typeface="Arial"/>
        </a:font>
        <a:schemeClr val="dk1"/>
      </a:tcTxStyle>
      <a:tcStyle>
        <a:tcBdr>
          <a:left>
            <a:ln w="9525" cap="flat" cmpd="sng">
              <a:solidFill>
                <a:schemeClr val="accent1"/>
              </a:solidFill>
              <a:prstDash val="solid"/>
              <a:round/>
              <a:headEnd type="none" w="med" len="med"/>
              <a:tailEnd type="none" w="med" len="med"/>
            </a:ln>
          </a:left>
          <a:right>
            <a:ln w="9525" cap="flat" cmpd="sng">
              <a:solidFill>
                <a:schemeClr val="accent1"/>
              </a:solidFill>
              <a:prstDash val="solid"/>
              <a:round/>
              <a:headEnd type="none" w="med" len="med"/>
              <a:tailEnd type="none" w="med" len="med"/>
            </a:ln>
          </a:right>
          <a:top>
            <a:ln w="9525" cap="flat" cmpd="sng">
              <a:solidFill>
                <a:schemeClr val="accent1"/>
              </a:solidFill>
              <a:prstDash val="solid"/>
              <a:round/>
              <a:headEnd type="none" w="med" len="med"/>
              <a:tailEnd type="none" w="med" len="med"/>
            </a:ln>
          </a:top>
          <a:bottom>
            <a:ln w="9525"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top>
            <a:ln w="9525" cap="flat" cmpd="sng">
              <a:solidFill>
                <a:schemeClr val="accent1"/>
              </a:solidFill>
              <a:prstDash val="solid"/>
              <a:round/>
              <a:headEnd type="none" w="med" len="med"/>
              <a:tailEnd type="none" w="med" len="med"/>
            </a:ln>
          </a:top>
          <a:bottom>
            <a:ln w="9525" cap="flat" cmpd="sng">
              <a:solidFill>
                <a:schemeClr val="accent1"/>
              </a:solidFill>
              <a:prstDash val="solid"/>
              <a:round/>
              <a:headEnd type="none" w="med" len="med"/>
              <a:tailEnd type="none" w="med" len="med"/>
            </a:ln>
          </a:bottom>
        </a:tcBdr>
      </a:tcStyle>
    </a:band1H>
    <a:band1V>
      <a:tcStyle>
        <a:tcBdr>
          <a:left>
            <a:ln w="9525" cap="flat" cmpd="sng">
              <a:solidFill>
                <a:schemeClr val="accent1"/>
              </a:solidFill>
              <a:prstDash val="solid"/>
              <a:round/>
              <a:headEnd type="none" w="med" len="med"/>
              <a:tailEnd type="none" w="med" len="med"/>
            </a:ln>
          </a:left>
          <a:right>
            <a:ln w="9525" cap="flat" cmpd="sng">
              <a:solidFill>
                <a:schemeClr val="accent1"/>
              </a:solidFill>
              <a:prstDash val="solid"/>
              <a:round/>
              <a:headEnd type="none" w="med" len="med"/>
              <a:tailEnd type="none" w="med" len="med"/>
            </a:ln>
          </a:right>
        </a:tcBdr>
      </a:tcStyle>
    </a:band1V>
    <a:band2V>
      <a:tcStyle>
        <a:tcBdr>
          <a:left>
            <a:ln w="9525" cap="flat" cmpd="sng">
              <a:solidFill>
                <a:schemeClr val="accent1"/>
              </a:solidFill>
              <a:prstDash val="solid"/>
              <a:round/>
              <a:headEnd type="none" w="med" len="med"/>
              <a:tailEnd type="none" w="med" len="med"/>
            </a:ln>
          </a:left>
          <a:right>
            <a:ln w="9525" cap="flat" cmpd="sng">
              <a:solidFill>
                <a:schemeClr val="accent1"/>
              </a:solidFill>
              <a:prstDash val="solid"/>
              <a:round/>
              <a:headEnd type="none" w="med" len="med"/>
              <a:tailEnd type="none" w="med" len="med"/>
            </a:ln>
          </a:right>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med" len="med"/>
              <a:tailEnd type="none" w="med" len="med"/>
            </a:ln>
          </a:top>
        </a:tcBdr>
      </a:tcStyle>
    </a:lastRow>
    <a:firstRow>
      <a:tcTxStyle b="on" i="off">
        <a:font>
          <a:latin typeface="Arial"/>
          <a:ea typeface="Arial"/>
          <a:cs typeface="Arial"/>
        </a:font>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37"/>
  </p:normalViewPr>
  <p:slideViewPr>
    <p:cSldViewPr snapToGrid="0" snapToObjects="1">
      <p:cViewPr varScale="1">
        <p:scale>
          <a:sx n="106" d="100"/>
          <a:sy n="106" d="100"/>
        </p:scale>
        <p:origin x="6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7.fntdata"/><Relationship Id="rId89" Type="http://schemas.openxmlformats.org/officeDocument/2006/relationships/font" Target="fonts/font12.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2.fntdata"/><Relationship Id="rId5" Type="http://schemas.openxmlformats.org/officeDocument/2006/relationships/slide" Target="slides/slide4.xml"/><Relationship Id="rId90" Type="http://schemas.openxmlformats.org/officeDocument/2006/relationships/font" Target="fonts/font13.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3.fntdata"/><Relationship Id="rId85" Type="http://schemas.openxmlformats.org/officeDocument/2006/relationships/font" Target="fonts/font8.fntdata"/><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6.fntdata"/><Relationship Id="rId88" Type="http://schemas.openxmlformats.org/officeDocument/2006/relationships/font" Target="fonts/font11.fntdata"/><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1.fntdata"/><Relationship Id="rId81" Type="http://schemas.openxmlformats.org/officeDocument/2006/relationships/font" Target="fonts/font4.fntdata"/><Relationship Id="rId86" Type="http://schemas.openxmlformats.org/officeDocument/2006/relationships/font" Target="fonts/font9.fntdata"/><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0.fntdata"/><Relationship Id="rId61" Type="http://schemas.openxmlformats.org/officeDocument/2006/relationships/slide" Target="slides/slide60.xml"/><Relationship Id="rId82"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086099"/>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6094243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1</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388905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10</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573328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179" name="Shape 1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11</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577568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186" name="Shape 1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12</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646088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2" name="Shape 192"/>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193" name="Shape 19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13</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677945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9" name="Shape 199"/>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200" name="Shape 20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14</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074723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6" name="Shape 206"/>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207" name="Shape 20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15</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11962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txBox="1">
            <a:spLocks noGrp="1"/>
          </p:cNvSpPr>
          <p:nvPr>
            <p:ph type="body" idx="1"/>
          </p:nvPr>
        </p:nvSpPr>
        <p:spPr>
          <a:xfrm>
            <a:off x="685800" y="4400550"/>
            <a:ext cx="5486399" cy="3086099"/>
          </a:xfrm>
          <a:prstGeom prst="rect">
            <a:avLst/>
          </a:prstGeom>
        </p:spPr>
        <p:txBody>
          <a:bodyPr lIns="91425" tIns="91425" rIns="91425" bIns="91425" anchor="t" anchorCtr="0">
            <a:noAutofit/>
          </a:bodyPr>
          <a:lstStyle/>
          <a:p>
            <a:pPr lvl="0">
              <a:spcBef>
                <a:spcPts val="0"/>
              </a:spcBef>
              <a:buNone/>
            </a:pPr>
            <a:endParaRPr/>
          </a:p>
        </p:txBody>
      </p:sp>
      <p:sp>
        <p:nvSpPr>
          <p:cNvPr id="213" name="Shape 2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521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0" name="Shape 220"/>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221" name="Shape 2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17</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300789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Arial"/>
                <a:ea typeface="Arial"/>
                <a:cs typeface="Arial"/>
                <a:sym typeface="Arial"/>
              </a:rPr>
              <a:t>http://www.w3schools.com/html/html_xhtml.asp</a:t>
            </a: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Arial"/>
                <a:ea typeface="Arial"/>
                <a:cs typeface="Arial"/>
                <a:sym typeface="Arial"/>
              </a:rPr>
              <a:t>XHTML stands for E</a:t>
            </a:r>
            <a:r>
              <a:rPr lang="en-US" sz="1200" b="1" i="0" u="none" strike="noStrike" cap="none">
                <a:solidFill>
                  <a:schemeClr val="dk1"/>
                </a:solidFill>
                <a:latin typeface="Arial"/>
                <a:ea typeface="Arial"/>
                <a:cs typeface="Arial"/>
                <a:sym typeface="Arial"/>
              </a:rPr>
              <a:t>X</a:t>
            </a:r>
            <a:r>
              <a:rPr lang="en-US" sz="1200" b="0" i="0" u="none" strike="noStrike" cap="none">
                <a:solidFill>
                  <a:schemeClr val="dk1"/>
                </a:solidFill>
                <a:latin typeface="Arial"/>
                <a:ea typeface="Arial"/>
                <a:cs typeface="Arial"/>
                <a:sym typeface="Arial"/>
              </a:rPr>
              <a:t>tensible </a:t>
            </a:r>
            <a:r>
              <a:rPr lang="en-US" sz="1200" b="1" i="0" u="none" strike="noStrike" cap="none">
                <a:solidFill>
                  <a:schemeClr val="dk1"/>
                </a:solidFill>
                <a:latin typeface="Arial"/>
                <a:ea typeface="Arial"/>
                <a:cs typeface="Arial"/>
                <a:sym typeface="Arial"/>
              </a:rPr>
              <a:t>H</a:t>
            </a:r>
            <a:r>
              <a:rPr lang="en-US" sz="1200" b="0" i="0" u="none" strike="noStrike" cap="none">
                <a:solidFill>
                  <a:schemeClr val="dk1"/>
                </a:solidFill>
                <a:latin typeface="Arial"/>
                <a:ea typeface="Arial"/>
                <a:cs typeface="Arial"/>
                <a:sym typeface="Arial"/>
              </a:rPr>
              <a:t>yper</a:t>
            </a:r>
            <a:r>
              <a:rPr lang="en-US" sz="1200" b="1" i="0" u="none" strike="noStrike" cap="none">
                <a:solidFill>
                  <a:schemeClr val="dk1"/>
                </a:solidFill>
                <a:latin typeface="Arial"/>
                <a:ea typeface="Arial"/>
                <a:cs typeface="Arial"/>
                <a:sym typeface="Arial"/>
              </a:rPr>
              <a:t>T</a:t>
            </a:r>
            <a:r>
              <a:rPr lang="en-US" sz="1200" b="0" i="0" u="none" strike="noStrike" cap="none">
                <a:solidFill>
                  <a:schemeClr val="dk1"/>
                </a:solidFill>
                <a:latin typeface="Arial"/>
                <a:ea typeface="Arial"/>
                <a:cs typeface="Arial"/>
                <a:sym typeface="Arial"/>
              </a:rPr>
              <a:t>ext </a:t>
            </a:r>
            <a:r>
              <a:rPr lang="en-US" sz="1200" b="1" i="0" u="none" strike="noStrike" cap="none">
                <a:solidFill>
                  <a:schemeClr val="dk1"/>
                </a:solidFill>
                <a:latin typeface="Arial"/>
                <a:ea typeface="Arial"/>
                <a:cs typeface="Arial"/>
                <a:sym typeface="Arial"/>
              </a:rPr>
              <a:t>M</a:t>
            </a:r>
            <a:r>
              <a:rPr lang="en-US" sz="1200" b="0" i="0" u="none" strike="noStrike" cap="none">
                <a:solidFill>
                  <a:schemeClr val="dk1"/>
                </a:solidFill>
                <a:latin typeface="Arial"/>
                <a:ea typeface="Arial"/>
                <a:cs typeface="Arial"/>
                <a:sym typeface="Arial"/>
              </a:rPr>
              <a:t>arkup </a:t>
            </a:r>
            <a:r>
              <a:rPr lang="en-US" sz="1200" b="1" i="0" u="none" strike="noStrike" cap="none">
                <a:solidFill>
                  <a:schemeClr val="dk1"/>
                </a:solidFill>
                <a:latin typeface="Arial"/>
                <a:ea typeface="Arial"/>
                <a:cs typeface="Arial"/>
                <a:sym typeface="Arial"/>
              </a:rPr>
              <a:t>L</a:t>
            </a:r>
            <a:r>
              <a:rPr lang="en-US" sz="1200" b="0" i="0" u="none" strike="noStrike" cap="none">
                <a:solidFill>
                  <a:schemeClr val="dk1"/>
                </a:solidFill>
                <a:latin typeface="Arial"/>
                <a:ea typeface="Arial"/>
                <a:cs typeface="Arial"/>
                <a:sym typeface="Arial"/>
              </a:rPr>
              <a:t>anguage\</a:t>
            </a:r>
          </a:p>
          <a:p>
            <a:pPr marL="0" marR="0" lvl="0" indent="0" algn="l" rtl="0">
              <a:spcBef>
                <a:spcPts val="0"/>
              </a:spcBef>
              <a:buSzPct val="25000"/>
              <a:buNone/>
            </a:pPr>
            <a:r>
              <a:rPr lang="en-US" sz="1200" b="0" i="0" u="none" strike="noStrike" cap="none">
                <a:solidFill>
                  <a:schemeClr val="dk1"/>
                </a:solidFill>
                <a:latin typeface="Arial"/>
                <a:ea typeface="Arial"/>
                <a:cs typeface="Arial"/>
                <a:sym typeface="Arial"/>
              </a:rPr>
              <a:t>The Most Important Differences from HTML:</a:t>
            </a:r>
          </a:p>
          <a:p>
            <a:pPr marL="0" marR="0" lvl="0" indent="0" algn="l" rtl="0">
              <a:spcBef>
                <a:spcPts val="0"/>
              </a:spcBef>
              <a:buSzPct val="25000"/>
              <a:buNone/>
            </a:pPr>
            <a:r>
              <a:rPr lang="en-US" sz="1200" b="0" i="0" u="none" strike="noStrike" cap="none">
                <a:solidFill>
                  <a:schemeClr val="dk1"/>
                </a:solidFill>
                <a:latin typeface="Arial"/>
                <a:ea typeface="Arial"/>
                <a:cs typeface="Arial"/>
                <a:sym typeface="Arial"/>
              </a:rPr>
              <a:t>Document Structure</a:t>
            </a:r>
          </a:p>
          <a:p>
            <a:pPr marL="0" marR="0" lvl="0" indent="0" algn="l" rtl="0">
              <a:spcBef>
                <a:spcPts val="0"/>
              </a:spcBef>
              <a:buSzPct val="25000"/>
              <a:buNone/>
            </a:pPr>
            <a:r>
              <a:rPr lang="en-US" sz="1200" b="0" i="0" u="none" strike="noStrike" cap="none">
                <a:solidFill>
                  <a:schemeClr val="dk1"/>
                </a:solidFill>
                <a:latin typeface="Arial"/>
                <a:ea typeface="Arial"/>
                <a:cs typeface="Arial"/>
                <a:sym typeface="Arial"/>
              </a:rPr>
              <a:t>XHTML DOCTYPE is </a:t>
            </a:r>
            <a:r>
              <a:rPr lang="en-US" sz="1200" b="1" i="0" u="none" strike="noStrike" cap="none">
                <a:solidFill>
                  <a:schemeClr val="dk1"/>
                </a:solidFill>
                <a:latin typeface="Arial"/>
                <a:ea typeface="Arial"/>
                <a:cs typeface="Arial"/>
                <a:sym typeface="Arial"/>
              </a:rPr>
              <a:t>mandatory</a:t>
            </a:r>
          </a:p>
          <a:p>
            <a:pPr marL="0" marR="0" lvl="0" indent="0" algn="l" rtl="0">
              <a:spcBef>
                <a:spcPts val="0"/>
              </a:spcBef>
              <a:buSzPct val="25000"/>
              <a:buNone/>
            </a:pPr>
            <a:r>
              <a:rPr lang="en-US" sz="1200" b="0" i="0" u="none" strike="noStrike" cap="none">
                <a:solidFill>
                  <a:schemeClr val="dk1"/>
                </a:solidFill>
                <a:latin typeface="Arial"/>
                <a:ea typeface="Arial"/>
                <a:cs typeface="Arial"/>
                <a:sym typeface="Arial"/>
              </a:rPr>
              <a:t>The xmlns attribute in &lt;html&gt; is </a:t>
            </a:r>
            <a:r>
              <a:rPr lang="en-US" sz="1200" b="1" i="0" u="none" strike="noStrike" cap="none">
                <a:solidFill>
                  <a:schemeClr val="dk1"/>
                </a:solidFill>
                <a:latin typeface="Arial"/>
                <a:ea typeface="Arial"/>
                <a:cs typeface="Arial"/>
                <a:sym typeface="Arial"/>
              </a:rPr>
              <a:t>mandatory</a:t>
            </a:r>
          </a:p>
          <a:p>
            <a:pPr marL="0" marR="0" lvl="0" indent="0" algn="l" rtl="0">
              <a:spcBef>
                <a:spcPts val="0"/>
              </a:spcBef>
              <a:buSzPct val="25000"/>
              <a:buNone/>
            </a:pPr>
            <a:r>
              <a:rPr lang="en-US" sz="1200" b="0" i="0" u="none" strike="noStrike" cap="none">
                <a:solidFill>
                  <a:schemeClr val="dk1"/>
                </a:solidFill>
                <a:latin typeface="Arial"/>
                <a:ea typeface="Arial"/>
                <a:cs typeface="Arial"/>
                <a:sym typeface="Arial"/>
              </a:rPr>
              <a:t>&lt;html&gt;, &lt;head&gt;, &lt;title&gt;, and &lt;body&gt; are </a:t>
            </a:r>
            <a:r>
              <a:rPr lang="en-US" sz="1200" b="1" i="0" u="none" strike="noStrike" cap="none">
                <a:solidFill>
                  <a:schemeClr val="dk1"/>
                </a:solidFill>
                <a:latin typeface="Arial"/>
                <a:ea typeface="Arial"/>
                <a:cs typeface="Arial"/>
                <a:sym typeface="Arial"/>
              </a:rPr>
              <a:t>mandatory</a:t>
            </a:r>
          </a:p>
          <a:p>
            <a:pPr marL="0" marR="0" lvl="0" indent="0" algn="l" rtl="0">
              <a:spcBef>
                <a:spcPts val="0"/>
              </a:spcBef>
              <a:buSzPct val="25000"/>
              <a:buNone/>
            </a:pPr>
            <a:r>
              <a:rPr lang="en-US" sz="1200" b="0" i="0" u="none" strike="noStrike" cap="none">
                <a:solidFill>
                  <a:schemeClr val="dk1"/>
                </a:solidFill>
                <a:latin typeface="Arial"/>
                <a:ea typeface="Arial"/>
                <a:cs typeface="Arial"/>
                <a:sym typeface="Arial"/>
              </a:rPr>
              <a:t>XHTML Elements</a:t>
            </a:r>
          </a:p>
          <a:p>
            <a:pPr marL="0" marR="0" lvl="0" indent="0" algn="l" rtl="0">
              <a:spcBef>
                <a:spcPts val="0"/>
              </a:spcBef>
              <a:buSzPct val="25000"/>
              <a:buNone/>
            </a:pPr>
            <a:r>
              <a:rPr lang="en-US" sz="1200" b="0" i="0" u="none" strike="noStrike" cap="none">
                <a:solidFill>
                  <a:schemeClr val="dk1"/>
                </a:solidFill>
                <a:latin typeface="Arial"/>
                <a:ea typeface="Arial"/>
                <a:cs typeface="Arial"/>
                <a:sym typeface="Arial"/>
              </a:rPr>
              <a:t>XHTML elements must be </a:t>
            </a:r>
            <a:r>
              <a:rPr lang="en-US" sz="1200" b="1" i="0" u="none" strike="noStrike" cap="none">
                <a:solidFill>
                  <a:schemeClr val="dk1"/>
                </a:solidFill>
                <a:latin typeface="Arial"/>
                <a:ea typeface="Arial"/>
                <a:cs typeface="Arial"/>
                <a:sym typeface="Arial"/>
              </a:rPr>
              <a:t>properly nested</a:t>
            </a:r>
          </a:p>
          <a:p>
            <a:pPr marL="0" marR="0" lvl="0" indent="0" algn="l" rtl="0">
              <a:spcBef>
                <a:spcPts val="0"/>
              </a:spcBef>
              <a:buSzPct val="25000"/>
              <a:buNone/>
            </a:pPr>
            <a:r>
              <a:rPr lang="en-US" sz="1200" b="0" i="0" u="none" strike="noStrike" cap="none">
                <a:solidFill>
                  <a:schemeClr val="dk1"/>
                </a:solidFill>
                <a:latin typeface="Arial"/>
                <a:ea typeface="Arial"/>
                <a:cs typeface="Arial"/>
                <a:sym typeface="Arial"/>
              </a:rPr>
              <a:t>XHTML elements must always be </a:t>
            </a:r>
            <a:r>
              <a:rPr lang="en-US" sz="1200" b="1" i="0" u="none" strike="noStrike" cap="none">
                <a:solidFill>
                  <a:schemeClr val="dk1"/>
                </a:solidFill>
                <a:latin typeface="Arial"/>
                <a:ea typeface="Arial"/>
                <a:cs typeface="Arial"/>
                <a:sym typeface="Arial"/>
              </a:rPr>
              <a:t>closed</a:t>
            </a:r>
          </a:p>
          <a:p>
            <a:pPr marL="0" marR="0" lvl="0" indent="0" algn="l" rtl="0">
              <a:spcBef>
                <a:spcPts val="0"/>
              </a:spcBef>
              <a:buSzPct val="25000"/>
              <a:buNone/>
            </a:pPr>
            <a:r>
              <a:rPr lang="en-US" sz="1200" b="0" i="0" u="none" strike="noStrike" cap="none">
                <a:solidFill>
                  <a:schemeClr val="dk1"/>
                </a:solidFill>
                <a:latin typeface="Arial"/>
                <a:ea typeface="Arial"/>
                <a:cs typeface="Arial"/>
                <a:sym typeface="Arial"/>
              </a:rPr>
              <a:t>XHTML elements must be in </a:t>
            </a:r>
            <a:r>
              <a:rPr lang="en-US" sz="1200" b="1" i="0" u="none" strike="noStrike" cap="none">
                <a:solidFill>
                  <a:schemeClr val="dk1"/>
                </a:solidFill>
                <a:latin typeface="Arial"/>
                <a:ea typeface="Arial"/>
                <a:cs typeface="Arial"/>
                <a:sym typeface="Arial"/>
              </a:rPr>
              <a:t>lowercase</a:t>
            </a:r>
          </a:p>
          <a:p>
            <a:pPr marL="0" marR="0" lvl="0" indent="0" algn="l" rtl="0">
              <a:spcBef>
                <a:spcPts val="0"/>
              </a:spcBef>
              <a:buSzPct val="25000"/>
              <a:buNone/>
            </a:pPr>
            <a:r>
              <a:rPr lang="en-US" sz="1200" b="0" i="0" u="none" strike="noStrike" cap="none">
                <a:solidFill>
                  <a:schemeClr val="dk1"/>
                </a:solidFill>
                <a:latin typeface="Arial"/>
                <a:ea typeface="Arial"/>
                <a:cs typeface="Arial"/>
                <a:sym typeface="Arial"/>
              </a:rPr>
              <a:t>XHTML documents must have </a:t>
            </a:r>
            <a:r>
              <a:rPr lang="en-US" sz="1200" b="1" i="0" u="none" strike="noStrike" cap="none">
                <a:solidFill>
                  <a:schemeClr val="dk1"/>
                </a:solidFill>
                <a:latin typeface="Arial"/>
                <a:ea typeface="Arial"/>
                <a:cs typeface="Arial"/>
                <a:sym typeface="Arial"/>
              </a:rPr>
              <a:t>one root element</a:t>
            </a:r>
          </a:p>
          <a:p>
            <a:pPr marL="0" marR="0" lvl="0" indent="0" algn="l" rtl="0">
              <a:spcBef>
                <a:spcPts val="0"/>
              </a:spcBef>
              <a:buSzPct val="25000"/>
              <a:buNone/>
            </a:pPr>
            <a:r>
              <a:rPr lang="en-US" sz="1200" b="0" i="0" u="none" strike="noStrike" cap="none">
                <a:solidFill>
                  <a:schemeClr val="dk1"/>
                </a:solidFill>
                <a:latin typeface="Arial"/>
                <a:ea typeface="Arial"/>
                <a:cs typeface="Arial"/>
                <a:sym typeface="Arial"/>
              </a:rPr>
              <a:t>XHTML Attributes</a:t>
            </a:r>
          </a:p>
          <a:p>
            <a:pPr marL="0" marR="0" lvl="0" indent="0" algn="l" rtl="0">
              <a:spcBef>
                <a:spcPts val="0"/>
              </a:spcBef>
              <a:buSzPct val="25000"/>
              <a:buNone/>
            </a:pPr>
            <a:r>
              <a:rPr lang="en-US" sz="1200" b="0" i="0" u="none" strike="noStrike" cap="none">
                <a:solidFill>
                  <a:schemeClr val="dk1"/>
                </a:solidFill>
                <a:latin typeface="Arial"/>
                <a:ea typeface="Arial"/>
                <a:cs typeface="Arial"/>
                <a:sym typeface="Arial"/>
              </a:rPr>
              <a:t>Attribute names must be in </a:t>
            </a:r>
            <a:r>
              <a:rPr lang="en-US" sz="1200" b="1" i="0" u="none" strike="noStrike" cap="none">
                <a:solidFill>
                  <a:schemeClr val="dk1"/>
                </a:solidFill>
                <a:latin typeface="Arial"/>
                <a:ea typeface="Arial"/>
                <a:cs typeface="Arial"/>
                <a:sym typeface="Arial"/>
              </a:rPr>
              <a:t>lower case</a:t>
            </a:r>
          </a:p>
          <a:p>
            <a:pPr marL="0" marR="0" lvl="0" indent="0" algn="l" rtl="0">
              <a:spcBef>
                <a:spcPts val="0"/>
              </a:spcBef>
              <a:buSzPct val="25000"/>
              <a:buNone/>
            </a:pPr>
            <a:r>
              <a:rPr lang="en-US" sz="1200" b="0" i="0" u="none" strike="noStrike" cap="none">
                <a:solidFill>
                  <a:schemeClr val="dk1"/>
                </a:solidFill>
                <a:latin typeface="Arial"/>
                <a:ea typeface="Arial"/>
                <a:cs typeface="Arial"/>
                <a:sym typeface="Arial"/>
              </a:rPr>
              <a:t>Attribute values must be </a:t>
            </a:r>
            <a:r>
              <a:rPr lang="en-US" sz="1200" b="1" i="0" u="none" strike="noStrike" cap="none">
                <a:solidFill>
                  <a:schemeClr val="dk1"/>
                </a:solidFill>
                <a:latin typeface="Arial"/>
                <a:ea typeface="Arial"/>
                <a:cs typeface="Arial"/>
                <a:sym typeface="Arial"/>
              </a:rPr>
              <a:t>quoted</a:t>
            </a:r>
          </a:p>
          <a:p>
            <a:pPr marL="0" marR="0" lvl="0" indent="0" algn="l" rtl="0">
              <a:spcBef>
                <a:spcPts val="0"/>
              </a:spcBef>
              <a:buSzPct val="25000"/>
              <a:buNone/>
            </a:pPr>
            <a:r>
              <a:rPr lang="en-US" sz="1200" b="0" i="0" u="none" strike="noStrike" cap="none">
                <a:solidFill>
                  <a:schemeClr val="dk1"/>
                </a:solidFill>
                <a:latin typeface="Arial"/>
                <a:ea typeface="Arial"/>
                <a:cs typeface="Arial"/>
                <a:sym typeface="Arial"/>
              </a:rPr>
              <a:t>Attribute minimization is </a:t>
            </a:r>
            <a:r>
              <a:rPr lang="en-US" sz="1200" b="1" i="0" u="none" strike="noStrike" cap="none">
                <a:solidFill>
                  <a:schemeClr val="dk1"/>
                </a:solidFill>
                <a:latin typeface="Arial"/>
                <a:ea typeface="Arial"/>
                <a:cs typeface="Arial"/>
                <a:sym typeface="Arial"/>
              </a:rPr>
              <a:t>forbidden</a:t>
            </a:r>
          </a:p>
        </p:txBody>
      </p:sp>
      <p:sp>
        <p:nvSpPr>
          <p:cNvPr id="228" name="Shape 2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18</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059503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4" name="Shape 234"/>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235" name="Shape 23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19</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429591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Arial"/>
                <a:ea typeface="Arial"/>
                <a:cs typeface="Arial"/>
                <a:sym typeface="Arial"/>
              </a:rPr>
              <a:t>Markup tag is a set of tags assigned to elements of a text to indicate their relation to the rest of the text or dictate how they should be displayed.</a:t>
            </a:r>
          </a:p>
          <a:p>
            <a:pPr marL="0" marR="0" lvl="0" indent="0" algn="l" rtl="0">
              <a:spcBef>
                <a:spcPts val="0"/>
              </a:spcBef>
              <a:buSzPct val="25000"/>
              <a:buNone/>
            </a:pPr>
            <a:r>
              <a:rPr lang="en-US" sz="1200" b="1" i="0" u="none" strike="noStrike" cap="none">
                <a:solidFill>
                  <a:schemeClr val="dk1"/>
                </a:solidFill>
                <a:latin typeface="Arial"/>
                <a:ea typeface="Arial"/>
                <a:cs typeface="Arial"/>
                <a:sym typeface="Arial"/>
              </a:rPr>
              <a:t>Markup tag indicate its related text the way to be displayed.</a:t>
            </a: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2</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353365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1" name="Shape 241"/>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242" name="Shape 24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20</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428621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8" name="Shape 248"/>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249" name="Shape 24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21</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1002338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5" name="Shape 255"/>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256" name="Shape 25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22</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872048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2" name="Shape 262"/>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263" name="Shape 26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23</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0889607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9" name="Shape 269"/>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Arial"/>
                <a:ea typeface="Arial"/>
                <a:cs typeface="Arial"/>
                <a:sym typeface="Arial"/>
              </a:rPr>
              <a:t>&lt;b&gt; and &lt;strong&gt; , &lt;i&gt; and &lt;em&gt; are similar and same in most browser but in some case (Blind reader, in some browsers) it shows different especially for Blind reader and stylesheet.</a:t>
            </a:r>
          </a:p>
        </p:txBody>
      </p:sp>
      <p:sp>
        <p:nvSpPr>
          <p:cNvPr id="270" name="Shape 27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24</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0864467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6" name="Shape 276"/>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277" name="Shape 27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25</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031200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400550"/>
            <a:ext cx="5486399" cy="3086099"/>
          </a:xfrm>
          <a:prstGeom prst="rect">
            <a:avLst/>
          </a:prstGeom>
        </p:spPr>
        <p:txBody>
          <a:bodyPr lIns="91425" tIns="91425" rIns="91425" bIns="91425" anchor="t" anchorCtr="0">
            <a:noAutofit/>
          </a:bodyPr>
          <a:lstStyle/>
          <a:p>
            <a:pPr lvl="0">
              <a:spcBef>
                <a:spcPts val="0"/>
              </a:spcBef>
              <a:buNone/>
            </a:pPr>
            <a:endParaRPr/>
          </a:p>
        </p:txBody>
      </p:sp>
      <p:sp>
        <p:nvSpPr>
          <p:cNvPr id="283" name="Shape 2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32253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27</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5620704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Arial"/>
                <a:ea typeface="Arial"/>
                <a:cs typeface="Arial"/>
                <a:sym typeface="Arial"/>
              </a:rPr>
              <a:t>webbot is a tag in FrontPage </a:t>
            </a:r>
          </a:p>
        </p:txBody>
      </p:sp>
      <p:sp>
        <p:nvSpPr>
          <p:cNvPr id="297" name="Shape 2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28</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0145838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3" name="Shape 303"/>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304" name="Shape 30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29</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996960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Arial"/>
                <a:ea typeface="Arial"/>
                <a:cs typeface="Arial"/>
                <a:sym typeface="Arial"/>
              </a:rPr>
              <a:t>There’er 2 types of tag: </a:t>
            </a:r>
          </a:p>
          <a:p>
            <a:pPr marL="0" marR="0" lvl="0" indent="0" algn="l" rtl="0">
              <a:spcBef>
                <a:spcPts val="0"/>
              </a:spcBef>
              <a:buSzPct val="25000"/>
              <a:buNone/>
            </a:pPr>
            <a:r>
              <a:rPr lang="en-US" sz="1200" b="0" i="0" u="none" strike="noStrike" cap="none">
                <a:solidFill>
                  <a:schemeClr val="dk1"/>
                </a:solidFill>
                <a:latin typeface="Arial"/>
                <a:ea typeface="Arial"/>
                <a:cs typeface="Arial"/>
                <a:sym typeface="Arial"/>
              </a:rPr>
              <a:t> - Empty tag &lt;br /&gt;, &lt;img /&gt;, &lt;hr /&gt;</a:t>
            </a:r>
          </a:p>
          <a:p>
            <a:pPr marL="0" marR="0" lvl="0" indent="0" algn="l" rtl="0">
              <a:spcBef>
                <a:spcPts val="0"/>
              </a:spcBef>
              <a:buSzPct val="25000"/>
              <a:buNone/>
            </a:pPr>
            <a:r>
              <a:rPr lang="en-US" sz="1200" b="0" i="0" u="none" strike="noStrike" cap="none">
                <a:solidFill>
                  <a:schemeClr val="dk1"/>
                </a:solidFill>
                <a:latin typeface="Arial"/>
                <a:ea typeface="Arial"/>
                <a:cs typeface="Arial"/>
                <a:sym typeface="Arial"/>
              </a:rPr>
              <a:t> - Containers tag &lt;p&gt;….&lt;/p&gt;</a:t>
            </a:r>
            <a:br>
              <a:rPr lang="en-US" sz="1200" b="0" i="0" u="none" strike="noStrike" cap="none">
                <a:solidFill>
                  <a:schemeClr val="dk1"/>
                </a:solidFill>
                <a:latin typeface="Arial"/>
                <a:ea typeface="Arial"/>
                <a:cs typeface="Arial"/>
                <a:sym typeface="Arial"/>
              </a:rPr>
            </a:br>
            <a:endParaRPr lang="en-US" sz="1200" b="0" i="0" u="none" strike="noStrike" cap="none">
              <a:solidFill>
                <a:schemeClr val="dk1"/>
              </a:solidFill>
              <a:latin typeface="Arial"/>
              <a:ea typeface="Arial"/>
              <a:cs typeface="Arial"/>
              <a:sym typeface="Arial"/>
            </a:endParaRPr>
          </a:p>
          <a:p>
            <a:pPr marL="0" marR="0" lvl="0" indent="0" algn="l" rtl="0">
              <a:spcBef>
                <a:spcPts val="0"/>
              </a:spcBef>
              <a:buSzPct val="25000"/>
              <a:buNone/>
            </a:pPr>
            <a:r>
              <a:rPr lang="en-US" sz="1200" b="0" i="0" u="none" strike="noStrike" cap="none">
                <a:solidFill>
                  <a:schemeClr val="dk1"/>
                </a:solidFill>
                <a:latin typeface="Arial"/>
                <a:ea typeface="Arial"/>
                <a:cs typeface="Arial"/>
                <a:sym typeface="Arial"/>
              </a:rPr>
              <a:t>Tags are case-insensitive.</a:t>
            </a:r>
          </a:p>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3</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8160200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10" name="Shape 310"/>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311" name="Shape 3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30</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228077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txBox="1">
            <a:spLocks noGrp="1"/>
          </p:cNvSpPr>
          <p:nvPr>
            <p:ph type="body" idx="1"/>
          </p:nvPr>
        </p:nvSpPr>
        <p:spPr>
          <a:xfrm>
            <a:off x="685800" y="4400550"/>
            <a:ext cx="5486399" cy="3086099"/>
          </a:xfrm>
          <a:prstGeom prst="rect">
            <a:avLst/>
          </a:prstGeom>
        </p:spPr>
        <p:txBody>
          <a:bodyPr lIns="91425" tIns="91425" rIns="91425" bIns="91425" anchor="t" anchorCtr="0">
            <a:noAutofit/>
          </a:bodyPr>
          <a:lstStyle/>
          <a:p>
            <a:pPr lvl="0">
              <a:spcBef>
                <a:spcPts val="0"/>
              </a:spcBef>
              <a:buNone/>
            </a:pPr>
            <a:endParaRPr/>
          </a:p>
        </p:txBody>
      </p:sp>
      <p:sp>
        <p:nvSpPr>
          <p:cNvPr id="317" name="Shape 3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88629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6" name="Shape 326"/>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327" name="Shape 3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32</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7476781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33" name="Shape 333"/>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334" name="Shape 3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33</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2111706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0" name="Shape 340"/>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341" name="Shape 3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34</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6393701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7" name="Shape 347"/>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348" name="Shape 3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35</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4722283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4" name="Shape 354"/>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355" name="Shape 3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36</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399682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1" name="Shape 361"/>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362" name="Shape 3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37</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8659607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8" name="Shape 368"/>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369" name="Shape 3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38</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0597038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5" name="Shape 375"/>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376" name="Shape 3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39</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438823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400550"/>
            <a:ext cx="5486399" cy="3086099"/>
          </a:xfrm>
          <a:prstGeom prst="rect">
            <a:avLst/>
          </a:prstGeom>
        </p:spPr>
        <p:txBody>
          <a:bodyPr lIns="91425" tIns="91425" rIns="91425" bIns="91425" anchor="t" anchorCtr="0">
            <a:noAutofit/>
          </a:bodyPr>
          <a:lstStyle/>
          <a:p>
            <a:pPr lvl="0">
              <a:spcBef>
                <a:spcPts val="0"/>
              </a:spcBef>
              <a:buNone/>
            </a:pPr>
            <a:endParaRPr/>
          </a:p>
        </p:txBody>
      </p:sp>
      <p:sp>
        <p:nvSpPr>
          <p:cNvPr id="128" name="Shape 12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67917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2" name="Shape 382"/>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383" name="Shape 3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40</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9055534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9" name="Shape 389"/>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390" name="Shape 3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41</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623570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96" name="Shape 396"/>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397" name="Shape 3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42</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1093187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3" name="Shape 403"/>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404" name="Shape 40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43</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5769472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10" name="Shape 410"/>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411" name="Shape 4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44</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7755599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17" name="Shape 417"/>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418" name="Shape 41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45</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6205947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4" name="Shape 424"/>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425" name="Shape 4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46</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8454855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31" name="Shape 431"/>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432" name="Shape 43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47</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5036206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38" name="Shape 438"/>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439" name="Shape 43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48</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1743753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txBox="1">
            <a:spLocks noGrp="1"/>
          </p:cNvSpPr>
          <p:nvPr>
            <p:ph type="body" idx="1"/>
          </p:nvPr>
        </p:nvSpPr>
        <p:spPr>
          <a:xfrm>
            <a:off x="685800" y="4400550"/>
            <a:ext cx="5486399" cy="3086099"/>
          </a:xfrm>
          <a:prstGeom prst="rect">
            <a:avLst/>
          </a:prstGeom>
        </p:spPr>
        <p:txBody>
          <a:bodyPr lIns="91425" tIns="91425" rIns="91425" bIns="91425" anchor="t" anchorCtr="0">
            <a:noAutofit/>
          </a:bodyPr>
          <a:lstStyle/>
          <a:p>
            <a:pPr lvl="0">
              <a:spcBef>
                <a:spcPts val="0"/>
              </a:spcBef>
              <a:buNone/>
            </a:pPr>
            <a:endParaRPr/>
          </a:p>
        </p:txBody>
      </p:sp>
      <p:sp>
        <p:nvSpPr>
          <p:cNvPr id="445" name="Shape 4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5809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Arial"/>
                <a:ea typeface="Arial"/>
                <a:cs typeface="Arial"/>
                <a:sym typeface="Arial"/>
              </a:rPr>
              <a:t>Generally we use &lt;!DOCTYPE&gt; to tell browser to display correctly.</a:t>
            </a:r>
          </a:p>
        </p:txBody>
      </p:sp>
      <p:sp>
        <p:nvSpPr>
          <p:cNvPr id="135" name="Shape 13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5</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0884154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1" name="Shape 451"/>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452" name="Shape 45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50</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6842664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8" name="Shape 458"/>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459" name="Shape 45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51</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5069759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65" name="Shape 465"/>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466" name="Shape 46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52</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0259495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Shape 47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73" name="Shape 473"/>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474" name="Shape 47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53</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3229825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1" name="Shape 481"/>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482" name="Shape 48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54</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6370240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8" name="Shape 488"/>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489" name="Shape 48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55</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8039656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Shape 4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5" name="Shape 495"/>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496" name="Shape 4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56</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9796818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Shape 50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02" name="Shape 502"/>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503" name="Shape 50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57</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1933001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Shape 50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09" name="Shape 509"/>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510" name="Shape 51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58</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9542659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6" name="Shape 516"/>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517" name="Shape 5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59</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336339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1" name="Shape 141"/>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142" name="Shape 14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6</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2251191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Shape 52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23" name="Shape 523"/>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524" name="Shape 52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60</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4554187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30" name="Shape 530"/>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531" name="Shape 53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61</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3363348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37" name="Shape 537"/>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538" name="Shape 53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62</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561601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Shape 54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44" name="Shape 544"/>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545" name="Shape 54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63</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9518140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Shape 55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51" name="Shape 551"/>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552" name="Shape 55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64</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794533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Shape 55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58" name="Shape 558"/>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559" name="Shape 55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65</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327984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5" name="Shape 565"/>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566" name="Shape 56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66</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8428973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2" name="Shape 572"/>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573" name="Shape 5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67</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01027999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Shape 5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9" name="Shape 579"/>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580" name="Shape 5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68</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17531104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Shape 5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86" name="Shape 586"/>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587" name="Shape 5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69</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188388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7</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6718260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txBox="1">
            <a:spLocks noGrp="1"/>
          </p:cNvSpPr>
          <p:nvPr>
            <p:ph type="body" idx="1"/>
          </p:nvPr>
        </p:nvSpPr>
        <p:spPr>
          <a:xfrm>
            <a:off x="685800" y="4400550"/>
            <a:ext cx="5486399" cy="3086099"/>
          </a:xfrm>
          <a:prstGeom prst="rect">
            <a:avLst/>
          </a:prstGeom>
        </p:spPr>
        <p:txBody>
          <a:bodyPr lIns="91425" tIns="91425" rIns="91425" bIns="91425" anchor="t" anchorCtr="0">
            <a:noAutofit/>
          </a:bodyPr>
          <a:lstStyle/>
          <a:p>
            <a:pPr lvl="0">
              <a:spcBef>
                <a:spcPts val="0"/>
              </a:spcBef>
              <a:buNone/>
            </a:pPr>
            <a:endParaRPr/>
          </a:p>
        </p:txBody>
      </p:sp>
      <p:sp>
        <p:nvSpPr>
          <p:cNvPr id="593" name="Shape 5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046165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Shape 59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99" name="Shape 599"/>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600" name="Shape 60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71</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40236108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Shape 605"/>
          <p:cNvSpPr txBox="1">
            <a:spLocks noGrp="1"/>
          </p:cNvSpPr>
          <p:nvPr>
            <p:ph type="body" idx="1"/>
          </p:nvPr>
        </p:nvSpPr>
        <p:spPr>
          <a:xfrm>
            <a:off x="685800" y="4400550"/>
            <a:ext cx="5486399" cy="3086099"/>
          </a:xfrm>
          <a:prstGeom prst="rect">
            <a:avLst/>
          </a:prstGeom>
        </p:spPr>
        <p:txBody>
          <a:bodyPr lIns="91425" tIns="91425" rIns="91425" bIns="91425" anchor="t" anchorCtr="0">
            <a:noAutofit/>
          </a:bodyPr>
          <a:lstStyle/>
          <a:p>
            <a:pPr lvl="0">
              <a:spcBef>
                <a:spcPts val="0"/>
              </a:spcBef>
              <a:buNone/>
            </a:pPr>
            <a:endParaRPr/>
          </a:p>
        </p:txBody>
      </p:sp>
      <p:sp>
        <p:nvSpPr>
          <p:cNvPr id="606" name="Shape 6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58493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12" name="Shape 612"/>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613" name="Shape 6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73</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68054408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Shape 618"/>
          <p:cNvSpPr txBox="1">
            <a:spLocks noGrp="1"/>
          </p:cNvSpPr>
          <p:nvPr>
            <p:ph type="body" idx="1"/>
          </p:nvPr>
        </p:nvSpPr>
        <p:spPr>
          <a:xfrm>
            <a:off x="685800" y="4400550"/>
            <a:ext cx="5486399" cy="3086099"/>
          </a:xfrm>
          <a:prstGeom prst="rect">
            <a:avLst/>
          </a:prstGeom>
        </p:spPr>
        <p:txBody>
          <a:bodyPr lIns="91425" tIns="91425" rIns="91425" bIns="91425" anchor="t" anchorCtr="0">
            <a:noAutofit/>
          </a:bodyPr>
          <a:lstStyle/>
          <a:p>
            <a:pPr lvl="0">
              <a:spcBef>
                <a:spcPts val="0"/>
              </a:spcBef>
              <a:buNone/>
            </a:pPr>
            <a:endParaRPr/>
          </a:p>
        </p:txBody>
      </p:sp>
      <p:sp>
        <p:nvSpPr>
          <p:cNvPr id="619" name="Shape 6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68979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Shape 624"/>
          <p:cNvSpPr txBox="1">
            <a:spLocks noGrp="1"/>
          </p:cNvSpPr>
          <p:nvPr>
            <p:ph type="body" idx="1"/>
          </p:nvPr>
        </p:nvSpPr>
        <p:spPr>
          <a:xfrm>
            <a:off x="685800" y="4400550"/>
            <a:ext cx="5486399" cy="3086099"/>
          </a:xfrm>
          <a:prstGeom prst="rect">
            <a:avLst/>
          </a:prstGeom>
        </p:spPr>
        <p:txBody>
          <a:bodyPr lIns="91425" tIns="91425" rIns="91425" bIns="91425" anchor="t" anchorCtr="0">
            <a:noAutofit/>
          </a:bodyPr>
          <a:lstStyle/>
          <a:p>
            <a:pPr lvl="0">
              <a:spcBef>
                <a:spcPts val="0"/>
              </a:spcBef>
              <a:buNone/>
            </a:pPr>
            <a:endParaRPr/>
          </a:p>
        </p:txBody>
      </p:sp>
      <p:sp>
        <p:nvSpPr>
          <p:cNvPr id="625" name="Shape 6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7611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8</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320136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9</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87195113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2646164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smtClean="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4285018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smtClean="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770651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Section Header">
    <p:spTree>
      <p:nvGrpSpPr>
        <p:cNvPr id="1" name="Shape 19"/>
        <p:cNvGrpSpPr/>
        <p:nvPr/>
      </p:nvGrpSpPr>
      <p:grpSpPr>
        <a:xfrm>
          <a:off x="0" y="0"/>
          <a:ext cx="0" cy="0"/>
          <a:chOff x="0" y="0"/>
          <a:chExt cx="0" cy="0"/>
        </a:xfrm>
      </p:grpSpPr>
      <p:sp>
        <p:nvSpPr>
          <p:cNvPr id="22" name="Shape 22"/>
          <p:cNvSpPr txBox="1">
            <a:spLocks noGrp="1"/>
          </p:cNvSpPr>
          <p:nvPr>
            <p:ph type="title"/>
          </p:nvPr>
        </p:nvSpPr>
        <p:spPr>
          <a:xfrm>
            <a:off x="609600" y="3153094"/>
            <a:ext cx="10972799" cy="2286000"/>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Arial"/>
              <a:buNone/>
              <a:defRPr sz="58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extLst>
      <p:ext uri="{BB962C8B-B14F-4D97-AF65-F5344CB8AC3E}">
        <p14:creationId xmlns:p14="http://schemas.microsoft.com/office/powerpoint/2010/main" val="3133869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972237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864374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619410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4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264437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5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5549166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6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3919040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7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81547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056985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8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7174834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9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6444796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0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5790568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1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5067213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2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8983483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3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022097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4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1539328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5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9804019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6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7664938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7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549534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19539017"/>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8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9339962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9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9814640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20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9117512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21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7608404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22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786130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23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6220635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24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9634366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25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68693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6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6744767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27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332104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smtClean="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31969322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28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0514950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29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5329286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30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38107696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31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50123690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32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7415198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33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8467617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34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7293481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35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813214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36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5331940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37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762889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smtClean="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2324611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38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4138118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39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0576610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40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55451723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41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2614584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42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4486586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43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30831789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44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28552794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45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7989644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46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56735746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47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616875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19689925"/>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48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3131479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49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5765987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50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77402948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51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2489661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52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8875364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53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0211963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54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90514987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55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59567569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56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36737757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57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77128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smtClean="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77525275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58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02422705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59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1924093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60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20075315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61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90695150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62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55580622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63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0888621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64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83786784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65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09701033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66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56771810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67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232330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11/25/2019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3769093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cSld name="68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7131523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69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8236825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cSld name="70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86238916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cSld name="71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60262950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cSld name="72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26409584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cSld name="73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91099439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cSld name="74_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15775" y="127000"/>
            <a:ext cx="10994125" cy="1014664"/>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3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dt" idx="10"/>
          </p:nvPr>
        </p:nvSpPr>
        <p:spPr>
          <a:xfrm>
            <a:off x="9486900" y="6394450"/>
            <a:ext cx="2324099" cy="274319"/>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809625" y="6394450"/>
            <a:ext cx="8134350" cy="274319"/>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5723" y="6394450"/>
            <a:ext cx="523874" cy="27431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
        <p:nvSpPr>
          <p:cNvPr id="29" name="Shape 29"/>
          <p:cNvSpPr txBox="1">
            <a:spLocks noGrp="1"/>
          </p:cNvSpPr>
          <p:nvPr>
            <p:ph type="body" idx="1"/>
          </p:nvPr>
        </p:nvSpPr>
        <p:spPr>
          <a:xfrm>
            <a:off x="606391" y="1633591"/>
            <a:ext cx="11020925" cy="4760858"/>
          </a:xfrm>
          <a:prstGeom prst="rect">
            <a:avLst/>
          </a:prstGeom>
          <a:noFill/>
          <a:ln>
            <a:noFill/>
          </a:ln>
        </p:spPr>
        <p:txBody>
          <a:bodyPr lIns="91425" tIns="91425" rIns="91425" bIns="91425" anchor="t" anchorCtr="0"/>
          <a:lstStyle>
            <a:lvl1pPr marL="274320" marR="0" lvl="0" indent="-134620" algn="l" rtl="0">
              <a:spcBef>
                <a:spcPts val="2200"/>
              </a:spcBef>
              <a:buClr>
                <a:schemeClr val="dk1"/>
              </a:buClr>
              <a:buSzPct val="100000"/>
              <a:buFont typeface="Arial"/>
              <a:buChar char="•"/>
              <a:defRPr sz="2200" b="0" i="0" u="none" strike="noStrike" cap="none">
                <a:solidFill>
                  <a:schemeClr val="dk1"/>
                </a:solidFill>
                <a:latin typeface="Arial"/>
                <a:ea typeface="Arial"/>
                <a:cs typeface="Arial"/>
                <a:sym typeface="Arial"/>
              </a:defRPr>
            </a:lvl1pPr>
            <a:lvl2pPr marL="594360" marR="0" lvl="1" indent="-149859" algn="l" rtl="0">
              <a:spcBef>
                <a:spcPts val="16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868680" marR="0" lvl="2" indent="-119380" algn="l" rtl="0">
              <a:spcBef>
                <a:spcPts val="12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188720" marR="0" lvl="3" indent="-134619" algn="l" rtl="0">
              <a:spcBef>
                <a:spcPts val="100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417320" marR="0" lvl="4" indent="-134619" algn="l" rtl="0">
              <a:spcBef>
                <a:spcPts val="80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645920" marR="0" lvl="5"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874520" marR="0" lvl="6"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2103120" marR="0" lvl="7"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2331720" marR="0" lvl="8" indent="-134620" algn="l" rtl="0">
              <a:spcBef>
                <a:spcPts val="60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785786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11/25/2019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42571796"/>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microsoft.com/office/2007/relationships/hdphoto" Target="../media/hdphoto1.wdp"/><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image" Target="../media/image3.png"/><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theme" Target="../theme/theme1.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88">
                <a:duotone>
                  <a:schemeClr val="accent1">
                    <a:shade val="45000"/>
                    <a:satMod val="135000"/>
                  </a:schemeClr>
                  <a:prstClr val="white"/>
                </a:duotone>
                <a:extLst>
                  <a:ext uri="{BEBA8EAE-BF5A-486C-A8C5-ECC9F3942E4B}">
                    <a14:imgProps xmlns:a14="http://schemas.microsoft.com/office/drawing/2010/main">
                      <a14:imgLayer r:embed="rId89">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7763188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 id="2147483767" r:id="rId18"/>
    <p:sldLayoutId id="2147483768" r:id="rId19"/>
    <p:sldLayoutId id="2147483769" r:id="rId20"/>
    <p:sldLayoutId id="2147483770" r:id="rId21"/>
    <p:sldLayoutId id="2147483771" r:id="rId22"/>
    <p:sldLayoutId id="2147483772" r:id="rId23"/>
    <p:sldLayoutId id="2147483773" r:id="rId24"/>
    <p:sldLayoutId id="2147483774" r:id="rId25"/>
    <p:sldLayoutId id="2147483775" r:id="rId26"/>
    <p:sldLayoutId id="2147483776" r:id="rId27"/>
    <p:sldLayoutId id="2147483777" r:id="rId28"/>
    <p:sldLayoutId id="2147483778" r:id="rId29"/>
    <p:sldLayoutId id="2147483779" r:id="rId30"/>
    <p:sldLayoutId id="2147483780" r:id="rId31"/>
    <p:sldLayoutId id="2147483781" r:id="rId32"/>
    <p:sldLayoutId id="2147483782" r:id="rId33"/>
    <p:sldLayoutId id="2147483783" r:id="rId34"/>
    <p:sldLayoutId id="2147483784" r:id="rId35"/>
    <p:sldLayoutId id="2147483785" r:id="rId36"/>
    <p:sldLayoutId id="2147483786" r:id="rId37"/>
    <p:sldLayoutId id="2147483787" r:id="rId38"/>
    <p:sldLayoutId id="2147483788" r:id="rId39"/>
    <p:sldLayoutId id="2147483789" r:id="rId40"/>
    <p:sldLayoutId id="2147483790" r:id="rId41"/>
    <p:sldLayoutId id="2147483791" r:id="rId42"/>
    <p:sldLayoutId id="2147483792" r:id="rId43"/>
    <p:sldLayoutId id="2147483793" r:id="rId44"/>
    <p:sldLayoutId id="2147483794" r:id="rId45"/>
    <p:sldLayoutId id="2147483795" r:id="rId46"/>
    <p:sldLayoutId id="2147483796" r:id="rId47"/>
    <p:sldLayoutId id="2147483797" r:id="rId48"/>
    <p:sldLayoutId id="2147483798" r:id="rId49"/>
    <p:sldLayoutId id="2147483799" r:id="rId50"/>
    <p:sldLayoutId id="2147483800" r:id="rId51"/>
    <p:sldLayoutId id="2147483801" r:id="rId52"/>
    <p:sldLayoutId id="2147483802" r:id="rId53"/>
    <p:sldLayoutId id="2147483803" r:id="rId54"/>
    <p:sldLayoutId id="2147483804" r:id="rId55"/>
    <p:sldLayoutId id="2147483805" r:id="rId56"/>
    <p:sldLayoutId id="2147483806" r:id="rId57"/>
    <p:sldLayoutId id="2147483807" r:id="rId58"/>
    <p:sldLayoutId id="2147483808" r:id="rId59"/>
    <p:sldLayoutId id="2147483809" r:id="rId60"/>
    <p:sldLayoutId id="2147483810" r:id="rId61"/>
    <p:sldLayoutId id="2147483811" r:id="rId62"/>
    <p:sldLayoutId id="2147483812" r:id="rId63"/>
    <p:sldLayoutId id="2147483813" r:id="rId64"/>
    <p:sldLayoutId id="2147483814" r:id="rId65"/>
    <p:sldLayoutId id="2147483815" r:id="rId66"/>
    <p:sldLayoutId id="2147483816" r:id="rId67"/>
    <p:sldLayoutId id="2147483817" r:id="rId68"/>
    <p:sldLayoutId id="2147483818" r:id="rId69"/>
    <p:sldLayoutId id="2147483819" r:id="rId70"/>
    <p:sldLayoutId id="2147483820" r:id="rId71"/>
    <p:sldLayoutId id="2147483821" r:id="rId72"/>
    <p:sldLayoutId id="2147483822" r:id="rId73"/>
    <p:sldLayoutId id="2147483823" r:id="rId74"/>
    <p:sldLayoutId id="2147483824" r:id="rId75"/>
    <p:sldLayoutId id="2147483825" r:id="rId76"/>
    <p:sldLayoutId id="2147483826" r:id="rId77"/>
    <p:sldLayoutId id="2147483827" r:id="rId78"/>
    <p:sldLayoutId id="2147483828" r:id="rId79"/>
    <p:sldLayoutId id="2147483829" r:id="rId80"/>
    <p:sldLayoutId id="2147483830" r:id="rId81"/>
    <p:sldLayoutId id="2147483831" r:id="rId82"/>
    <p:sldLayoutId id="2147483832" r:id="rId83"/>
    <p:sldLayoutId id="2147483833" r:id="rId84"/>
    <p:sldLayoutId id="2147483834" r:id="rId85"/>
    <p:sldLayoutId id="2147483835" r:id="rId86"/>
  </p:sldLayoutIdLst>
  <p:hf sldNum="0" hdr="0" ftr="0" dt="0"/>
  <p:txStyles>
    <p:titleStyle>
      <a:lvl1pPr algn="l" defTabSz="914400" rtl="0" eaLnBrk="1" latinLnBrk="0" hangingPunct="1">
        <a:lnSpc>
          <a:spcPct val="90000"/>
        </a:lnSpc>
        <a:spcBef>
          <a:spcPct val="0"/>
        </a:spcBef>
        <a:buNone/>
        <a:defRPr sz="5400" kern="1200" cap="all" baseline="0">
          <a:blipFill>
            <a:blip r:embed="rId90">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hyperlink" Target="Files/html_heading.html" TargetMode="External"/><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3" Type="http://schemas.openxmlformats.org/officeDocument/2006/relationships/hyperlink" Target="Files/html_line.html" TargetMode="External"/><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3" Type="http://schemas.openxmlformats.org/officeDocument/2006/relationships/hyperlink" Target="Files/html_paragraph.html" TargetMode="External"/><Relationship Id="rId2" Type="http://schemas.openxmlformats.org/officeDocument/2006/relationships/notesSlide" Target="../notesSlides/notesSlide22.xml"/><Relationship Id="rId1" Type="http://schemas.openxmlformats.org/officeDocument/2006/relationships/slideLayout" Target="../slideLayouts/slideLayout33.xml"/><Relationship Id="rId4" Type="http://schemas.openxmlformats.org/officeDocument/2006/relationships/hyperlink" Target="Files/html_paragraph_require_endtage.htm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Files/html_paragraph_break_line.html" TargetMode="External"/><Relationship Id="rId2" Type="http://schemas.openxmlformats.org/officeDocument/2006/relationships/notesSlide" Target="../notesSlides/notesSlide23.xml"/><Relationship Id="rId1" Type="http://schemas.openxmlformats.org/officeDocument/2006/relationships/slideLayout" Target="../slideLayouts/slideLayout34.xml"/><Relationship Id="rId4" Type="http://schemas.openxmlformats.org/officeDocument/2006/relationships/hyperlink" Target="Files/html_poem.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8" Type="http://schemas.openxmlformats.org/officeDocument/2006/relationships/hyperlink" Target="Files/html_bdo.html" TargetMode="External"/><Relationship Id="rId3" Type="http://schemas.openxmlformats.org/officeDocument/2006/relationships/hyperlink" Target="Files/html_formating.html" TargetMode="External"/><Relationship Id="rId7" Type="http://schemas.openxmlformats.org/officeDocument/2006/relationships/hyperlink" Target="Files/html_abbr.html" TargetMode="External"/><Relationship Id="rId2" Type="http://schemas.openxmlformats.org/officeDocument/2006/relationships/notesSlide" Target="../notesSlides/notesSlide25.xml"/><Relationship Id="rId1" Type="http://schemas.openxmlformats.org/officeDocument/2006/relationships/slideLayout" Target="../slideLayouts/slideLayout36.xml"/><Relationship Id="rId6" Type="http://schemas.openxmlformats.org/officeDocument/2006/relationships/hyperlink" Target="Files/html_address.html" TargetMode="External"/><Relationship Id="rId11" Type="http://schemas.openxmlformats.org/officeDocument/2006/relationships/hyperlink" Target="Files/html_marked.html" TargetMode="External"/><Relationship Id="rId5" Type="http://schemas.openxmlformats.org/officeDocument/2006/relationships/hyperlink" Target="Files/html_computer_output.html" TargetMode="External"/><Relationship Id="rId10" Type="http://schemas.openxmlformats.org/officeDocument/2006/relationships/hyperlink" Target="Files/html_del_ins.html" TargetMode="External"/><Relationship Id="rId4" Type="http://schemas.openxmlformats.org/officeDocument/2006/relationships/hyperlink" Target="Files/html_preformatted_text.html" TargetMode="External"/><Relationship Id="rId9" Type="http://schemas.openxmlformats.org/officeDocument/2006/relationships/hyperlink" Target="Files/html_q.html"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www.w3schools.com/tags/tag_sub.asp" TargetMode="External"/><Relationship Id="rId3" Type="http://schemas.openxmlformats.org/officeDocument/2006/relationships/hyperlink" Target="http://www.w3schools.com/tags/tag_b.asp" TargetMode="External"/><Relationship Id="rId7" Type="http://schemas.openxmlformats.org/officeDocument/2006/relationships/hyperlink" Target="http://www.w3schools.com/tags/tag_strong.asp" TargetMode="External"/><Relationship Id="rId12" Type="http://schemas.openxmlformats.org/officeDocument/2006/relationships/hyperlink" Target="http://www.w3schools.com/tags/tag_mark.asp" TargetMode="External"/><Relationship Id="rId2" Type="http://schemas.openxmlformats.org/officeDocument/2006/relationships/notesSlide" Target="../notesSlides/notesSlide26.xml"/><Relationship Id="rId1" Type="http://schemas.openxmlformats.org/officeDocument/2006/relationships/slideLayout" Target="../slideLayouts/slideLayout37.xml"/><Relationship Id="rId6" Type="http://schemas.openxmlformats.org/officeDocument/2006/relationships/hyperlink" Target="http://www.w3schools.com/tags/tag_small.asp" TargetMode="External"/><Relationship Id="rId11" Type="http://schemas.openxmlformats.org/officeDocument/2006/relationships/hyperlink" Target="http://www.w3schools.com/tags/tag_del.asp" TargetMode="External"/><Relationship Id="rId5" Type="http://schemas.openxmlformats.org/officeDocument/2006/relationships/hyperlink" Target="http://www.w3schools.com/tags/tag_i.asp" TargetMode="External"/><Relationship Id="rId10" Type="http://schemas.openxmlformats.org/officeDocument/2006/relationships/hyperlink" Target="http://www.w3schools.com/tags/tag_ins.asp" TargetMode="External"/><Relationship Id="rId4" Type="http://schemas.openxmlformats.org/officeDocument/2006/relationships/hyperlink" Target="http://www.w3schools.com/tags/tag_em.asp" TargetMode="External"/><Relationship Id="rId9" Type="http://schemas.openxmlformats.org/officeDocument/2006/relationships/hyperlink" Target="http://www.w3schools.com/tags/tag_sup.asp"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Files/html_comment.html" TargetMode="External"/><Relationship Id="rId2" Type="http://schemas.openxmlformats.org/officeDocument/2006/relationships/notesSlide" Target="../notesSlides/notesSlide27.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hyperlink" Target="Files/html_link1.html" TargetMode="External"/><Relationship Id="rId2" Type="http://schemas.openxmlformats.org/officeDocument/2006/relationships/notesSlide" Target="../notesSlides/notesSlide30.xml"/><Relationship Id="rId1" Type="http://schemas.openxmlformats.org/officeDocument/2006/relationships/slideLayout" Target="../slideLayouts/slideLayout41.xml"/><Relationship Id="rId4" Type="http://schemas.openxmlformats.org/officeDocument/2006/relationships/hyperlink" Target="http://www.w3schools.com/"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Files/html_link_target.html" TargetMode="External"/><Relationship Id="rId2" Type="http://schemas.openxmlformats.org/officeDocument/2006/relationships/notesSlide" Target="../notesSlides/notesSlide31.xml"/><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3.xml"/></Relationships>
</file>

<file path=ppt/slides/_rels/slide33.xml.rels><?xml version="1.0" encoding="UTF-8" standalone="yes"?>
<Relationships xmlns="http://schemas.openxmlformats.org/package/2006/relationships"><Relationship Id="rId3" Type="http://schemas.openxmlformats.org/officeDocument/2006/relationships/hyperlink" Target="Files/html_link.html" TargetMode="External"/><Relationship Id="rId7" Type="http://schemas.openxmlformats.org/officeDocument/2006/relationships/hyperlink" Target="Files/html_mailto.html" TargetMode="External"/><Relationship Id="rId2" Type="http://schemas.openxmlformats.org/officeDocument/2006/relationships/notesSlide" Target="../notesSlides/notesSlide33.xml"/><Relationship Id="rId1" Type="http://schemas.openxmlformats.org/officeDocument/2006/relationships/slideLayout" Target="../slideLayouts/slideLayout44.xml"/><Relationship Id="rId6" Type="http://schemas.openxmlformats.org/officeDocument/2006/relationships/hyperlink" Target="Files/html_frame_getfree.html" TargetMode="External"/><Relationship Id="rId5" Type="http://schemas.openxmlformats.org/officeDocument/2006/relationships/hyperlink" Target="Files/html_link_locations.html" TargetMode="External"/><Relationship Id="rId4" Type="http://schemas.openxmlformats.org/officeDocument/2006/relationships/hyperlink" Target="Files/html_image_link.html"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2.xml"/></Relationships>
</file>

<file path=ppt/slides/_rels/slide42.xml.rels><?xml version="1.0" encoding="UTF-8" standalone="yes"?>
<Relationships xmlns="http://schemas.openxmlformats.org/package/2006/relationships"><Relationship Id="rId3" Type="http://schemas.openxmlformats.org/officeDocument/2006/relationships/hyperlink" Target="Files/html_image_float.html" TargetMode="External"/><Relationship Id="rId2" Type="http://schemas.openxmlformats.org/officeDocument/2006/relationships/notesSlide" Target="../notesSlides/notesSlide42.xml"/><Relationship Id="rId1" Type="http://schemas.openxmlformats.org/officeDocument/2006/relationships/slideLayout" Target="../slideLayouts/slideLayout53.xml"/><Relationship Id="rId5" Type="http://schemas.openxmlformats.org/officeDocument/2006/relationships/hyperlink" Target="Files/html_image_mapping.html" TargetMode="External"/><Relationship Id="rId4" Type="http://schemas.openxmlformats.org/officeDocument/2006/relationships/hyperlink" Target="Files/html_image_link.html"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4.xml"/></Relationships>
</file>

<file path=ppt/slides/_rels/slide44.xml.rels><?xml version="1.0" encoding="UTF-8" standalone="yes"?>
<Relationships xmlns="http://schemas.openxmlformats.org/package/2006/relationships"><Relationship Id="rId3" Type="http://schemas.openxmlformats.org/officeDocument/2006/relationships/hyperlink" Target="Files/html_table.html" TargetMode="External"/><Relationship Id="rId2" Type="http://schemas.openxmlformats.org/officeDocument/2006/relationships/notesSlide" Target="../notesSlides/notesSlide44.xml"/><Relationship Id="rId1" Type="http://schemas.openxmlformats.org/officeDocument/2006/relationships/slideLayout" Target="../slideLayouts/slideLayout55.xml"/></Relationships>
</file>

<file path=ppt/slides/_rels/slide45.xml.rels><?xml version="1.0" encoding="UTF-8" standalone="yes"?>
<Relationships xmlns="http://schemas.openxmlformats.org/package/2006/relationships"><Relationship Id="rId3" Type="http://schemas.openxmlformats.org/officeDocument/2006/relationships/hyperlink" Target="Files/html_table_style.html" TargetMode="External"/><Relationship Id="rId2" Type="http://schemas.openxmlformats.org/officeDocument/2006/relationships/notesSlide" Target="../notesSlides/notesSlide45.xml"/><Relationship Id="rId1" Type="http://schemas.openxmlformats.org/officeDocument/2006/relationships/slideLayout" Target="../slideLayouts/slideLayout56.xml"/></Relationships>
</file>

<file path=ppt/slides/_rels/slide46.xml.rels><?xml version="1.0" encoding="UTF-8" standalone="yes"?>
<Relationships xmlns="http://schemas.openxmlformats.org/package/2006/relationships"><Relationship Id="rId3" Type="http://schemas.openxmlformats.org/officeDocument/2006/relationships/hyperlink" Target="Files/html_table_collapse.html" TargetMode="External"/><Relationship Id="rId2" Type="http://schemas.openxmlformats.org/officeDocument/2006/relationships/notesSlide" Target="../notesSlides/notesSlide46.xml"/><Relationship Id="rId1" Type="http://schemas.openxmlformats.org/officeDocument/2006/relationships/slideLayout" Target="../slideLayouts/slideLayout57.xml"/><Relationship Id="rId4" Type="http://schemas.openxmlformats.org/officeDocument/2006/relationships/hyperlink" Target="Files/html_table_padding.html"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Files/html_table_header.html" TargetMode="External"/><Relationship Id="rId2" Type="http://schemas.openxmlformats.org/officeDocument/2006/relationships/notesSlide" Target="../notesSlides/notesSlide47.xml"/><Relationship Id="rId1" Type="http://schemas.openxmlformats.org/officeDocument/2006/relationships/slideLayout" Target="../slideLayouts/slideLayout58.xml"/></Relationships>
</file>

<file path=ppt/slides/_rels/slide48.xml.rels><?xml version="1.0" encoding="UTF-8" standalone="yes"?>
<Relationships xmlns="http://schemas.openxmlformats.org/package/2006/relationships"><Relationship Id="rId3" Type="http://schemas.openxmlformats.org/officeDocument/2006/relationships/hyperlink" Target="Files/html_table_cellspacing.html" TargetMode="External"/><Relationship Id="rId2" Type="http://schemas.openxmlformats.org/officeDocument/2006/relationships/notesSlide" Target="../notesSlides/notesSlide48.xml"/><Relationship Id="rId1" Type="http://schemas.openxmlformats.org/officeDocument/2006/relationships/slideLayout" Target="../slideLayouts/slideLayout59.xml"/></Relationships>
</file>

<file path=ppt/slides/_rels/slide49.xml.rels><?xml version="1.0" encoding="UTF-8" standalone="yes"?>
<Relationships xmlns="http://schemas.openxmlformats.org/package/2006/relationships"><Relationship Id="rId3" Type="http://schemas.openxmlformats.org/officeDocument/2006/relationships/hyperlink" Target="Files/html_table_colspan.html" TargetMode="External"/><Relationship Id="rId2" Type="http://schemas.openxmlformats.org/officeDocument/2006/relationships/notesSlide" Target="../notesSlides/notesSlide49.xml"/><Relationship Id="rId1" Type="http://schemas.openxmlformats.org/officeDocument/2006/relationships/slideLayout" Target="../slideLayouts/slideLayout60.xml"/><Relationship Id="rId4" Type="http://schemas.openxmlformats.org/officeDocument/2006/relationships/hyperlink" Target="Files/html_table_rowspan.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Files/html_structure.html" TargetMode="External"/><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hyperlink" Target="Files/html_horizontal_vertical_heading.html" TargetMode="External"/><Relationship Id="rId2" Type="http://schemas.openxmlformats.org/officeDocument/2006/relationships/notesSlide" Target="../notesSlides/notesSlide50.xml"/><Relationship Id="rId1" Type="http://schemas.openxmlformats.org/officeDocument/2006/relationships/slideLayout" Target="../slideLayouts/slideLayout61.xml"/><Relationship Id="rId6" Type="http://schemas.openxmlformats.org/officeDocument/2006/relationships/hyperlink" Target="Files/html_table_tag_inside_table.html" TargetMode="External"/><Relationship Id="rId5" Type="http://schemas.openxmlformats.org/officeDocument/2006/relationships/hyperlink" Target="Files/html_table_id_attribute.html" TargetMode="External"/><Relationship Id="rId4" Type="http://schemas.openxmlformats.org/officeDocument/2006/relationships/hyperlink" Target="Files/html_table_caption.html"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4.xml"/></Relationships>
</file>

<file path=ppt/slides/_rels/slide54.xml.rels><?xml version="1.0" encoding="UTF-8" standalone="yes"?>
<Relationships xmlns="http://schemas.openxmlformats.org/package/2006/relationships"><Relationship Id="rId3" Type="http://schemas.openxmlformats.org/officeDocument/2006/relationships/hyperlink" Target="Files/html_list_ordered.html" TargetMode="External"/><Relationship Id="rId7" Type="http://schemas.openxmlformats.org/officeDocument/2006/relationships/hyperlink" Target="Files/html_list_description.html" TargetMode="External"/><Relationship Id="rId2" Type="http://schemas.openxmlformats.org/officeDocument/2006/relationships/notesSlide" Target="../notesSlides/notesSlide54.xml"/><Relationship Id="rId1" Type="http://schemas.openxmlformats.org/officeDocument/2006/relationships/slideLayout" Target="../slideLayouts/slideLayout65.xml"/><Relationship Id="rId6" Type="http://schemas.openxmlformats.org/officeDocument/2006/relationships/hyperlink" Target="Files/html_list_nested1.html" TargetMode="External"/><Relationship Id="rId5" Type="http://schemas.openxmlformats.org/officeDocument/2006/relationships/hyperlink" Target="Files/html_list_nested.html" TargetMode="External"/><Relationship Id="rId4" Type="http://schemas.openxmlformats.org/officeDocument/2006/relationships/hyperlink" Target="Files/html_list_unordered.html"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9.xml"/></Relationships>
</file>

<file path=ppt/slides/_rels/slide59.xml.rels><?xml version="1.0" encoding="UTF-8" standalone="yes"?>
<Relationships xmlns="http://schemas.openxmlformats.org/package/2006/relationships"><Relationship Id="rId3" Type="http://schemas.openxmlformats.org/officeDocument/2006/relationships/hyperlink" Target="Files/html_layout_divs.html" TargetMode="External"/><Relationship Id="rId2" Type="http://schemas.openxmlformats.org/officeDocument/2006/relationships/notesSlide" Target="../notesSlides/notesSlide59.xml"/><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3" Type="http://schemas.openxmlformats.org/officeDocument/2006/relationships/hyperlink" Target="Files/html_layout_tables.html" TargetMode="External"/><Relationship Id="rId2" Type="http://schemas.openxmlformats.org/officeDocument/2006/relationships/notesSlide" Target="../notesSlides/notesSlide60.xml"/><Relationship Id="rId1" Type="http://schemas.openxmlformats.org/officeDocument/2006/relationships/slideLayout" Target="../slideLayouts/slideLayout7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6.xml"/></Relationships>
</file>

<file path=ppt/slides/_rels/slide66.xml.rels><?xml version="1.0" encoding="UTF-8" standalone="yes"?>
<Relationships xmlns="http://schemas.openxmlformats.org/package/2006/relationships"><Relationship Id="rId8" Type="http://schemas.openxmlformats.org/officeDocument/2006/relationships/hyperlink" Target="Files/html_form_submit.html" TargetMode="External"/><Relationship Id="rId3" Type="http://schemas.openxmlformats.org/officeDocument/2006/relationships/hyperlink" Target="Files/html_select2.html" TargetMode="External"/><Relationship Id="rId7" Type="http://schemas.openxmlformats.org/officeDocument/2006/relationships/hyperlink" Target="Files/html_legend.html" TargetMode="External"/><Relationship Id="rId2" Type="http://schemas.openxmlformats.org/officeDocument/2006/relationships/notesSlide" Target="../notesSlides/notesSlide66.xml"/><Relationship Id="rId1" Type="http://schemas.openxmlformats.org/officeDocument/2006/relationships/slideLayout" Target="../slideLayouts/slideLayout77.xml"/><Relationship Id="rId6" Type="http://schemas.openxmlformats.org/officeDocument/2006/relationships/hyperlink" Target="Files/html_button.html" TargetMode="External"/><Relationship Id="rId11" Type="http://schemas.openxmlformats.org/officeDocument/2006/relationships/hyperlink" Target="Files/html_form_mail.html" TargetMode="External"/><Relationship Id="rId5" Type="http://schemas.openxmlformats.org/officeDocument/2006/relationships/hyperlink" Target="Files/html_textarea.html" TargetMode="External"/><Relationship Id="rId10" Type="http://schemas.openxmlformats.org/officeDocument/2006/relationships/hyperlink" Target="Files/html_form_radio.html" TargetMode="External"/><Relationship Id="rId4" Type="http://schemas.openxmlformats.org/officeDocument/2006/relationships/hyperlink" Target="Files/html_select3.html" TargetMode="External"/><Relationship Id="rId9" Type="http://schemas.openxmlformats.org/officeDocument/2006/relationships/hyperlink" Target="Files/html_form_checkbox.html" TargetMode="External"/></Relationships>
</file>

<file path=ppt/slides/_rels/slide67.xml.rels><?xml version="1.0" encoding="UTF-8" standalone="yes"?>
<Relationships xmlns="http://schemas.openxmlformats.org/package/2006/relationships"><Relationship Id="rId3" Type="http://schemas.openxmlformats.org/officeDocument/2006/relationships/hyperlink" Target="Files/html_iframe_height_width.html" TargetMode="External"/><Relationship Id="rId2" Type="http://schemas.openxmlformats.org/officeDocument/2006/relationships/notesSlide" Target="../notesSlides/notesSlide67.xml"/><Relationship Id="rId1" Type="http://schemas.openxmlformats.org/officeDocument/2006/relationships/slideLayout" Target="../slideLayouts/slideLayout78.xml"/></Relationships>
</file>

<file path=ppt/slides/_rels/slide68.xml.rels><?xml version="1.0" encoding="UTF-8" standalone="yes"?>
<Relationships xmlns="http://schemas.openxmlformats.org/package/2006/relationships"><Relationship Id="rId3" Type="http://schemas.openxmlformats.org/officeDocument/2006/relationships/hyperlink" Target="Files/html_iframe_frameborder.html" TargetMode="External"/><Relationship Id="rId2" Type="http://schemas.openxmlformats.org/officeDocument/2006/relationships/notesSlide" Target="../notesSlides/notesSlide68.xml"/><Relationship Id="rId1" Type="http://schemas.openxmlformats.org/officeDocument/2006/relationships/slideLayout" Target="../slideLayouts/slideLayout79.xml"/><Relationship Id="rId4" Type="http://schemas.openxmlformats.org/officeDocument/2006/relationships/hyperlink" Target="Files/html_iframe_target.html" TargetMode="External"/></Relationships>
</file>

<file path=ppt/slides/_rels/slide69.xml.rels><?xml version="1.0" encoding="UTF-8" standalone="yes"?>
<Relationships xmlns="http://schemas.openxmlformats.org/package/2006/relationships"><Relationship Id="rId3" Type="http://schemas.openxmlformats.org/officeDocument/2006/relationships/hyperlink" Target="http://www.w3schools.com/html/html_colornames.asp" TargetMode="External"/><Relationship Id="rId2" Type="http://schemas.openxmlformats.org/officeDocument/2006/relationships/notesSlide" Target="../notesSlides/notesSlide69.xml"/><Relationship Id="rId1" Type="http://schemas.openxmlformats.org/officeDocument/2006/relationships/slideLayout" Target="../slideLayouts/slideLayout8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3" Type="http://schemas.openxmlformats.org/officeDocument/2006/relationships/hyperlink" Target="Files/html_color_name.html" TargetMode="External"/><Relationship Id="rId2" Type="http://schemas.openxmlformats.org/officeDocument/2006/relationships/notesSlide" Target="../notesSlides/notesSlide70.xml"/><Relationship Id="rId1" Type="http://schemas.openxmlformats.org/officeDocument/2006/relationships/slideLayout" Target="../slideLayouts/slideLayout81.xml"/><Relationship Id="rId5" Type="http://schemas.openxmlformats.org/officeDocument/2006/relationships/hyperlink" Target="Files/html_color_hexadecimal.html" TargetMode="External"/><Relationship Id="rId4" Type="http://schemas.openxmlformats.org/officeDocument/2006/relationships/hyperlink" Target="Files/html_color_rgb.html" TargetMode="Externa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2.xml"/></Relationships>
</file>

<file path=ppt/slides/_rels/slide72.xml.rels><?xml version="1.0" encoding="UTF-8" standalone="yes"?>
<Relationships xmlns="http://schemas.openxmlformats.org/package/2006/relationships"><Relationship Id="rId3" Type="http://schemas.openxmlformats.org/officeDocument/2006/relationships/hyperlink" Target="http://www.w3schools.com/html/html_entities.asp" TargetMode="External"/><Relationship Id="rId2" Type="http://schemas.openxmlformats.org/officeDocument/2006/relationships/notesSlide" Target="../notesSlides/notesSlide72.xml"/><Relationship Id="rId1" Type="http://schemas.openxmlformats.org/officeDocument/2006/relationships/slideLayout" Target="../slideLayouts/slideLayout8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84.xml"/></Relationships>
</file>

<file path=ppt/slides/_rels/slide74.xml.rels><?xml version="1.0" encoding="UTF-8" standalone="yes"?>
<Relationships xmlns="http://schemas.openxmlformats.org/package/2006/relationships"><Relationship Id="rId3" Type="http://schemas.openxmlformats.org/officeDocument/2006/relationships/hyperlink" Target="Files/html_charset.html" TargetMode="External"/><Relationship Id="rId2" Type="http://schemas.openxmlformats.org/officeDocument/2006/relationships/notesSlide" Target="../notesSlides/notesSlide74.xml"/><Relationship Id="rId1" Type="http://schemas.openxmlformats.org/officeDocument/2006/relationships/slideLayout" Target="../slideLayouts/slideLayout85.xml"/><Relationship Id="rId4" Type="http://schemas.openxmlformats.org/officeDocument/2006/relationships/hyperlink" Target="Files/html_charset_no.html" TargetMode="Externa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86.xml"/></Relationships>
</file>

<file path=ppt/slides/_rels/slide8.xml.rels><?xml version="1.0" encoding="UTF-8" standalone="yes"?>
<Relationships xmlns="http://schemas.openxmlformats.org/package/2006/relationships"><Relationship Id="rId3" Type="http://schemas.openxmlformats.org/officeDocument/2006/relationships/hyperlink" Target="Files/html_heading.html"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Files/html_paragraph.html" TargetMode="External"/><Relationship Id="rId2" Type="http://schemas.openxmlformats.org/officeDocument/2006/relationships/notesSlide" Target="../notesSlides/notesSlide9.xml"/><Relationship Id="rId1" Type="http://schemas.openxmlformats.org/officeDocument/2006/relationships/slideLayout" Target="../slideLayouts/slideLayout20.xml"/><Relationship Id="rId5" Type="http://schemas.openxmlformats.org/officeDocument/2006/relationships/hyperlink" Target="Files/html_image.html" TargetMode="External"/><Relationship Id="rId4" Type="http://schemas.openxmlformats.org/officeDocument/2006/relationships/hyperlink" Target="Files/html_link.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3" name="Rectangle 2"/>
          <p:cNvSpPr/>
          <p:nvPr/>
        </p:nvSpPr>
        <p:spPr>
          <a:xfrm>
            <a:off x="0" y="0"/>
            <a:ext cx="12191999" cy="1900302"/>
          </a:xfrm>
          <a:prstGeom prst="rect">
            <a:avLst/>
          </a:prstGeom>
          <a:ln>
            <a:noFill/>
          </a:ln>
        </p:spPr>
        <p:style>
          <a:lnRef idx="2">
            <a:schemeClr val="accent2"/>
          </a:lnRef>
          <a:fillRef idx="1002">
            <a:schemeClr val="lt2"/>
          </a:fillRef>
          <a:effectRef idx="0">
            <a:schemeClr val="accent2"/>
          </a:effectRef>
          <a:fontRef idx="minor">
            <a:schemeClr val="dk1"/>
          </a:fontRef>
        </p:style>
        <p:txBody>
          <a:bodyPr rtlCol="0" anchor="ctr"/>
          <a:lstStyle/>
          <a:p>
            <a:pPr algn="ctr"/>
            <a:endParaRPr lang="en-US"/>
          </a:p>
        </p:txBody>
      </p:sp>
      <p:sp>
        <p:nvSpPr>
          <p:cNvPr id="110" name="Shape 110"/>
          <p:cNvSpPr/>
          <p:nvPr/>
        </p:nvSpPr>
        <p:spPr>
          <a:xfrm>
            <a:off x="314780" y="4347107"/>
            <a:ext cx="2897976"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dirty="0">
                <a:solidFill>
                  <a:schemeClr val="dk1"/>
                </a:solidFill>
                <a:latin typeface="Arial"/>
                <a:ea typeface="Arial"/>
                <a:cs typeface="Arial"/>
                <a:sym typeface="Arial"/>
              </a:rPr>
              <a:t>Prepared By:</a:t>
            </a:r>
          </a:p>
          <a:p>
            <a:pPr marL="171450" marR="0" lvl="0" indent="-171450" algn="l" rtl="0">
              <a:spcBef>
                <a:spcPts val="0"/>
              </a:spcBef>
              <a:buClr>
                <a:schemeClr val="dk1"/>
              </a:buClr>
              <a:buSzPct val="100000"/>
              <a:buFont typeface="Noto Sans Symbols"/>
              <a:buChar char="▪"/>
            </a:pPr>
            <a:r>
              <a:rPr lang="en-US" sz="1200" b="1" dirty="0" smtClean="0">
                <a:solidFill>
                  <a:schemeClr val="dk1"/>
                </a:solidFill>
              </a:rPr>
              <a:t>Ly </a:t>
            </a:r>
            <a:r>
              <a:rPr lang="en-US" sz="1200" b="1" dirty="0" err="1" smtClean="0">
                <a:solidFill>
                  <a:schemeClr val="dk1"/>
                </a:solidFill>
              </a:rPr>
              <a:t>Pichponreay</a:t>
            </a:r>
            <a:endParaRPr lang="en-US" sz="1200" b="1" dirty="0" smtClean="0">
              <a:solidFill>
                <a:schemeClr val="dk1"/>
              </a:solidFill>
            </a:endParaRPr>
          </a:p>
          <a:p>
            <a:pPr marL="171450" marR="0" lvl="0" indent="-171450" algn="l" rtl="0">
              <a:spcBef>
                <a:spcPts val="0"/>
              </a:spcBef>
              <a:buClr>
                <a:schemeClr val="dk1"/>
              </a:buClr>
              <a:buSzPct val="100000"/>
              <a:buFont typeface="Noto Sans Symbols"/>
              <a:buChar char="▪"/>
            </a:pPr>
            <a:r>
              <a:rPr lang="en-US" sz="1200" b="1" cap="none" dirty="0" err="1" smtClean="0">
                <a:solidFill>
                  <a:schemeClr val="dk1"/>
                </a:solidFill>
                <a:latin typeface="Arial"/>
                <a:ea typeface="Arial"/>
                <a:cs typeface="Arial"/>
                <a:sym typeface="Arial"/>
              </a:rPr>
              <a:t>Eath</a:t>
            </a:r>
            <a:r>
              <a:rPr lang="en-US" sz="1200" b="1" cap="none" dirty="0" smtClean="0">
                <a:solidFill>
                  <a:schemeClr val="dk1"/>
                </a:solidFill>
                <a:latin typeface="Arial"/>
                <a:ea typeface="Arial"/>
                <a:cs typeface="Arial"/>
                <a:sym typeface="Arial"/>
              </a:rPr>
              <a:t> </a:t>
            </a:r>
            <a:r>
              <a:rPr lang="en-US" sz="1200" b="1" cap="none" dirty="0" err="1" smtClean="0">
                <a:solidFill>
                  <a:schemeClr val="dk1"/>
                </a:solidFill>
                <a:latin typeface="Arial"/>
                <a:ea typeface="Arial"/>
                <a:cs typeface="Arial"/>
                <a:sym typeface="Arial"/>
              </a:rPr>
              <a:t>Manith</a:t>
            </a:r>
            <a:endParaRPr lang="en-US" sz="1200" b="1" cap="none" dirty="0">
              <a:solidFill>
                <a:schemeClr val="dk1"/>
              </a:solidFill>
              <a:latin typeface="Arial"/>
              <a:ea typeface="Arial"/>
              <a:cs typeface="Arial"/>
              <a:sym typeface="Arial"/>
            </a:endParaRPr>
          </a:p>
        </p:txBody>
      </p:sp>
      <p:sp>
        <p:nvSpPr>
          <p:cNvPr id="111" name="Shape 111"/>
          <p:cNvSpPr/>
          <p:nvPr/>
        </p:nvSpPr>
        <p:spPr>
          <a:xfrm>
            <a:off x="2652584" y="2869780"/>
            <a:ext cx="7133970" cy="147732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5400" b="1" cap="none" dirty="0">
                <a:solidFill>
                  <a:srgbClr val="59D5FE"/>
                </a:solidFill>
                <a:latin typeface="Arial"/>
                <a:ea typeface="Arial"/>
                <a:cs typeface="Arial"/>
                <a:sym typeface="Arial"/>
              </a:rPr>
              <a:t>HTML</a:t>
            </a:r>
          </a:p>
          <a:p>
            <a:pPr marL="0" marR="0" lvl="0" indent="0" algn="ctr" rtl="0">
              <a:spcBef>
                <a:spcPts val="0"/>
              </a:spcBef>
              <a:buSzPct val="25000"/>
              <a:buNone/>
            </a:pPr>
            <a:r>
              <a:rPr lang="en-US" sz="3600" b="1" dirty="0">
                <a:solidFill>
                  <a:srgbClr val="59D5FE"/>
                </a:solidFill>
                <a:latin typeface="Arial"/>
                <a:ea typeface="Arial"/>
                <a:cs typeface="Arial"/>
                <a:sym typeface="Arial"/>
              </a:rPr>
              <a:t>(</a:t>
            </a:r>
            <a:r>
              <a:rPr lang="en-US" sz="3600" b="1" dirty="0" err="1">
                <a:solidFill>
                  <a:srgbClr val="FF0000"/>
                </a:solidFill>
                <a:latin typeface="Arial"/>
                <a:ea typeface="Arial"/>
                <a:cs typeface="Arial"/>
                <a:sym typeface="Arial"/>
              </a:rPr>
              <a:t>H</a:t>
            </a:r>
            <a:r>
              <a:rPr lang="en-US" sz="3600" b="1" dirty="0" err="1">
                <a:solidFill>
                  <a:srgbClr val="59D5FE"/>
                </a:solidFill>
                <a:latin typeface="Arial"/>
                <a:ea typeface="Arial"/>
                <a:cs typeface="Arial"/>
                <a:sym typeface="Arial"/>
              </a:rPr>
              <a:t>yper</a:t>
            </a:r>
            <a:r>
              <a:rPr lang="en-US" sz="3600" b="1" dirty="0" err="1">
                <a:solidFill>
                  <a:srgbClr val="FF0000"/>
                </a:solidFill>
                <a:latin typeface="Arial"/>
                <a:ea typeface="Arial"/>
                <a:cs typeface="Arial"/>
                <a:sym typeface="Arial"/>
              </a:rPr>
              <a:t>T</a:t>
            </a:r>
            <a:r>
              <a:rPr lang="en-US" sz="3600" b="1" dirty="0" err="1">
                <a:solidFill>
                  <a:srgbClr val="59D5FE"/>
                </a:solidFill>
                <a:latin typeface="Arial"/>
                <a:ea typeface="Arial"/>
                <a:cs typeface="Arial"/>
                <a:sym typeface="Arial"/>
              </a:rPr>
              <a:t>ext</a:t>
            </a:r>
            <a:r>
              <a:rPr lang="en-US" sz="3600" b="1" dirty="0">
                <a:solidFill>
                  <a:srgbClr val="59D5FE"/>
                </a:solidFill>
                <a:latin typeface="Arial"/>
                <a:ea typeface="Arial"/>
                <a:cs typeface="Arial"/>
                <a:sym typeface="Arial"/>
              </a:rPr>
              <a:t> </a:t>
            </a:r>
            <a:r>
              <a:rPr lang="en-US" sz="3600" b="1" dirty="0">
                <a:solidFill>
                  <a:srgbClr val="FF0000"/>
                </a:solidFill>
                <a:latin typeface="Arial"/>
                <a:ea typeface="Arial"/>
                <a:cs typeface="Arial"/>
                <a:sym typeface="Arial"/>
              </a:rPr>
              <a:t>M</a:t>
            </a:r>
            <a:r>
              <a:rPr lang="en-US" sz="3600" b="1" dirty="0">
                <a:solidFill>
                  <a:srgbClr val="59D5FE"/>
                </a:solidFill>
                <a:latin typeface="Arial"/>
                <a:ea typeface="Arial"/>
                <a:cs typeface="Arial"/>
                <a:sym typeface="Arial"/>
              </a:rPr>
              <a:t>arkup </a:t>
            </a:r>
            <a:r>
              <a:rPr lang="en-US" sz="3600" b="1" dirty="0">
                <a:solidFill>
                  <a:srgbClr val="FF0000"/>
                </a:solidFill>
                <a:latin typeface="Arial"/>
                <a:ea typeface="Arial"/>
                <a:cs typeface="Arial"/>
                <a:sym typeface="Arial"/>
              </a:rPr>
              <a:t>L</a:t>
            </a:r>
            <a:r>
              <a:rPr lang="en-US" sz="3600" b="1" dirty="0">
                <a:solidFill>
                  <a:srgbClr val="59D5FE"/>
                </a:solidFill>
                <a:latin typeface="Arial"/>
                <a:ea typeface="Arial"/>
                <a:cs typeface="Arial"/>
                <a:sym typeface="Arial"/>
              </a:rPr>
              <a:t>anguage)</a:t>
            </a:r>
          </a:p>
        </p:txBody>
      </p:sp>
      <p:pic>
        <p:nvPicPr>
          <p:cNvPr id="4" name="Picture 3"/>
          <p:cNvPicPr>
            <a:picLocks noChangeAspect="1"/>
          </p:cNvPicPr>
          <p:nvPr/>
        </p:nvPicPr>
        <p:blipFill>
          <a:blip r:embed="rId3"/>
          <a:stretch>
            <a:fillRect/>
          </a:stretch>
        </p:blipFill>
        <p:spPr>
          <a:xfrm>
            <a:off x="4950929" y="336398"/>
            <a:ext cx="2536287" cy="618678"/>
          </a:xfrm>
          <a:prstGeom prst="rect">
            <a:avLst/>
          </a:prstGeom>
        </p:spPr>
      </p:pic>
      <p:sp>
        <p:nvSpPr>
          <p:cNvPr id="2" name="TextBox 1"/>
          <p:cNvSpPr txBox="1"/>
          <p:nvPr/>
        </p:nvSpPr>
        <p:spPr>
          <a:xfrm>
            <a:off x="2284729" y="1104523"/>
            <a:ext cx="7868686" cy="646331"/>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Cambodia-Korea Software Consulting</a:t>
            </a:r>
            <a:endParaRPr lang="en-US" sz="360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35390" y="205959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4" name="Shape 174"/>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Elements</a:t>
            </a:r>
          </a:p>
        </p:txBody>
      </p:sp>
      <p:sp>
        <p:nvSpPr>
          <p:cNvPr id="173" name="Shape 173"/>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000000"/>
              </a:buClr>
              <a:buSzPct val="100000"/>
              <a:buFont typeface="Arial"/>
              <a:buChar char="•"/>
            </a:pPr>
            <a:r>
              <a:rPr lang="en-US" sz="2200" b="0" i="0" u="none" strike="noStrike" cap="none">
                <a:solidFill>
                  <a:srgbClr val="000000"/>
                </a:solidFill>
                <a:latin typeface="Calibri"/>
                <a:ea typeface="Calibri"/>
                <a:cs typeface="Calibri"/>
                <a:sym typeface="Calibri"/>
              </a:rPr>
              <a:t>HTML documents are defined by HTML elements. </a:t>
            </a:r>
          </a:p>
          <a:p>
            <a:pPr marL="0" marR="0" lvl="0" indent="0" algn="l" rtl="0">
              <a:spcBef>
                <a:spcPts val="440"/>
              </a:spcBef>
              <a:spcAft>
                <a:spcPts val="0"/>
              </a:spcAft>
              <a:buClr>
                <a:srgbClr val="000000"/>
              </a:buClr>
              <a:buSzPct val="25000"/>
              <a:buFont typeface="Arial"/>
              <a:buNone/>
            </a:pPr>
            <a:r>
              <a:rPr lang="en-US" sz="2200" b="1" i="0" u="sng" strike="noStrike" cap="none">
                <a:solidFill>
                  <a:srgbClr val="000000"/>
                </a:solidFill>
                <a:latin typeface="Calibri"/>
                <a:ea typeface="Calibri"/>
                <a:cs typeface="Calibri"/>
                <a:sym typeface="Calibri"/>
              </a:rPr>
              <a:t>HTML Elements</a:t>
            </a:r>
          </a:p>
          <a:p>
            <a:pPr marL="342900" marR="0" lvl="0" indent="-342900" algn="l" rtl="0">
              <a:spcBef>
                <a:spcPts val="440"/>
              </a:spcBef>
              <a:spcAft>
                <a:spcPts val="0"/>
              </a:spcAft>
              <a:buClr>
                <a:srgbClr val="000000"/>
              </a:buClr>
              <a:buSzPct val="100000"/>
              <a:buFont typeface="Arial"/>
              <a:buChar char="•"/>
            </a:pPr>
            <a:r>
              <a:rPr lang="en-US" sz="2200" b="0" i="0" u="none" strike="noStrike" cap="none">
                <a:solidFill>
                  <a:srgbClr val="000000"/>
                </a:solidFill>
                <a:latin typeface="Calibri"/>
                <a:ea typeface="Calibri"/>
                <a:cs typeface="Calibri"/>
                <a:sym typeface="Calibri"/>
              </a:rPr>
              <a:t>An HTML element is everything from the start tag to the end tag:</a:t>
            </a:r>
          </a:p>
          <a:p>
            <a:pPr marL="0" marR="0" lvl="0" indent="0" algn="l" rtl="0">
              <a:spcBef>
                <a:spcPts val="440"/>
              </a:spcBef>
              <a:spcAft>
                <a:spcPts val="0"/>
              </a:spcAft>
              <a:buClr>
                <a:schemeClr val="dk1"/>
              </a:buClr>
              <a:buSzPct val="25000"/>
              <a:buFont typeface="Arial"/>
              <a:buNone/>
            </a:pPr>
            <a:endParaRPr sz="2200" b="0" i="0" u="none" strike="noStrike" cap="none">
              <a:solidFill>
                <a:srgbClr val="000000"/>
              </a:solidFill>
              <a:latin typeface="Calibri"/>
              <a:ea typeface="Calibri"/>
              <a:cs typeface="Calibri"/>
              <a:sym typeface="Calibri"/>
            </a:endParaRPr>
          </a:p>
          <a:p>
            <a:pPr marL="342900" marR="0" lvl="0" indent="-342900" algn="l" rtl="0">
              <a:spcBef>
                <a:spcPts val="440"/>
              </a:spcBef>
              <a:spcAft>
                <a:spcPts val="0"/>
              </a:spcAft>
              <a:buClr>
                <a:schemeClr val="dk1"/>
              </a:buClr>
              <a:buSzPct val="100000"/>
              <a:buFont typeface="Arial"/>
              <a:buNone/>
            </a:pPr>
            <a:endParaRPr sz="2200" b="0" i="0" u="none" strike="noStrike" cap="none">
              <a:solidFill>
                <a:srgbClr val="000000"/>
              </a:solidFill>
              <a:latin typeface="Calibri"/>
              <a:ea typeface="Calibri"/>
              <a:cs typeface="Calibri"/>
              <a:sym typeface="Calibri"/>
            </a:endParaRPr>
          </a:p>
          <a:p>
            <a:pPr marL="342900" marR="0" lvl="0" indent="-342900" algn="l" rtl="0">
              <a:spcBef>
                <a:spcPts val="440"/>
              </a:spcBef>
              <a:spcAft>
                <a:spcPts val="0"/>
              </a:spcAft>
              <a:buClr>
                <a:schemeClr val="dk1"/>
              </a:buClr>
              <a:buSzPct val="100000"/>
              <a:buFont typeface="Arial"/>
              <a:buNone/>
            </a:pPr>
            <a:endParaRPr sz="2200" b="0" i="0" u="none" strike="noStrike" cap="none">
              <a:solidFill>
                <a:srgbClr val="000000"/>
              </a:solidFill>
              <a:latin typeface="Calibri"/>
              <a:ea typeface="Calibri"/>
              <a:cs typeface="Calibri"/>
              <a:sym typeface="Calibri"/>
            </a:endParaRPr>
          </a:p>
          <a:p>
            <a:pPr marL="342900" marR="0" lvl="0" indent="-342900" algn="l" rtl="0">
              <a:spcBef>
                <a:spcPts val="440"/>
              </a:spcBef>
              <a:spcAft>
                <a:spcPts val="0"/>
              </a:spcAft>
              <a:buClr>
                <a:schemeClr val="dk1"/>
              </a:buClr>
              <a:buSzPct val="100000"/>
              <a:buFont typeface="Arial"/>
              <a:buNone/>
            </a:pPr>
            <a:endParaRPr sz="2200" b="0" i="0" u="none" strike="noStrike" cap="none">
              <a:solidFill>
                <a:srgbClr val="000000"/>
              </a:solidFill>
              <a:latin typeface="Calibri"/>
              <a:ea typeface="Calibri"/>
              <a:cs typeface="Calibri"/>
              <a:sym typeface="Calibri"/>
            </a:endParaRPr>
          </a:p>
          <a:p>
            <a:pPr marL="342900" marR="0" lvl="0" indent="-342900" algn="l" rtl="0">
              <a:spcBef>
                <a:spcPts val="440"/>
              </a:spcBef>
              <a:spcAft>
                <a:spcPts val="0"/>
              </a:spcAft>
              <a:buClr>
                <a:schemeClr val="dk1"/>
              </a:buClr>
              <a:buSzPct val="100000"/>
              <a:buFont typeface="Arial"/>
              <a:buNone/>
            </a:pPr>
            <a:endParaRPr sz="2200" b="0" i="0" u="none" strike="noStrike" cap="none">
              <a:solidFill>
                <a:srgbClr val="000000"/>
              </a:solidFill>
              <a:latin typeface="Calibri"/>
              <a:ea typeface="Calibri"/>
              <a:cs typeface="Calibri"/>
              <a:sym typeface="Calibri"/>
            </a:endParaRPr>
          </a:p>
          <a:p>
            <a:pPr marL="342900" marR="0" lvl="0" indent="-342900" algn="l" rtl="0">
              <a:spcBef>
                <a:spcPts val="440"/>
              </a:spcBef>
              <a:spcAft>
                <a:spcPts val="0"/>
              </a:spcAft>
              <a:buClr>
                <a:schemeClr val="dk1"/>
              </a:buClr>
              <a:buSzPct val="100000"/>
              <a:buFont typeface="Arial"/>
              <a:buNone/>
            </a:pPr>
            <a:endParaRPr sz="2200" b="0" i="0" u="none" strike="noStrike" cap="none">
              <a:solidFill>
                <a:srgbClr val="000000"/>
              </a:solidFill>
              <a:latin typeface="Calibri"/>
              <a:ea typeface="Calibri"/>
              <a:cs typeface="Calibri"/>
              <a:sym typeface="Calibri"/>
            </a:endParaRPr>
          </a:p>
          <a:p>
            <a:pPr marL="342900" marR="0" lvl="0" indent="-342900" algn="l" rtl="0">
              <a:spcBef>
                <a:spcPts val="440"/>
              </a:spcBef>
              <a:spcAft>
                <a:spcPts val="0"/>
              </a:spcAft>
              <a:buClr>
                <a:srgbClr val="000000"/>
              </a:buClr>
              <a:buSzPct val="100000"/>
              <a:buFont typeface="Arial"/>
              <a:buChar char="•"/>
            </a:pPr>
            <a:r>
              <a:rPr lang="en-US" sz="2200" b="0" i="0" u="none" strike="noStrike" cap="none">
                <a:solidFill>
                  <a:srgbClr val="000000"/>
                </a:solidFill>
                <a:latin typeface="Calibri"/>
                <a:ea typeface="Calibri"/>
                <a:cs typeface="Calibri"/>
                <a:sym typeface="Calibri"/>
              </a:rPr>
              <a:t>The start tag is often called the </a:t>
            </a:r>
            <a:r>
              <a:rPr lang="en-US" sz="2200" b="1" i="0" u="none" strike="noStrike" cap="none">
                <a:solidFill>
                  <a:srgbClr val="000000"/>
                </a:solidFill>
                <a:latin typeface="Calibri"/>
                <a:ea typeface="Calibri"/>
                <a:cs typeface="Calibri"/>
                <a:sym typeface="Calibri"/>
              </a:rPr>
              <a:t>opening tag</a:t>
            </a:r>
            <a:r>
              <a:rPr lang="en-US" sz="2200" b="0" i="0" u="none" strike="noStrike" cap="none">
                <a:solidFill>
                  <a:srgbClr val="000000"/>
                </a:solidFill>
                <a:latin typeface="Calibri"/>
                <a:ea typeface="Calibri"/>
                <a:cs typeface="Calibri"/>
                <a:sym typeface="Calibri"/>
              </a:rPr>
              <a:t>. The end tag is often called the </a:t>
            </a:r>
            <a:r>
              <a:rPr lang="en-US" sz="2200" b="1" i="0" u="none" strike="noStrike" cap="none">
                <a:solidFill>
                  <a:srgbClr val="000000"/>
                </a:solidFill>
                <a:latin typeface="Calibri"/>
                <a:ea typeface="Calibri"/>
                <a:cs typeface="Calibri"/>
                <a:sym typeface="Calibri"/>
              </a:rPr>
              <a:t>closing tag</a:t>
            </a:r>
            <a:r>
              <a:rPr lang="en-US" sz="2200" b="0" i="0" u="none" strike="noStrike" cap="none">
                <a:solidFill>
                  <a:srgbClr val="000000"/>
                </a:solidFill>
                <a:latin typeface="Calibri"/>
                <a:ea typeface="Calibri"/>
                <a:cs typeface="Calibri"/>
                <a:sym typeface="Calibri"/>
              </a:rPr>
              <a:t>.</a:t>
            </a:r>
          </a:p>
          <a:p>
            <a:pPr marL="0" marR="0" lvl="0" indent="0" algn="l" rtl="0">
              <a:spcBef>
                <a:spcPts val="2200"/>
              </a:spcBef>
              <a:buClr>
                <a:schemeClr val="dk1"/>
              </a:buClr>
              <a:buSzPct val="25000"/>
              <a:buFont typeface="Arial"/>
              <a:buNone/>
            </a:pPr>
            <a:endParaRPr sz="2200" b="0" i="1" u="none" strike="noStrike" cap="none">
              <a:solidFill>
                <a:srgbClr val="595959"/>
              </a:solidFill>
              <a:latin typeface="Arial"/>
              <a:ea typeface="Arial"/>
              <a:cs typeface="Arial"/>
              <a:sym typeface="Arial"/>
            </a:endParaRPr>
          </a:p>
        </p:txBody>
      </p:sp>
      <p:pic>
        <p:nvPicPr>
          <p:cNvPr id="175" name="Shape 175"/>
          <p:cNvPicPr preferRelativeResize="0"/>
          <p:nvPr/>
        </p:nvPicPr>
        <p:blipFill rotWithShape="1">
          <a:blip r:embed="rId3">
            <a:alphaModFix/>
          </a:blip>
          <a:srcRect/>
          <a:stretch/>
        </p:blipFill>
        <p:spPr>
          <a:xfrm>
            <a:off x="599331" y="3133428"/>
            <a:ext cx="11261720" cy="181594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Shape 182"/>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Elements(Con.)</a:t>
            </a:r>
          </a:p>
        </p:txBody>
      </p:sp>
      <p:sp>
        <p:nvSpPr>
          <p:cNvPr id="181" name="Shape 181"/>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2200" b="1" i="0" u="sng" strike="noStrike" cap="none">
                <a:solidFill>
                  <a:schemeClr val="dk1"/>
                </a:solidFill>
                <a:latin typeface="Arial"/>
                <a:ea typeface="Arial"/>
                <a:cs typeface="Arial"/>
                <a:sym typeface="Arial"/>
              </a:rPr>
              <a:t>HTML Element Syntax</a:t>
            </a:r>
          </a:p>
          <a:p>
            <a:pPr marL="274320" marR="0" lvl="0" indent="-274320" algn="l" rtl="0">
              <a:spcBef>
                <a:spcPts val="2200"/>
              </a:spcBef>
              <a:spcAft>
                <a:spcPts val="0"/>
              </a:spcAft>
              <a:buClr>
                <a:schemeClr val="dk1"/>
              </a:buClr>
              <a:buSzPct val="100000"/>
              <a:buFont typeface="Arial"/>
              <a:buChar char="•"/>
            </a:pPr>
            <a:r>
              <a:rPr lang="en-US" sz="2200" b="0" i="0" u="none" strike="noStrike" cap="none">
                <a:solidFill>
                  <a:schemeClr val="dk1"/>
                </a:solidFill>
                <a:latin typeface="Arial"/>
                <a:ea typeface="Arial"/>
                <a:cs typeface="Arial"/>
                <a:sym typeface="Arial"/>
              </a:rPr>
              <a:t>An HTML element starts with a </a:t>
            </a:r>
            <a:r>
              <a:rPr lang="en-US" sz="2200" b="1" i="0" u="none" strike="noStrike" cap="none">
                <a:solidFill>
                  <a:schemeClr val="dk1"/>
                </a:solidFill>
                <a:latin typeface="Arial"/>
                <a:ea typeface="Arial"/>
                <a:cs typeface="Arial"/>
                <a:sym typeface="Arial"/>
              </a:rPr>
              <a:t>start tag</a:t>
            </a:r>
            <a:r>
              <a:rPr lang="en-US" sz="2200" b="0" i="0" u="none" strike="noStrike" cap="none">
                <a:solidFill>
                  <a:schemeClr val="dk1"/>
                </a:solidFill>
                <a:latin typeface="Arial"/>
                <a:ea typeface="Arial"/>
                <a:cs typeface="Arial"/>
                <a:sym typeface="Arial"/>
              </a:rPr>
              <a:t> / </a:t>
            </a:r>
            <a:r>
              <a:rPr lang="en-US" sz="2200" b="1" i="0" u="none" strike="noStrike" cap="none">
                <a:solidFill>
                  <a:schemeClr val="dk1"/>
                </a:solidFill>
                <a:latin typeface="Arial"/>
                <a:ea typeface="Arial"/>
                <a:cs typeface="Arial"/>
                <a:sym typeface="Arial"/>
              </a:rPr>
              <a:t>opening tag</a:t>
            </a:r>
          </a:p>
          <a:p>
            <a:pPr marL="274320" marR="0" lvl="0" indent="-274320" algn="l" rtl="0">
              <a:spcBef>
                <a:spcPts val="2200"/>
              </a:spcBef>
              <a:spcAft>
                <a:spcPts val="0"/>
              </a:spcAft>
              <a:buClr>
                <a:schemeClr val="dk1"/>
              </a:buClr>
              <a:buSzPct val="100000"/>
              <a:buFont typeface="Arial"/>
              <a:buChar char="•"/>
            </a:pPr>
            <a:r>
              <a:rPr lang="en-US" sz="2200" b="0" i="0" u="none" strike="noStrike" cap="none">
                <a:solidFill>
                  <a:schemeClr val="dk1"/>
                </a:solidFill>
                <a:latin typeface="Arial"/>
                <a:ea typeface="Arial"/>
                <a:cs typeface="Arial"/>
                <a:sym typeface="Arial"/>
              </a:rPr>
              <a:t>An HTML element ends with an </a:t>
            </a:r>
            <a:r>
              <a:rPr lang="en-US" sz="2200" b="1" i="0" u="none" strike="noStrike" cap="none">
                <a:solidFill>
                  <a:schemeClr val="dk1"/>
                </a:solidFill>
                <a:latin typeface="Arial"/>
                <a:ea typeface="Arial"/>
                <a:cs typeface="Arial"/>
                <a:sym typeface="Arial"/>
              </a:rPr>
              <a:t>end tag</a:t>
            </a:r>
            <a:r>
              <a:rPr lang="en-US" sz="2200" b="0" i="0" u="none" strike="noStrike" cap="none">
                <a:solidFill>
                  <a:schemeClr val="dk1"/>
                </a:solidFill>
                <a:latin typeface="Arial"/>
                <a:ea typeface="Arial"/>
                <a:cs typeface="Arial"/>
                <a:sym typeface="Arial"/>
              </a:rPr>
              <a:t> / </a:t>
            </a:r>
            <a:r>
              <a:rPr lang="en-US" sz="2200" b="1" i="0" u="none" strike="noStrike" cap="none">
                <a:solidFill>
                  <a:schemeClr val="dk1"/>
                </a:solidFill>
                <a:latin typeface="Arial"/>
                <a:ea typeface="Arial"/>
                <a:cs typeface="Arial"/>
                <a:sym typeface="Arial"/>
              </a:rPr>
              <a:t>closing tag</a:t>
            </a:r>
          </a:p>
          <a:p>
            <a:pPr marL="274320" marR="0" lvl="0" indent="-274320" algn="l" rtl="0">
              <a:spcBef>
                <a:spcPts val="2200"/>
              </a:spcBef>
              <a:spcAft>
                <a:spcPts val="0"/>
              </a:spcAft>
              <a:buClr>
                <a:schemeClr val="dk1"/>
              </a:buClr>
              <a:buSzPct val="100000"/>
              <a:buFont typeface="Arial"/>
              <a:buChar char="•"/>
            </a:pPr>
            <a:r>
              <a:rPr lang="en-US" sz="2200" b="0" i="0" u="none" strike="noStrike" cap="none">
                <a:solidFill>
                  <a:schemeClr val="dk1"/>
                </a:solidFill>
                <a:latin typeface="Arial"/>
                <a:ea typeface="Arial"/>
                <a:cs typeface="Arial"/>
                <a:sym typeface="Arial"/>
              </a:rPr>
              <a:t>The </a:t>
            </a:r>
            <a:r>
              <a:rPr lang="en-US" sz="2200" b="1" i="0" u="none" strike="noStrike" cap="none">
                <a:solidFill>
                  <a:schemeClr val="dk1"/>
                </a:solidFill>
                <a:latin typeface="Arial"/>
                <a:ea typeface="Arial"/>
                <a:cs typeface="Arial"/>
                <a:sym typeface="Arial"/>
              </a:rPr>
              <a:t>element content</a:t>
            </a:r>
            <a:r>
              <a:rPr lang="en-US" sz="2200" b="0" i="0" u="none" strike="noStrike" cap="none">
                <a:solidFill>
                  <a:schemeClr val="dk1"/>
                </a:solidFill>
                <a:latin typeface="Arial"/>
                <a:ea typeface="Arial"/>
                <a:cs typeface="Arial"/>
                <a:sym typeface="Arial"/>
              </a:rPr>
              <a:t> is everything between the start and the end tag</a:t>
            </a:r>
          </a:p>
          <a:p>
            <a:pPr marL="274320" marR="0" lvl="0" indent="-274320" algn="l" rtl="0">
              <a:spcBef>
                <a:spcPts val="2200"/>
              </a:spcBef>
              <a:spcAft>
                <a:spcPts val="0"/>
              </a:spcAft>
              <a:buClr>
                <a:schemeClr val="dk1"/>
              </a:buClr>
              <a:buSzPct val="100000"/>
              <a:buFont typeface="Arial"/>
              <a:buChar char="•"/>
            </a:pPr>
            <a:r>
              <a:rPr lang="en-US" sz="2200" b="0" i="0" u="none" strike="noStrike" cap="none">
                <a:solidFill>
                  <a:schemeClr val="dk1"/>
                </a:solidFill>
                <a:latin typeface="Arial"/>
                <a:ea typeface="Arial"/>
                <a:cs typeface="Arial"/>
                <a:sym typeface="Arial"/>
              </a:rPr>
              <a:t>Some HTML elements have </a:t>
            </a:r>
            <a:r>
              <a:rPr lang="en-US" sz="2200" b="1" i="0" u="none" strike="noStrike" cap="none">
                <a:solidFill>
                  <a:schemeClr val="dk1"/>
                </a:solidFill>
                <a:latin typeface="Arial"/>
                <a:ea typeface="Arial"/>
                <a:cs typeface="Arial"/>
                <a:sym typeface="Arial"/>
              </a:rPr>
              <a:t>empty content</a:t>
            </a:r>
          </a:p>
          <a:p>
            <a:pPr marL="274320" marR="0" lvl="0" indent="-274320" algn="l" rtl="0">
              <a:spcBef>
                <a:spcPts val="2200"/>
              </a:spcBef>
              <a:spcAft>
                <a:spcPts val="0"/>
              </a:spcAft>
              <a:buClr>
                <a:schemeClr val="dk1"/>
              </a:buClr>
              <a:buSzPct val="100000"/>
              <a:buFont typeface="Arial"/>
              <a:buChar char="•"/>
            </a:pPr>
            <a:r>
              <a:rPr lang="en-US" sz="2200" b="0" i="0" u="none" strike="noStrike" cap="none">
                <a:solidFill>
                  <a:schemeClr val="dk1"/>
                </a:solidFill>
                <a:latin typeface="Arial"/>
                <a:ea typeface="Arial"/>
                <a:cs typeface="Arial"/>
                <a:sym typeface="Arial"/>
              </a:rPr>
              <a:t>Empty elements are </a:t>
            </a:r>
            <a:r>
              <a:rPr lang="en-US" sz="2200" b="1" i="0" u="none" strike="noStrike" cap="none">
                <a:solidFill>
                  <a:schemeClr val="dk1"/>
                </a:solidFill>
                <a:latin typeface="Arial"/>
                <a:ea typeface="Arial"/>
                <a:cs typeface="Arial"/>
                <a:sym typeface="Arial"/>
              </a:rPr>
              <a:t>closed in the start tag</a:t>
            </a:r>
          </a:p>
          <a:p>
            <a:pPr marL="274320" marR="0" lvl="0" indent="-274320" algn="l" rtl="0">
              <a:spcBef>
                <a:spcPts val="2200"/>
              </a:spcBef>
              <a:spcAft>
                <a:spcPts val="0"/>
              </a:spcAft>
              <a:buClr>
                <a:schemeClr val="dk1"/>
              </a:buClr>
              <a:buSzPct val="100000"/>
              <a:buFont typeface="Arial"/>
              <a:buChar char="•"/>
            </a:pPr>
            <a:r>
              <a:rPr lang="en-US" sz="2200" b="0" i="0" u="none" strike="noStrike" cap="none">
                <a:solidFill>
                  <a:schemeClr val="dk1"/>
                </a:solidFill>
                <a:latin typeface="Arial"/>
                <a:ea typeface="Arial"/>
                <a:cs typeface="Arial"/>
                <a:sym typeface="Arial"/>
              </a:rPr>
              <a:t>Most HTML elements can have </a:t>
            </a:r>
            <a:r>
              <a:rPr lang="en-US" sz="2200" b="1" i="0" u="none" strike="noStrike" cap="none">
                <a:solidFill>
                  <a:schemeClr val="dk1"/>
                </a:solidFill>
                <a:latin typeface="Arial"/>
                <a:ea typeface="Arial"/>
                <a:cs typeface="Arial"/>
                <a:sym typeface="Arial"/>
              </a:rPr>
              <a:t>attributes</a:t>
            </a:r>
          </a:p>
          <a:p>
            <a:pPr marL="0" marR="0" lvl="0" indent="0" algn="l" rtl="0">
              <a:spcBef>
                <a:spcPts val="2200"/>
              </a:spcBef>
              <a:buClr>
                <a:schemeClr val="dk1"/>
              </a:buClr>
              <a:buSzPct val="25000"/>
              <a:buFont typeface="Arial"/>
              <a:buNone/>
            </a:pPr>
            <a:endParaRPr sz="2200" b="0" i="1" u="none" strike="noStrike" cap="none">
              <a:solidFill>
                <a:srgbClr val="595959"/>
              </a:solidFill>
              <a:latin typeface="Arial"/>
              <a:ea typeface="Arial"/>
              <a:cs typeface="Arial"/>
              <a:sym typeface="Arial"/>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9" name="Shape 189"/>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Elements(Con.)</a:t>
            </a:r>
          </a:p>
        </p:txBody>
      </p:sp>
      <p:sp>
        <p:nvSpPr>
          <p:cNvPr id="188" name="Shape 188"/>
          <p:cNvSpPr txBox="1">
            <a:spLocks noGrp="1"/>
          </p:cNvSpPr>
          <p:nvPr>
            <p:ph type="body" idx="1"/>
          </p:nvPr>
        </p:nvSpPr>
        <p:spPr>
          <a:xfrm>
            <a:off x="425158" y="1493413"/>
            <a:ext cx="11020925" cy="519767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Arial"/>
              <a:buNone/>
            </a:pPr>
            <a:r>
              <a:rPr lang="en-US" sz="2200" b="1" i="0" u="sng" strike="noStrike" cap="none">
                <a:solidFill>
                  <a:srgbClr val="000000"/>
                </a:solidFill>
                <a:latin typeface="Calibri"/>
                <a:ea typeface="Calibri"/>
                <a:cs typeface="Calibri"/>
                <a:sym typeface="Calibri"/>
              </a:rPr>
              <a:t>Nested HTML Elements</a:t>
            </a:r>
          </a:p>
          <a:p>
            <a:pPr marL="342900" marR="0" lvl="0" indent="-342900" algn="l" rtl="0">
              <a:spcBef>
                <a:spcPts val="440"/>
              </a:spcBef>
              <a:spcAft>
                <a:spcPts val="0"/>
              </a:spcAft>
              <a:buClr>
                <a:srgbClr val="000000"/>
              </a:buClr>
              <a:buSzPct val="100000"/>
              <a:buFont typeface="Arial"/>
              <a:buChar char="•"/>
            </a:pPr>
            <a:r>
              <a:rPr lang="en-US" sz="2200" b="0" i="0" u="none" strike="noStrike" cap="none">
                <a:solidFill>
                  <a:srgbClr val="000000"/>
                </a:solidFill>
                <a:latin typeface="Calibri"/>
                <a:ea typeface="Calibri"/>
                <a:cs typeface="Calibri"/>
                <a:sym typeface="Calibri"/>
              </a:rPr>
              <a:t>Most HTML elements can be nested (can contain other HTML elements).</a:t>
            </a:r>
          </a:p>
          <a:p>
            <a:pPr marL="342900" marR="0" lvl="0" indent="-342900" algn="l" rtl="0">
              <a:spcBef>
                <a:spcPts val="440"/>
              </a:spcBef>
              <a:spcAft>
                <a:spcPts val="0"/>
              </a:spcAft>
              <a:buClr>
                <a:srgbClr val="000000"/>
              </a:buClr>
              <a:buSzPct val="100000"/>
              <a:buFont typeface="Arial"/>
              <a:buChar char="•"/>
            </a:pPr>
            <a:r>
              <a:rPr lang="en-US" sz="2200" b="0" i="0" u="none" strike="noStrike" cap="none">
                <a:solidFill>
                  <a:srgbClr val="000000"/>
                </a:solidFill>
                <a:latin typeface="Calibri"/>
                <a:ea typeface="Calibri"/>
                <a:cs typeface="Calibri"/>
                <a:sym typeface="Calibri"/>
              </a:rPr>
              <a:t>HTML documents consist of nested HTML elements.</a:t>
            </a:r>
          </a:p>
          <a:p>
            <a:pPr marL="0" marR="0" lvl="0" indent="0" algn="l" rtl="0">
              <a:lnSpc>
                <a:spcPct val="150000"/>
              </a:lnSpc>
              <a:spcBef>
                <a:spcPts val="440"/>
              </a:spcBef>
              <a:spcAft>
                <a:spcPts val="0"/>
              </a:spcAft>
              <a:buClr>
                <a:srgbClr val="000000"/>
              </a:buClr>
              <a:buSzPct val="25000"/>
              <a:buFont typeface="Arial"/>
              <a:buNone/>
            </a:pPr>
            <a:r>
              <a:rPr lang="en-US" sz="2200" b="1" i="0" u="sng" strike="noStrike" cap="none">
                <a:solidFill>
                  <a:srgbClr val="000000"/>
                </a:solidFill>
                <a:latin typeface="Calibri"/>
                <a:ea typeface="Calibri"/>
                <a:cs typeface="Calibri"/>
                <a:sym typeface="Calibri"/>
              </a:rPr>
              <a:t>HTML Document Example</a:t>
            </a:r>
          </a:p>
          <a:p>
            <a:pPr marL="0" marR="0" lvl="0" indent="0" algn="l" rtl="0">
              <a:spcBef>
                <a:spcPts val="440"/>
              </a:spcBef>
              <a:spcAft>
                <a:spcPts val="0"/>
              </a:spcAft>
              <a:buClr>
                <a:srgbClr val="595959"/>
              </a:buClr>
              <a:buSzPct val="25000"/>
              <a:buFont typeface="Arial"/>
              <a:buNone/>
            </a:pPr>
            <a:r>
              <a:rPr lang="en-US" sz="2200" b="0" i="1" u="none" strike="noStrike" cap="none">
                <a:solidFill>
                  <a:srgbClr val="595959"/>
                </a:solidFill>
                <a:latin typeface="Calibri"/>
                <a:ea typeface="Calibri"/>
                <a:cs typeface="Calibri"/>
                <a:sym typeface="Calibri"/>
              </a:rPr>
              <a:t>&lt;!DOCTYPE html&gt;</a:t>
            </a:r>
            <a:br>
              <a:rPr lang="en-US" sz="2200" b="0" i="1" u="none" strike="noStrike" cap="none">
                <a:solidFill>
                  <a:srgbClr val="595959"/>
                </a:solidFill>
                <a:latin typeface="Calibri"/>
                <a:ea typeface="Calibri"/>
                <a:cs typeface="Calibri"/>
                <a:sym typeface="Calibri"/>
              </a:rPr>
            </a:br>
            <a:r>
              <a:rPr lang="en-US" sz="2200" b="0" i="1" u="none" strike="noStrike" cap="none">
                <a:solidFill>
                  <a:srgbClr val="595959"/>
                </a:solidFill>
                <a:latin typeface="Calibri"/>
                <a:ea typeface="Calibri"/>
                <a:cs typeface="Calibri"/>
                <a:sym typeface="Calibri"/>
              </a:rPr>
              <a:t>&lt;html&gt;</a:t>
            </a:r>
            <a:br>
              <a:rPr lang="en-US" sz="2200" b="0" i="1" u="none" strike="noStrike" cap="none">
                <a:solidFill>
                  <a:srgbClr val="595959"/>
                </a:solidFill>
                <a:latin typeface="Calibri"/>
                <a:ea typeface="Calibri"/>
                <a:cs typeface="Calibri"/>
                <a:sym typeface="Calibri"/>
              </a:rPr>
            </a:br>
            <a:r>
              <a:rPr lang="en-US" sz="2200" b="0" i="1" u="none" strike="noStrike" cap="none">
                <a:solidFill>
                  <a:srgbClr val="595959"/>
                </a:solidFill>
                <a:latin typeface="Calibri"/>
                <a:ea typeface="Calibri"/>
                <a:cs typeface="Calibri"/>
                <a:sym typeface="Calibri"/>
              </a:rPr>
              <a:t/>
            </a:r>
            <a:br>
              <a:rPr lang="en-US" sz="2200" b="0" i="1" u="none" strike="noStrike" cap="none">
                <a:solidFill>
                  <a:srgbClr val="595959"/>
                </a:solidFill>
                <a:latin typeface="Calibri"/>
                <a:ea typeface="Calibri"/>
                <a:cs typeface="Calibri"/>
                <a:sym typeface="Calibri"/>
              </a:rPr>
            </a:br>
            <a:r>
              <a:rPr lang="en-US" sz="2200" b="0" i="1" u="none" strike="noStrike" cap="none">
                <a:solidFill>
                  <a:srgbClr val="595959"/>
                </a:solidFill>
                <a:latin typeface="Calibri"/>
                <a:ea typeface="Calibri"/>
                <a:cs typeface="Calibri"/>
                <a:sym typeface="Calibri"/>
              </a:rPr>
              <a:t>&lt;body&gt;</a:t>
            </a:r>
            <a:br>
              <a:rPr lang="en-US" sz="2200" b="0" i="1" u="none" strike="noStrike" cap="none">
                <a:solidFill>
                  <a:srgbClr val="595959"/>
                </a:solidFill>
                <a:latin typeface="Calibri"/>
                <a:ea typeface="Calibri"/>
                <a:cs typeface="Calibri"/>
                <a:sym typeface="Calibri"/>
              </a:rPr>
            </a:br>
            <a:r>
              <a:rPr lang="en-US" sz="2200" b="0" i="1" u="none" strike="noStrike" cap="none">
                <a:solidFill>
                  <a:srgbClr val="595959"/>
                </a:solidFill>
                <a:latin typeface="Calibri"/>
                <a:ea typeface="Calibri"/>
                <a:cs typeface="Calibri"/>
                <a:sym typeface="Calibri"/>
              </a:rPr>
              <a:t>&lt;p&gt;This is my first paragraph.&lt;/p&gt;</a:t>
            </a:r>
            <a:br>
              <a:rPr lang="en-US" sz="2200" b="0" i="1" u="none" strike="noStrike" cap="none">
                <a:solidFill>
                  <a:srgbClr val="595959"/>
                </a:solidFill>
                <a:latin typeface="Calibri"/>
                <a:ea typeface="Calibri"/>
                <a:cs typeface="Calibri"/>
                <a:sym typeface="Calibri"/>
              </a:rPr>
            </a:br>
            <a:r>
              <a:rPr lang="en-US" sz="2200" b="0" i="1" u="none" strike="noStrike" cap="none">
                <a:solidFill>
                  <a:srgbClr val="595959"/>
                </a:solidFill>
                <a:latin typeface="Calibri"/>
                <a:ea typeface="Calibri"/>
                <a:cs typeface="Calibri"/>
                <a:sym typeface="Calibri"/>
              </a:rPr>
              <a:t>&lt;/body&gt;</a:t>
            </a:r>
            <a:br>
              <a:rPr lang="en-US" sz="2200" b="0" i="1" u="none" strike="noStrike" cap="none">
                <a:solidFill>
                  <a:srgbClr val="595959"/>
                </a:solidFill>
                <a:latin typeface="Calibri"/>
                <a:ea typeface="Calibri"/>
                <a:cs typeface="Calibri"/>
                <a:sym typeface="Calibri"/>
              </a:rPr>
            </a:br>
            <a:r>
              <a:rPr lang="en-US" sz="2200" b="0" i="1" u="none" strike="noStrike" cap="none">
                <a:solidFill>
                  <a:srgbClr val="595959"/>
                </a:solidFill>
                <a:latin typeface="Calibri"/>
                <a:ea typeface="Calibri"/>
                <a:cs typeface="Calibri"/>
                <a:sym typeface="Calibri"/>
              </a:rPr>
              <a:t/>
            </a:r>
            <a:br>
              <a:rPr lang="en-US" sz="2200" b="0" i="1" u="none" strike="noStrike" cap="none">
                <a:solidFill>
                  <a:srgbClr val="595959"/>
                </a:solidFill>
                <a:latin typeface="Calibri"/>
                <a:ea typeface="Calibri"/>
                <a:cs typeface="Calibri"/>
                <a:sym typeface="Calibri"/>
              </a:rPr>
            </a:br>
            <a:r>
              <a:rPr lang="en-US" sz="2200" b="0" i="1" u="none" strike="noStrike" cap="none">
                <a:solidFill>
                  <a:srgbClr val="595959"/>
                </a:solidFill>
                <a:latin typeface="Calibri"/>
                <a:ea typeface="Calibri"/>
                <a:cs typeface="Calibri"/>
                <a:sym typeface="Calibri"/>
              </a:rPr>
              <a:t>&lt;/html&gt;</a:t>
            </a:r>
          </a:p>
          <a:p>
            <a:pPr marL="342900" marR="0" lvl="0" indent="-342900" algn="l" rtl="0">
              <a:spcBef>
                <a:spcPts val="440"/>
              </a:spcBef>
              <a:spcAft>
                <a:spcPts val="0"/>
              </a:spcAft>
              <a:buClr>
                <a:srgbClr val="000000"/>
              </a:buClr>
              <a:buSzPct val="100000"/>
              <a:buFont typeface="Arial"/>
              <a:buChar char="•"/>
            </a:pPr>
            <a:r>
              <a:rPr lang="en-US" sz="2200" b="0" i="0" u="none" strike="noStrike" cap="none">
                <a:solidFill>
                  <a:srgbClr val="000000"/>
                </a:solidFill>
                <a:latin typeface="Calibri"/>
                <a:ea typeface="Calibri"/>
                <a:cs typeface="Calibri"/>
                <a:sym typeface="Calibri"/>
              </a:rPr>
              <a:t>How many HTML elements does the example above contain?</a:t>
            </a:r>
          </a:p>
          <a:p>
            <a:pPr marL="0" marR="0" lvl="0" indent="0" algn="l" rtl="0">
              <a:spcBef>
                <a:spcPts val="2200"/>
              </a:spcBef>
              <a:buClr>
                <a:schemeClr val="dk1"/>
              </a:buClr>
              <a:buSzPct val="25000"/>
              <a:buFont typeface="Arial"/>
              <a:buNone/>
            </a:pPr>
            <a:endParaRPr sz="2200" b="0" i="1" u="none" strike="noStrike" cap="none">
              <a:solidFill>
                <a:srgbClr val="595959"/>
              </a:solidFill>
              <a:latin typeface="Arial"/>
              <a:ea typeface="Arial"/>
              <a:cs typeface="Arial"/>
              <a:sym typeface="Arial"/>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Elements(Con.)</a:t>
            </a:r>
          </a:p>
        </p:txBody>
      </p:sp>
      <p:sp>
        <p:nvSpPr>
          <p:cNvPr id="195" name="Shape 195"/>
          <p:cNvSpPr txBox="1">
            <a:spLocks noGrp="1"/>
          </p:cNvSpPr>
          <p:nvPr>
            <p:ph type="body" idx="1"/>
          </p:nvPr>
        </p:nvSpPr>
        <p:spPr>
          <a:xfrm>
            <a:off x="465406" y="1364086"/>
            <a:ext cx="11020925" cy="525572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Arial"/>
              <a:buNone/>
            </a:pPr>
            <a:r>
              <a:rPr lang="en-US" sz="2400" b="1" i="0" u="sng" strike="noStrike" cap="none">
                <a:solidFill>
                  <a:srgbClr val="000000"/>
                </a:solidFill>
                <a:latin typeface="Calibri"/>
                <a:ea typeface="Calibri"/>
                <a:cs typeface="Calibri"/>
                <a:sym typeface="Calibri"/>
              </a:rPr>
              <a:t>Don’t Forget the End Tag</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Some HTML elements might display correctly even if you forget the end tag:</a:t>
            </a:r>
          </a:p>
          <a:p>
            <a:pPr marL="0" marR="0" lvl="0" indent="0" algn="l" rtl="0">
              <a:spcBef>
                <a:spcPts val="480"/>
              </a:spcBef>
              <a:spcAft>
                <a:spcPts val="0"/>
              </a:spcAft>
              <a:buClr>
                <a:srgbClr val="595959"/>
              </a:buClr>
              <a:buSzPct val="25000"/>
              <a:buFont typeface="Arial"/>
              <a:buNone/>
            </a:pPr>
            <a:r>
              <a:rPr lang="en-US" sz="2400" b="0" i="1" u="none" strike="noStrike" cap="none">
                <a:solidFill>
                  <a:srgbClr val="595959"/>
                </a:solidFill>
                <a:latin typeface="Calibri"/>
                <a:ea typeface="Calibri"/>
                <a:cs typeface="Calibri"/>
                <a:sym typeface="Calibri"/>
              </a:rPr>
              <a:t>&lt;p&gt;This is a paragraph</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&lt;p&gt;This is a paragraph </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The example above works in most browsers, because the closing tag is considered optional. </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Never rely on this. Many HTML elements will produce unexpected results and/or errors if you forget the end tag.</a:t>
            </a:r>
          </a:p>
          <a:p>
            <a:pPr marL="0" marR="0" lvl="0" indent="0" algn="l" rtl="0">
              <a:spcBef>
                <a:spcPts val="480"/>
              </a:spcBef>
              <a:spcAft>
                <a:spcPts val="0"/>
              </a:spcAft>
              <a:buClr>
                <a:srgbClr val="000000"/>
              </a:buClr>
              <a:buSzPct val="25000"/>
              <a:buFont typeface="Arial"/>
              <a:buNone/>
            </a:pPr>
            <a:r>
              <a:rPr lang="en-US" sz="2400" b="1" i="0" u="sng" strike="noStrike" cap="none">
                <a:solidFill>
                  <a:srgbClr val="000000"/>
                </a:solidFill>
                <a:latin typeface="Calibri"/>
                <a:ea typeface="Calibri"/>
                <a:cs typeface="Calibri"/>
                <a:sym typeface="Calibri"/>
              </a:rPr>
              <a:t>Empty HTML Elements</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HTML elements with no content are called empty elements.</a:t>
            </a:r>
          </a:p>
          <a:p>
            <a:pPr marL="342900" marR="0" lvl="0" indent="-342900" algn="l" rtl="0">
              <a:lnSpc>
                <a:spcPct val="150000"/>
              </a:lnSpc>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&lt;br&gt; is an empty element without a closing tag (the &lt;br&gt; tag defines a line break).</a:t>
            </a:r>
          </a:p>
          <a:p>
            <a:pPr marL="0" marR="0" lvl="0" indent="0" algn="l" rtl="0">
              <a:spcBef>
                <a:spcPts val="400"/>
              </a:spcBef>
              <a:spcAft>
                <a:spcPts val="0"/>
              </a:spcAft>
              <a:buClr>
                <a:srgbClr val="FF0000"/>
              </a:buClr>
              <a:buSzPct val="25000"/>
              <a:buFont typeface="Arial"/>
              <a:buNone/>
            </a:pPr>
            <a:r>
              <a:rPr lang="en-US" sz="2000" b="1" i="0" u="none" strike="noStrike" cap="none">
                <a:solidFill>
                  <a:srgbClr val="FF0000"/>
                </a:solidFill>
                <a:latin typeface="Calibri"/>
                <a:ea typeface="Calibri"/>
                <a:cs typeface="Calibri"/>
                <a:sym typeface="Calibri"/>
              </a:rPr>
              <a:t>Tip</a:t>
            </a:r>
            <a:r>
              <a:rPr lang="en-US" sz="2000" b="0" i="0" u="none" strike="noStrike" cap="none">
                <a:solidFill>
                  <a:srgbClr val="FF0000"/>
                </a:solidFill>
                <a:latin typeface="Calibri"/>
                <a:ea typeface="Calibri"/>
                <a:cs typeface="Calibri"/>
                <a:sym typeface="Calibri"/>
              </a:rPr>
              <a:t>: In XHTML, all elements must be closed. Adding a slash inside the start tag, like &lt;br /&gt;, is the proper way of closing empty elements in XHTML (and XML).</a:t>
            </a:r>
          </a:p>
          <a:p>
            <a:pPr marL="0" marR="0" lvl="0" indent="0" algn="l" rtl="0">
              <a:spcBef>
                <a:spcPts val="2200"/>
              </a:spcBef>
              <a:buClr>
                <a:schemeClr val="dk1"/>
              </a:buClr>
              <a:buSzPct val="25000"/>
              <a:buFont typeface="Arial"/>
              <a:buNone/>
            </a:pPr>
            <a:endParaRPr sz="2800" b="0" i="1" u="none" strike="noStrike" cap="none">
              <a:solidFill>
                <a:srgbClr val="595959"/>
              </a:solidFill>
              <a:latin typeface="Arial"/>
              <a:ea typeface="Arial"/>
              <a:cs typeface="Arial"/>
              <a:sym typeface="Arial"/>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Shape 203"/>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Elements(Con.)</a:t>
            </a:r>
          </a:p>
        </p:txBody>
      </p:sp>
      <p:sp>
        <p:nvSpPr>
          <p:cNvPr id="202" name="Shape 202"/>
          <p:cNvSpPr txBox="1">
            <a:spLocks noGrp="1"/>
          </p:cNvSpPr>
          <p:nvPr>
            <p:ph type="body" idx="1"/>
          </p:nvPr>
        </p:nvSpPr>
        <p:spPr>
          <a:xfrm>
            <a:off x="465406" y="1580500"/>
            <a:ext cx="11020925" cy="476085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2400" b="1" i="0" u="sng" strike="noStrike" cap="none">
                <a:solidFill>
                  <a:schemeClr val="dk1"/>
                </a:solidFill>
                <a:latin typeface="Arial"/>
                <a:ea typeface="Arial"/>
                <a:cs typeface="Arial"/>
                <a:sym typeface="Arial"/>
              </a:rPr>
              <a:t>HTML Tip: Use Lowercase Tags</a:t>
            </a:r>
          </a:p>
          <a:p>
            <a:pPr marL="274320" marR="0" lvl="0" indent="-274320" algn="l" rtl="0">
              <a:spcBef>
                <a:spcPts val="220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HTML tags are not case sensitive: &lt;P&gt; means the same as &lt;p&gt;. Many web sites use uppercase HTML tags.</a:t>
            </a:r>
          </a:p>
          <a:p>
            <a:pPr marL="274320" marR="0" lvl="0" indent="-274320" algn="l" rtl="0">
              <a:spcBef>
                <a:spcPts val="220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W3Schools use lowercase tags because the World Wide Web Consortium (W3C) </a:t>
            </a:r>
            <a:r>
              <a:rPr lang="en-US" sz="2400" b="1" i="0" u="none" strike="noStrike" cap="none">
                <a:solidFill>
                  <a:schemeClr val="dk1"/>
                </a:solidFill>
                <a:latin typeface="Arial"/>
                <a:ea typeface="Arial"/>
                <a:cs typeface="Arial"/>
                <a:sym typeface="Arial"/>
              </a:rPr>
              <a:t>recommends</a:t>
            </a:r>
            <a:r>
              <a:rPr lang="en-US" sz="2400" b="0" i="0" u="none" strike="noStrike" cap="none">
                <a:solidFill>
                  <a:schemeClr val="dk1"/>
                </a:solidFill>
                <a:latin typeface="Arial"/>
                <a:ea typeface="Arial"/>
                <a:cs typeface="Arial"/>
                <a:sym typeface="Arial"/>
              </a:rPr>
              <a:t> lowercase in HTML 4, and </a:t>
            </a:r>
            <a:r>
              <a:rPr lang="en-US" sz="2400" b="1" i="0" u="none" strike="noStrike" cap="none">
                <a:solidFill>
                  <a:schemeClr val="dk1"/>
                </a:solidFill>
                <a:latin typeface="Arial"/>
                <a:ea typeface="Arial"/>
                <a:cs typeface="Arial"/>
                <a:sym typeface="Arial"/>
              </a:rPr>
              <a:t>demands</a:t>
            </a:r>
            <a:r>
              <a:rPr lang="en-US" sz="2400" b="0" i="0" u="none" strike="noStrike" cap="none">
                <a:solidFill>
                  <a:schemeClr val="dk1"/>
                </a:solidFill>
                <a:latin typeface="Arial"/>
                <a:ea typeface="Arial"/>
                <a:cs typeface="Arial"/>
                <a:sym typeface="Arial"/>
              </a:rPr>
              <a:t> lowercase tags in XHTML.</a:t>
            </a:r>
          </a:p>
          <a:p>
            <a:pPr marL="0" marR="0" lvl="0" indent="0" algn="l" rtl="0">
              <a:spcBef>
                <a:spcPts val="2200"/>
              </a:spcBef>
              <a:buClr>
                <a:schemeClr val="dk1"/>
              </a:buClr>
              <a:buSzPct val="25000"/>
              <a:buFont typeface="Arial"/>
              <a:buNone/>
            </a:pPr>
            <a:endParaRPr sz="2400" b="0" i="1" u="none" strike="noStrike" cap="none">
              <a:solidFill>
                <a:srgbClr val="595959"/>
              </a:solidFill>
              <a:latin typeface="Arial"/>
              <a:ea typeface="Arial"/>
              <a:cs typeface="Arial"/>
              <a:sym typeface="Arial"/>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10" name="Shape 210"/>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Attributes</a:t>
            </a:r>
          </a:p>
        </p:txBody>
      </p:sp>
      <p:sp>
        <p:nvSpPr>
          <p:cNvPr id="209" name="Shape 209"/>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Attributes provide additional information about HTML elements.</a:t>
            </a:r>
          </a:p>
          <a:p>
            <a:pPr marL="0" marR="0" lvl="0" indent="0" algn="l" rtl="0">
              <a:spcBef>
                <a:spcPts val="480"/>
              </a:spcBef>
              <a:spcAft>
                <a:spcPts val="0"/>
              </a:spcAft>
              <a:buClr>
                <a:srgbClr val="000000"/>
              </a:buClr>
              <a:buSzPct val="25000"/>
              <a:buFont typeface="Arial"/>
              <a:buNone/>
            </a:pPr>
            <a:r>
              <a:rPr lang="en-US" sz="2400" b="1" i="0" u="sng" strike="noStrike" cap="none">
                <a:solidFill>
                  <a:srgbClr val="000000"/>
                </a:solidFill>
                <a:latin typeface="Calibri"/>
                <a:ea typeface="Calibri"/>
                <a:cs typeface="Calibri"/>
                <a:sym typeface="Calibri"/>
              </a:rPr>
              <a:t>HTML Attributes</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HTML elements can have </a:t>
            </a:r>
            <a:r>
              <a:rPr lang="en-US" sz="2400" b="1" i="0" u="none" strike="noStrike" cap="none">
                <a:solidFill>
                  <a:srgbClr val="000000"/>
                </a:solidFill>
                <a:latin typeface="Calibri"/>
                <a:ea typeface="Calibri"/>
                <a:cs typeface="Calibri"/>
                <a:sym typeface="Calibri"/>
              </a:rPr>
              <a:t>attributes</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Attributes provide </a:t>
            </a:r>
            <a:r>
              <a:rPr lang="en-US" sz="2400" b="1" i="0" u="none" strike="noStrike" cap="none">
                <a:solidFill>
                  <a:srgbClr val="000000"/>
                </a:solidFill>
                <a:latin typeface="Calibri"/>
                <a:ea typeface="Calibri"/>
                <a:cs typeface="Calibri"/>
                <a:sym typeface="Calibri"/>
              </a:rPr>
              <a:t>additional information</a:t>
            </a:r>
            <a:r>
              <a:rPr lang="en-US" sz="2400" b="0" i="0" u="none" strike="noStrike" cap="none">
                <a:solidFill>
                  <a:srgbClr val="000000"/>
                </a:solidFill>
                <a:latin typeface="Calibri"/>
                <a:ea typeface="Calibri"/>
                <a:cs typeface="Calibri"/>
                <a:sym typeface="Calibri"/>
              </a:rPr>
              <a:t> about an element</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Attributes are always specified in </a:t>
            </a:r>
            <a:r>
              <a:rPr lang="en-US" sz="2400" b="1" i="0" u="none" strike="noStrike" cap="none">
                <a:solidFill>
                  <a:srgbClr val="000000"/>
                </a:solidFill>
                <a:latin typeface="Calibri"/>
                <a:ea typeface="Calibri"/>
                <a:cs typeface="Calibri"/>
                <a:sym typeface="Calibri"/>
              </a:rPr>
              <a:t>the start tag</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Attributes come in name/value pairs like: </a:t>
            </a:r>
            <a:r>
              <a:rPr lang="en-US" sz="2400" b="1" i="0" u="none" strike="noStrike" cap="none">
                <a:solidFill>
                  <a:srgbClr val="000000"/>
                </a:solidFill>
                <a:latin typeface="Calibri"/>
                <a:ea typeface="Calibri"/>
                <a:cs typeface="Calibri"/>
                <a:sym typeface="Calibri"/>
              </a:rPr>
              <a:t>name="value"</a:t>
            </a:r>
          </a:p>
          <a:p>
            <a:pPr marL="0" marR="0" lvl="0" indent="0" algn="l" rtl="0">
              <a:spcBef>
                <a:spcPts val="480"/>
              </a:spcBef>
              <a:spcAft>
                <a:spcPts val="0"/>
              </a:spcAft>
              <a:buClr>
                <a:srgbClr val="000000"/>
              </a:buClr>
              <a:buSzPct val="25000"/>
              <a:buFont typeface="Arial"/>
              <a:buNone/>
            </a:pPr>
            <a:r>
              <a:rPr lang="en-US" sz="2400" b="1" i="0" u="sng" strike="noStrike" cap="none">
                <a:solidFill>
                  <a:srgbClr val="000000"/>
                </a:solidFill>
                <a:latin typeface="Calibri"/>
                <a:ea typeface="Calibri"/>
                <a:cs typeface="Calibri"/>
                <a:sym typeface="Calibri"/>
              </a:rPr>
              <a:t>Attribute Example</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HTML links are defined with the &lt;a&gt; tag. The link address is specified in the </a:t>
            </a:r>
            <a:r>
              <a:rPr lang="en-US" sz="2400" b="1" i="0" u="none" strike="noStrike" cap="none">
                <a:solidFill>
                  <a:srgbClr val="000000"/>
                </a:solidFill>
                <a:latin typeface="Calibri"/>
                <a:ea typeface="Calibri"/>
                <a:cs typeface="Calibri"/>
                <a:sym typeface="Calibri"/>
              </a:rPr>
              <a:t>href attribute</a:t>
            </a:r>
            <a:r>
              <a:rPr lang="en-US" sz="2400" b="0" i="0" u="none" strike="noStrike" cap="none">
                <a:solidFill>
                  <a:srgbClr val="000000"/>
                </a:solidFill>
                <a:latin typeface="Calibri"/>
                <a:ea typeface="Calibri"/>
                <a:cs typeface="Calibri"/>
                <a:sym typeface="Calibri"/>
              </a:rPr>
              <a:t>:</a:t>
            </a:r>
          </a:p>
          <a:p>
            <a:pPr marL="0" marR="0" lvl="0" indent="0" algn="l" rtl="0">
              <a:spcBef>
                <a:spcPts val="480"/>
              </a:spcBef>
              <a:spcAft>
                <a:spcPts val="0"/>
              </a:spcAft>
              <a:buClr>
                <a:srgbClr val="595959"/>
              </a:buClr>
              <a:buSzPct val="25000"/>
              <a:buFont typeface="Arial"/>
              <a:buNone/>
            </a:pPr>
            <a:r>
              <a:rPr lang="en-US" sz="2400" b="0" i="1" u="none" strike="noStrike" cap="none">
                <a:solidFill>
                  <a:srgbClr val="595959"/>
                </a:solidFill>
                <a:latin typeface="Calibri"/>
                <a:ea typeface="Calibri"/>
                <a:cs typeface="Calibri"/>
                <a:sym typeface="Calibri"/>
              </a:rPr>
              <a:t>&lt;a href="http://www.w3schools.com"&gt;This is a link&lt;/a&gt;</a:t>
            </a:r>
          </a:p>
          <a:p>
            <a:pPr marL="0" marR="0" lvl="0" indent="0" algn="l" rtl="0">
              <a:spcBef>
                <a:spcPts val="2200"/>
              </a:spcBef>
              <a:buClr>
                <a:schemeClr val="dk1"/>
              </a:buClr>
              <a:buSzPct val="25000"/>
              <a:buFont typeface="Arial"/>
              <a:buNone/>
            </a:pPr>
            <a:endParaRPr sz="2400" b="0" i="1" u="none" strike="noStrike" cap="none">
              <a:solidFill>
                <a:srgbClr val="595959"/>
              </a:solidFill>
              <a:latin typeface="Arial"/>
              <a:ea typeface="Arial"/>
              <a:cs typeface="Arial"/>
              <a:sym typeface="Arial"/>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graphicFrame>
        <p:nvGraphicFramePr>
          <p:cNvPr id="215" name="Shape 215"/>
          <p:cNvGraphicFramePr/>
          <p:nvPr/>
        </p:nvGraphicFramePr>
        <p:xfrm>
          <a:off x="615775" y="2177142"/>
          <a:ext cx="10821500" cy="4426800"/>
        </p:xfrm>
        <a:graphic>
          <a:graphicData uri="http://schemas.openxmlformats.org/drawingml/2006/table">
            <a:tbl>
              <a:tblPr>
                <a:noFill/>
                <a:tableStyleId>{48A16973-7B6A-494C-A831-7C1C3CB9F143}</a:tableStyleId>
              </a:tblPr>
              <a:tblGrid>
                <a:gridCol w="2548350">
                  <a:extLst>
                    <a:ext uri="{9D8B030D-6E8A-4147-A177-3AD203B41FA5}">
                      <a16:colId xmlns:a16="http://schemas.microsoft.com/office/drawing/2014/main" xmlns="" val="20000"/>
                    </a:ext>
                  </a:extLst>
                </a:gridCol>
                <a:gridCol w="8273150">
                  <a:extLst>
                    <a:ext uri="{9D8B030D-6E8A-4147-A177-3AD203B41FA5}">
                      <a16:colId xmlns:a16="http://schemas.microsoft.com/office/drawing/2014/main" xmlns="" val="20001"/>
                    </a:ext>
                  </a:extLst>
                </a:gridCol>
              </a:tblGrid>
              <a:tr h="553350">
                <a:tc>
                  <a:txBody>
                    <a:bodyPr/>
                    <a:lstStyle/>
                    <a:p>
                      <a:pPr marL="0" marR="0" lvl="0" indent="0" algn="l" rtl="0">
                        <a:spcBef>
                          <a:spcPts val="0"/>
                        </a:spcBef>
                        <a:buSzPct val="25000"/>
                        <a:buNone/>
                      </a:pPr>
                      <a:r>
                        <a:rPr lang="en-US" sz="2000" b="1" u="none" strike="noStrike" cap="none"/>
                        <a:t>Attribute</a:t>
                      </a:r>
                    </a:p>
                  </a:txBody>
                  <a:tcPr marL="76200" marR="76200" marT="76200" marB="762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2F2F2"/>
                    </a:solidFill>
                  </a:tcPr>
                </a:tc>
                <a:tc>
                  <a:txBody>
                    <a:bodyPr/>
                    <a:lstStyle/>
                    <a:p>
                      <a:pPr marL="0" marR="0" lvl="0" indent="0" algn="l" rtl="0">
                        <a:spcBef>
                          <a:spcPts val="0"/>
                        </a:spcBef>
                        <a:buSzPct val="25000"/>
                        <a:buNone/>
                      </a:pPr>
                      <a:r>
                        <a:rPr lang="en-US" sz="2000" b="1" u="none" strike="noStrike" cap="none"/>
                        <a:t>Description</a:t>
                      </a:r>
                    </a:p>
                  </a:txBody>
                  <a:tcPr marL="76200" marR="76200" marT="76200" marB="762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2F2F2"/>
                    </a:solidFill>
                  </a:tcPr>
                </a:tc>
                <a:extLst>
                  <a:ext uri="{0D108BD9-81ED-4DB2-BD59-A6C34878D82A}">
                    <a16:rowId xmlns:a16="http://schemas.microsoft.com/office/drawing/2014/main" xmlns="" val="10000"/>
                  </a:ext>
                </a:extLst>
              </a:tr>
              <a:tr h="553350">
                <a:tc>
                  <a:txBody>
                    <a:bodyPr/>
                    <a:lstStyle/>
                    <a:p>
                      <a:pPr marL="0" marR="0" lvl="0" indent="0" algn="l" rtl="0">
                        <a:spcBef>
                          <a:spcPts val="0"/>
                        </a:spcBef>
                        <a:buSzPct val="25000"/>
                        <a:buNone/>
                      </a:pPr>
                      <a:r>
                        <a:rPr lang="en-US" sz="2000" b="1" u="none" strike="noStrike" cap="none"/>
                        <a:t>alt</a:t>
                      </a:r>
                    </a:p>
                  </a:txBody>
                  <a:tcPr marL="76200" marR="76200" marT="76200" marB="762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59D5FE"/>
                    </a:solidFill>
                  </a:tcPr>
                </a:tc>
                <a:tc>
                  <a:txBody>
                    <a:bodyPr/>
                    <a:lstStyle/>
                    <a:p>
                      <a:pPr marL="0" marR="0" lvl="0" indent="0" algn="l" rtl="0">
                        <a:spcBef>
                          <a:spcPts val="0"/>
                        </a:spcBef>
                        <a:buSzPct val="25000"/>
                        <a:buNone/>
                      </a:pPr>
                      <a:r>
                        <a:rPr lang="en-US" sz="1800" u="none" strike="noStrike" cap="none"/>
                        <a:t>Specifies an alternative text for an image</a:t>
                      </a:r>
                    </a:p>
                  </a:txBody>
                  <a:tcPr marL="76200" marR="76200" marT="76200" marB="762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59D5FE"/>
                    </a:solidFill>
                  </a:tcPr>
                </a:tc>
                <a:extLst>
                  <a:ext uri="{0D108BD9-81ED-4DB2-BD59-A6C34878D82A}">
                    <a16:rowId xmlns:a16="http://schemas.microsoft.com/office/drawing/2014/main" xmlns="" val="10001"/>
                  </a:ext>
                </a:extLst>
              </a:tr>
              <a:tr h="553350">
                <a:tc>
                  <a:txBody>
                    <a:bodyPr/>
                    <a:lstStyle/>
                    <a:p>
                      <a:pPr marL="0" marR="0" lvl="0" indent="0" algn="l" rtl="0">
                        <a:spcBef>
                          <a:spcPts val="0"/>
                        </a:spcBef>
                        <a:buSzPct val="25000"/>
                        <a:buNone/>
                      </a:pPr>
                      <a:r>
                        <a:rPr lang="en-US" sz="2000" b="1" u="none" strike="noStrike" cap="none"/>
                        <a:t>disabled</a:t>
                      </a:r>
                    </a:p>
                  </a:txBody>
                  <a:tcPr marL="76200" marR="76200" marT="76200" marB="762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CE2CD"/>
                    </a:solidFill>
                  </a:tcPr>
                </a:tc>
                <a:tc>
                  <a:txBody>
                    <a:bodyPr/>
                    <a:lstStyle/>
                    <a:p>
                      <a:pPr marL="0" marR="0" lvl="0" indent="0" algn="l" rtl="0">
                        <a:spcBef>
                          <a:spcPts val="0"/>
                        </a:spcBef>
                        <a:buSzPct val="25000"/>
                        <a:buNone/>
                      </a:pPr>
                      <a:r>
                        <a:rPr lang="en-US" sz="1800" u="none" strike="noStrike" cap="none"/>
                        <a:t>Specifies that an input element should be disabled</a:t>
                      </a:r>
                    </a:p>
                  </a:txBody>
                  <a:tcPr marL="76200" marR="76200" marT="76200" marB="762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CE2CD"/>
                    </a:solidFill>
                  </a:tcPr>
                </a:tc>
                <a:extLst>
                  <a:ext uri="{0D108BD9-81ED-4DB2-BD59-A6C34878D82A}">
                    <a16:rowId xmlns:a16="http://schemas.microsoft.com/office/drawing/2014/main" xmlns="" val="10002"/>
                  </a:ext>
                </a:extLst>
              </a:tr>
              <a:tr h="553350">
                <a:tc>
                  <a:txBody>
                    <a:bodyPr/>
                    <a:lstStyle/>
                    <a:p>
                      <a:pPr marL="0" marR="0" lvl="0" indent="0" algn="l" rtl="0">
                        <a:spcBef>
                          <a:spcPts val="0"/>
                        </a:spcBef>
                        <a:buSzPct val="25000"/>
                        <a:buNone/>
                      </a:pPr>
                      <a:r>
                        <a:rPr lang="en-US" sz="2000" b="1" u="none" strike="noStrike" cap="none"/>
                        <a:t>href</a:t>
                      </a:r>
                    </a:p>
                  </a:txBody>
                  <a:tcPr marL="76200" marR="76200" marT="76200" marB="762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59D5FE"/>
                    </a:solidFill>
                  </a:tcPr>
                </a:tc>
                <a:tc>
                  <a:txBody>
                    <a:bodyPr/>
                    <a:lstStyle/>
                    <a:p>
                      <a:pPr marL="0" marR="0" lvl="0" indent="0" algn="l" rtl="0">
                        <a:spcBef>
                          <a:spcPts val="0"/>
                        </a:spcBef>
                        <a:buSzPct val="25000"/>
                        <a:buNone/>
                      </a:pPr>
                      <a:r>
                        <a:rPr lang="en-US" sz="1800" u="none" strike="noStrike" cap="none"/>
                        <a:t>Specifies the URL (web address) for a link</a:t>
                      </a:r>
                    </a:p>
                  </a:txBody>
                  <a:tcPr marL="76200" marR="76200" marT="76200" marB="762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59D5FE"/>
                    </a:solidFill>
                  </a:tcPr>
                </a:tc>
                <a:extLst>
                  <a:ext uri="{0D108BD9-81ED-4DB2-BD59-A6C34878D82A}">
                    <a16:rowId xmlns:a16="http://schemas.microsoft.com/office/drawing/2014/main" xmlns="" val="10003"/>
                  </a:ext>
                </a:extLst>
              </a:tr>
              <a:tr h="553350">
                <a:tc>
                  <a:txBody>
                    <a:bodyPr/>
                    <a:lstStyle/>
                    <a:p>
                      <a:pPr marL="0" marR="0" lvl="0" indent="0" algn="l" rtl="0">
                        <a:spcBef>
                          <a:spcPts val="0"/>
                        </a:spcBef>
                        <a:buSzPct val="25000"/>
                        <a:buNone/>
                      </a:pPr>
                      <a:r>
                        <a:rPr lang="en-US" sz="2000" b="1" u="none" strike="noStrike" cap="none"/>
                        <a:t>id</a:t>
                      </a:r>
                    </a:p>
                  </a:txBody>
                  <a:tcPr marL="76200" marR="76200" marT="76200" marB="762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CE2CD"/>
                    </a:solidFill>
                  </a:tcPr>
                </a:tc>
                <a:tc>
                  <a:txBody>
                    <a:bodyPr/>
                    <a:lstStyle/>
                    <a:p>
                      <a:pPr marL="0" marR="0" lvl="0" indent="0" algn="l" rtl="0">
                        <a:spcBef>
                          <a:spcPts val="0"/>
                        </a:spcBef>
                        <a:buSzPct val="25000"/>
                        <a:buNone/>
                      </a:pPr>
                      <a:r>
                        <a:rPr lang="en-US" sz="1800" u="none" strike="noStrike" cap="none"/>
                        <a:t>Specifies a unique id for an element</a:t>
                      </a:r>
                    </a:p>
                  </a:txBody>
                  <a:tcPr marL="76200" marR="76200" marT="76200" marB="762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CE2CD"/>
                    </a:solidFill>
                  </a:tcPr>
                </a:tc>
                <a:extLst>
                  <a:ext uri="{0D108BD9-81ED-4DB2-BD59-A6C34878D82A}">
                    <a16:rowId xmlns:a16="http://schemas.microsoft.com/office/drawing/2014/main" xmlns="" val="10004"/>
                  </a:ext>
                </a:extLst>
              </a:tr>
              <a:tr h="553350">
                <a:tc>
                  <a:txBody>
                    <a:bodyPr/>
                    <a:lstStyle/>
                    <a:p>
                      <a:pPr marL="0" marR="0" lvl="0" indent="0" algn="l" rtl="0">
                        <a:spcBef>
                          <a:spcPts val="0"/>
                        </a:spcBef>
                        <a:buSzPct val="25000"/>
                        <a:buNone/>
                      </a:pPr>
                      <a:r>
                        <a:rPr lang="en-US" sz="2000" b="1" u="none" strike="noStrike" cap="none"/>
                        <a:t>src</a:t>
                      </a:r>
                    </a:p>
                  </a:txBody>
                  <a:tcPr marL="76200" marR="76200" marT="76200" marB="762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59D5FE"/>
                    </a:solidFill>
                  </a:tcPr>
                </a:tc>
                <a:tc>
                  <a:txBody>
                    <a:bodyPr/>
                    <a:lstStyle/>
                    <a:p>
                      <a:pPr marL="0" marR="0" lvl="0" indent="0" algn="l" rtl="0">
                        <a:spcBef>
                          <a:spcPts val="0"/>
                        </a:spcBef>
                        <a:buSzPct val="25000"/>
                        <a:buNone/>
                      </a:pPr>
                      <a:r>
                        <a:rPr lang="en-US" sz="1800" u="none" strike="noStrike" cap="none"/>
                        <a:t>Specifies the URL (web address) for an image</a:t>
                      </a:r>
                    </a:p>
                  </a:txBody>
                  <a:tcPr marL="76200" marR="76200" marT="76200" marB="762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59D5FE"/>
                    </a:solidFill>
                  </a:tcPr>
                </a:tc>
                <a:extLst>
                  <a:ext uri="{0D108BD9-81ED-4DB2-BD59-A6C34878D82A}">
                    <a16:rowId xmlns:a16="http://schemas.microsoft.com/office/drawing/2014/main" xmlns="" val="10005"/>
                  </a:ext>
                </a:extLst>
              </a:tr>
              <a:tr h="553350">
                <a:tc>
                  <a:txBody>
                    <a:bodyPr/>
                    <a:lstStyle/>
                    <a:p>
                      <a:pPr marL="0" marR="0" lvl="0" indent="0" algn="l" rtl="0">
                        <a:spcBef>
                          <a:spcPts val="0"/>
                        </a:spcBef>
                        <a:buSzPct val="25000"/>
                        <a:buNone/>
                      </a:pPr>
                      <a:r>
                        <a:rPr lang="en-US" sz="2000" b="1" u="none" strike="noStrike" cap="none"/>
                        <a:t>style</a:t>
                      </a:r>
                    </a:p>
                  </a:txBody>
                  <a:tcPr marL="76200" marR="76200" marT="76200" marB="762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CE2CD"/>
                    </a:solidFill>
                  </a:tcPr>
                </a:tc>
                <a:tc>
                  <a:txBody>
                    <a:bodyPr/>
                    <a:lstStyle/>
                    <a:p>
                      <a:pPr marL="0" marR="0" lvl="0" indent="0" algn="l" rtl="0">
                        <a:spcBef>
                          <a:spcPts val="0"/>
                        </a:spcBef>
                        <a:buSzPct val="25000"/>
                        <a:buNone/>
                      </a:pPr>
                      <a:r>
                        <a:rPr lang="en-US" sz="1800" u="none" strike="noStrike" cap="none"/>
                        <a:t>Specifies an inline CSS style for an element</a:t>
                      </a:r>
                    </a:p>
                  </a:txBody>
                  <a:tcPr marL="76200" marR="76200" marT="76200" marB="762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CE2CD"/>
                    </a:solidFill>
                  </a:tcPr>
                </a:tc>
                <a:extLst>
                  <a:ext uri="{0D108BD9-81ED-4DB2-BD59-A6C34878D82A}">
                    <a16:rowId xmlns:a16="http://schemas.microsoft.com/office/drawing/2014/main" xmlns="" val="10006"/>
                  </a:ext>
                </a:extLst>
              </a:tr>
              <a:tr h="553350">
                <a:tc>
                  <a:txBody>
                    <a:bodyPr/>
                    <a:lstStyle/>
                    <a:p>
                      <a:pPr marL="0" marR="0" lvl="0" indent="0" algn="l" rtl="0">
                        <a:spcBef>
                          <a:spcPts val="0"/>
                        </a:spcBef>
                        <a:buSzPct val="25000"/>
                        <a:buNone/>
                      </a:pPr>
                      <a:r>
                        <a:rPr lang="en-US" sz="2000" b="1" u="none" strike="noStrike" cap="none"/>
                        <a:t>title</a:t>
                      </a:r>
                    </a:p>
                  </a:txBody>
                  <a:tcPr marL="76200" marR="76200" marT="76200" marB="762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59D5FE"/>
                    </a:solidFill>
                  </a:tcPr>
                </a:tc>
                <a:tc>
                  <a:txBody>
                    <a:bodyPr/>
                    <a:lstStyle/>
                    <a:p>
                      <a:pPr marL="0" marR="0" lvl="0" indent="0" algn="l" rtl="0">
                        <a:spcBef>
                          <a:spcPts val="0"/>
                        </a:spcBef>
                        <a:buSzPct val="25000"/>
                        <a:buNone/>
                      </a:pPr>
                      <a:r>
                        <a:rPr lang="en-US" sz="1800" u="none" strike="noStrike" cap="none"/>
                        <a:t>Specifies extra information about an element (displayed as a tool tip)</a:t>
                      </a:r>
                    </a:p>
                  </a:txBody>
                  <a:tcPr marL="76200" marR="76200" marT="76200" marB="762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59D5FE"/>
                    </a:solidFill>
                  </a:tcPr>
                </a:tc>
                <a:extLst>
                  <a:ext uri="{0D108BD9-81ED-4DB2-BD59-A6C34878D82A}">
                    <a16:rowId xmlns:a16="http://schemas.microsoft.com/office/drawing/2014/main" xmlns="" val="10007"/>
                  </a:ext>
                </a:extLst>
              </a:tr>
            </a:tbl>
          </a:graphicData>
        </a:graphic>
      </p:graphicFrame>
      <p:sp>
        <p:nvSpPr>
          <p:cNvPr id="216" name="Shape 216"/>
          <p:cNvSpPr/>
          <p:nvPr/>
        </p:nvSpPr>
        <p:spPr>
          <a:xfrm>
            <a:off x="615775" y="1547308"/>
            <a:ext cx="259744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1" u="sng">
                <a:solidFill>
                  <a:srgbClr val="000000"/>
                </a:solidFill>
                <a:latin typeface="Quattrocento Sans"/>
                <a:ea typeface="Quattrocento Sans"/>
                <a:cs typeface="Quattrocento Sans"/>
                <a:sym typeface="Quattrocento Sans"/>
              </a:rPr>
              <a:t>HTML Attributes</a:t>
            </a:r>
          </a:p>
        </p:txBody>
      </p:sp>
      <p:sp>
        <p:nvSpPr>
          <p:cNvPr id="217" name="Shape 21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Attributes (Con)</a:t>
            </a:r>
          </a:p>
        </p:txBody>
      </p:sp>
      <p:sp>
        <p:nvSpPr>
          <p:cNvPr id="5" name="Rectangle 4"/>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4" name="Shape 224"/>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Attributes (Con)</a:t>
            </a:r>
          </a:p>
        </p:txBody>
      </p:sp>
      <p:sp>
        <p:nvSpPr>
          <p:cNvPr id="223" name="Shape 223"/>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2400" b="1" i="0" u="sng" strike="noStrike" cap="none">
                <a:solidFill>
                  <a:schemeClr val="dk1"/>
                </a:solidFill>
                <a:latin typeface="Arial"/>
                <a:ea typeface="Arial"/>
                <a:cs typeface="Arial"/>
                <a:sym typeface="Arial"/>
              </a:rPr>
              <a:t>Always Quote Attribute Values</a:t>
            </a:r>
          </a:p>
          <a:p>
            <a:pPr marL="274320" marR="0" lvl="0" indent="-274320" algn="l" rtl="0">
              <a:spcBef>
                <a:spcPts val="220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Attribute values should always be enclosed in quotes (“ ”).</a:t>
            </a:r>
          </a:p>
          <a:p>
            <a:pPr marL="274320" marR="0" lvl="0" indent="-274320" algn="l" rtl="0">
              <a:spcBef>
                <a:spcPts val="220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Double style quotes are the most common, but single style quotes are also allowed.</a:t>
            </a:r>
          </a:p>
          <a:p>
            <a:pPr marL="0" marR="0" lvl="0" indent="0" algn="l" rtl="0">
              <a:spcBef>
                <a:spcPts val="2200"/>
              </a:spcBef>
              <a:spcAft>
                <a:spcPts val="0"/>
              </a:spcAft>
              <a:buClr>
                <a:schemeClr val="dk1"/>
              </a:buClr>
              <a:buSzPct val="25000"/>
              <a:buFont typeface="Arial"/>
              <a:buNone/>
            </a:pPr>
            <a:r>
              <a:rPr lang="en-US" sz="2400" b="0" i="1" u="none" strike="noStrike" cap="none">
                <a:solidFill>
                  <a:srgbClr val="6C7A7A"/>
                </a:solidFill>
                <a:latin typeface="Arial"/>
                <a:ea typeface="Arial"/>
                <a:cs typeface="Arial"/>
                <a:sym typeface="Arial"/>
              </a:rPr>
              <a:t>&lt;img src=</a:t>
            </a:r>
            <a:r>
              <a:rPr lang="en-US" sz="2400" b="0" i="1" u="none" strike="noStrike" cap="none">
                <a:solidFill>
                  <a:srgbClr val="FF0000"/>
                </a:solidFill>
                <a:latin typeface="Arial"/>
                <a:ea typeface="Arial"/>
                <a:cs typeface="Arial"/>
                <a:sym typeface="Arial"/>
              </a:rPr>
              <a:t>“w3schools.jpg” </a:t>
            </a:r>
            <a:r>
              <a:rPr lang="en-US" sz="2400" b="0" i="1" u="none" strike="noStrike" cap="none">
                <a:solidFill>
                  <a:srgbClr val="6C7A7A"/>
                </a:solidFill>
                <a:latin typeface="Arial"/>
                <a:ea typeface="Arial"/>
                <a:cs typeface="Arial"/>
                <a:sym typeface="Arial"/>
              </a:rPr>
              <a:t>width=</a:t>
            </a:r>
            <a:r>
              <a:rPr lang="en-US" sz="2400" b="0" i="1" u="none" strike="noStrike" cap="none">
                <a:solidFill>
                  <a:srgbClr val="FF0000"/>
                </a:solidFill>
                <a:latin typeface="Arial"/>
                <a:ea typeface="Arial"/>
                <a:cs typeface="Arial"/>
                <a:sym typeface="Arial"/>
              </a:rPr>
              <a:t>“100px”</a:t>
            </a:r>
            <a:r>
              <a:rPr lang="en-US" sz="2400" b="0" i="1" u="none" strike="noStrike" cap="none">
                <a:solidFill>
                  <a:srgbClr val="6C7A7A"/>
                </a:solidFill>
                <a:latin typeface="Arial"/>
                <a:ea typeface="Arial"/>
                <a:cs typeface="Arial"/>
                <a:sym typeface="Arial"/>
              </a:rPr>
              <a:t> height=</a:t>
            </a:r>
            <a:r>
              <a:rPr lang="en-US" sz="2400" b="0" i="1" u="none" strike="noStrike" cap="none">
                <a:solidFill>
                  <a:srgbClr val="FF0000"/>
                </a:solidFill>
                <a:latin typeface="Arial"/>
                <a:ea typeface="Arial"/>
                <a:cs typeface="Arial"/>
                <a:sym typeface="Arial"/>
              </a:rPr>
              <a:t>“100px”</a:t>
            </a:r>
            <a:r>
              <a:rPr lang="en-US" sz="2400" b="0" i="1" u="none" strike="noStrike" cap="none">
                <a:solidFill>
                  <a:srgbClr val="6C7A7A"/>
                </a:solidFill>
                <a:latin typeface="Arial"/>
                <a:ea typeface="Arial"/>
                <a:cs typeface="Arial"/>
                <a:sym typeface="Arial"/>
              </a:rPr>
              <a:t>/&gt;</a:t>
            </a:r>
          </a:p>
          <a:p>
            <a:pPr marL="0" marR="0" lvl="0" indent="0" algn="l" rtl="0">
              <a:spcBef>
                <a:spcPts val="220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Tip</a:t>
            </a:r>
            <a:r>
              <a:rPr lang="en-US" sz="2400" b="0" i="0" u="none" strike="noStrike" cap="none">
                <a:solidFill>
                  <a:schemeClr val="dk1"/>
                </a:solidFill>
                <a:latin typeface="Arial"/>
                <a:ea typeface="Arial"/>
                <a:cs typeface="Arial"/>
                <a:sym typeface="Arial"/>
              </a:rPr>
              <a:t>: In some rare situations, when the attribute value itself contains quotes, it is necessary to use single quotes: name=’John “ShotGun” Nelson’</a:t>
            </a:r>
          </a:p>
          <a:p>
            <a:pPr marL="0" marR="0" lvl="0" indent="0" algn="l" rtl="0">
              <a:spcBef>
                <a:spcPts val="2200"/>
              </a:spcBef>
              <a:buClr>
                <a:schemeClr val="dk1"/>
              </a:buClr>
              <a:buSzPct val="25000"/>
              <a:buFont typeface="Arial"/>
              <a:buNone/>
            </a:pPr>
            <a:endParaRPr sz="2400" b="0" i="1" u="none" strike="noStrike" cap="none">
              <a:solidFill>
                <a:srgbClr val="595959"/>
              </a:solidFill>
              <a:latin typeface="Arial"/>
              <a:ea typeface="Arial"/>
              <a:cs typeface="Arial"/>
              <a:sym typeface="Arial"/>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Shape 231"/>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Attributes (Con)</a:t>
            </a:r>
          </a:p>
        </p:txBody>
      </p:sp>
      <p:sp>
        <p:nvSpPr>
          <p:cNvPr id="230" name="Shape 230"/>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spcAft>
                <a:spcPts val="0"/>
              </a:spcAft>
              <a:buClr>
                <a:srgbClr val="000000"/>
              </a:buClr>
              <a:buSzPct val="25000"/>
              <a:buFont typeface="Arial"/>
              <a:buNone/>
            </a:pPr>
            <a:r>
              <a:rPr lang="en-US" sz="2800" b="1" i="0" u="sng" strike="noStrike" cap="none">
                <a:solidFill>
                  <a:srgbClr val="000000"/>
                </a:solidFill>
                <a:latin typeface="Calibri"/>
                <a:ea typeface="Calibri"/>
                <a:cs typeface="Calibri"/>
                <a:sym typeface="Calibri"/>
              </a:rPr>
              <a:t>HTML Tip: Use Lowercase Attributes</a:t>
            </a:r>
          </a:p>
          <a:p>
            <a:pPr marL="342900" marR="0" lvl="0" indent="-342900" algn="l" rtl="0">
              <a:lnSpc>
                <a:spcPct val="150000"/>
              </a:lnSpc>
              <a:spcBef>
                <a:spcPts val="560"/>
              </a:spcBef>
              <a:spcAft>
                <a:spcPts val="0"/>
              </a:spcAft>
              <a:buClr>
                <a:srgbClr val="000000"/>
              </a:buClr>
              <a:buSzPct val="100000"/>
              <a:buFont typeface="Arial"/>
              <a:buChar char="•"/>
            </a:pPr>
            <a:r>
              <a:rPr lang="en-US" sz="2800" b="0" i="0" u="none" strike="noStrike" cap="none">
                <a:solidFill>
                  <a:srgbClr val="000000"/>
                </a:solidFill>
                <a:latin typeface="Calibri"/>
                <a:ea typeface="Calibri"/>
                <a:cs typeface="Calibri"/>
                <a:sym typeface="Calibri"/>
              </a:rPr>
              <a:t>Attribute names and attribute values are case-insensitive.</a:t>
            </a:r>
          </a:p>
          <a:p>
            <a:pPr marL="342900" marR="0" lvl="0" indent="-342900" algn="l" rtl="0">
              <a:lnSpc>
                <a:spcPct val="150000"/>
              </a:lnSpc>
              <a:spcBef>
                <a:spcPts val="560"/>
              </a:spcBef>
              <a:spcAft>
                <a:spcPts val="0"/>
              </a:spcAft>
              <a:buClr>
                <a:srgbClr val="000000"/>
              </a:buClr>
              <a:buSzPct val="100000"/>
              <a:buFont typeface="Arial"/>
              <a:buChar char="•"/>
            </a:pPr>
            <a:r>
              <a:rPr lang="en-US" sz="2800" b="0" i="0" u="none" strike="noStrike" cap="none">
                <a:solidFill>
                  <a:srgbClr val="000000"/>
                </a:solidFill>
                <a:latin typeface="Calibri"/>
                <a:ea typeface="Calibri"/>
                <a:cs typeface="Calibri"/>
                <a:sym typeface="Calibri"/>
              </a:rPr>
              <a:t>However, the World Wide Web Consortium (W3C) recommends lowercase attributes/attribute values in their HTML 4 recommendation.</a:t>
            </a:r>
          </a:p>
          <a:p>
            <a:pPr marL="342900" marR="0" lvl="0" indent="-342900" algn="l" rtl="0">
              <a:lnSpc>
                <a:spcPct val="150000"/>
              </a:lnSpc>
              <a:spcBef>
                <a:spcPts val="560"/>
              </a:spcBef>
              <a:spcAft>
                <a:spcPts val="0"/>
              </a:spcAft>
              <a:buClr>
                <a:srgbClr val="000000"/>
              </a:buClr>
              <a:buSzPct val="100000"/>
              <a:buFont typeface="Arial"/>
              <a:buChar char="•"/>
            </a:pPr>
            <a:r>
              <a:rPr lang="en-US" sz="2800" b="0" i="0" u="none" strike="noStrike" cap="none">
                <a:solidFill>
                  <a:srgbClr val="000000"/>
                </a:solidFill>
                <a:latin typeface="Calibri"/>
                <a:ea typeface="Calibri"/>
                <a:cs typeface="Calibri"/>
                <a:sym typeface="Calibri"/>
              </a:rPr>
              <a:t>Newer versions of (X)HTML will demand lowercase attributes.</a:t>
            </a:r>
          </a:p>
          <a:p>
            <a:pPr marL="0" marR="0" lvl="0" indent="0" algn="l" rtl="0">
              <a:lnSpc>
                <a:spcPct val="150000"/>
              </a:lnSpc>
              <a:spcBef>
                <a:spcPts val="560"/>
              </a:spcBef>
              <a:spcAft>
                <a:spcPts val="0"/>
              </a:spcAft>
              <a:buClr>
                <a:schemeClr val="dk1"/>
              </a:buClr>
              <a:buSzPct val="25000"/>
              <a:buFont typeface="Arial"/>
              <a:buNone/>
            </a:pPr>
            <a:endParaRPr sz="2800" b="0" i="0" u="none" strike="noStrike" cap="none">
              <a:solidFill>
                <a:srgbClr val="000000"/>
              </a:solidFill>
              <a:latin typeface="Calibri"/>
              <a:ea typeface="Calibri"/>
              <a:cs typeface="Calibri"/>
              <a:sym typeface="Calibri"/>
            </a:endParaRPr>
          </a:p>
          <a:p>
            <a:pPr marL="0" marR="0" lvl="0" indent="0" algn="l" rtl="0">
              <a:lnSpc>
                <a:spcPct val="150000"/>
              </a:lnSpc>
              <a:spcBef>
                <a:spcPts val="560"/>
              </a:spcBef>
              <a:spcAft>
                <a:spcPts val="0"/>
              </a:spcAft>
              <a:buClr>
                <a:srgbClr val="000000"/>
              </a:buClr>
              <a:buSzPct val="25000"/>
              <a:buFont typeface="Arial"/>
              <a:buNone/>
            </a:pPr>
            <a:r>
              <a:rPr lang="en-US" sz="2800" b="1" i="0" u="sng" strike="noStrike" cap="none">
                <a:solidFill>
                  <a:srgbClr val="000000"/>
                </a:solidFill>
                <a:latin typeface="Calibri"/>
                <a:ea typeface="Calibri"/>
                <a:cs typeface="Calibri"/>
                <a:sym typeface="Calibri"/>
              </a:rPr>
              <a:t>HTML Attributes Reference (P. 8)</a:t>
            </a:r>
          </a:p>
          <a:p>
            <a:pPr marL="0" marR="0" lvl="0" indent="0" algn="l" rtl="0">
              <a:lnSpc>
                <a:spcPct val="150000"/>
              </a:lnSpc>
              <a:spcBef>
                <a:spcPts val="2200"/>
              </a:spcBef>
              <a:buClr>
                <a:schemeClr val="dk1"/>
              </a:buClr>
              <a:buSzPct val="25000"/>
              <a:buFont typeface="Arial"/>
              <a:buNone/>
            </a:pPr>
            <a:endParaRPr sz="2800" b="0" i="1" u="none" strike="noStrike" cap="none">
              <a:solidFill>
                <a:srgbClr val="595959"/>
              </a:solidFill>
              <a:latin typeface="Arial"/>
              <a:ea typeface="Arial"/>
              <a:cs typeface="Arial"/>
              <a:sym typeface="Arial"/>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Shape 238"/>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Headings</a:t>
            </a:r>
          </a:p>
        </p:txBody>
      </p:sp>
      <p:sp>
        <p:nvSpPr>
          <p:cNvPr id="237" name="Shape 237"/>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Headings are important in HTML documents.</a:t>
            </a:r>
          </a:p>
          <a:p>
            <a:pPr marL="0" marR="0" lvl="0" indent="0" algn="l" rtl="0">
              <a:spcBef>
                <a:spcPts val="480"/>
              </a:spcBef>
              <a:spcAft>
                <a:spcPts val="0"/>
              </a:spcAft>
              <a:buClr>
                <a:srgbClr val="000000"/>
              </a:buClr>
              <a:buSzPct val="25000"/>
              <a:buFont typeface="Arial"/>
              <a:buNone/>
            </a:pPr>
            <a:r>
              <a:rPr lang="en-US" sz="2400" b="1" i="0" u="sng" strike="noStrike" cap="none">
                <a:solidFill>
                  <a:srgbClr val="000000"/>
                </a:solidFill>
                <a:latin typeface="Calibri"/>
                <a:ea typeface="Calibri"/>
                <a:cs typeface="Calibri"/>
                <a:sym typeface="Calibri"/>
              </a:rPr>
              <a:t>HTML Headings</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Headings are defined with the &lt;h1&gt; to &lt;h6&gt; tags.</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&lt;h1&gt; defines the most important heading. &lt;h6&gt; defines the least important heading.</a:t>
            </a:r>
          </a:p>
          <a:p>
            <a:pPr marL="0" marR="0" lvl="0" indent="0" algn="l" rtl="0">
              <a:spcBef>
                <a:spcPts val="480"/>
              </a:spcBef>
              <a:spcAft>
                <a:spcPts val="0"/>
              </a:spcAft>
              <a:buClr>
                <a:srgbClr val="595959"/>
              </a:buClr>
              <a:buSzPct val="25000"/>
              <a:buFont typeface="Arial"/>
              <a:buNone/>
            </a:pPr>
            <a:r>
              <a:rPr lang="en-US" sz="2400" b="0" i="1" u="sng" strike="noStrike" cap="none">
                <a:solidFill>
                  <a:schemeClr val="hlink"/>
                </a:solidFill>
                <a:latin typeface="Calibri"/>
                <a:ea typeface="Calibri"/>
                <a:cs typeface="Calibri"/>
                <a:sym typeface="Calibri"/>
                <a:hlinkClick r:id="rId3"/>
              </a:rPr>
              <a:t>Example</a:t>
            </a:r>
          </a:p>
          <a:p>
            <a:pPr marL="0" marR="0" lvl="0" indent="0" algn="l" rtl="0">
              <a:spcBef>
                <a:spcPts val="560"/>
              </a:spcBef>
              <a:spcAft>
                <a:spcPts val="0"/>
              </a:spcAft>
              <a:buClr>
                <a:srgbClr val="595959"/>
              </a:buClr>
              <a:buSzPct val="25000"/>
              <a:buFont typeface="Arial"/>
              <a:buNone/>
            </a:pPr>
            <a:r>
              <a:rPr lang="en-US" sz="2800" b="0" i="1" u="none" strike="noStrike" cap="none">
                <a:solidFill>
                  <a:srgbClr val="595959"/>
                </a:solidFill>
                <a:latin typeface="Calibri"/>
                <a:ea typeface="Calibri"/>
                <a:cs typeface="Calibri"/>
                <a:sym typeface="Calibri"/>
              </a:rPr>
              <a:t>&lt;h1&gt;This is heading 1&lt;/h1&gt;</a:t>
            </a:r>
          </a:p>
          <a:p>
            <a:pPr marL="0" marR="0" lvl="0" indent="0" algn="l" rtl="0">
              <a:spcBef>
                <a:spcPts val="560"/>
              </a:spcBef>
              <a:spcAft>
                <a:spcPts val="0"/>
              </a:spcAft>
              <a:buClr>
                <a:srgbClr val="595959"/>
              </a:buClr>
              <a:buSzPct val="25000"/>
              <a:buFont typeface="Arial"/>
              <a:buNone/>
            </a:pPr>
            <a:r>
              <a:rPr lang="en-US" sz="2800" b="0" i="1" u="none" strike="noStrike" cap="none">
                <a:solidFill>
                  <a:srgbClr val="595959"/>
                </a:solidFill>
                <a:latin typeface="Calibri"/>
                <a:ea typeface="Calibri"/>
                <a:cs typeface="Calibri"/>
                <a:sym typeface="Calibri"/>
              </a:rPr>
              <a:t>&lt;h2&gt;This is heading 2&lt;/h2&gt;</a:t>
            </a:r>
          </a:p>
          <a:p>
            <a:pPr marL="0" marR="0" lvl="0" indent="0" algn="l" rtl="0">
              <a:spcBef>
                <a:spcPts val="480"/>
              </a:spcBef>
              <a:spcAft>
                <a:spcPts val="0"/>
              </a:spcAft>
              <a:buClr>
                <a:srgbClr val="595959"/>
              </a:buClr>
              <a:buSzPct val="25000"/>
              <a:buFont typeface="Arial"/>
              <a:buNone/>
            </a:pPr>
            <a:r>
              <a:rPr lang="en-US" sz="2400" b="0" i="1" u="none" strike="noStrike" cap="none">
                <a:solidFill>
                  <a:srgbClr val="595959"/>
                </a:solidFill>
                <a:latin typeface="Calibri"/>
                <a:ea typeface="Calibri"/>
                <a:cs typeface="Calibri"/>
                <a:sym typeface="Calibri"/>
              </a:rPr>
              <a:t>&lt;h3&gt;This is heading 3&lt;/h3&gt;</a:t>
            </a:r>
          </a:p>
          <a:p>
            <a:pPr marL="0" marR="0" lvl="0" indent="0" algn="l" rtl="0">
              <a:spcBef>
                <a:spcPts val="480"/>
              </a:spcBef>
              <a:spcAft>
                <a:spcPts val="0"/>
              </a:spcAft>
              <a:buClr>
                <a:srgbClr val="595959"/>
              </a:buClr>
              <a:buSzPct val="25000"/>
              <a:buFont typeface="Arial"/>
              <a:buNone/>
            </a:pPr>
            <a:r>
              <a:rPr lang="en-US" sz="2400" b="0" i="1" u="none" strike="noStrike" cap="none">
                <a:solidFill>
                  <a:srgbClr val="595959"/>
                </a:solidFill>
                <a:latin typeface="Calibri"/>
                <a:ea typeface="Calibri"/>
                <a:cs typeface="Calibri"/>
                <a:sym typeface="Calibri"/>
              </a:rPr>
              <a:t>&lt;h4&gt;This is heading 4&lt;/h4&gt;</a:t>
            </a:r>
          </a:p>
          <a:p>
            <a:pPr marL="0" marR="0" lvl="0" indent="0" algn="l" rtl="0">
              <a:spcBef>
                <a:spcPts val="400"/>
              </a:spcBef>
              <a:spcAft>
                <a:spcPts val="0"/>
              </a:spcAft>
              <a:buClr>
                <a:srgbClr val="595959"/>
              </a:buClr>
              <a:buSzPct val="25000"/>
              <a:buFont typeface="Arial"/>
              <a:buNone/>
            </a:pPr>
            <a:r>
              <a:rPr lang="en-US" sz="2000" b="0" i="1" u="none" strike="noStrike" cap="none">
                <a:solidFill>
                  <a:srgbClr val="595959"/>
                </a:solidFill>
                <a:latin typeface="Calibri"/>
                <a:ea typeface="Calibri"/>
                <a:cs typeface="Calibri"/>
                <a:sym typeface="Calibri"/>
              </a:rPr>
              <a:t>&lt;h5&gt;This is heading 5&lt;/h5&gt;</a:t>
            </a:r>
          </a:p>
          <a:p>
            <a:pPr marL="0" marR="0" lvl="0" indent="0" algn="l" rtl="0">
              <a:spcBef>
                <a:spcPts val="360"/>
              </a:spcBef>
              <a:spcAft>
                <a:spcPts val="0"/>
              </a:spcAft>
              <a:buClr>
                <a:srgbClr val="595959"/>
              </a:buClr>
              <a:buSzPct val="25000"/>
              <a:buFont typeface="Arial"/>
              <a:buNone/>
            </a:pPr>
            <a:r>
              <a:rPr lang="en-US" sz="1800" b="0" i="1" u="none" strike="noStrike" cap="none">
                <a:solidFill>
                  <a:srgbClr val="595959"/>
                </a:solidFill>
                <a:latin typeface="Calibri"/>
                <a:ea typeface="Calibri"/>
                <a:cs typeface="Calibri"/>
                <a:sym typeface="Calibri"/>
              </a:rPr>
              <a:t>&lt;h6&gt;This is heading 6&lt;/h6&gt;</a:t>
            </a:r>
          </a:p>
          <a:p>
            <a:pPr marL="0" marR="0" lvl="0" indent="0" algn="l" rtl="0">
              <a:spcBef>
                <a:spcPts val="480"/>
              </a:spcBef>
              <a:buClr>
                <a:srgbClr val="000000"/>
              </a:buClr>
              <a:buSzPct val="25000"/>
              <a:buFont typeface="Arial"/>
              <a:buNone/>
            </a:pPr>
            <a:r>
              <a:rPr lang="en-US" sz="2400" b="1" i="0" u="none" strike="noStrike" cap="none">
                <a:solidFill>
                  <a:srgbClr val="000000"/>
                </a:solidFill>
                <a:latin typeface="Calibri"/>
                <a:ea typeface="Calibri"/>
                <a:cs typeface="Calibri"/>
                <a:sym typeface="Calibri"/>
              </a:rPr>
              <a:t>Note</a:t>
            </a:r>
            <a:r>
              <a:rPr lang="en-US" sz="2400" b="0" i="0" u="none" strike="noStrike" cap="none">
                <a:solidFill>
                  <a:srgbClr val="000000"/>
                </a:solidFill>
                <a:latin typeface="Calibri"/>
                <a:ea typeface="Calibri"/>
                <a:cs typeface="Calibri"/>
                <a:sym typeface="Calibri"/>
              </a:rPr>
              <a:t>: </a:t>
            </a:r>
            <a:r>
              <a:rPr lang="en-US" sz="2400" b="0" i="0" u="none" strike="noStrike" cap="none">
                <a:solidFill>
                  <a:srgbClr val="FF0000"/>
                </a:solidFill>
                <a:latin typeface="Calibri"/>
                <a:ea typeface="Calibri"/>
                <a:cs typeface="Calibri"/>
                <a:sym typeface="Calibri"/>
              </a:rPr>
              <a:t>Browsers automatically add some empty space (a margin)</a:t>
            </a: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541633" y="39061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200" b="0" i="0" u="none" strike="noStrike" cap="none" dirty="0">
                <a:solidFill>
                  <a:srgbClr val="FF0000"/>
                </a:solidFill>
                <a:latin typeface="Arial"/>
                <a:ea typeface="Arial"/>
                <a:cs typeface="Arial"/>
                <a:sym typeface="Arial"/>
              </a:rPr>
              <a:t>HTML Introduction</a:t>
            </a:r>
          </a:p>
        </p:txBody>
      </p:sp>
      <p:sp>
        <p:nvSpPr>
          <p:cNvPr id="118" name="Shape 118"/>
          <p:cNvSpPr txBox="1">
            <a:spLocks noGrp="1"/>
          </p:cNvSpPr>
          <p:nvPr>
            <p:ph type="body" idx="1"/>
          </p:nvPr>
        </p:nvSpPr>
        <p:spPr>
          <a:xfrm>
            <a:off x="499300" y="1534737"/>
            <a:ext cx="11020925" cy="4760858"/>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US" sz="2200" b="1" i="0" u="sng" strike="noStrike" cap="none" dirty="0">
                <a:solidFill>
                  <a:schemeClr val="dk1"/>
                </a:solidFill>
                <a:latin typeface="Arial"/>
                <a:ea typeface="Arial"/>
                <a:cs typeface="Arial"/>
                <a:sym typeface="Arial"/>
              </a:rPr>
              <a:t>What is HTML?</a:t>
            </a:r>
          </a:p>
          <a:p>
            <a:pPr marL="274320" marR="0" lvl="0" indent="-274320" algn="l" rtl="0">
              <a:lnSpc>
                <a:spcPct val="90000"/>
              </a:lnSpc>
              <a:spcBef>
                <a:spcPts val="2200"/>
              </a:spcBef>
              <a:spcAft>
                <a:spcPts val="0"/>
              </a:spcAft>
              <a:buClr>
                <a:schemeClr val="dk1"/>
              </a:buClr>
              <a:buSzPct val="100000"/>
              <a:buFont typeface="Noto Sans Symbols"/>
              <a:buChar char="▪"/>
            </a:pPr>
            <a:r>
              <a:rPr lang="en-US" sz="2400" b="0" i="0" u="none" strike="noStrike" cap="none" dirty="0">
                <a:solidFill>
                  <a:schemeClr val="dk1"/>
                </a:solidFill>
                <a:latin typeface="Arial"/>
                <a:ea typeface="Arial"/>
                <a:cs typeface="Arial"/>
                <a:sym typeface="Arial"/>
              </a:rPr>
              <a:t>HTML is a language for describing web pages.</a:t>
            </a:r>
          </a:p>
          <a:p>
            <a:pPr marL="274320" marR="0" lvl="0" indent="-274320" algn="l" rtl="0">
              <a:lnSpc>
                <a:spcPct val="90000"/>
              </a:lnSpc>
              <a:spcBef>
                <a:spcPts val="2200"/>
              </a:spcBef>
              <a:spcAft>
                <a:spcPts val="0"/>
              </a:spcAft>
              <a:buClr>
                <a:schemeClr val="dk1"/>
              </a:buClr>
              <a:buSzPct val="100000"/>
              <a:buFont typeface="Noto Sans Symbols"/>
              <a:buChar char="▪"/>
            </a:pPr>
            <a:r>
              <a:rPr lang="en-US" sz="2400" b="0" i="0" u="none" strike="noStrike" cap="none" dirty="0">
                <a:solidFill>
                  <a:schemeClr val="dk1"/>
                </a:solidFill>
                <a:latin typeface="Arial"/>
                <a:ea typeface="Arial"/>
                <a:cs typeface="Arial"/>
                <a:sym typeface="Arial"/>
              </a:rPr>
              <a:t>HTML stands for </a:t>
            </a:r>
            <a:r>
              <a:rPr lang="en-US" sz="2400" b="1" i="0" u="none" strike="noStrike" cap="none" dirty="0">
                <a:solidFill>
                  <a:schemeClr val="dk1"/>
                </a:solidFill>
                <a:latin typeface="Arial"/>
                <a:ea typeface="Arial"/>
                <a:cs typeface="Arial"/>
                <a:sym typeface="Arial"/>
              </a:rPr>
              <a:t>H</a:t>
            </a:r>
            <a:r>
              <a:rPr lang="en-US" sz="2400" b="0" i="0" u="none" strike="noStrike" cap="none" dirty="0">
                <a:solidFill>
                  <a:schemeClr val="dk1"/>
                </a:solidFill>
                <a:latin typeface="Arial"/>
                <a:ea typeface="Arial"/>
                <a:cs typeface="Arial"/>
                <a:sym typeface="Arial"/>
              </a:rPr>
              <a:t>yper </a:t>
            </a:r>
            <a:r>
              <a:rPr lang="en-US" sz="2400" b="1" i="0" u="none" strike="noStrike" cap="none" dirty="0">
                <a:solidFill>
                  <a:schemeClr val="dk1"/>
                </a:solidFill>
                <a:latin typeface="Arial"/>
                <a:ea typeface="Arial"/>
                <a:cs typeface="Arial"/>
                <a:sym typeface="Arial"/>
              </a:rPr>
              <a:t>T</a:t>
            </a:r>
            <a:r>
              <a:rPr lang="en-US" sz="2400" b="0" i="0" u="none" strike="noStrike" cap="none" dirty="0">
                <a:solidFill>
                  <a:schemeClr val="dk1"/>
                </a:solidFill>
                <a:latin typeface="Arial"/>
                <a:ea typeface="Arial"/>
                <a:cs typeface="Arial"/>
                <a:sym typeface="Arial"/>
              </a:rPr>
              <a:t>ext </a:t>
            </a:r>
            <a:r>
              <a:rPr lang="en-US" sz="2400" b="1" i="0" u="none" strike="noStrike" cap="none" dirty="0">
                <a:solidFill>
                  <a:schemeClr val="dk1"/>
                </a:solidFill>
                <a:latin typeface="Arial"/>
                <a:ea typeface="Arial"/>
                <a:cs typeface="Arial"/>
                <a:sym typeface="Arial"/>
              </a:rPr>
              <a:t>M</a:t>
            </a:r>
            <a:r>
              <a:rPr lang="en-US" sz="2400" b="0" i="0" u="none" strike="noStrike" cap="none" dirty="0">
                <a:solidFill>
                  <a:schemeClr val="dk1"/>
                </a:solidFill>
                <a:latin typeface="Arial"/>
                <a:ea typeface="Arial"/>
                <a:cs typeface="Arial"/>
                <a:sym typeface="Arial"/>
              </a:rPr>
              <a:t>arkup </a:t>
            </a:r>
            <a:r>
              <a:rPr lang="en-US" sz="2400" b="1" i="0" u="none" strike="noStrike" cap="none" dirty="0">
                <a:solidFill>
                  <a:schemeClr val="dk1"/>
                </a:solidFill>
                <a:latin typeface="Arial"/>
                <a:ea typeface="Arial"/>
                <a:cs typeface="Arial"/>
                <a:sym typeface="Arial"/>
              </a:rPr>
              <a:t>L</a:t>
            </a:r>
            <a:r>
              <a:rPr lang="en-US" sz="2400" b="0" i="0" u="none" strike="noStrike" cap="none" dirty="0">
                <a:solidFill>
                  <a:schemeClr val="dk1"/>
                </a:solidFill>
                <a:latin typeface="Arial"/>
                <a:ea typeface="Arial"/>
                <a:cs typeface="Arial"/>
                <a:sym typeface="Arial"/>
              </a:rPr>
              <a:t>anguage</a:t>
            </a:r>
          </a:p>
          <a:p>
            <a:pPr marL="274320" marR="0" lvl="0" indent="-274320" algn="l" rtl="0">
              <a:lnSpc>
                <a:spcPct val="90000"/>
              </a:lnSpc>
              <a:spcBef>
                <a:spcPts val="2200"/>
              </a:spcBef>
              <a:spcAft>
                <a:spcPts val="0"/>
              </a:spcAft>
              <a:buClr>
                <a:schemeClr val="dk1"/>
              </a:buClr>
              <a:buSzPct val="100000"/>
              <a:buFont typeface="Noto Sans Symbols"/>
              <a:buChar char="▪"/>
            </a:pPr>
            <a:r>
              <a:rPr lang="en-US" sz="2400" b="0" i="0" u="none" strike="noStrike" cap="none" dirty="0">
                <a:solidFill>
                  <a:schemeClr val="dk1"/>
                </a:solidFill>
                <a:latin typeface="Arial"/>
                <a:ea typeface="Arial"/>
                <a:cs typeface="Arial"/>
                <a:sym typeface="Arial"/>
              </a:rPr>
              <a:t>HTML is a </a:t>
            </a:r>
            <a:r>
              <a:rPr lang="en-US" sz="2400" b="1" i="0" u="none" strike="noStrike" cap="none" dirty="0">
                <a:solidFill>
                  <a:schemeClr val="dk1"/>
                </a:solidFill>
                <a:latin typeface="Arial"/>
                <a:ea typeface="Arial"/>
                <a:cs typeface="Arial"/>
                <a:sym typeface="Arial"/>
              </a:rPr>
              <a:t>markup</a:t>
            </a:r>
            <a:r>
              <a:rPr lang="en-US" sz="2400" b="0" i="0" u="none" strike="noStrike" cap="none" dirty="0">
                <a:solidFill>
                  <a:schemeClr val="dk1"/>
                </a:solidFill>
                <a:latin typeface="Arial"/>
                <a:ea typeface="Arial"/>
                <a:cs typeface="Arial"/>
                <a:sym typeface="Arial"/>
              </a:rPr>
              <a:t> language</a:t>
            </a:r>
          </a:p>
          <a:p>
            <a:pPr marL="274320" marR="0" lvl="0" indent="-274320" algn="l" rtl="0">
              <a:lnSpc>
                <a:spcPct val="90000"/>
              </a:lnSpc>
              <a:spcBef>
                <a:spcPts val="2200"/>
              </a:spcBef>
              <a:spcAft>
                <a:spcPts val="0"/>
              </a:spcAft>
              <a:buClr>
                <a:schemeClr val="dk1"/>
              </a:buClr>
              <a:buSzPct val="100000"/>
              <a:buFont typeface="Noto Sans Symbols"/>
              <a:buChar char="▪"/>
            </a:pPr>
            <a:r>
              <a:rPr lang="en-US" sz="2400" b="0" i="0" u="none" strike="noStrike" cap="none" dirty="0">
                <a:solidFill>
                  <a:schemeClr val="dk1"/>
                </a:solidFill>
                <a:latin typeface="Arial"/>
                <a:ea typeface="Arial"/>
                <a:cs typeface="Arial"/>
                <a:sym typeface="Arial"/>
              </a:rPr>
              <a:t>A markup language is a set of markup </a:t>
            </a:r>
            <a:r>
              <a:rPr lang="en-US" sz="2400" b="1" i="0" u="none" strike="noStrike" cap="none" dirty="0">
                <a:solidFill>
                  <a:schemeClr val="dk1"/>
                </a:solidFill>
                <a:latin typeface="Arial"/>
                <a:ea typeface="Arial"/>
                <a:cs typeface="Arial"/>
                <a:sym typeface="Arial"/>
              </a:rPr>
              <a:t>tags</a:t>
            </a:r>
          </a:p>
          <a:p>
            <a:pPr marL="274320" marR="0" lvl="0" indent="-274320" algn="l" rtl="0">
              <a:lnSpc>
                <a:spcPct val="90000"/>
              </a:lnSpc>
              <a:spcBef>
                <a:spcPts val="2200"/>
              </a:spcBef>
              <a:spcAft>
                <a:spcPts val="0"/>
              </a:spcAft>
              <a:buClr>
                <a:schemeClr val="dk1"/>
              </a:buClr>
              <a:buSzPct val="100000"/>
              <a:buFont typeface="Noto Sans Symbols"/>
              <a:buChar char="▪"/>
            </a:pPr>
            <a:r>
              <a:rPr lang="en-US" sz="2400" b="0" i="0" u="none" strike="noStrike" cap="none" dirty="0">
                <a:solidFill>
                  <a:schemeClr val="dk1"/>
                </a:solidFill>
                <a:latin typeface="Arial"/>
                <a:ea typeface="Arial"/>
                <a:cs typeface="Arial"/>
                <a:sym typeface="Arial"/>
              </a:rPr>
              <a:t>The tags </a:t>
            </a:r>
            <a:r>
              <a:rPr lang="en-US" sz="2400" b="1" i="0" u="none" strike="noStrike" cap="none" dirty="0">
                <a:solidFill>
                  <a:schemeClr val="dk1"/>
                </a:solidFill>
                <a:latin typeface="Arial"/>
                <a:ea typeface="Arial"/>
                <a:cs typeface="Arial"/>
                <a:sym typeface="Arial"/>
              </a:rPr>
              <a:t>describe</a:t>
            </a:r>
            <a:r>
              <a:rPr lang="en-US" sz="2400" b="0" i="0" u="none" strike="noStrike" cap="none" dirty="0">
                <a:solidFill>
                  <a:schemeClr val="dk1"/>
                </a:solidFill>
                <a:latin typeface="Arial"/>
                <a:ea typeface="Arial"/>
                <a:cs typeface="Arial"/>
                <a:sym typeface="Arial"/>
              </a:rPr>
              <a:t> document content </a:t>
            </a:r>
          </a:p>
          <a:p>
            <a:pPr marL="274320" marR="0" lvl="0" indent="-274320" algn="l" rtl="0">
              <a:lnSpc>
                <a:spcPct val="90000"/>
              </a:lnSpc>
              <a:spcBef>
                <a:spcPts val="2200"/>
              </a:spcBef>
              <a:spcAft>
                <a:spcPts val="0"/>
              </a:spcAft>
              <a:buClr>
                <a:schemeClr val="dk1"/>
              </a:buClr>
              <a:buSzPct val="100000"/>
              <a:buFont typeface="Noto Sans Symbols"/>
              <a:buChar char="▪"/>
            </a:pPr>
            <a:r>
              <a:rPr lang="en-US" sz="2400" b="0" i="0" u="none" strike="noStrike" cap="none" dirty="0">
                <a:solidFill>
                  <a:schemeClr val="dk1"/>
                </a:solidFill>
                <a:latin typeface="Arial"/>
                <a:ea typeface="Arial"/>
                <a:cs typeface="Arial"/>
                <a:sym typeface="Arial"/>
              </a:rPr>
              <a:t>HTML documents contain HTML </a:t>
            </a:r>
            <a:r>
              <a:rPr lang="en-US" sz="2400" b="1" i="0" u="none" strike="noStrike" cap="none" dirty="0">
                <a:solidFill>
                  <a:schemeClr val="dk1"/>
                </a:solidFill>
                <a:latin typeface="Arial"/>
                <a:ea typeface="Arial"/>
                <a:cs typeface="Arial"/>
                <a:sym typeface="Arial"/>
              </a:rPr>
              <a:t>tags</a:t>
            </a:r>
            <a:r>
              <a:rPr lang="en-US" sz="2400" b="0" i="0" u="none" strike="noStrike" cap="none" dirty="0">
                <a:solidFill>
                  <a:schemeClr val="dk1"/>
                </a:solidFill>
                <a:latin typeface="Arial"/>
                <a:ea typeface="Arial"/>
                <a:cs typeface="Arial"/>
                <a:sym typeface="Arial"/>
              </a:rPr>
              <a:t> and plain </a:t>
            </a:r>
            <a:r>
              <a:rPr lang="en-US" sz="2400" b="1" i="0" u="none" strike="noStrike" cap="none" dirty="0">
                <a:solidFill>
                  <a:schemeClr val="dk1"/>
                </a:solidFill>
                <a:latin typeface="Arial"/>
                <a:ea typeface="Arial"/>
                <a:cs typeface="Arial"/>
                <a:sym typeface="Arial"/>
              </a:rPr>
              <a:t>text</a:t>
            </a:r>
          </a:p>
          <a:p>
            <a:pPr marL="274320" marR="0" lvl="0" indent="-274320" algn="l" rtl="0">
              <a:lnSpc>
                <a:spcPct val="90000"/>
              </a:lnSpc>
              <a:spcBef>
                <a:spcPts val="2200"/>
              </a:spcBef>
              <a:spcAft>
                <a:spcPts val="0"/>
              </a:spcAft>
              <a:buClr>
                <a:schemeClr val="dk1"/>
              </a:buClr>
              <a:buSzPct val="100000"/>
              <a:buFont typeface="Noto Sans Symbols"/>
              <a:buChar char="▪"/>
            </a:pPr>
            <a:r>
              <a:rPr lang="en-US" sz="2400" b="0" i="0" u="none" strike="noStrike" cap="none" dirty="0">
                <a:solidFill>
                  <a:schemeClr val="dk1"/>
                </a:solidFill>
                <a:latin typeface="Arial"/>
                <a:ea typeface="Arial"/>
                <a:cs typeface="Arial"/>
                <a:sym typeface="Arial"/>
              </a:rPr>
              <a:t>HTML documents are also called </a:t>
            </a:r>
            <a:r>
              <a:rPr lang="en-US" sz="2400" b="1" i="0" u="none" strike="noStrike" cap="none" dirty="0">
                <a:solidFill>
                  <a:schemeClr val="dk1"/>
                </a:solidFill>
                <a:latin typeface="Arial"/>
                <a:ea typeface="Arial"/>
                <a:cs typeface="Arial"/>
                <a:sym typeface="Arial"/>
              </a:rPr>
              <a:t>web pages</a:t>
            </a:r>
          </a:p>
          <a:p>
            <a:pPr marL="0" marR="0" lvl="0" indent="0" algn="l" rtl="0">
              <a:lnSpc>
                <a:spcPct val="90000"/>
              </a:lnSpc>
              <a:spcBef>
                <a:spcPts val="2200"/>
              </a:spcBef>
              <a:buClr>
                <a:schemeClr val="dk1"/>
              </a:buClr>
              <a:buSzPct val="25000"/>
              <a:buFont typeface="Arial"/>
              <a:buNone/>
            </a:pPr>
            <a:endParaRPr sz="2200" b="0" i="0" u="none" strike="noStrike" cap="none" dirty="0">
              <a:solidFill>
                <a:schemeClr val="dk1"/>
              </a:solidFill>
              <a:latin typeface="Arial"/>
              <a:ea typeface="Arial"/>
              <a:cs typeface="Arial"/>
              <a:sym typeface="Arial"/>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Shape 245"/>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Headings (Con.)</a:t>
            </a:r>
          </a:p>
        </p:txBody>
      </p:sp>
      <p:sp>
        <p:nvSpPr>
          <p:cNvPr id="244" name="Shape 244"/>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2400" b="1" i="0" u="sng" strike="noStrike" cap="none">
                <a:solidFill>
                  <a:schemeClr val="dk1"/>
                </a:solidFill>
                <a:latin typeface="Arial"/>
                <a:ea typeface="Arial"/>
                <a:cs typeface="Arial"/>
                <a:sym typeface="Arial"/>
              </a:rPr>
              <a:t>Headings Are Important</a:t>
            </a:r>
          </a:p>
          <a:p>
            <a:pPr marL="274320" marR="0" lvl="0" indent="-274320" algn="l" rtl="0">
              <a:spcBef>
                <a:spcPts val="220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Use HTML headings for headings only. Don't use headings to make text </a:t>
            </a:r>
            <a:r>
              <a:rPr lang="en-US" sz="2400" b="1" i="0" u="none" strike="noStrike" cap="none">
                <a:solidFill>
                  <a:schemeClr val="dk1"/>
                </a:solidFill>
                <a:latin typeface="Arial"/>
                <a:ea typeface="Arial"/>
                <a:cs typeface="Arial"/>
                <a:sym typeface="Arial"/>
              </a:rPr>
              <a:t>BIG</a:t>
            </a:r>
            <a:r>
              <a:rPr lang="en-US" sz="2400" b="0" i="0" u="none" strike="noStrike" cap="none">
                <a:solidFill>
                  <a:schemeClr val="dk1"/>
                </a:solidFill>
                <a:latin typeface="Arial"/>
                <a:ea typeface="Arial"/>
                <a:cs typeface="Arial"/>
                <a:sym typeface="Arial"/>
              </a:rPr>
              <a:t> or </a:t>
            </a:r>
            <a:r>
              <a:rPr lang="en-US" sz="2400" b="1" i="0" u="none" strike="noStrike" cap="none">
                <a:solidFill>
                  <a:schemeClr val="dk1"/>
                </a:solidFill>
                <a:latin typeface="Arial"/>
                <a:ea typeface="Arial"/>
                <a:cs typeface="Arial"/>
                <a:sym typeface="Arial"/>
              </a:rPr>
              <a:t>bold</a:t>
            </a:r>
            <a:r>
              <a:rPr lang="en-US" sz="2400" b="0" i="0" u="none" strike="noStrike" cap="none">
                <a:solidFill>
                  <a:schemeClr val="dk1"/>
                </a:solidFill>
                <a:latin typeface="Arial"/>
                <a:ea typeface="Arial"/>
                <a:cs typeface="Arial"/>
                <a:sym typeface="Arial"/>
              </a:rPr>
              <a:t>.</a:t>
            </a:r>
          </a:p>
          <a:p>
            <a:pPr marL="274320" marR="0" lvl="0" indent="-274320" algn="l" rtl="0">
              <a:spcBef>
                <a:spcPts val="220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Search engines use your headings to index the structure and content of your web pages.</a:t>
            </a:r>
          </a:p>
          <a:p>
            <a:pPr marL="274320" marR="0" lvl="0" indent="-274320" algn="l" rtl="0">
              <a:spcBef>
                <a:spcPts val="220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Since users may skim your pages by its headings, it is important to use headings to show the document structure.</a:t>
            </a:r>
          </a:p>
          <a:p>
            <a:pPr marL="274320" marR="0" lvl="0" indent="-274320" algn="l" rtl="0">
              <a:spcBef>
                <a:spcPts val="220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H1 headings should be used as main headings, followed by H2 headings, then the less important H3 headings, and so on.</a:t>
            </a:r>
          </a:p>
          <a:p>
            <a:pPr marL="0" marR="0" lvl="0" indent="0" algn="l" rtl="0">
              <a:spcBef>
                <a:spcPts val="440"/>
              </a:spcBef>
              <a:buClr>
                <a:schemeClr val="dk1"/>
              </a:buClr>
              <a:buSzPct val="25000"/>
              <a:buFont typeface="Arial"/>
              <a:buNone/>
            </a:pPr>
            <a:endParaRPr sz="2200" b="0" i="1" u="none" strike="noStrike" cap="none">
              <a:solidFill>
                <a:srgbClr val="595959"/>
              </a:solidFill>
              <a:latin typeface="Arial"/>
              <a:ea typeface="Arial"/>
              <a:cs typeface="Arial"/>
              <a:sym typeface="Arial"/>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2" name="Shape 252"/>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Headings (Con.)</a:t>
            </a:r>
          </a:p>
        </p:txBody>
      </p:sp>
      <p:sp>
        <p:nvSpPr>
          <p:cNvPr id="251" name="Shape 251"/>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Arial"/>
              <a:buNone/>
            </a:pPr>
            <a:r>
              <a:rPr lang="en-US" sz="2800" b="1" i="0" u="sng" strike="noStrike" cap="none">
                <a:solidFill>
                  <a:srgbClr val="000000"/>
                </a:solidFill>
                <a:latin typeface="Calibri"/>
                <a:ea typeface="Calibri"/>
                <a:cs typeface="Calibri"/>
                <a:sym typeface="Calibri"/>
              </a:rPr>
              <a:t>HTML Lines</a:t>
            </a:r>
          </a:p>
          <a:p>
            <a:pPr marL="342900" marR="0" lvl="0" indent="-342900" algn="l" rtl="0">
              <a:spcBef>
                <a:spcPts val="560"/>
              </a:spcBef>
              <a:spcAft>
                <a:spcPts val="0"/>
              </a:spcAft>
              <a:buClr>
                <a:srgbClr val="000000"/>
              </a:buClr>
              <a:buSzPct val="100000"/>
              <a:buFont typeface="Arial"/>
              <a:buChar char="•"/>
            </a:pPr>
            <a:r>
              <a:rPr lang="en-US" sz="2800" b="0" i="0" u="none" strike="noStrike" cap="none">
                <a:solidFill>
                  <a:srgbClr val="000000"/>
                </a:solidFill>
                <a:latin typeface="Calibri"/>
                <a:ea typeface="Calibri"/>
                <a:cs typeface="Calibri"/>
                <a:sym typeface="Calibri"/>
              </a:rPr>
              <a:t>The &lt;hr&gt; tag creates a horizontal line in an HTML page.</a:t>
            </a:r>
          </a:p>
          <a:p>
            <a:pPr marL="342900" marR="0" lvl="0" indent="-342900" algn="l" rtl="0">
              <a:spcBef>
                <a:spcPts val="560"/>
              </a:spcBef>
              <a:spcAft>
                <a:spcPts val="0"/>
              </a:spcAft>
              <a:buClr>
                <a:srgbClr val="000000"/>
              </a:buClr>
              <a:buSzPct val="100000"/>
              <a:buFont typeface="Arial"/>
              <a:buChar char="•"/>
            </a:pPr>
            <a:r>
              <a:rPr lang="en-US" sz="2800" b="0" i="0" u="none" strike="noStrike" cap="none">
                <a:solidFill>
                  <a:srgbClr val="000000"/>
                </a:solidFill>
                <a:latin typeface="Calibri"/>
                <a:ea typeface="Calibri"/>
                <a:cs typeface="Calibri"/>
                <a:sym typeface="Calibri"/>
              </a:rPr>
              <a:t>The hr element can be used to separate content:</a:t>
            </a:r>
          </a:p>
          <a:p>
            <a:pPr marL="0" marR="0" lvl="0" indent="0" algn="l" rtl="0">
              <a:spcBef>
                <a:spcPts val="560"/>
              </a:spcBef>
              <a:spcAft>
                <a:spcPts val="0"/>
              </a:spcAft>
              <a:buClr>
                <a:srgbClr val="000000"/>
              </a:buClr>
              <a:buSzPct val="25000"/>
              <a:buFont typeface="Arial"/>
              <a:buNone/>
            </a:pPr>
            <a:r>
              <a:rPr lang="en-US" sz="2800" b="0" i="0" u="sng" strike="noStrike" cap="none">
                <a:solidFill>
                  <a:schemeClr val="hlink"/>
                </a:solidFill>
                <a:latin typeface="Calibri"/>
                <a:ea typeface="Calibri"/>
                <a:cs typeface="Calibri"/>
                <a:sym typeface="Calibri"/>
                <a:hlinkClick r:id="rId3"/>
              </a:rPr>
              <a:t>Example</a:t>
            </a:r>
          </a:p>
          <a:p>
            <a:pPr marL="0" marR="0" lvl="0" indent="0" algn="l" rtl="0">
              <a:spcBef>
                <a:spcPts val="560"/>
              </a:spcBef>
              <a:spcAft>
                <a:spcPts val="0"/>
              </a:spcAft>
              <a:buClr>
                <a:srgbClr val="595959"/>
              </a:buClr>
              <a:buSzPct val="25000"/>
              <a:buFont typeface="Arial"/>
              <a:buNone/>
            </a:pPr>
            <a:r>
              <a:rPr lang="en-US" sz="2800" b="0" i="1" u="none" strike="noStrike" cap="none">
                <a:solidFill>
                  <a:srgbClr val="595959"/>
                </a:solidFill>
                <a:latin typeface="Calibri"/>
                <a:ea typeface="Calibri"/>
                <a:cs typeface="Calibri"/>
                <a:sym typeface="Calibri"/>
              </a:rPr>
              <a:t>&lt;p&gt;This is a paragraph.&lt;/p&gt;</a:t>
            </a:r>
          </a:p>
          <a:p>
            <a:pPr marL="0" marR="0" lvl="0" indent="0" algn="l" rtl="0">
              <a:spcBef>
                <a:spcPts val="560"/>
              </a:spcBef>
              <a:spcAft>
                <a:spcPts val="0"/>
              </a:spcAft>
              <a:buClr>
                <a:srgbClr val="595959"/>
              </a:buClr>
              <a:buSzPct val="25000"/>
              <a:buFont typeface="Arial"/>
              <a:buNone/>
            </a:pPr>
            <a:r>
              <a:rPr lang="en-US" sz="2800" b="0" i="1" u="none" strike="noStrike" cap="none">
                <a:solidFill>
                  <a:srgbClr val="595959"/>
                </a:solidFill>
                <a:latin typeface="Calibri"/>
                <a:ea typeface="Calibri"/>
                <a:cs typeface="Calibri"/>
                <a:sym typeface="Calibri"/>
              </a:rPr>
              <a:t>&lt;hr&gt;</a:t>
            </a:r>
          </a:p>
          <a:p>
            <a:pPr marL="0" marR="0" lvl="0" indent="0" algn="l" rtl="0">
              <a:spcBef>
                <a:spcPts val="560"/>
              </a:spcBef>
              <a:spcAft>
                <a:spcPts val="0"/>
              </a:spcAft>
              <a:buClr>
                <a:srgbClr val="595959"/>
              </a:buClr>
              <a:buSzPct val="25000"/>
              <a:buFont typeface="Arial"/>
              <a:buNone/>
            </a:pPr>
            <a:r>
              <a:rPr lang="en-US" sz="2800" b="0" i="1" u="none" strike="noStrike" cap="none">
                <a:solidFill>
                  <a:srgbClr val="595959"/>
                </a:solidFill>
                <a:latin typeface="Calibri"/>
                <a:ea typeface="Calibri"/>
                <a:cs typeface="Calibri"/>
                <a:sym typeface="Calibri"/>
              </a:rPr>
              <a:t>&lt;p&gt;This is a paragraph.&lt;/p&gt;</a:t>
            </a:r>
          </a:p>
          <a:p>
            <a:pPr marL="0" marR="0" lvl="0" indent="0" algn="l" rtl="0">
              <a:spcBef>
                <a:spcPts val="560"/>
              </a:spcBef>
              <a:spcAft>
                <a:spcPts val="0"/>
              </a:spcAft>
              <a:buClr>
                <a:srgbClr val="595959"/>
              </a:buClr>
              <a:buSzPct val="25000"/>
              <a:buFont typeface="Arial"/>
              <a:buNone/>
            </a:pPr>
            <a:r>
              <a:rPr lang="en-US" sz="2800" b="0" i="1" u="none" strike="noStrike" cap="none">
                <a:solidFill>
                  <a:srgbClr val="595959"/>
                </a:solidFill>
                <a:latin typeface="Calibri"/>
                <a:ea typeface="Calibri"/>
                <a:cs typeface="Calibri"/>
                <a:sym typeface="Calibri"/>
              </a:rPr>
              <a:t>&lt;hr&gt;</a:t>
            </a:r>
          </a:p>
          <a:p>
            <a:pPr marL="0" marR="0" lvl="0" indent="0" algn="l" rtl="0">
              <a:spcBef>
                <a:spcPts val="560"/>
              </a:spcBef>
              <a:spcAft>
                <a:spcPts val="0"/>
              </a:spcAft>
              <a:buClr>
                <a:srgbClr val="595959"/>
              </a:buClr>
              <a:buSzPct val="25000"/>
              <a:buFont typeface="Arial"/>
              <a:buNone/>
            </a:pPr>
            <a:r>
              <a:rPr lang="en-US" sz="2800" b="0" i="1" u="none" strike="noStrike" cap="none">
                <a:solidFill>
                  <a:srgbClr val="595959"/>
                </a:solidFill>
                <a:latin typeface="Calibri"/>
                <a:ea typeface="Calibri"/>
                <a:cs typeface="Calibri"/>
                <a:sym typeface="Calibri"/>
              </a:rPr>
              <a:t>&lt;p&gt;This is a paragraph.&lt;/p&gt;</a:t>
            </a:r>
          </a:p>
          <a:p>
            <a:pPr marL="0" marR="0" lvl="0" indent="0" algn="l" rtl="0">
              <a:spcBef>
                <a:spcPts val="560"/>
              </a:spcBef>
              <a:spcAft>
                <a:spcPts val="0"/>
              </a:spcAft>
              <a:buClr>
                <a:srgbClr val="000000"/>
              </a:buClr>
              <a:buSzPct val="25000"/>
              <a:buFont typeface="Arial"/>
              <a:buNone/>
            </a:pPr>
            <a:r>
              <a:rPr lang="en-US" sz="2800" b="1" i="0" u="sng" strike="noStrike" cap="none">
                <a:solidFill>
                  <a:srgbClr val="000000"/>
                </a:solidFill>
                <a:latin typeface="Calibri"/>
                <a:ea typeface="Calibri"/>
                <a:cs typeface="Calibri"/>
                <a:sym typeface="Calibri"/>
              </a:rPr>
              <a:t>HTML Tag Reference (P. 9)</a:t>
            </a:r>
          </a:p>
          <a:p>
            <a:pPr marL="0" marR="0" lvl="0" indent="0" algn="l" rtl="0">
              <a:spcBef>
                <a:spcPts val="560"/>
              </a:spcBef>
              <a:buClr>
                <a:schemeClr val="dk1"/>
              </a:buClr>
              <a:buSzPct val="25000"/>
              <a:buFont typeface="Arial"/>
              <a:buNone/>
            </a:pPr>
            <a:endParaRPr sz="2800" b="0" i="1" u="none" strike="noStrike" cap="none">
              <a:solidFill>
                <a:srgbClr val="595959"/>
              </a:solidFill>
              <a:latin typeface="Arial"/>
              <a:ea typeface="Arial"/>
              <a:cs typeface="Arial"/>
              <a:sym typeface="Arial"/>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Shape 259"/>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Paragraph </a:t>
            </a:r>
          </a:p>
        </p:txBody>
      </p:sp>
      <p:sp>
        <p:nvSpPr>
          <p:cNvPr id="258" name="Shape 258"/>
          <p:cNvSpPr txBox="1">
            <a:spLocks noGrp="1"/>
          </p:cNvSpPr>
          <p:nvPr>
            <p:ph type="body" idx="1"/>
          </p:nvPr>
        </p:nvSpPr>
        <p:spPr>
          <a:xfrm>
            <a:off x="425158" y="1435358"/>
            <a:ext cx="11020925" cy="4760858"/>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000000"/>
              </a:buClr>
              <a:buSzPct val="100000"/>
              <a:buFont typeface="Arial"/>
              <a:buChar char="•"/>
            </a:pPr>
            <a:r>
              <a:rPr lang="en-US" sz="1800" b="0" i="0" u="none" strike="noStrike" cap="none">
                <a:solidFill>
                  <a:srgbClr val="000000"/>
                </a:solidFill>
                <a:latin typeface="Calibri"/>
                <a:ea typeface="Calibri"/>
                <a:cs typeface="Calibri"/>
                <a:sym typeface="Calibri"/>
              </a:rPr>
              <a:t>HTML documents are divided into paragraphs.</a:t>
            </a:r>
          </a:p>
          <a:p>
            <a:pPr marL="0" marR="0" lvl="0" indent="0" algn="l" rtl="0">
              <a:spcBef>
                <a:spcPts val="400"/>
              </a:spcBef>
              <a:spcAft>
                <a:spcPts val="0"/>
              </a:spcAft>
              <a:buClr>
                <a:srgbClr val="000000"/>
              </a:buClr>
              <a:buSzPct val="25000"/>
              <a:buFont typeface="Arial"/>
              <a:buNone/>
            </a:pPr>
            <a:r>
              <a:rPr lang="en-US" sz="2000" b="1" i="0" u="sng" strike="noStrike" cap="none">
                <a:solidFill>
                  <a:srgbClr val="000000"/>
                </a:solidFill>
                <a:latin typeface="Calibri"/>
                <a:ea typeface="Calibri"/>
                <a:cs typeface="Calibri"/>
                <a:sym typeface="Calibri"/>
              </a:rPr>
              <a:t>HTML Paragraphs</a:t>
            </a:r>
          </a:p>
          <a:p>
            <a:pPr marL="342900" marR="0" lvl="0" indent="-342900" algn="l" rtl="0">
              <a:spcBef>
                <a:spcPts val="360"/>
              </a:spcBef>
              <a:spcAft>
                <a:spcPts val="0"/>
              </a:spcAft>
              <a:buClr>
                <a:srgbClr val="000000"/>
              </a:buClr>
              <a:buSzPct val="100000"/>
              <a:buFont typeface="Arial"/>
              <a:buChar char="•"/>
            </a:pPr>
            <a:r>
              <a:rPr lang="en-US" sz="1800" b="0" i="0" u="none" strike="noStrike" cap="none">
                <a:solidFill>
                  <a:srgbClr val="000000"/>
                </a:solidFill>
                <a:latin typeface="Calibri"/>
                <a:ea typeface="Calibri"/>
                <a:cs typeface="Calibri"/>
                <a:sym typeface="Calibri"/>
              </a:rPr>
              <a:t>Paragraphs are defined with the &lt;p&gt; tag.</a:t>
            </a:r>
          </a:p>
          <a:p>
            <a:pPr marL="0" marR="0" lvl="0" indent="0" algn="l" rtl="0">
              <a:spcBef>
                <a:spcPts val="360"/>
              </a:spcBef>
              <a:spcAft>
                <a:spcPts val="0"/>
              </a:spcAft>
              <a:buClr>
                <a:srgbClr val="595959"/>
              </a:buClr>
              <a:buSzPct val="25000"/>
              <a:buFont typeface="Arial"/>
              <a:buNone/>
            </a:pPr>
            <a:r>
              <a:rPr lang="en-US" sz="1800" b="0" i="1" u="sng" strike="noStrike" cap="none">
                <a:solidFill>
                  <a:schemeClr val="hlink"/>
                </a:solidFill>
                <a:latin typeface="Calibri"/>
                <a:ea typeface="Calibri"/>
                <a:cs typeface="Calibri"/>
                <a:sym typeface="Calibri"/>
                <a:hlinkClick r:id="rId3"/>
              </a:rPr>
              <a:t>Example</a:t>
            </a:r>
          </a:p>
          <a:p>
            <a:pPr marL="0" marR="0" lvl="0" indent="0" algn="l" rtl="0">
              <a:spcBef>
                <a:spcPts val="400"/>
              </a:spcBef>
              <a:spcAft>
                <a:spcPts val="0"/>
              </a:spcAft>
              <a:buClr>
                <a:srgbClr val="595959"/>
              </a:buClr>
              <a:buSzPct val="25000"/>
              <a:buFont typeface="Arial"/>
              <a:buNone/>
            </a:pPr>
            <a:r>
              <a:rPr lang="en-US" sz="2000" b="0" i="1" u="none" strike="noStrike" cap="none">
                <a:solidFill>
                  <a:srgbClr val="595959"/>
                </a:solidFill>
                <a:latin typeface="Calibri"/>
                <a:ea typeface="Calibri"/>
                <a:cs typeface="Calibri"/>
                <a:sym typeface="Calibri"/>
              </a:rPr>
              <a:t>&lt;p&gt;This is a paragraph.&lt;/p&gt;</a:t>
            </a:r>
          </a:p>
          <a:p>
            <a:pPr marL="0" marR="0" lvl="0" indent="0" algn="l" rtl="0">
              <a:spcBef>
                <a:spcPts val="400"/>
              </a:spcBef>
              <a:spcAft>
                <a:spcPts val="0"/>
              </a:spcAft>
              <a:buClr>
                <a:srgbClr val="595959"/>
              </a:buClr>
              <a:buSzPct val="25000"/>
              <a:buFont typeface="Arial"/>
              <a:buNone/>
            </a:pPr>
            <a:r>
              <a:rPr lang="en-US" sz="2000" b="0" i="1" u="none" strike="noStrike" cap="none">
                <a:solidFill>
                  <a:srgbClr val="595959"/>
                </a:solidFill>
                <a:latin typeface="Calibri"/>
                <a:ea typeface="Calibri"/>
                <a:cs typeface="Calibri"/>
                <a:sym typeface="Calibri"/>
              </a:rPr>
              <a:t>&lt;p&gt;This is another paragraph.&lt;/p&gt;</a:t>
            </a:r>
          </a:p>
          <a:p>
            <a:pPr marL="0" marR="0" lvl="0" indent="0" algn="l" rtl="0">
              <a:spcBef>
                <a:spcPts val="360"/>
              </a:spcBef>
              <a:spcAft>
                <a:spcPts val="0"/>
              </a:spcAft>
              <a:buClr>
                <a:srgbClr val="000000"/>
              </a:buClr>
              <a:buSzPct val="25000"/>
              <a:buFont typeface="Arial"/>
              <a:buNone/>
            </a:pPr>
            <a:r>
              <a:rPr lang="en-US" sz="1800" b="1" i="0" u="none" strike="noStrike" cap="none">
                <a:solidFill>
                  <a:srgbClr val="000000"/>
                </a:solidFill>
                <a:latin typeface="Calibri"/>
                <a:ea typeface="Calibri"/>
                <a:cs typeface="Calibri"/>
                <a:sym typeface="Calibri"/>
              </a:rPr>
              <a:t>Note</a:t>
            </a:r>
            <a:r>
              <a:rPr lang="en-US" sz="1800" b="0" i="0" u="none" strike="noStrike" cap="none">
                <a:solidFill>
                  <a:srgbClr val="000000"/>
                </a:solidFill>
                <a:latin typeface="Calibri"/>
                <a:ea typeface="Calibri"/>
                <a:cs typeface="Calibri"/>
                <a:sym typeface="Calibri"/>
              </a:rPr>
              <a:t>: Browsers automatically add an empty line before and after a paragraph.</a:t>
            </a:r>
          </a:p>
          <a:p>
            <a:pPr marL="0" marR="0" lvl="0" indent="0" algn="l" rtl="0">
              <a:spcBef>
                <a:spcPts val="400"/>
              </a:spcBef>
              <a:spcAft>
                <a:spcPts val="0"/>
              </a:spcAft>
              <a:buClr>
                <a:srgbClr val="000000"/>
              </a:buClr>
              <a:buSzPct val="25000"/>
              <a:buFont typeface="Arial"/>
              <a:buNone/>
            </a:pPr>
            <a:r>
              <a:rPr lang="en-US" sz="2000" b="1" i="0" u="sng" strike="noStrike" cap="none">
                <a:solidFill>
                  <a:srgbClr val="000000"/>
                </a:solidFill>
                <a:latin typeface="Calibri"/>
                <a:ea typeface="Calibri"/>
                <a:cs typeface="Calibri"/>
                <a:sym typeface="Calibri"/>
              </a:rPr>
              <a:t>Don’t Forget the End Tag</a:t>
            </a:r>
          </a:p>
          <a:p>
            <a:pPr marL="342900" marR="0" lvl="0" indent="-342900" algn="l" rtl="0">
              <a:spcBef>
                <a:spcPts val="360"/>
              </a:spcBef>
              <a:spcAft>
                <a:spcPts val="0"/>
              </a:spcAft>
              <a:buClr>
                <a:srgbClr val="000000"/>
              </a:buClr>
              <a:buSzPct val="100000"/>
              <a:buFont typeface="Arial"/>
              <a:buChar char="•"/>
            </a:pPr>
            <a:r>
              <a:rPr lang="en-US" sz="1800" b="0" i="0" u="none" strike="noStrike" cap="none">
                <a:solidFill>
                  <a:srgbClr val="000000"/>
                </a:solidFill>
                <a:latin typeface="Calibri"/>
                <a:ea typeface="Calibri"/>
                <a:cs typeface="Calibri"/>
                <a:sym typeface="Calibri"/>
              </a:rPr>
              <a:t>Most browsers will display HTML correctly even if you forget the end tag:</a:t>
            </a:r>
          </a:p>
          <a:p>
            <a:pPr marL="0" marR="0" lvl="0" indent="0" algn="l" rtl="0">
              <a:spcBef>
                <a:spcPts val="360"/>
              </a:spcBef>
              <a:spcAft>
                <a:spcPts val="0"/>
              </a:spcAft>
              <a:buClr>
                <a:srgbClr val="595959"/>
              </a:buClr>
              <a:buSzPct val="25000"/>
              <a:buFont typeface="Arial"/>
              <a:buNone/>
            </a:pPr>
            <a:r>
              <a:rPr lang="en-US" sz="1800" b="0" i="1" u="sng" strike="noStrike" cap="none">
                <a:solidFill>
                  <a:schemeClr val="hlink"/>
                </a:solidFill>
                <a:latin typeface="Calibri"/>
                <a:ea typeface="Calibri"/>
                <a:cs typeface="Calibri"/>
                <a:sym typeface="Calibri"/>
                <a:hlinkClick r:id="rId4"/>
              </a:rPr>
              <a:t>Example</a:t>
            </a:r>
          </a:p>
          <a:p>
            <a:pPr marL="0" marR="0" lvl="0" indent="0" algn="l" rtl="0">
              <a:spcBef>
                <a:spcPts val="400"/>
              </a:spcBef>
              <a:spcAft>
                <a:spcPts val="0"/>
              </a:spcAft>
              <a:buClr>
                <a:srgbClr val="595959"/>
              </a:buClr>
              <a:buSzPct val="25000"/>
              <a:buFont typeface="Arial"/>
              <a:buNone/>
            </a:pPr>
            <a:r>
              <a:rPr lang="en-US" sz="2000" b="0" i="1" u="none" strike="noStrike" cap="none">
                <a:solidFill>
                  <a:srgbClr val="595959"/>
                </a:solidFill>
                <a:latin typeface="Calibri"/>
                <a:ea typeface="Calibri"/>
                <a:cs typeface="Calibri"/>
                <a:sym typeface="Calibri"/>
              </a:rPr>
              <a:t>&lt;p&gt;This is a paragraph.</a:t>
            </a:r>
          </a:p>
          <a:p>
            <a:pPr marL="0" marR="0" lvl="0" indent="0" algn="l" rtl="0">
              <a:spcBef>
                <a:spcPts val="400"/>
              </a:spcBef>
              <a:spcAft>
                <a:spcPts val="0"/>
              </a:spcAft>
              <a:buClr>
                <a:srgbClr val="595959"/>
              </a:buClr>
              <a:buSzPct val="25000"/>
              <a:buFont typeface="Arial"/>
              <a:buNone/>
            </a:pPr>
            <a:r>
              <a:rPr lang="en-US" sz="2000" b="0" i="1" u="none" strike="noStrike" cap="none">
                <a:solidFill>
                  <a:srgbClr val="595959"/>
                </a:solidFill>
                <a:latin typeface="Calibri"/>
                <a:ea typeface="Calibri"/>
                <a:cs typeface="Calibri"/>
                <a:sym typeface="Calibri"/>
              </a:rPr>
              <a:t>&lt;p&gt;This is another paragraph.</a:t>
            </a:r>
          </a:p>
          <a:p>
            <a:pPr marL="342900" marR="0" lvl="0" indent="-342900" algn="l" rtl="0">
              <a:spcBef>
                <a:spcPts val="360"/>
              </a:spcBef>
              <a:spcAft>
                <a:spcPts val="0"/>
              </a:spcAft>
              <a:buClr>
                <a:srgbClr val="000000"/>
              </a:buClr>
              <a:buSzPct val="100000"/>
              <a:buFont typeface="Arial"/>
              <a:buChar char="•"/>
            </a:pPr>
            <a:r>
              <a:rPr lang="en-US" sz="1800" b="0" i="0" u="none" strike="noStrike" cap="none">
                <a:solidFill>
                  <a:srgbClr val="000000"/>
                </a:solidFill>
                <a:latin typeface="Calibri"/>
                <a:ea typeface="Calibri"/>
                <a:cs typeface="Calibri"/>
                <a:sym typeface="Calibri"/>
              </a:rPr>
              <a:t>The example above will work in most browsers, but don't rely on it. Forgetting the end tag can produce unexpected results or errors.</a:t>
            </a:r>
          </a:p>
          <a:p>
            <a:pPr marL="0" marR="0" lvl="0" indent="0" algn="l" rtl="0">
              <a:spcBef>
                <a:spcPts val="360"/>
              </a:spcBef>
              <a:spcAft>
                <a:spcPts val="0"/>
              </a:spcAft>
              <a:buClr>
                <a:srgbClr val="000000"/>
              </a:buClr>
              <a:buSzPct val="25000"/>
              <a:buFont typeface="Arial"/>
              <a:buNone/>
            </a:pPr>
            <a:r>
              <a:rPr lang="en-US" sz="1800" b="1" i="0" u="none" strike="noStrike" cap="none">
                <a:solidFill>
                  <a:srgbClr val="000000"/>
                </a:solidFill>
                <a:latin typeface="Calibri"/>
                <a:ea typeface="Calibri"/>
                <a:cs typeface="Calibri"/>
                <a:sym typeface="Calibri"/>
              </a:rPr>
              <a:t>Note</a:t>
            </a:r>
            <a:r>
              <a:rPr lang="en-US" sz="1800" b="0" i="0" u="none" strike="noStrike" cap="none">
                <a:solidFill>
                  <a:srgbClr val="000000"/>
                </a:solidFill>
                <a:latin typeface="Calibri"/>
                <a:ea typeface="Calibri"/>
                <a:cs typeface="Calibri"/>
                <a:sym typeface="Calibri"/>
              </a:rPr>
              <a:t>: Future version of HTML will not allow you to skip end tags.</a:t>
            </a:r>
          </a:p>
          <a:p>
            <a:pPr marL="0" marR="0" lvl="0" indent="0" algn="l" rtl="0">
              <a:spcBef>
                <a:spcPts val="360"/>
              </a:spcBef>
              <a:buClr>
                <a:schemeClr val="dk1"/>
              </a:buClr>
              <a:buSzPct val="25000"/>
              <a:buFont typeface="Arial"/>
              <a:buNone/>
            </a:pPr>
            <a:endParaRPr sz="1800" b="0" i="1" u="none" strike="noStrike" cap="none">
              <a:solidFill>
                <a:srgbClr val="595959"/>
              </a:solidFill>
              <a:latin typeface="Arial"/>
              <a:ea typeface="Arial"/>
              <a:cs typeface="Arial"/>
              <a:sym typeface="Arial"/>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6" name="Shape 266"/>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Paragraph (Con)</a:t>
            </a:r>
          </a:p>
        </p:txBody>
      </p:sp>
      <p:sp>
        <p:nvSpPr>
          <p:cNvPr id="265" name="Shape 265"/>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rgbClr val="000000"/>
              </a:buClr>
              <a:buSzPct val="25000"/>
              <a:buFont typeface="Arial"/>
              <a:buNone/>
            </a:pPr>
            <a:r>
              <a:rPr lang="en-US" sz="2035" b="1" i="0" u="sng" strike="noStrike" cap="none">
                <a:solidFill>
                  <a:srgbClr val="000000"/>
                </a:solidFill>
                <a:latin typeface="Calibri"/>
                <a:ea typeface="Calibri"/>
                <a:cs typeface="Calibri"/>
                <a:sym typeface="Calibri"/>
              </a:rPr>
              <a:t>HTML Line Breaks</a:t>
            </a:r>
          </a:p>
          <a:p>
            <a:pPr marL="342900" marR="0" lvl="0" indent="-342900" algn="l" rtl="0">
              <a:lnSpc>
                <a:spcPct val="80000"/>
              </a:lnSpc>
              <a:spcBef>
                <a:spcPts val="407"/>
              </a:spcBef>
              <a:spcAft>
                <a:spcPts val="0"/>
              </a:spcAft>
              <a:buClr>
                <a:srgbClr val="000000"/>
              </a:buClr>
              <a:buSzPct val="101750"/>
              <a:buFont typeface="Arial"/>
              <a:buChar char="•"/>
            </a:pPr>
            <a:r>
              <a:rPr lang="en-US" sz="2035" b="0" i="0" u="none" strike="noStrike" cap="none">
                <a:solidFill>
                  <a:srgbClr val="000000"/>
                </a:solidFill>
                <a:latin typeface="Calibri"/>
                <a:ea typeface="Calibri"/>
                <a:cs typeface="Calibri"/>
                <a:sym typeface="Calibri"/>
              </a:rPr>
              <a:t>Use the &lt;br&gt; tag if you want a line break (a new line) without starting a new paragraph:</a:t>
            </a:r>
          </a:p>
          <a:p>
            <a:pPr marL="0" marR="0" lvl="0" indent="0" algn="l" rtl="0">
              <a:lnSpc>
                <a:spcPct val="80000"/>
              </a:lnSpc>
              <a:spcBef>
                <a:spcPts val="407"/>
              </a:spcBef>
              <a:spcAft>
                <a:spcPts val="0"/>
              </a:spcAft>
              <a:buClr>
                <a:srgbClr val="000000"/>
              </a:buClr>
              <a:buSzPct val="25000"/>
              <a:buFont typeface="Arial"/>
              <a:buNone/>
            </a:pPr>
            <a:r>
              <a:rPr lang="en-US" sz="2035" b="0" i="0" u="sng" strike="noStrike" cap="none">
                <a:solidFill>
                  <a:schemeClr val="hlink"/>
                </a:solidFill>
                <a:latin typeface="Calibri"/>
                <a:ea typeface="Calibri"/>
                <a:cs typeface="Calibri"/>
                <a:sym typeface="Calibri"/>
                <a:hlinkClick r:id="rId3"/>
              </a:rPr>
              <a:t>Example</a:t>
            </a:r>
          </a:p>
          <a:p>
            <a:pPr marL="0" marR="0" lvl="0" indent="0" algn="l" rtl="0">
              <a:lnSpc>
                <a:spcPct val="80000"/>
              </a:lnSpc>
              <a:spcBef>
                <a:spcPts val="481"/>
              </a:spcBef>
              <a:spcAft>
                <a:spcPts val="0"/>
              </a:spcAft>
              <a:buClr>
                <a:srgbClr val="595959"/>
              </a:buClr>
              <a:buSzPct val="25000"/>
              <a:buFont typeface="Arial"/>
              <a:buNone/>
            </a:pPr>
            <a:r>
              <a:rPr lang="en-US" sz="2405" b="0" i="1" u="none" strike="noStrike" cap="none">
                <a:solidFill>
                  <a:srgbClr val="595959"/>
                </a:solidFill>
                <a:latin typeface="Calibri"/>
                <a:ea typeface="Calibri"/>
                <a:cs typeface="Calibri"/>
                <a:sym typeface="Calibri"/>
              </a:rPr>
              <a:t>&lt;p&gt;This is&lt;br&gt;a para&lt;br&gt;graph with line breaks&lt;/p&gt;</a:t>
            </a:r>
          </a:p>
          <a:p>
            <a:pPr marL="342900" marR="0" lvl="0" indent="-342900" algn="l" rtl="0">
              <a:lnSpc>
                <a:spcPct val="80000"/>
              </a:lnSpc>
              <a:spcBef>
                <a:spcPts val="407"/>
              </a:spcBef>
              <a:spcAft>
                <a:spcPts val="0"/>
              </a:spcAft>
              <a:buClr>
                <a:srgbClr val="000000"/>
              </a:buClr>
              <a:buSzPct val="101750"/>
              <a:buFont typeface="Arial"/>
              <a:buChar char="•"/>
            </a:pPr>
            <a:r>
              <a:rPr lang="en-US" sz="2035" b="0" i="0" u="none" strike="noStrike" cap="none">
                <a:solidFill>
                  <a:srgbClr val="000000"/>
                </a:solidFill>
                <a:latin typeface="Calibri"/>
                <a:ea typeface="Calibri"/>
                <a:cs typeface="Calibri"/>
                <a:sym typeface="Calibri"/>
              </a:rPr>
              <a:t>The &lt;br&gt; element is an empty HTML element. It has no end tag.</a:t>
            </a:r>
          </a:p>
          <a:p>
            <a:pPr marL="0" marR="0" lvl="0" indent="0" algn="l" rtl="0">
              <a:lnSpc>
                <a:spcPct val="80000"/>
              </a:lnSpc>
              <a:spcBef>
                <a:spcPts val="407"/>
              </a:spcBef>
              <a:spcAft>
                <a:spcPts val="0"/>
              </a:spcAft>
              <a:buClr>
                <a:srgbClr val="000000"/>
              </a:buClr>
              <a:buSzPct val="25000"/>
              <a:buFont typeface="Arial"/>
              <a:buNone/>
            </a:pPr>
            <a:r>
              <a:rPr lang="en-US" sz="2035" b="0" i="0" u="none" strike="noStrike" cap="none">
                <a:solidFill>
                  <a:srgbClr val="000000"/>
                </a:solidFill>
                <a:latin typeface="Calibri"/>
                <a:ea typeface="Calibri"/>
                <a:cs typeface="Calibri"/>
                <a:sym typeface="Calibri"/>
              </a:rPr>
              <a:t> </a:t>
            </a:r>
          </a:p>
          <a:p>
            <a:pPr marL="0" marR="0" lvl="0" indent="0" algn="l" rtl="0">
              <a:lnSpc>
                <a:spcPct val="80000"/>
              </a:lnSpc>
              <a:spcBef>
                <a:spcPts val="407"/>
              </a:spcBef>
              <a:spcAft>
                <a:spcPts val="0"/>
              </a:spcAft>
              <a:buClr>
                <a:srgbClr val="000000"/>
              </a:buClr>
              <a:buSzPct val="25000"/>
              <a:buFont typeface="Arial"/>
              <a:buNone/>
            </a:pPr>
            <a:r>
              <a:rPr lang="en-US" sz="2035" b="1" i="0" u="sng" strike="noStrike" cap="none">
                <a:solidFill>
                  <a:srgbClr val="000000"/>
                </a:solidFill>
                <a:latin typeface="Calibri"/>
                <a:ea typeface="Calibri"/>
                <a:cs typeface="Calibri"/>
                <a:sym typeface="Calibri"/>
              </a:rPr>
              <a:t>HTML Output – Useful Tips</a:t>
            </a:r>
          </a:p>
          <a:p>
            <a:pPr marL="342900" marR="0" lvl="0" indent="-342900" algn="l" rtl="0">
              <a:lnSpc>
                <a:spcPct val="80000"/>
              </a:lnSpc>
              <a:spcBef>
                <a:spcPts val="407"/>
              </a:spcBef>
              <a:spcAft>
                <a:spcPts val="0"/>
              </a:spcAft>
              <a:buClr>
                <a:srgbClr val="000000"/>
              </a:buClr>
              <a:buSzPct val="101750"/>
              <a:buFont typeface="Arial"/>
              <a:buChar char="•"/>
            </a:pPr>
            <a:r>
              <a:rPr lang="en-US" sz="2035" b="0" i="0" u="none" strike="noStrike" cap="none">
                <a:solidFill>
                  <a:srgbClr val="000000"/>
                </a:solidFill>
                <a:latin typeface="Calibri"/>
                <a:ea typeface="Calibri"/>
                <a:cs typeface="Calibri"/>
                <a:sym typeface="Calibri"/>
              </a:rPr>
              <a:t>You cannot be sure how HTML will be displayed. Large or small screens, and resized windows will create different results. </a:t>
            </a:r>
          </a:p>
          <a:p>
            <a:pPr marL="342900" marR="0" lvl="0" indent="-342900" algn="l" rtl="0">
              <a:lnSpc>
                <a:spcPct val="80000"/>
              </a:lnSpc>
              <a:spcBef>
                <a:spcPts val="407"/>
              </a:spcBef>
              <a:spcAft>
                <a:spcPts val="0"/>
              </a:spcAft>
              <a:buClr>
                <a:srgbClr val="000000"/>
              </a:buClr>
              <a:buSzPct val="101750"/>
              <a:buFont typeface="Arial"/>
              <a:buChar char="•"/>
            </a:pPr>
            <a:r>
              <a:rPr lang="en-US" sz="2035" b="0" i="0" u="none" strike="noStrike" cap="none">
                <a:solidFill>
                  <a:srgbClr val="000000"/>
                </a:solidFill>
                <a:latin typeface="Calibri"/>
                <a:ea typeface="Calibri"/>
                <a:cs typeface="Calibri"/>
                <a:sym typeface="Calibri"/>
              </a:rPr>
              <a:t>With HTML, you cannot change the output by adding extra spaces or extra lines in your HTML code.</a:t>
            </a:r>
          </a:p>
          <a:p>
            <a:pPr marL="342900" marR="0" lvl="0" indent="-342900" algn="l" rtl="0">
              <a:lnSpc>
                <a:spcPct val="80000"/>
              </a:lnSpc>
              <a:spcBef>
                <a:spcPts val="407"/>
              </a:spcBef>
              <a:spcAft>
                <a:spcPts val="0"/>
              </a:spcAft>
              <a:buClr>
                <a:srgbClr val="000000"/>
              </a:buClr>
              <a:buSzPct val="101750"/>
              <a:buFont typeface="Arial"/>
              <a:buChar char="•"/>
            </a:pPr>
            <a:r>
              <a:rPr lang="en-US" sz="2035" b="0" i="0" u="none" strike="noStrike" cap="none">
                <a:solidFill>
                  <a:srgbClr val="000000"/>
                </a:solidFill>
                <a:latin typeface="Calibri"/>
                <a:ea typeface="Calibri"/>
                <a:cs typeface="Calibri"/>
                <a:sym typeface="Calibri"/>
              </a:rPr>
              <a:t>The browser will remove extra spaces and extra lines when the page is displayed. Any number of lines count as one line, and any number of spaces count as one space.</a:t>
            </a:r>
          </a:p>
          <a:p>
            <a:pPr marL="0" marR="0" lvl="0" indent="0" algn="l" rtl="0">
              <a:lnSpc>
                <a:spcPct val="80000"/>
              </a:lnSpc>
              <a:spcBef>
                <a:spcPts val="407"/>
              </a:spcBef>
              <a:spcAft>
                <a:spcPts val="0"/>
              </a:spcAft>
              <a:buClr>
                <a:srgbClr val="FF0000"/>
              </a:buClr>
              <a:buSzPct val="25000"/>
              <a:buFont typeface="Arial"/>
              <a:buNone/>
            </a:pPr>
            <a:r>
              <a:rPr lang="en-US" sz="2035" b="0" i="0" u="sng" strike="noStrike" cap="none">
                <a:solidFill>
                  <a:schemeClr val="hlink"/>
                </a:solidFill>
                <a:latin typeface="Calibri"/>
                <a:ea typeface="Calibri"/>
                <a:cs typeface="Calibri"/>
                <a:sym typeface="Calibri"/>
                <a:hlinkClick r:id="rId4"/>
              </a:rPr>
              <a:t>Example</a:t>
            </a:r>
          </a:p>
          <a:p>
            <a:pPr marL="0" marR="0" lvl="0" indent="0" algn="l" rtl="0">
              <a:lnSpc>
                <a:spcPct val="80000"/>
              </a:lnSpc>
              <a:spcBef>
                <a:spcPts val="407"/>
              </a:spcBef>
              <a:spcAft>
                <a:spcPts val="0"/>
              </a:spcAft>
              <a:buClr>
                <a:schemeClr val="dk1"/>
              </a:buClr>
              <a:buSzPct val="25000"/>
              <a:buFont typeface="Arial"/>
              <a:buNone/>
            </a:pPr>
            <a:endParaRPr sz="2035" b="0" i="0" u="none" strike="noStrike" cap="none">
              <a:solidFill>
                <a:srgbClr val="000000"/>
              </a:solidFill>
              <a:latin typeface="Calibri"/>
              <a:ea typeface="Calibri"/>
              <a:cs typeface="Calibri"/>
              <a:sym typeface="Calibri"/>
            </a:endParaRPr>
          </a:p>
          <a:p>
            <a:pPr marL="0" marR="0" lvl="0" indent="0" algn="l" rtl="0">
              <a:lnSpc>
                <a:spcPct val="80000"/>
              </a:lnSpc>
              <a:spcBef>
                <a:spcPts val="407"/>
              </a:spcBef>
              <a:spcAft>
                <a:spcPts val="0"/>
              </a:spcAft>
              <a:buClr>
                <a:srgbClr val="000000"/>
              </a:buClr>
              <a:buSzPct val="25000"/>
              <a:buFont typeface="Arial"/>
              <a:buNone/>
            </a:pPr>
            <a:r>
              <a:rPr lang="en-US" sz="2035" b="1" i="0" u="sng" strike="noStrike" cap="none">
                <a:solidFill>
                  <a:srgbClr val="000000"/>
                </a:solidFill>
                <a:latin typeface="Calibri"/>
                <a:ea typeface="Calibri"/>
                <a:cs typeface="Calibri"/>
                <a:sym typeface="Calibri"/>
              </a:rPr>
              <a:t>HTML Tag Reference (P. 10)</a:t>
            </a:r>
          </a:p>
          <a:p>
            <a:pPr marL="0" marR="0" lvl="0" indent="0" algn="l" rtl="0">
              <a:lnSpc>
                <a:spcPct val="80000"/>
              </a:lnSpc>
              <a:spcBef>
                <a:spcPts val="407"/>
              </a:spcBef>
              <a:buClr>
                <a:schemeClr val="dk1"/>
              </a:buClr>
              <a:buSzPct val="25000"/>
              <a:buFont typeface="Arial"/>
              <a:buNone/>
            </a:pPr>
            <a:endParaRPr sz="2035" b="0" i="1" u="none" strike="noStrike" cap="none">
              <a:solidFill>
                <a:srgbClr val="595959"/>
              </a:solidFill>
              <a:latin typeface="Arial"/>
              <a:ea typeface="Arial"/>
              <a:cs typeface="Arial"/>
              <a:sym typeface="Arial"/>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Shape 273"/>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Text Formatting</a:t>
            </a:r>
          </a:p>
        </p:txBody>
      </p:sp>
      <p:sp>
        <p:nvSpPr>
          <p:cNvPr id="272" name="Shape 272"/>
          <p:cNvSpPr txBox="1">
            <a:spLocks noGrp="1"/>
          </p:cNvSpPr>
          <p:nvPr>
            <p:ph type="body" idx="1"/>
          </p:nvPr>
        </p:nvSpPr>
        <p:spPr>
          <a:xfrm>
            <a:off x="425158" y="1449873"/>
            <a:ext cx="11020925" cy="476085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Arial"/>
              <a:buNone/>
            </a:pPr>
            <a:r>
              <a:rPr lang="en-US" sz="2400" b="1" i="0" u="sng" strike="noStrike" cap="none">
                <a:solidFill>
                  <a:srgbClr val="000000"/>
                </a:solidFill>
                <a:latin typeface="Calibri"/>
                <a:ea typeface="Calibri"/>
                <a:cs typeface="Calibri"/>
                <a:sym typeface="Calibri"/>
              </a:rPr>
              <a:t>HTML Formatting Tags</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HTML uses tags like &lt;b&gt; and &lt;i&gt; for formatting output, like </a:t>
            </a:r>
            <a:r>
              <a:rPr lang="en-US" sz="2400" b="1" i="0" u="none" strike="noStrike" cap="none">
                <a:solidFill>
                  <a:srgbClr val="000000"/>
                </a:solidFill>
                <a:latin typeface="Calibri"/>
                <a:ea typeface="Calibri"/>
                <a:cs typeface="Calibri"/>
                <a:sym typeface="Calibri"/>
              </a:rPr>
              <a:t>bold</a:t>
            </a:r>
            <a:r>
              <a:rPr lang="en-US" sz="2400" b="0" i="0" u="none" strike="noStrike" cap="none">
                <a:solidFill>
                  <a:srgbClr val="000000"/>
                </a:solidFill>
                <a:latin typeface="Calibri"/>
                <a:ea typeface="Calibri"/>
                <a:cs typeface="Calibri"/>
                <a:sym typeface="Calibri"/>
              </a:rPr>
              <a:t> or </a:t>
            </a:r>
            <a:r>
              <a:rPr lang="en-US" sz="2400" b="0" i="1" u="none" strike="noStrike" cap="none">
                <a:solidFill>
                  <a:srgbClr val="000000"/>
                </a:solidFill>
                <a:latin typeface="Calibri"/>
                <a:ea typeface="Calibri"/>
                <a:cs typeface="Calibri"/>
                <a:sym typeface="Calibri"/>
              </a:rPr>
              <a:t>italic</a:t>
            </a:r>
            <a:r>
              <a:rPr lang="en-US" sz="2400" b="0" i="0" u="none" strike="noStrike" cap="none">
                <a:solidFill>
                  <a:srgbClr val="000000"/>
                </a:solidFill>
                <a:latin typeface="Calibri"/>
                <a:ea typeface="Calibri"/>
                <a:cs typeface="Calibri"/>
                <a:sym typeface="Calibri"/>
              </a:rPr>
              <a:t> text.</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These HTML tags are called formatting tags.</a:t>
            </a:r>
          </a:p>
          <a:p>
            <a:pPr marL="0" marR="0" lvl="0" indent="0" algn="l" rtl="0">
              <a:spcBef>
                <a:spcPts val="480"/>
              </a:spcBef>
              <a:spcAft>
                <a:spcPts val="0"/>
              </a:spcAft>
              <a:buClr>
                <a:srgbClr val="000000"/>
              </a:buClr>
              <a:buSzPct val="25000"/>
              <a:buFont typeface="Arial"/>
              <a:buNone/>
            </a:pPr>
            <a:r>
              <a:rPr lang="en-US" sz="2400" b="1" i="0" u="none" strike="noStrike" cap="none">
                <a:solidFill>
                  <a:srgbClr val="000000"/>
                </a:solidFill>
                <a:latin typeface="Calibri"/>
                <a:ea typeface="Calibri"/>
                <a:cs typeface="Calibri"/>
                <a:sym typeface="Calibri"/>
              </a:rPr>
              <a:t>Note:</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Often &lt;strong&gt; renders as &lt;b&gt;, and &lt;em&gt; renders as &lt;i&gt;.</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However, there is a difference in the meaning of these tags:</a:t>
            </a:r>
          </a:p>
          <a:p>
            <a:pPr marL="742950" marR="0" lvl="1" indent="-285750" algn="l" rtl="0">
              <a:spcBef>
                <a:spcPts val="40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&lt;b&gt; or &lt;i&gt; defines </a:t>
            </a:r>
            <a:r>
              <a:rPr lang="en-US" sz="2000" b="1" i="0" u="none" strike="noStrike" cap="none">
                <a:solidFill>
                  <a:srgbClr val="000000"/>
                </a:solidFill>
                <a:latin typeface="Calibri"/>
                <a:ea typeface="Calibri"/>
                <a:cs typeface="Calibri"/>
                <a:sym typeface="Calibri"/>
              </a:rPr>
              <a:t>bold</a:t>
            </a:r>
            <a:r>
              <a:rPr lang="en-US" sz="2000" b="0" i="0" u="none" strike="noStrike" cap="none">
                <a:solidFill>
                  <a:srgbClr val="000000"/>
                </a:solidFill>
                <a:latin typeface="Calibri"/>
                <a:ea typeface="Calibri"/>
                <a:cs typeface="Calibri"/>
                <a:sym typeface="Calibri"/>
              </a:rPr>
              <a:t> or </a:t>
            </a:r>
            <a:r>
              <a:rPr lang="en-US" sz="2000" b="0" i="1" u="none" strike="noStrike" cap="none">
                <a:solidFill>
                  <a:srgbClr val="000000"/>
                </a:solidFill>
                <a:latin typeface="Calibri"/>
                <a:ea typeface="Calibri"/>
                <a:cs typeface="Calibri"/>
                <a:sym typeface="Calibri"/>
              </a:rPr>
              <a:t>italic</a:t>
            </a:r>
            <a:r>
              <a:rPr lang="en-US" sz="2000" b="0" i="0" u="none" strike="noStrike" cap="none">
                <a:solidFill>
                  <a:srgbClr val="000000"/>
                </a:solidFill>
                <a:latin typeface="Calibri"/>
                <a:ea typeface="Calibri"/>
                <a:cs typeface="Calibri"/>
                <a:sym typeface="Calibri"/>
              </a:rPr>
              <a:t> text only.</a:t>
            </a:r>
          </a:p>
          <a:p>
            <a:pPr marL="742950" marR="0" lvl="1" indent="-285750" algn="l" rtl="0">
              <a:spcBef>
                <a:spcPts val="40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&lt;strong&gt; or &lt;em&gt; means that you want the text to be rendered in a way that the user understands as "important".</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Today, all major browsers render strong as bold and em as italics. However, if a browser one day wants to make a text highlighted with the strong feature, it might be cursive for example and not bold!</a:t>
            </a:r>
          </a:p>
          <a:p>
            <a:pPr marL="0" marR="0" lvl="0" indent="0" algn="l" rtl="0">
              <a:spcBef>
                <a:spcPts val="480"/>
              </a:spcBef>
              <a:buClr>
                <a:schemeClr val="dk1"/>
              </a:buClr>
              <a:buSzPct val="25000"/>
              <a:buFont typeface="Arial"/>
              <a:buNone/>
            </a:pPr>
            <a:endParaRPr sz="2400" b="0" i="1" u="none" strike="noStrike" cap="none">
              <a:solidFill>
                <a:srgbClr val="595959"/>
              </a:solidFill>
              <a:latin typeface="Arial"/>
              <a:ea typeface="Arial"/>
              <a:cs typeface="Arial"/>
              <a:sym typeface="Arial"/>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0" name="Shape 280"/>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Text Formatting(Con)</a:t>
            </a:r>
          </a:p>
        </p:txBody>
      </p:sp>
      <p:sp>
        <p:nvSpPr>
          <p:cNvPr id="279" name="Shape 279"/>
          <p:cNvSpPr txBox="1">
            <a:spLocks noGrp="1"/>
          </p:cNvSpPr>
          <p:nvPr>
            <p:ph type="body" idx="1"/>
          </p:nvPr>
        </p:nvSpPr>
        <p:spPr>
          <a:xfrm>
            <a:off x="425158" y="1493413"/>
            <a:ext cx="11020925" cy="5364585"/>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rgbClr val="000000"/>
              </a:buClr>
              <a:buSzPct val="25000"/>
              <a:buFont typeface="Arial"/>
              <a:buNone/>
            </a:pPr>
            <a:r>
              <a:rPr lang="en-US" sz="1785" b="0" i="0" u="sng" strike="noStrike" cap="none">
                <a:solidFill>
                  <a:schemeClr val="hlink"/>
                </a:solidFill>
                <a:latin typeface="Calibri"/>
                <a:ea typeface="Calibri"/>
                <a:cs typeface="Calibri"/>
                <a:sym typeface="Calibri"/>
                <a:hlinkClick r:id="rId3"/>
              </a:rPr>
              <a:t>Text formatting</a:t>
            </a:r>
            <a:r>
              <a:rPr lang="en-US" sz="1785" b="0" i="0" u="none" strike="noStrike" cap="none">
                <a:solidFill>
                  <a:srgbClr val="000000"/>
                </a:solidFill>
                <a:latin typeface="Calibri"/>
                <a:ea typeface="Calibri"/>
                <a:cs typeface="Calibri"/>
                <a:sym typeface="Calibri"/>
              </a:rPr>
              <a:t> : How to format text in an HTML document.</a:t>
            </a:r>
          </a:p>
          <a:p>
            <a:pPr marL="0" marR="0" lvl="0" indent="0" algn="l" rtl="0">
              <a:lnSpc>
                <a:spcPct val="80000"/>
              </a:lnSpc>
              <a:spcBef>
                <a:spcPts val="357"/>
              </a:spcBef>
              <a:spcAft>
                <a:spcPts val="0"/>
              </a:spcAft>
              <a:buClr>
                <a:schemeClr val="dk1"/>
              </a:buClr>
              <a:buSzPct val="25000"/>
              <a:buFont typeface="Arial"/>
              <a:buNone/>
            </a:pPr>
            <a:endParaRPr sz="1785" b="0" i="0" u="none" strike="noStrike" cap="none">
              <a:solidFill>
                <a:srgbClr val="000000"/>
              </a:solidFill>
              <a:latin typeface="Calibri"/>
              <a:ea typeface="Calibri"/>
              <a:cs typeface="Calibri"/>
              <a:sym typeface="Calibri"/>
            </a:endParaRPr>
          </a:p>
          <a:p>
            <a:pPr marL="0" marR="0" lvl="0" indent="0" algn="l" rtl="0">
              <a:lnSpc>
                <a:spcPct val="80000"/>
              </a:lnSpc>
              <a:spcBef>
                <a:spcPts val="357"/>
              </a:spcBef>
              <a:spcAft>
                <a:spcPts val="0"/>
              </a:spcAft>
              <a:buClr>
                <a:srgbClr val="000000"/>
              </a:buClr>
              <a:buSzPct val="25000"/>
              <a:buFont typeface="Arial"/>
              <a:buNone/>
            </a:pPr>
            <a:r>
              <a:rPr lang="en-US" sz="1785" b="0" i="0" u="sng" strike="noStrike" cap="none">
                <a:solidFill>
                  <a:schemeClr val="hlink"/>
                </a:solidFill>
                <a:latin typeface="Calibri"/>
                <a:ea typeface="Calibri"/>
                <a:cs typeface="Calibri"/>
                <a:sym typeface="Calibri"/>
                <a:hlinkClick r:id="rId4"/>
              </a:rPr>
              <a:t>Preformatted text</a:t>
            </a:r>
            <a:r>
              <a:rPr lang="en-US" sz="1785" b="0" i="0" u="none" strike="noStrike" cap="none">
                <a:solidFill>
                  <a:srgbClr val="000000"/>
                </a:solidFill>
                <a:latin typeface="Calibri"/>
                <a:ea typeface="Calibri"/>
                <a:cs typeface="Calibri"/>
                <a:sym typeface="Calibri"/>
              </a:rPr>
              <a:t> : How to format text in an HTML document.</a:t>
            </a:r>
          </a:p>
          <a:p>
            <a:pPr marL="0" marR="0" lvl="0" indent="0" algn="l" rtl="0">
              <a:lnSpc>
                <a:spcPct val="80000"/>
              </a:lnSpc>
              <a:spcBef>
                <a:spcPts val="357"/>
              </a:spcBef>
              <a:spcAft>
                <a:spcPts val="0"/>
              </a:spcAft>
              <a:buClr>
                <a:schemeClr val="dk1"/>
              </a:buClr>
              <a:buSzPct val="25000"/>
              <a:buFont typeface="Arial"/>
              <a:buNone/>
            </a:pPr>
            <a:endParaRPr sz="1785" b="0" i="0" u="sng" strike="noStrike" cap="none">
              <a:solidFill>
                <a:srgbClr val="000000"/>
              </a:solidFill>
              <a:latin typeface="Calibri"/>
              <a:ea typeface="Calibri"/>
              <a:cs typeface="Calibri"/>
              <a:sym typeface="Calibri"/>
            </a:endParaRPr>
          </a:p>
          <a:p>
            <a:pPr marL="0" marR="0" lvl="0" indent="0" algn="l" rtl="0">
              <a:lnSpc>
                <a:spcPct val="80000"/>
              </a:lnSpc>
              <a:spcBef>
                <a:spcPts val="357"/>
              </a:spcBef>
              <a:spcAft>
                <a:spcPts val="0"/>
              </a:spcAft>
              <a:buClr>
                <a:srgbClr val="000000"/>
              </a:buClr>
              <a:buSzPct val="25000"/>
              <a:buFont typeface="Arial"/>
              <a:buNone/>
            </a:pPr>
            <a:r>
              <a:rPr lang="en-US" sz="1785" b="0" i="0" u="sng" strike="noStrike" cap="none">
                <a:solidFill>
                  <a:schemeClr val="hlink"/>
                </a:solidFill>
                <a:latin typeface="Calibri"/>
                <a:ea typeface="Calibri"/>
                <a:cs typeface="Calibri"/>
                <a:sym typeface="Calibri"/>
                <a:hlinkClick r:id="rId5"/>
              </a:rPr>
              <a:t>“Computer output” tags</a:t>
            </a:r>
            <a:r>
              <a:rPr lang="en-US" sz="1785" b="0" i="0" u="none" strike="noStrike" cap="none">
                <a:solidFill>
                  <a:srgbClr val="000000"/>
                </a:solidFill>
                <a:latin typeface="Calibri"/>
                <a:ea typeface="Calibri"/>
                <a:cs typeface="Calibri"/>
                <a:sym typeface="Calibri"/>
              </a:rPr>
              <a:t> : How different “computer output” tags will be displayed</a:t>
            </a:r>
          </a:p>
          <a:p>
            <a:pPr marL="0" marR="0" lvl="0" indent="0" algn="l" rtl="0">
              <a:lnSpc>
                <a:spcPct val="80000"/>
              </a:lnSpc>
              <a:spcBef>
                <a:spcPts val="357"/>
              </a:spcBef>
              <a:spcAft>
                <a:spcPts val="0"/>
              </a:spcAft>
              <a:buClr>
                <a:schemeClr val="dk1"/>
              </a:buClr>
              <a:buSzPct val="25000"/>
              <a:buFont typeface="Arial"/>
              <a:buNone/>
            </a:pPr>
            <a:endParaRPr sz="1785" b="0" i="0" u="sng" strike="noStrike" cap="none">
              <a:solidFill>
                <a:srgbClr val="000000"/>
              </a:solidFill>
              <a:latin typeface="Calibri"/>
              <a:ea typeface="Calibri"/>
              <a:cs typeface="Calibri"/>
              <a:sym typeface="Calibri"/>
            </a:endParaRPr>
          </a:p>
          <a:p>
            <a:pPr marL="0" marR="0" lvl="0" indent="0" algn="l" rtl="0">
              <a:lnSpc>
                <a:spcPct val="80000"/>
              </a:lnSpc>
              <a:spcBef>
                <a:spcPts val="357"/>
              </a:spcBef>
              <a:spcAft>
                <a:spcPts val="0"/>
              </a:spcAft>
              <a:buClr>
                <a:srgbClr val="000000"/>
              </a:buClr>
              <a:buSzPct val="25000"/>
              <a:buFont typeface="Arial"/>
              <a:buNone/>
            </a:pPr>
            <a:r>
              <a:rPr lang="en-US" sz="1785" b="0" i="0" u="sng" strike="noStrike" cap="none">
                <a:solidFill>
                  <a:schemeClr val="hlink"/>
                </a:solidFill>
                <a:latin typeface="Calibri"/>
                <a:ea typeface="Calibri"/>
                <a:cs typeface="Calibri"/>
                <a:sym typeface="Calibri"/>
                <a:hlinkClick r:id="rId6"/>
              </a:rPr>
              <a:t>Address</a:t>
            </a:r>
            <a:r>
              <a:rPr lang="en-US" sz="1785" b="0" i="0" u="none" strike="noStrike" cap="none">
                <a:solidFill>
                  <a:srgbClr val="000000"/>
                </a:solidFill>
                <a:latin typeface="Calibri"/>
                <a:ea typeface="Calibri"/>
                <a:cs typeface="Calibri"/>
                <a:sym typeface="Calibri"/>
              </a:rPr>
              <a:t> : How to define contact information for the author/owner of an HTML document.</a:t>
            </a:r>
          </a:p>
          <a:p>
            <a:pPr marL="0" marR="0" lvl="0" indent="0" algn="l" rtl="0">
              <a:lnSpc>
                <a:spcPct val="80000"/>
              </a:lnSpc>
              <a:spcBef>
                <a:spcPts val="357"/>
              </a:spcBef>
              <a:spcAft>
                <a:spcPts val="0"/>
              </a:spcAft>
              <a:buClr>
                <a:schemeClr val="dk1"/>
              </a:buClr>
              <a:buSzPct val="25000"/>
              <a:buFont typeface="Arial"/>
              <a:buNone/>
            </a:pPr>
            <a:endParaRPr sz="1785" b="0" i="0" u="sng" strike="noStrike" cap="none">
              <a:solidFill>
                <a:srgbClr val="000000"/>
              </a:solidFill>
              <a:latin typeface="Calibri"/>
              <a:ea typeface="Calibri"/>
              <a:cs typeface="Calibri"/>
              <a:sym typeface="Calibri"/>
            </a:endParaRPr>
          </a:p>
          <a:p>
            <a:pPr marL="0" marR="0" lvl="0" indent="0" algn="l" rtl="0">
              <a:lnSpc>
                <a:spcPct val="80000"/>
              </a:lnSpc>
              <a:spcBef>
                <a:spcPts val="357"/>
              </a:spcBef>
              <a:spcAft>
                <a:spcPts val="0"/>
              </a:spcAft>
              <a:buClr>
                <a:srgbClr val="000000"/>
              </a:buClr>
              <a:buSzPct val="25000"/>
              <a:buFont typeface="Arial"/>
              <a:buNone/>
            </a:pPr>
            <a:r>
              <a:rPr lang="en-US" sz="1785" b="0" i="0" u="sng" strike="noStrike" cap="none">
                <a:solidFill>
                  <a:schemeClr val="hlink"/>
                </a:solidFill>
                <a:latin typeface="Calibri"/>
                <a:ea typeface="Calibri"/>
                <a:cs typeface="Calibri"/>
                <a:sym typeface="Calibri"/>
                <a:hlinkClick r:id="rId7"/>
              </a:rPr>
              <a:t>Abbreviations and acronyms</a:t>
            </a:r>
            <a:r>
              <a:rPr lang="en-US" sz="1785" b="0" i="0" u="none" strike="noStrike" cap="none">
                <a:solidFill>
                  <a:srgbClr val="000000"/>
                </a:solidFill>
                <a:latin typeface="Calibri"/>
                <a:ea typeface="Calibri"/>
                <a:cs typeface="Calibri"/>
                <a:sym typeface="Calibri"/>
              </a:rPr>
              <a:t> : How to handle abbreviations and acronyms.</a:t>
            </a:r>
          </a:p>
          <a:p>
            <a:pPr marL="0" marR="0" lvl="0" indent="0" algn="l" rtl="0">
              <a:lnSpc>
                <a:spcPct val="80000"/>
              </a:lnSpc>
              <a:spcBef>
                <a:spcPts val="357"/>
              </a:spcBef>
              <a:spcAft>
                <a:spcPts val="0"/>
              </a:spcAft>
              <a:buClr>
                <a:schemeClr val="dk1"/>
              </a:buClr>
              <a:buSzPct val="25000"/>
              <a:buFont typeface="Arial"/>
              <a:buNone/>
            </a:pPr>
            <a:endParaRPr sz="1785" b="0" i="0" u="sng" strike="noStrike" cap="none">
              <a:solidFill>
                <a:srgbClr val="000000"/>
              </a:solidFill>
              <a:latin typeface="Calibri"/>
              <a:ea typeface="Calibri"/>
              <a:cs typeface="Calibri"/>
              <a:sym typeface="Calibri"/>
            </a:endParaRPr>
          </a:p>
          <a:p>
            <a:pPr marL="0" marR="0" lvl="0" indent="0" algn="l" rtl="0">
              <a:lnSpc>
                <a:spcPct val="80000"/>
              </a:lnSpc>
              <a:spcBef>
                <a:spcPts val="357"/>
              </a:spcBef>
              <a:spcAft>
                <a:spcPts val="0"/>
              </a:spcAft>
              <a:buClr>
                <a:srgbClr val="000000"/>
              </a:buClr>
              <a:buSzPct val="25000"/>
              <a:buFont typeface="Arial"/>
              <a:buNone/>
            </a:pPr>
            <a:r>
              <a:rPr lang="en-US" sz="1785" b="0" i="0" u="sng" strike="noStrike" cap="none">
                <a:solidFill>
                  <a:schemeClr val="hlink"/>
                </a:solidFill>
                <a:latin typeface="Calibri"/>
                <a:ea typeface="Calibri"/>
                <a:cs typeface="Calibri"/>
                <a:sym typeface="Calibri"/>
                <a:hlinkClick r:id="rId8"/>
              </a:rPr>
              <a:t>Text direction</a:t>
            </a:r>
            <a:r>
              <a:rPr lang="en-US" sz="1785" b="0" i="0" u="none" strike="noStrike" cap="none">
                <a:solidFill>
                  <a:srgbClr val="000000"/>
                </a:solidFill>
                <a:latin typeface="Calibri"/>
                <a:ea typeface="Calibri"/>
                <a:cs typeface="Calibri"/>
                <a:sym typeface="Calibri"/>
              </a:rPr>
              <a:t> : How to change the text direction.</a:t>
            </a:r>
          </a:p>
          <a:p>
            <a:pPr marL="0" marR="0" lvl="0" indent="0" algn="l" rtl="0">
              <a:lnSpc>
                <a:spcPct val="80000"/>
              </a:lnSpc>
              <a:spcBef>
                <a:spcPts val="357"/>
              </a:spcBef>
              <a:spcAft>
                <a:spcPts val="0"/>
              </a:spcAft>
              <a:buClr>
                <a:schemeClr val="dk1"/>
              </a:buClr>
              <a:buSzPct val="25000"/>
              <a:buFont typeface="Arial"/>
              <a:buNone/>
            </a:pPr>
            <a:endParaRPr sz="1785" b="0" i="0" u="sng" strike="noStrike" cap="none">
              <a:solidFill>
                <a:srgbClr val="000000"/>
              </a:solidFill>
              <a:latin typeface="Calibri"/>
              <a:ea typeface="Calibri"/>
              <a:cs typeface="Calibri"/>
              <a:sym typeface="Calibri"/>
            </a:endParaRPr>
          </a:p>
          <a:p>
            <a:pPr marL="0" marR="0" lvl="0" indent="0" algn="l" rtl="0">
              <a:lnSpc>
                <a:spcPct val="80000"/>
              </a:lnSpc>
              <a:spcBef>
                <a:spcPts val="357"/>
              </a:spcBef>
              <a:spcAft>
                <a:spcPts val="0"/>
              </a:spcAft>
              <a:buClr>
                <a:srgbClr val="000000"/>
              </a:buClr>
              <a:buSzPct val="25000"/>
              <a:buFont typeface="Arial"/>
              <a:buNone/>
            </a:pPr>
            <a:r>
              <a:rPr lang="en-US" sz="1785" b="0" i="0" u="sng" strike="noStrike" cap="none">
                <a:solidFill>
                  <a:schemeClr val="hlink"/>
                </a:solidFill>
                <a:latin typeface="Calibri"/>
                <a:ea typeface="Calibri"/>
                <a:cs typeface="Calibri"/>
                <a:sym typeface="Calibri"/>
                <a:hlinkClick r:id="rId9"/>
              </a:rPr>
              <a:t>Quotations</a:t>
            </a:r>
            <a:r>
              <a:rPr lang="en-US" sz="1785" b="0" i="0" u="none" strike="noStrike" cap="none">
                <a:solidFill>
                  <a:srgbClr val="000000"/>
                </a:solidFill>
                <a:latin typeface="Calibri"/>
                <a:ea typeface="Calibri"/>
                <a:cs typeface="Calibri"/>
                <a:sym typeface="Calibri"/>
              </a:rPr>
              <a:t> : How to handle long and short quotation.</a:t>
            </a:r>
          </a:p>
          <a:p>
            <a:pPr marL="0" marR="0" lvl="0" indent="0" algn="l" rtl="0">
              <a:lnSpc>
                <a:spcPct val="80000"/>
              </a:lnSpc>
              <a:spcBef>
                <a:spcPts val="357"/>
              </a:spcBef>
              <a:spcAft>
                <a:spcPts val="0"/>
              </a:spcAft>
              <a:buClr>
                <a:schemeClr val="dk1"/>
              </a:buClr>
              <a:buSzPct val="25000"/>
              <a:buFont typeface="Arial"/>
              <a:buNone/>
            </a:pPr>
            <a:endParaRPr sz="1785" b="0" i="0" u="sng" strike="noStrike" cap="none">
              <a:solidFill>
                <a:srgbClr val="000000"/>
              </a:solidFill>
              <a:latin typeface="Calibri"/>
              <a:ea typeface="Calibri"/>
              <a:cs typeface="Calibri"/>
              <a:sym typeface="Calibri"/>
            </a:endParaRPr>
          </a:p>
          <a:p>
            <a:pPr marL="0" marR="0" lvl="0" indent="0" algn="l" rtl="0">
              <a:lnSpc>
                <a:spcPct val="80000"/>
              </a:lnSpc>
              <a:spcBef>
                <a:spcPts val="357"/>
              </a:spcBef>
              <a:spcAft>
                <a:spcPts val="0"/>
              </a:spcAft>
              <a:buClr>
                <a:srgbClr val="000000"/>
              </a:buClr>
              <a:buSzPct val="25000"/>
              <a:buFont typeface="Arial"/>
              <a:buNone/>
            </a:pPr>
            <a:r>
              <a:rPr lang="en-US" sz="1785" b="0" i="0" u="sng" strike="noStrike" cap="none">
                <a:solidFill>
                  <a:schemeClr val="hlink"/>
                </a:solidFill>
                <a:latin typeface="Calibri"/>
                <a:ea typeface="Calibri"/>
                <a:cs typeface="Calibri"/>
                <a:sym typeface="Calibri"/>
                <a:hlinkClick r:id="rId10"/>
              </a:rPr>
              <a:t>Deleted and inserted text</a:t>
            </a:r>
            <a:r>
              <a:rPr lang="en-US" sz="1785" b="0" i="0" u="none" strike="noStrike" cap="none">
                <a:solidFill>
                  <a:srgbClr val="000000"/>
                </a:solidFill>
                <a:latin typeface="Calibri"/>
                <a:ea typeface="Calibri"/>
                <a:cs typeface="Calibri"/>
                <a:sym typeface="Calibri"/>
              </a:rPr>
              <a:t> : How to delete and insert text.</a:t>
            </a:r>
          </a:p>
          <a:p>
            <a:pPr marL="0" marR="0" lvl="0" indent="0" algn="l" rtl="0">
              <a:lnSpc>
                <a:spcPct val="80000"/>
              </a:lnSpc>
              <a:spcBef>
                <a:spcPts val="357"/>
              </a:spcBef>
              <a:spcAft>
                <a:spcPts val="0"/>
              </a:spcAft>
              <a:buClr>
                <a:schemeClr val="dk1"/>
              </a:buClr>
              <a:buSzPct val="25000"/>
              <a:buFont typeface="Arial"/>
              <a:buNone/>
            </a:pPr>
            <a:endParaRPr sz="1785" b="0" i="0" u="sng" strike="noStrike" cap="none">
              <a:solidFill>
                <a:srgbClr val="000000"/>
              </a:solidFill>
              <a:latin typeface="Calibri"/>
              <a:ea typeface="Calibri"/>
              <a:cs typeface="Calibri"/>
              <a:sym typeface="Calibri"/>
            </a:endParaRPr>
          </a:p>
          <a:p>
            <a:pPr marL="0" marR="0" lvl="0" indent="0" algn="l" rtl="0">
              <a:lnSpc>
                <a:spcPct val="80000"/>
              </a:lnSpc>
              <a:spcBef>
                <a:spcPts val="357"/>
              </a:spcBef>
              <a:spcAft>
                <a:spcPts val="0"/>
              </a:spcAft>
              <a:buClr>
                <a:srgbClr val="000000"/>
              </a:buClr>
              <a:buSzPct val="25000"/>
              <a:buFont typeface="Arial"/>
              <a:buNone/>
            </a:pPr>
            <a:r>
              <a:rPr lang="en-US" sz="1785" b="0" i="0" u="sng" strike="noStrike" cap="none">
                <a:solidFill>
                  <a:schemeClr val="hlink"/>
                </a:solidFill>
                <a:latin typeface="Calibri"/>
                <a:ea typeface="Calibri"/>
                <a:cs typeface="Calibri"/>
                <a:sym typeface="Calibri"/>
                <a:hlinkClick r:id="rId11"/>
              </a:rPr>
              <a:t>Marked/Highlighted text</a:t>
            </a:r>
            <a:r>
              <a:rPr lang="en-US" sz="1785" b="0" i="0" u="none" strike="noStrike" cap="none">
                <a:solidFill>
                  <a:srgbClr val="000000"/>
                </a:solidFill>
                <a:latin typeface="Calibri"/>
                <a:ea typeface="Calibri"/>
                <a:cs typeface="Calibri"/>
                <a:sym typeface="Calibri"/>
              </a:rPr>
              <a:t> : How to mark/highlight text.</a:t>
            </a:r>
          </a:p>
          <a:p>
            <a:pPr marL="0" marR="0" lvl="0" indent="0" algn="l" rtl="0">
              <a:lnSpc>
                <a:spcPct val="80000"/>
              </a:lnSpc>
              <a:spcBef>
                <a:spcPts val="357"/>
              </a:spcBef>
              <a:spcAft>
                <a:spcPts val="0"/>
              </a:spcAft>
              <a:buClr>
                <a:schemeClr val="dk1"/>
              </a:buClr>
              <a:buSzPct val="25000"/>
              <a:buFont typeface="Arial"/>
              <a:buNone/>
            </a:pPr>
            <a:endParaRPr sz="1785" b="0" i="0" u="none" strike="noStrike" cap="none">
              <a:solidFill>
                <a:srgbClr val="000000"/>
              </a:solidFill>
              <a:latin typeface="Calibri"/>
              <a:ea typeface="Calibri"/>
              <a:cs typeface="Calibri"/>
              <a:sym typeface="Calibri"/>
            </a:endParaRPr>
          </a:p>
          <a:p>
            <a:pPr marL="0" marR="0" lvl="0" indent="0" algn="l" rtl="0">
              <a:lnSpc>
                <a:spcPct val="80000"/>
              </a:lnSpc>
              <a:spcBef>
                <a:spcPts val="357"/>
              </a:spcBef>
              <a:spcAft>
                <a:spcPts val="0"/>
              </a:spcAft>
              <a:buClr>
                <a:srgbClr val="000000"/>
              </a:buClr>
              <a:buSzPct val="25000"/>
              <a:buFont typeface="Arial"/>
              <a:buNone/>
            </a:pPr>
            <a:r>
              <a:rPr lang="en-US" sz="1785" b="1" i="0" u="sng" strike="noStrike" cap="none">
                <a:solidFill>
                  <a:srgbClr val="000000"/>
                </a:solidFill>
                <a:latin typeface="Calibri"/>
                <a:ea typeface="Calibri"/>
                <a:cs typeface="Calibri"/>
                <a:sym typeface="Calibri"/>
              </a:rPr>
              <a:t>HTML Tag Reference (P. 15 &amp; 16)</a:t>
            </a:r>
          </a:p>
          <a:p>
            <a:pPr marL="0" marR="0" lvl="0" indent="0" algn="l" rtl="0">
              <a:lnSpc>
                <a:spcPct val="80000"/>
              </a:lnSpc>
              <a:spcBef>
                <a:spcPts val="374"/>
              </a:spcBef>
              <a:buClr>
                <a:schemeClr val="dk1"/>
              </a:buClr>
              <a:buSzPct val="25000"/>
              <a:buFont typeface="Arial"/>
              <a:buNone/>
            </a:pPr>
            <a:endParaRPr sz="1870" b="0" i="1" u="none" strike="noStrike" cap="none">
              <a:solidFill>
                <a:srgbClr val="595959"/>
              </a:solidFill>
              <a:latin typeface="Arial"/>
              <a:ea typeface="Arial"/>
              <a:cs typeface="Arial"/>
              <a:sym typeface="Arial"/>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graphicFrame>
        <p:nvGraphicFramePr>
          <p:cNvPr id="285" name="Shape 285"/>
          <p:cNvGraphicFramePr/>
          <p:nvPr/>
        </p:nvGraphicFramePr>
        <p:xfrm>
          <a:off x="602114" y="1654623"/>
          <a:ext cx="9151500" cy="5029200"/>
        </p:xfrm>
        <a:graphic>
          <a:graphicData uri="http://schemas.openxmlformats.org/drawingml/2006/table">
            <a:tbl>
              <a:tblPr>
                <a:noFill/>
                <a:tableStyleId>{B69A0108-AF98-48DE-B8F2-36D7766B8057}</a:tableStyleId>
              </a:tblPr>
              <a:tblGrid>
                <a:gridCol w="1966925">
                  <a:extLst>
                    <a:ext uri="{9D8B030D-6E8A-4147-A177-3AD203B41FA5}">
                      <a16:colId xmlns:a16="http://schemas.microsoft.com/office/drawing/2014/main" xmlns="" val="20000"/>
                    </a:ext>
                  </a:extLst>
                </a:gridCol>
                <a:gridCol w="7184575">
                  <a:extLst>
                    <a:ext uri="{9D8B030D-6E8A-4147-A177-3AD203B41FA5}">
                      <a16:colId xmlns:a16="http://schemas.microsoft.com/office/drawing/2014/main" xmlns="" val="20001"/>
                    </a:ext>
                  </a:extLst>
                </a:gridCol>
              </a:tblGrid>
              <a:tr h="441050">
                <a:tc>
                  <a:txBody>
                    <a:bodyPr/>
                    <a:lstStyle/>
                    <a:p>
                      <a:pPr marL="0" marR="0" lvl="0" indent="0" algn="l" rtl="0">
                        <a:spcBef>
                          <a:spcPts val="0"/>
                        </a:spcBef>
                        <a:buSzPct val="25000"/>
                        <a:buNone/>
                      </a:pPr>
                      <a:r>
                        <a:rPr lang="en-US" sz="2000" u="none" strike="noStrike" cap="none"/>
                        <a:t>Tag</a:t>
                      </a:r>
                    </a:p>
                  </a:txBody>
                  <a:tcPr marL="76200" marR="76200" marT="76200" marB="76200"/>
                </a:tc>
                <a:tc>
                  <a:txBody>
                    <a:bodyPr/>
                    <a:lstStyle/>
                    <a:p>
                      <a:pPr marL="0" marR="0" lvl="0" indent="0" algn="l" rtl="0">
                        <a:spcBef>
                          <a:spcPts val="0"/>
                        </a:spcBef>
                        <a:buSzPct val="25000"/>
                        <a:buNone/>
                      </a:pPr>
                      <a:r>
                        <a:rPr lang="en-US" sz="2000" u="none" strike="noStrike" cap="none"/>
                        <a:t>Description</a:t>
                      </a:r>
                    </a:p>
                  </a:txBody>
                  <a:tcPr marL="76200" marR="76200" marT="76200" marB="76200"/>
                </a:tc>
                <a:extLst>
                  <a:ext uri="{0D108BD9-81ED-4DB2-BD59-A6C34878D82A}">
                    <a16:rowId xmlns:a16="http://schemas.microsoft.com/office/drawing/2014/main" xmlns="" val="10000"/>
                  </a:ext>
                </a:extLst>
              </a:tr>
              <a:tr h="441050">
                <a:tc>
                  <a:txBody>
                    <a:bodyPr/>
                    <a:lstStyle/>
                    <a:p>
                      <a:pPr marL="0" marR="0" lvl="0" indent="0" algn="l" rtl="0">
                        <a:spcBef>
                          <a:spcPts val="0"/>
                        </a:spcBef>
                        <a:buSzPct val="25000"/>
                        <a:buNone/>
                      </a:pPr>
                      <a:r>
                        <a:rPr lang="en-US" sz="2000" b="1" u="sng" strike="noStrike" cap="none">
                          <a:solidFill>
                            <a:schemeClr val="hlink"/>
                          </a:solidFill>
                          <a:hlinkClick r:id="rId3"/>
                        </a:rPr>
                        <a:t>&lt;b&gt;</a:t>
                      </a:r>
                    </a:p>
                  </a:txBody>
                  <a:tcPr marL="76200" marR="76200" marT="76200" marB="76200"/>
                </a:tc>
                <a:tc>
                  <a:txBody>
                    <a:bodyPr/>
                    <a:lstStyle/>
                    <a:p>
                      <a:pPr marL="0" marR="0" lvl="0" indent="0" algn="l" rtl="0">
                        <a:spcBef>
                          <a:spcPts val="0"/>
                        </a:spcBef>
                        <a:buSzPct val="25000"/>
                        <a:buNone/>
                      </a:pPr>
                      <a:r>
                        <a:rPr lang="en-US" sz="2000" u="none" strike="noStrike" cap="none"/>
                        <a:t>Defines bold text</a:t>
                      </a:r>
                    </a:p>
                  </a:txBody>
                  <a:tcPr marL="76200" marR="76200" marT="76200" marB="76200"/>
                </a:tc>
                <a:extLst>
                  <a:ext uri="{0D108BD9-81ED-4DB2-BD59-A6C34878D82A}">
                    <a16:rowId xmlns:a16="http://schemas.microsoft.com/office/drawing/2014/main" xmlns="" val="10001"/>
                  </a:ext>
                </a:extLst>
              </a:tr>
              <a:tr h="441050">
                <a:tc>
                  <a:txBody>
                    <a:bodyPr/>
                    <a:lstStyle/>
                    <a:p>
                      <a:pPr marL="0" marR="0" lvl="0" indent="0" algn="l" rtl="0">
                        <a:spcBef>
                          <a:spcPts val="0"/>
                        </a:spcBef>
                        <a:buSzPct val="25000"/>
                        <a:buNone/>
                      </a:pPr>
                      <a:r>
                        <a:rPr lang="en-US" sz="2000" b="1" u="sng" strike="noStrike" cap="none">
                          <a:solidFill>
                            <a:schemeClr val="hlink"/>
                          </a:solidFill>
                          <a:hlinkClick r:id="rId4"/>
                        </a:rPr>
                        <a:t>&lt;em&gt;</a:t>
                      </a:r>
                    </a:p>
                  </a:txBody>
                  <a:tcPr marL="76200" marR="76200" marT="76200" marB="76200"/>
                </a:tc>
                <a:tc>
                  <a:txBody>
                    <a:bodyPr/>
                    <a:lstStyle/>
                    <a:p>
                      <a:pPr marL="0" marR="0" lvl="0" indent="0" algn="l" rtl="0">
                        <a:spcBef>
                          <a:spcPts val="0"/>
                        </a:spcBef>
                        <a:buSzPct val="25000"/>
                        <a:buNone/>
                      </a:pPr>
                      <a:r>
                        <a:rPr lang="en-US" sz="2000" u="none" strike="noStrike" cap="none"/>
                        <a:t>Defines emphasized text </a:t>
                      </a:r>
                    </a:p>
                  </a:txBody>
                  <a:tcPr marL="76200" marR="76200" marT="76200" marB="76200"/>
                </a:tc>
                <a:extLst>
                  <a:ext uri="{0D108BD9-81ED-4DB2-BD59-A6C34878D82A}">
                    <a16:rowId xmlns:a16="http://schemas.microsoft.com/office/drawing/2014/main" xmlns="" val="10002"/>
                  </a:ext>
                </a:extLst>
              </a:tr>
              <a:tr h="441050">
                <a:tc>
                  <a:txBody>
                    <a:bodyPr/>
                    <a:lstStyle/>
                    <a:p>
                      <a:pPr marL="0" marR="0" lvl="0" indent="0" algn="l" rtl="0">
                        <a:spcBef>
                          <a:spcPts val="0"/>
                        </a:spcBef>
                        <a:buSzPct val="25000"/>
                        <a:buNone/>
                      </a:pPr>
                      <a:r>
                        <a:rPr lang="en-US" sz="2000" b="1" u="sng" strike="noStrike" cap="none">
                          <a:solidFill>
                            <a:schemeClr val="hlink"/>
                          </a:solidFill>
                          <a:hlinkClick r:id="rId5"/>
                        </a:rPr>
                        <a:t>&lt;i&gt;</a:t>
                      </a:r>
                    </a:p>
                  </a:txBody>
                  <a:tcPr marL="76200" marR="76200" marT="76200" marB="76200"/>
                </a:tc>
                <a:tc>
                  <a:txBody>
                    <a:bodyPr/>
                    <a:lstStyle/>
                    <a:p>
                      <a:pPr marL="0" marR="0" lvl="0" indent="0" algn="l" rtl="0">
                        <a:spcBef>
                          <a:spcPts val="0"/>
                        </a:spcBef>
                        <a:buSzPct val="25000"/>
                        <a:buNone/>
                      </a:pPr>
                      <a:r>
                        <a:rPr lang="en-US" sz="2000" u="none" strike="noStrike" cap="none"/>
                        <a:t>Defines italic text</a:t>
                      </a:r>
                    </a:p>
                  </a:txBody>
                  <a:tcPr marL="76200" marR="76200" marT="76200" marB="76200"/>
                </a:tc>
                <a:extLst>
                  <a:ext uri="{0D108BD9-81ED-4DB2-BD59-A6C34878D82A}">
                    <a16:rowId xmlns:a16="http://schemas.microsoft.com/office/drawing/2014/main" xmlns="" val="10003"/>
                  </a:ext>
                </a:extLst>
              </a:tr>
              <a:tr h="441050">
                <a:tc>
                  <a:txBody>
                    <a:bodyPr/>
                    <a:lstStyle/>
                    <a:p>
                      <a:pPr marL="0" marR="0" lvl="0" indent="0" algn="l" rtl="0">
                        <a:spcBef>
                          <a:spcPts val="0"/>
                        </a:spcBef>
                        <a:buSzPct val="25000"/>
                        <a:buNone/>
                      </a:pPr>
                      <a:r>
                        <a:rPr lang="en-US" sz="2000" b="1" u="sng" strike="noStrike" cap="none">
                          <a:solidFill>
                            <a:schemeClr val="hlink"/>
                          </a:solidFill>
                          <a:hlinkClick r:id="rId6"/>
                        </a:rPr>
                        <a:t>&lt;small&gt;</a:t>
                      </a:r>
                    </a:p>
                  </a:txBody>
                  <a:tcPr marL="76200" marR="76200" marT="76200" marB="76200"/>
                </a:tc>
                <a:tc>
                  <a:txBody>
                    <a:bodyPr/>
                    <a:lstStyle/>
                    <a:p>
                      <a:pPr marL="0" marR="0" lvl="0" indent="0" algn="l" rtl="0">
                        <a:spcBef>
                          <a:spcPts val="0"/>
                        </a:spcBef>
                        <a:buSzPct val="25000"/>
                        <a:buNone/>
                      </a:pPr>
                      <a:r>
                        <a:rPr lang="en-US" sz="2000" u="none" strike="noStrike" cap="none"/>
                        <a:t>Defines smaller text</a:t>
                      </a:r>
                    </a:p>
                  </a:txBody>
                  <a:tcPr marL="76200" marR="76200" marT="76200" marB="76200"/>
                </a:tc>
                <a:extLst>
                  <a:ext uri="{0D108BD9-81ED-4DB2-BD59-A6C34878D82A}">
                    <a16:rowId xmlns:a16="http://schemas.microsoft.com/office/drawing/2014/main" xmlns="" val="10004"/>
                  </a:ext>
                </a:extLst>
              </a:tr>
              <a:tr h="441050">
                <a:tc>
                  <a:txBody>
                    <a:bodyPr/>
                    <a:lstStyle/>
                    <a:p>
                      <a:pPr marL="0" marR="0" lvl="0" indent="0" algn="l" rtl="0">
                        <a:spcBef>
                          <a:spcPts val="0"/>
                        </a:spcBef>
                        <a:buSzPct val="25000"/>
                        <a:buNone/>
                      </a:pPr>
                      <a:r>
                        <a:rPr lang="en-US" sz="2000" b="1" u="sng" strike="noStrike" cap="none">
                          <a:solidFill>
                            <a:schemeClr val="hlink"/>
                          </a:solidFill>
                          <a:hlinkClick r:id="rId7"/>
                        </a:rPr>
                        <a:t>&lt;strong&gt;</a:t>
                      </a:r>
                    </a:p>
                  </a:txBody>
                  <a:tcPr marL="76200" marR="76200" marT="76200" marB="76200"/>
                </a:tc>
                <a:tc>
                  <a:txBody>
                    <a:bodyPr/>
                    <a:lstStyle/>
                    <a:p>
                      <a:pPr marL="0" marR="0" lvl="0" indent="0" algn="l" rtl="0">
                        <a:spcBef>
                          <a:spcPts val="0"/>
                        </a:spcBef>
                        <a:buSzPct val="25000"/>
                        <a:buNone/>
                      </a:pPr>
                      <a:r>
                        <a:rPr lang="en-US" sz="2000" u="none" strike="noStrike" cap="none"/>
                        <a:t>Defines important text</a:t>
                      </a:r>
                    </a:p>
                  </a:txBody>
                  <a:tcPr marL="76200" marR="76200" marT="76200" marB="76200"/>
                </a:tc>
                <a:extLst>
                  <a:ext uri="{0D108BD9-81ED-4DB2-BD59-A6C34878D82A}">
                    <a16:rowId xmlns:a16="http://schemas.microsoft.com/office/drawing/2014/main" xmlns="" val="10005"/>
                  </a:ext>
                </a:extLst>
              </a:tr>
              <a:tr h="441050">
                <a:tc>
                  <a:txBody>
                    <a:bodyPr/>
                    <a:lstStyle/>
                    <a:p>
                      <a:pPr marL="0" marR="0" lvl="0" indent="0" algn="l" rtl="0">
                        <a:spcBef>
                          <a:spcPts val="0"/>
                        </a:spcBef>
                        <a:buSzPct val="25000"/>
                        <a:buNone/>
                      </a:pPr>
                      <a:r>
                        <a:rPr lang="en-US" sz="2000" b="1" u="sng" strike="noStrike" cap="none">
                          <a:solidFill>
                            <a:schemeClr val="hlink"/>
                          </a:solidFill>
                          <a:hlinkClick r:id="rId8"/>
                        </a:rPr>
                        <a:t>&lt;sub&gt;</a:t>
                      </a:r>
                    </a:p>
                  </a:txBody>
                  <a:tcPr marL="76200" marR="76200" marT="76200" marB="76200"/>
                </a:tc>
                <a:tc>
                  <a:txBody>
                    <a:bodyPr/>
                    <a:lstStyle/>
                    <a:p>
                      <a:pPr marL="0" marR="0" lvl="0" indent="0" algn="l" rtl="0">
                        <a:spcBef>
                          <a:spcPts val="0"/>
                        </a:spcBef>
                        <a:buSzPct val="25000"/>
                        <a:buNone/>
                      </a:pPr>
                      <a:r>
                        <a:rPr lang="en-US" sz="2000" u="none" strike="noStrike" cap="none"/>
                        <a:t>Defines subscripted text</a:t>
                      </a:r>
                    </a:p>
                  </a:txBody>
                  <a:tcPr marL="76200" marR="76200" marT="76200" marB="76200"/>
                </a:tc>
                <a:extLst>
                  <a:ext uri="{0D108BD9-81ED-4DB2-BD59-A6C34878D82A}">
                    <a16:rowId xmlns:a16="http://schemas.microsoft.com/office/drawing/2014/main" xmlns="" val="10006"/>
                  </a:ext>
                </a:extLst>
              </a:tr>
              <a:tr h="441050">
                <a:tc>
                  <a:txBody>
                    <a:bodyPr/>
                    <a:lstStyle/>
                    <a:p>
                      <a:pPr marL="0" marR="0" lvl="0" indent="0" algn="l" rtl="0">
                        <a:spcBef>
                          <a:spcPts val="0"/>
                        </a:spcBef>
                        <a:buSzPct val="25000"/>
                        <a:buNone/>
                      </a:pPr>
                      <a:r>
                        <a:rPr lang="en-US" sz="2000" b="1" u="sng" strike="noStrike" cap="none">
                          <a:solidFill>
                            <a:schemeClr val="hlink"/>
                          </a:solidFill>
                          <a:hlinkClick r:id="rId9"/>
                        </a:rPr>
                        <a:t>&lt;sup&gt;</a:t>
                      </a:r>
                    </a:p>
                  </a:txBody>
                  <a:tcPr marL="76200" marR="76200" marT="76200" marB="76200"/>
                </a:tc>
                <a:tc>
                  <a:txBody>
                    <a:bodyPr/>
                    <a:lstStyle/>
                    <a:p>
                      <a:pPr marL="0" marR="0" lvl="0" indent="0" algn="l" rtl="0">
                        <a:spcBef>
                          <a:spcPts val="0"/>
                        </a:spcBef>
                        <a:buSzPct val="25000"/>
                        <a:buNone/>
                      </a:pPr>
                      <a:r>
                        <a:rPr lang="en-US" sz="2000" u="none" strike="noStrike" cap="none"/>
                        <a:t>Defines superscripted text</a:t>
                      </a:r>
                    </a:p>
                  </a:txBody>
                  <a:tcPr marL="76200" marR="76200" marT="76200" marB="76200"/>
                </a:tc>
                <a:extLst>
                  <a:ext uri="{0D108BD9-81ED-4DB2-BD59-A6C34878D82A}">
                    <a16:rowId xmlns:a16="http://schemas.microsoft.com/office/drawing/2014/main" xmlns="" val="10007"/>
                  </a:ext>
                </a:extLst>
              </a:tr>
              <a:tr h="441050">
                <a:tc>
                  <a:txBody>
                    <a:bodyPr/>
                    <a:lstStyle/>
                    <a:p>
                      <a:pPr marL="0" marR="0" lvl="0" indent="0" algn="l" rtl="0">
                        <a:spcBef>
                          <a:spcPts val="0"/>
                        </a:spcBef>
                        <a:buSzPct val="25000"/>
                        <a:buNone/>
                      </a:pPr>
                      <a:r>
                        <a:rPr lang="en-US" sz="2000" b="1" u="sng" strike="noStrike" cap="none">
                          <a:solidFill>
                            <a:schemeClr val="hlink"/>
                          </a:solidFill>
                          <a:hlinkClick r:id="rId10"/>
                        </a:rPr>
                        <a:t>&lt;ins&gt;</a:t>
                      </a:r>
                    </a:p>
                  </a:txBody>
                  <a:tcPr marL="76200" marR="76200" marT="76200" marB="76200"/>
                </a:tc>
                <a:tc>
                  <a:txBody>
                    <a:bodyPr/>
                    <a:lstStyle/>
                    <a:p>
                      <a:pPr marL="0" marR="0" lvl="0" indent="0" algn="l" rtl="0">
                        <a:spcBef>
                          <a:spcPts val="0"/>
                        </a:spcBef>
                        <a:buSzPct val="25000"/>
                        <a:buNone/>
                      </a:pPr>
                      <a:r>
                        <a:rPr lang="en-US" sz="2000" u="none" strike="noStrike" cap="none"/>
                        <a:t>Defines inserted text</a:t>
                      </a:r>
                    </a:p>
                  </a:txBody>
                  <a:tcPr marL="76200" marR="76200" marT="76200" marB="76200"/>
                </a:tc>
                <a:extLst>
                  <a:ext uri="{0D108BD9-81ED-4DB2-BD59-A6C34878D82A}">
                    <a16:rowId xmlns:a16="http://schemas.microsoft.com/office/drawing/2014/main" xmlns="" val="10008"/>
                  </a:ext>
                </a:extLst>
              </a:tr>
              <a:tr h="441050">
                <a:tc>
                  <a:txBody>
                    <a:bodyPr/>
                    <a:lstStyle/>
                    <a:p>
                      <a:pPr marL="0" marR="0" lvl="0" indent="0" algn="l" rtl="0">
                        <a:spcBef>
                          <a:spcPts val="0"/>
                        </a:spcBef>
                        <a:buSzPct val="25000"/>
                        <a:buNone/>
                      </a:pPr>
                      <a:r>
                        <a:rPr lang="en-US" sz="2000" b="1" u="sng" strike="noStrike" cap="none">
                          <a:solidFill>
                            <a:schemeClr val="hlink"/>
                          </a:solidFill>
                          <a:hlinkClick r:id="rId11"/>
                        </a:rPr>
                        <a:t>&lt;del&gt;</a:t>
                      </a:r>
                    </a:p>
                  </a:txBody>
                  <a:tcPr marL="76200" marR="76200" marT="76200" marB="76200"/>
                </a:tc>
                <a:tc>
                  <a:txBody>
                    <a:bodyPr/>
                    <a:lstStyle/>
                    <a:p>
                      <a:pPr marL="0" marR="0" lvl="0" indent="0" algn="l" rtl="0">
                        <a:spcBef>
                          <a:spcPts val="0"/>
                        </a:spcBef>
                        <a:buSzPct val="25000"/>
                        <a:buNone/>
                      </a:pPr>
                      <a:r>
                        <a:rPr lang="en-US" sz="2000" u="none" strike="noStrike" cap="none"/>
                        <a:t>Defines deleted text</a:t>
                      </a:r>
                    </a:p>
                  </a:txBody>
                  <a:tcPr marL="76200" marR="76200" marT="76200" marB="76200"/>
                </a:tc>
                <a:extLst>
                  <a:ext uri="{0D108BD9-81ED-4DB2-BD59-A6C34878D82A}">
                    <a16:rowId xmlns:a16="http://schemas.microsoft.com/office/drawing/2014/main" xmlns="" val="10009"/>
                  </a:ext>
                </a:extLst>
              </a:tr>
              <a:tr h="441050">
                <a:tc>
                  <a:txBody>
                    <a:bodyPr/>
                    <a:lstStyle/>
                    <a:p>
                      <a:pPr marL="0" marR="0" lvl="0" indent="0" algn="l" rtl="0">
                        <a:spcBef>
                          <a:spcPts val="0"/>
                        </a:spcBef>
                        <a:buSzPct val="25000"/>
                        <a:buNone/>
                      </a:pPr>
                      <a:r>
                        <a:rPr lang="en-US" sz="2000" b="1" u="sng" strike="noStrike" cap="none">
                          <a:solidFill>
                            <a:schemeClr val="hlink"/>
                          </a:solidFill>
                          <a:hlinkClick r:id="rId12"/>
                        </a:rPr>
                        <a:t>&lt;mark&gt;</a:t>
                      </a:r>
                    </a:p>
                  </a:txBody>
                  <a:tcPr marL="76200" marR="76200" marT="76200" marB="76200"/>
                </a:tc>
                <a:tc>
                  <a:txBody>
                    <a:bodyPr/>
                    <a:lstStyle/>
                    <a:p>
                      <a:pPr marL="0" marR="0" lvl="0" indent="0" algn="l" rtl="0">
                        <a:spcBef>
                          <a:spcPts val="0"/>
                        </a:spcBef>
                        <a:buSzPct val="25000"/>
                        <a:buNone/>
                      </a:pPr>
                      <a:r>
                        <a:rPr lang="en-US" sz="2000" u="none" strike="noStrike" cap="none"/>
                        <a:t>Defines marked/highlighted text</a:t>
                      </a:r>
                    </a:p>
                  </a:txBody>
                  <a:tcPr marL="76200" marR="76200" marT="76200" marB="76200"/>
                </a:tc>
                <a:extLst>
                  <a:ext uri="{0D108BD9-81ED-4DB2-BD59-A6C34878D82A}">
                    <a16:rowId xmlns:a16="http://schemas.microsoft.com/office/drawing/2014/main" xmlns="" val="10010"/>
                  </a:ext>
                </a:extLst>
              </a:tr>
            </a:tbl>
          </a:graphicData>
        </a:graphic>
      </p:graphicFrame>
      <p:sp>
        <p:nvSpPr>
          <p:cNvPr id="286" name="Shape 286"/>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Text Formatting(Con)</a:t>
            </a: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Shape 293"/>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Comment</a:t>
            </a:r>
          </a:p>
        </p:txBody>
      </p:sp>
      <p:sp>
        <p:nvSpPr>
          <p:cNvPr id="292" name="Shape 292"/>
          <p:cNvSpPr txBox="1">
            <a:spLocks noGrp="1"/>
          </p:cNvSpPr>
          <p:nvPr>
            <p:ph type="body" idx="1"/>
          </p:nvPr>
        </p:nvSpPr>
        <p:spPr>
          <a:xfrm>
            <a:off x="425158" y="1493413"/>
            <a:ext cx="11020925" cy="499447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000000"/>
              </a:buClr>
              <a:buSzPct val="100909"/>
              <a:buFont typeface="Arial"/>
              <a:buChar char="•"/>
            </a:pPr>
            <a:r>
              <a:rPr lang="en-US" sz="2220" b="1" i="0" u="none" strike="noStrike" cap="none">
                <a:solidFill>
                  <a:srgbClr val="000000"/>
                </a:solidFill>
                <a:latin typeface="Calibri"/>
                <a:ea typeface="Calibri"/>
                <a:cs typeface="Calibri"/>
                <a:sym typeface="Calibri"/>
              </a:rPr>
              <a:t>Comment tags </a:t>
            </a:r>
            <a:r>
              <a:rPr lang="en-US" sz="2220" b="0" i="0" u="none" strike="noStrike" cap="none">
                <a:solidFill>
                  <a:srgbClr val="000000"/>
                </a:solidFill>
                <a:latin typeface="Calibri"/>
                <a:ea typeface="Calibri"/>
                <a:cs typeface="Calibri"/>
                <a:sym typeface="Calibri"/>
              </a:rPr>
              <a:t>&lt;!-- and --&gt; are used to insert comments in HTML.</a:t>
            </a:r>
          </a:p>
          <a:p>
            <a:pPr marL="0" marR="0" lvl="0" indent="0" algn="l" rtl="0">
              <a:spcBef>
                <a:spcPts val="444"/>
              </a:spcBef>
              <a:spcAft>
                <a:spcPts val="0"/>
              </a:spcAft>
              <a:buClr>
                <a:srgbClr val="000000"/>
              </a:buClr>
              <a:buSzPct val="25000"/>
              <a:buFont typeface="Arial"/>
              <a:buNone/>
            </a:pPr>
            <a:r>
              <a:rPr lang="en-US" sz="2220" b="0" i="0" u="none" strike="noStrike" cap="none">
                <a:solidFill>
                  <a:srgbClr val="000000"/>
                </a:solidFill>
                <a:latin typeface="Calibri"/>
                <a:ea typeface="Calibri"/>
                <a:cs typeface="Calibri"/>
                <a:sym typeface="Calibri"/>
              </a:rPr>
              <a:t> </a:t>
            </a:r>
            <a:r>
              <a:rPr lang="en-US" sz="2220" b="1" i="0" u="sng" strike="noStrike" cap="none">
                <a:solidFill>
                  <a:srgbClr val="000000"/>
                </a:solidFill>
                <a:latin typeface="Calibri"/>
                <a:ea typeface="Calibri"/>
                <a:cs typeface="Calibri"/>
                <a:sym typeface="Calibri"/>
              </a:rPr>
              <a:t>HTML Comment Tags</a:t>
            </a:r>
          </a:p>
          <a:p>
            <a:pPr marL="342900" marR="0" lvl="0" indent="-342900" algn="l" rtl="0">
              <a:spcBef>
                <a:spcPts val="444"/>
              </a:spcBef>
              <a:spcAft>
                <a:spcPts val="0"/>
              </a:spcAft>
              <a:buClr>
                <a:srgbClr val="000000"/>
              </a:buClr>
              <a:buSzPct val="100909"/>
              <a:buFont typeface="Arial"/>
              <a:buChar char="•"/>
            </a:pPr>
            <a:r>
              <a:rPr lang="en-US" sz="2220" b="0" i="0" u="none" strike="noStrike" cap="none">
                <a:solidFill>
                  <a:srgbClr val="000000"/>
                </a:solidFill>
                <a:latin typeface="Calibri"/>
                <a:ea typeface="Calibri"/>
                <a:cs typeface="Calibri"/>
                <a:sym typeface="Calibri"/>
              </a:rPr>
              <a:t>You can add comments to your HTML source by using the following syntax:</a:t>
            </a:r>
          </a:p>
          <a:p>
            <a:pPr marL="0" marR="0" lvl="0" indent="0" algn="l" rtl="0">
              <a:spcBef>
                <a:spcPts val="444"/>
              </a:spcBef>
              <a:spcAft>
                <a:spcPts val="0"/>
              </a:spcAft>
              <a:buClr>
                <a:srgbClr val="595959"/>
              </a:buClr>
              <a:buSzPct val="25000"/>
              <a:buFont typeface="Arial"/>
              <a:buNone/>
            </a:pPr>
            <a:r>
              <a:rPr lang="en-US" sz="2220" b="0" i="1" u="none" strike="noStrike" cap="none">
                <a:solidFill>
                  <a:srgbClr val="595959"/>
                </a:solidFill>
                <a:latin typeface="Calibri"/>
                <a:ea typeface="Calibri"/>
                <a:cs typeface="Calibri"/>
                <a:sym typeface="Calibri"/>
              </a:rPr>
              <a:t>&lt;!-- Write your comments here --&gt;</a:t>
            </a:r>
          </a:p>
          <a:p>
            <a:pPr marL="0" marR="0" lvl="0" indent="0" algn="l" rtl="0">
              <a:spcBef>
                <a:spcPts val="444"/>
              </a:spcBef>
              <a:spcAft>
                <a:spcPts val="0"/>
              </a:spcAft>
              <a:buClr>
                <a:srgbClr val="000000"/>
              </a:buClr>
              <a:buSzPct val="25000"/>
              <a:buFont typeface="Arial"/>
              <a:buNone/>
            </a:pPr>
            <a:r>
              <a:rPr lang="en-US" sz="2220" b="1" i="0" u="none" strike="noStrike" cap="none">
                <a:solidFill>
                  <a:srgbClr val="000000"/>
                </a:solidFill>
                <a:latin typeface="Calibri"/>
                <a:ea typeface="Calibri"/>
                <a:cs typeface="Calibri"/>
                <a:sym typeface="Calibri"/>
              </a:rPr>
              <a:t>Note</a:t>
            </a:r>
            <a:r>
              <a:rPr lang="en-US" sz="2220" b="0" i="0" u="none" strike="noStrike" cap="none">
                <a:solidFill>
                  <a:srgbClr val="000000"/>
                </a:solidFill>
                <a:latin typeface="Calibri"/>
                <a:ea typeface="Calibri"/>
                <a:cs typeface="Calibri"/>
                <a:sym typeface="Calibri"/>
              </a:rPr>
              <a:t>: There is an exclamation point (!) in the opening tag, but not in the closing tag.</a:t>
            </a:r>
          </a:p>
          <a:p>
            <a:pPr marL="0" marR="0" lvl="0" indent="0" algn="l" rtl="0">
              <a:spcBef>
                <a:spcPts val="444"/>
              </a:spcBef>
              <a:spcAft>
                <a:spcPts val="0"/>
              </a:spcAft>
              <a:buClr>
                <a:schemeClr val="dk1"/>
              </a:buClr>
              <a:buSzPct val="25000"/>
              <a:buFont typeface="Arial"/>
              <a:buNone/>
            </a:pPr>
            <a:endParaRPr sz="2220" b="0" i="0" u="none" strike="noStrike" cap="none">
              <a:solidFill>
                <a:srgbClr val="000000"/>
              </a:solidFill>
              <a:latin typeface="Calibri"/>
              <a:ea typeface="Calibri"/>
              <a:cs typeface="Calibri"/>
              <a:sym typeface="Calibri"/>
            </a:endParaRPr>
          </a:p>
          <a:p>
            <a:pPr marL="342900" marR="0" lvl="0" indent="-342900" algn="l" rtl="0">
              <a:spcBef>
                <a:spcPts val="444"/>
              </a:spcBef>
              <a:spcAft>
                <a:spcPts val="0"/>
              </a:spcAft>
              <a:buClr>
                <a:srgbClr val="000000"/>
              </a:buClr>
              <a:buSzPct val="100909"/>
              <a:buFont typeface="Arial"/>
              <a:buChar char="•"/>
            </a:pPr>
            <a:r>
              <a:rPr lang="en-US" sz="2220" b="0" i="0" u="none" strike="noStrike" cap="none">
                <a:solidFill>
                  <a:srgbClr val="000000"/>
                </a:solidFill>
                <a:latin typeface="Calibri"/>
                <a:ea typeface="Calibri"/>
                <a:cs typeface="Calibri"/>
                <a:sym typeface="Calibri"/>
              </a:rPr>
              <a:t>Comments are not displayed by the browser, but they can help document your HTML Source Code.</a:t>
            </a:r>
          </a:p>
          <a:p>
            <a:pPr marL="342900" marR="0" lvl="0" indent="-342900" algn="l" rtl="0">
              <a:spcBef>
                <a:spcPts val="444"/>
              </a:spcBef>
              <a:spcAft>
                <a:spcPts val="0"/>
              </a:spcAft>
              <a:buClr>
                <a:srgbClr val="000000"/>
              </a:buClr>
              <a:buSzPct val="100909"/>
              <a:buFont typeface="Arial"/>
              <a:buChar char="•"/>
            </a:pPr>
            <a:r>
              <a:rPr lang="en-US" sz="2220" b="0" i="0" u="none" strike="noStrike" cap="none">
                <a:solidFill>
                  <a:srgbClr val="000000"/>
                </a:solidFill>
                <a:latin typeface="Calibri"/>
                <a:ea typeface="Calibri"/>
                <a:cs typeface="Calibri"/>
                <a:sym typeface="Calibri"/>
              </a:rPr>
              <a:t>With comments you can place notifications and reminders in your HTML:</a:t>
            </a:r>
          </a:p>
          <a:p>
            <a:pPr marL="0" marR="0" lvl="0" indent="0" algn="l" rtl="0">
              <a:spcBef>
                <a:spcPts val="444"/>
              </a:spcBef>
              <a:spcAft>
                <a:spcPts val="0"/>
              </a:spcAft>
              <a:buClr>
                <a:srgbClr val="000000"/>
              </a:buClr>
              <a:buSzPct val="25000"/>
              <a:buFont typeface="Arial"/>
              <a:buNone/>
            </a:pPr>
            <a:r>
              <a:rPr lang="en-US" sz="2220" b="0" i="0" u="sng" strike="noStrike" cap="none">
                <a:solidFill>
                  <a:schemeClr val="hlink"/>
                </a:solidFill>
                <a:latin typeface="Calibri"/>
                <a:ea typeface="Calibri"/>
                <a:cs typeface="Calibri"/>
                <a:sym typeface="Calibri"/>
                <a:hlinkClick r:id="rId3"/>
              </a:rPr>
              <a:t>Example</a:t>
            </a:r>
          </a:p>
          <a:p>
            <a:pPr marL="0" marR="0" lvl="0" indent="0" algn="l" rtl="0">
              <a:spcBef>
                <a:spcPts val="444"/>
              </a:spcBef>
              <a:spcAft>
                <a:spcPts val="0"/>
              </a:spcAft>
              <a:buClr>
                <a:srgbClr val="595959"/>
              </a:buClr>
              <a:buSzPct val="25000"/>
              <a:buFont typeface="Arial"/>
              <a:buNone/>
            </a:pPr>
            <a:r>
              <a:rPr lang="en-US" sz="2220" b="0" i="1" u="none" strike="noStrike" cap="none">
                <a:solidFill>
                  <a:srgbClr val="595959"/>
                </a:solidFill>
                <a:latin typeface="Calibri"/>
                <a:ea typeface="Calibri"/>
                <a:cs typeface="Calibri"/>
                <a:sym typeface="Calibri"/>
              </a:rPr>
              <a:t>&lt;!-- This is a comment --&gt;</a:t>
            </a:r>
          </a:p>
          <a:p>
            <a:pPr marL="0" marR="0" lvl="0" indent="0" algn="l" rtl="0">
              <a:spcBef>
                <a:spcPts val="444"/>
              </a:spcBef>
              <a:spcAft>
                <a:spcPts val="0"/>
              </a:spcAft>
              <a:buClr>
                <a:srgbClr val="595959"/>
              </a:buClr>
              <a:buSzPct val="25000"/>
              <a:buFont typeface="Arial"/>
              <a:buNone/>
            </a:pPr>
            <a:r>
              <a:rPr lang="en-US" sz="2220" b="0" i="1" u="none" strike="noStrike" cap="none">
                <a:solidFill>
                  <a:srgbClr val="595959"/>
                </a:solidFill>
                <a:latin typeface="Calibri"/>
                <a:ea typeface="Calibri"/>
                <a:cs typeface="Calibri"/>
                <a:sym typeface="Calibri"/>
              </a:rPr>
              <a:t>&lt;p&gt;This is a paragraph.&lt;/p&gt;</a:t>
            </a:r>
          </a:p>
          <a:p>
            <a:pPr marL="0" marR="0" lvl="0" indent="0" algn="l" rtl="0">
              <a:spcBef>
                <a:spcPts val="444"/>
              </a:spcBef>
              <a:spcAft>
                <a:spcPts val="0"/>
              </a:spcAft>
              <a:buClr>
                <a:srgbClr val="595959"/>
              </a:buClr>
              <a:buSzPct val="25000"/>
              <a:buFont typeface="Arial"/>
              <a:buNone/>
            </a:pPr>
            <a:r>
              <a:rPr lang="en-US" sz="2220" b="0" i="1" u="none" strike="noStrike" cap="none">
                <a:solidFill>
                  <a:srgbClr val="595959"/>
                </a:solidFill>
                <a:latin typeface="Calibri"/>
                <a:ea typeface="Calibri"/>
                <a:cs typeface="Calibri"/>
                <a:sym typeface="Calibri"/>
              </a:rPr>
              <a:t>&lt;!-- Remember to add more information here --&gt;</a:t>
            </a:r>
          </a:p>
          <a:p>
            <a:pPr marL="0" marR="0" lvl="0" indent="0" algn="l" rtl="0">
              <a:spcBef>
                <a:spcPts val="407"/>
              </a:spcBef>
              <a:buClr>
                <a:schemeClr val="dk1"/>
              </a:buClr>
              <a:buSzPct val="25000"/>
              <a:buFont typeface="Arial"/>
              <a:buNone/>
            </a:pPr>
            <a:endParaRPr sz="2035" b="0" i="1" u="none" strike="noStrike" cap="none">
              <a:solidFill>
                <a:srgbClr val="595959"/>
              </a:solidFill>
              <a:latin typeface="Arial"/>
              <a:ea typeface="Arial"/>
              <a:cs typeface="Arial"/>
              <a:sym typeface="Arial"/>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Shape 300"/>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Comment (Con)</a:t>
            </a:r>
          </a:p>
        </p:txBody>
      </p:sp>
      <p:sp>
        <p:nvSpPr>
          <p:cNvPr id="299" name="Shape 299"/>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Comments are also great for debugging HTML, because you can comment out HTML lines of code, one at a time, to search for errors:</a:t>
            </a:r>
          </a:p>
          <a:p>
            <a:pPr marL="0" marR="0" lvl="0" indent="0" algn="l" rtl="0">
              <a:spcBef>
                <a:spcPts val="480"/>
              </a:spcBef>
              <a:spcAft>
                <a:spcPts val="0"/>
              </a:spcAft>
              <a:buClr>
                <a:srgbClr val="595959"/>
              </a:buClr>
              <a:buSzPct val="25000"/>
              <a:buFont typeface="Arial"/>
              <a:buNone/>
            </a:pPr>
            <a:r>
              <a:rPr lang="en-US" sz="2400" b="0" i="1" u="none" strike="noStrike" cap="none">
                <a:solidFill>
                  <a:srgbClr val="595959"/>
                </a:solidFill>
                <a:latin typeface="Calibri"/>
                <a:ea typeface="Calibri"/>
                <a:cs typeface="Calibri"/>
                <a:sym typeface="Calibri"/>
              </a:rPr>
              <a:t>&lt;!-- Do not display this at the moment</a:t>
            </a:r>
          </a:p>
          <a:p>
            <a:pPr marL="0" marR="0" lvl="0" indent="0" algn="l" rtl="0">
              <a:spcBef>
                <a:spcPts val="480"/>
              </a:spcBef>
              <a:spcAft>
                <a:spcPts val="0"/>
              </a:spcAft>
              <a:buClr>
                <a:srgbClr val="595959"/>
              </a:buClr>
              <a:buSzPct val="25000"/>
              <a:buFont typeface="Arial"/>
              <a:buNone/>
            </a:pPr>
            <a:r>
              <a:rPr lang="en-US" sz="2400" b="0" i="1" u="none" strike="noStrike" cap="none">
                <a:solidFill>
                  <a:srgbClr val="595959"/>
                </a:solidFill>
                <a:latin typeface="Calibri"/>
                <a:ea typeface="Calibri"/>
                <a:cs typeface="Calibri"/>
                <a:sym typeface="Calibri"/>
              </a:rPr>
              <a:t>&lt;img border="0" src="/images/pulpit.jpg" alt="Pulpit rock" width="304" height="228"&gt;</a:t>
            </a:r>
          </a:p>
          <a:p>
            <a:pPr marL="0" marR="0" lvl="0" indent="0" algn="l" rtl="0">
              <a:spcBef>
                <a:spcPts val="480"/>
              </a:spcBef>
              <a:spcAft>
                <a:spcPts val="0"/>
              </a:spcAft>
              <a:buClr>
                <a:srgbClr val="595959"/>
              </a:buClr>
              <a:buSzPct val="25000"/>
              <a:buFont typeface="Arial"/>
              <a:buNone/>
            </a:pPr>
            <a:r>
              <a:rPr lang="en-US" sz="2400" b="0" i="1" u="none" strike="noStrike" cap="none">
                <a:solidFill>
                  <a:srgbClr val="595959"/>
                </a:solidFill>
                <a:latin typeface="Calibri"/>
                <a:ea typeface="Calibri"/>
                <a:cs typeface="Calibri"/>
                <a:sym typeface="Calibri"/>
              </a:rPr>
              <a:t>--&gt;</a:t>
            </a:r>
          </a:p>
          <a:p>
            <a:pPr marL="0" marR="0" lvl="0" indent="0" algn="l" rtl="0">
              <a:spcBef>
                <a:spcPts val="480"/>
              </a:spcBef>
              <a:spcAft>
                <a:spcPts val="0"/>
              </a:spcAft>
              <a:buClr>
                <a:srgbClr val="000000"/>
              </a:buClr>
              <a:buSzPct val="25000"/>
              <a:buFont typeface="Arial"/>
              <a:buNone/>
            </a:pPr>
            <a:r>
              <a:rPr lang="en-US" sz="2400" b="1" i="0" u="sng" strike="noStrike" cap="none">
                <a:solidFill>
                  <a:srgbClr val="000000"/>
                </a:solidFill>
                <a:latin typeface="Calibri"/>
                <a:ea typeface="Calibri"/>
                <a:cs typeface="Calibri"/>
                <a:sym typeface="Calibri"/>
              </a:rPr>
              <a:t>Software Program Tags</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HTML comments tags can also be generated by various HTML software programs. </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For example the &lt;!--webbot bot--&gt; tags which are wrapped inside HTML comments by FrontPage.</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As a rule, let these tags stay, to help support the software.</a:t>
            </a:r>
          </a:p>
          <a:p>
            <a:pPr marL="0" marR="0" lvl="0" indent="0" algn="l" rtl="0">
              <a:spcBef>
                <a:spcPts val="440"/>
              </a:spcBef>
              <a:buClr>
                <a:schemeClr val="dk1"/>
              </a:buClr>
              <a:buSzPct val="25000"/>
              <a:buFont typeface="Arial"/>
              <a:buNone/>
            </a:pPr>
            <a:endParaRPr sz="2200" b="0" i="1" u="none" strike="noStrike" cap="none">
              <a:solidFill>
                <a:srgbClr val="595959"/>
              </a:solidFill>
              <a:latin typeface="Arial"/>
              <a:ea typeface="Arial"/>
              <a:cs typeface="Arial"/>
              <a:sym typeface="Arial"/>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Shape 307"/>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Link</a:t>
            </a:r>
          </a:p>
        </p:txBody>
      </p:sp>
      <p:sp>
        <p:nvSpPr>
          <p:cNvPr id="306" name="Shape 306"/>
          <p:cNvSpPr txBox="1">
            <a:spLocks noGrp="1"/>
          </p:cNvSpPr>
          <p:nvPr>
            <p:ph type="body" idx="1"/>
          </p:nvPr>
        </p:nvSpPr>
        <p:spPr>
          <a:xfrm>
            <a:off x="425158" y="1493413"/>
            <a:ext cx="11020925" cy="5364586"/>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000000"/>
              </a:buClr>
              <a:buSzPct val="100000"/>
              <a:buFont typeface="Arial"/>
              <a:buChar char="•"/>
            </a:pPr>
            <a:r>
              <a:rPr lang="en-US" sz="2200" b="1" i="0" u="none" strike="noStrike" cap="none">
                <a:solidFill>
                  <a:srgbClr val="000000"/>
                </a:solidFill>
                <a:latin typeface="Calibri"/>
                <a:ea typeface="Calibri"/>
                <a:cs typeface="Calibri"/>
                <a:sym typeface="Calibri"/>
              </a:rPr>
              <a:t>Links </a:t>
            </a:r>
            <a:r>
              <a:rPr lang="en-US" sz="2200" b="0" i="0" u="none" strike="noStrike" cap="none">
                <a:solidFill>
                  <a:srgbClr val="000000"/>
                </a:solidFill>
                <a:latin typeface="Calibri"/>
                <a:ea typeface="Calibri"/>
                <a:cs typeface="Calibri"/>
                <a:sym typeface="Calibri"/>
              </a:rPr>
              <a:t>are found in nearly all Web pages. Links allow users to click their way from page to page.</a:t>
            </a:r>
          </a:p>
          <a:p>
            <a:pPr marL="0" marR="0" lvl="0" indent="0" algn="l" rtl="0">
              <a:spcBef>
                <a:spcPts val="440"/>
              </a:spcBef>
              <a:spcAft>
                <a:spcPts val="0"/>
              </a:spcAft>
              <a:buClr>
                <a:srgbClr val="000000"/>
              </a:buClr>
              <a:buSzPct val="25000"/>
              <a:buFont typeface="Arial"/>
              <a:buNone/>
            </a:pPr>
            <a:r>
              <a:rPr lang="en-US" sz="2200" b="1" i="0" u="sng" strike="noStrike" cap="none">
                <a:solidFill>
                  <a:srgbClr val="000000"/>
                </a:solidFill>
                <a:latin typeface="Calibri"/>
                <a:ea typeface="Calibri"/>
                <a:cs typeface="Calibri"/>
                <a:sym typeface="Calibri"/>
              </a:rPr>
              <a:t>HTML Hyperlinks (Links)</a:t>
            </a:r>
          </a:p>
          <a:p>
            <a:pPr marL="342900" marR="0" lvl="0" indent="-342900" algn="l" rtl="0">
              <a:spcBef>
                <a:spcPts val="440"/>
              </a:spcBef>
              <a:spcAft>
                <a:spcPts val="0"/>
              </a:spcAft>
              <a:buClr>
                <a:srgbClr val="000000"/>
              </a:buClr>
              <a:buSzPct val="100000"/>
              <a:buFont typeface="Arial"/>
              <a:buChar char="•"/>
            </a:pPr>
            <a:r>
              <a:rPr lang="en-US" sz="2200" b="0" i="0" u="none" strike="noStrike" cap="none">
                <a:solidFill>
                  <a:srgbClr val="000000"/>
                </a:solidFill>
                <a:latin typeface="Calibri"/>
                <a:ea typeface="Calibri"/>
                <a:cs typeface="Calibri"/>
                <a:sym typeface="Calibri"/>
              </a:rPr>
              <a:t>The HTML &lt;a&gt; tag defines a hyperlink.</a:t>
            </a:r>
          </a:p>
          <a:p>
            <a:pPr marL="342900" marR="0" lvl="0" indent="-342900" algn="l" rtl="0">
              <a:spcBef>
                <a:spcPts val="440"/>
              </a:spcBef>
              <a:spcAft>
                <a:spcPts val="0"/>
              </a:spcAft>
              <a:buClr>
                <a:srgbClr val="000000"/>
              </a:buClr>
              <a:buSzPct val="100000"/>
              <a:buFont typeface="Arial"/>
              <a:buChar char="•"/>
            </a:pPr>
            <a:r>
              <a:rPr lang="en-US" sz="2200" b="0" i="0" u="none" strike="noStrike" cap="none">
                <a:solidFill>
                  <a:srgbClr val="000000"/>
                </a:solidFill>
                <a:latin typeface="Calibri"/>
                <a:ea typeface="Calibri"/>
                <a:cs typeface="Calibri"/>
                <a:sym typeface="Calibri"/>
              </a:rPr>
              <a:t>A hyperlink (or link) is a word, group of words, or image that you can click on to jump to another document.</a:t>
            </a:r>
          </a:p>
          <a:p>
            <a:pPr marL="342900" marR="0" lvl="0" indent="-342900" algn="l" rtl="0">
              <a:spcBef>
                <a:spcPts val="440"/>
              </a:spcBef>
              <a:spcAft>
                <a:spcPts val="0"/>
              </a:spcAft>
              <a:buClr>
                <a:srgbClr val="000000"/>
              </a:buClr>
              <a:buSzPct val="100000"/>
              <a:buFont typeface="Arial"/>
              <a:buChar char="•"/>
            </a:pPr>
            <a:r>
              <a:rPr lang="en-US" sz="2200" b="0" i="0" u="none" strike="noStrike" cap="none">
                <a:solidFill>
                  <a:srgbClr val="000000"/>
                </a:solidFill>
                <a:latin typeface="Calibri"/>
                <a:ea typeface="Calibri"/>
                <a:cs typeface="Calibri"/>
                <a:sym typeface="Calibri"/>
              </a:rPr>
              <a:t>When you move the cursor over a link in a Web page, the arrow will turn into a little hand.</a:t>
            </a:r>
          </a:p>
          <a:p>
            <a:pPr marL="342900" marR="0" lvl="0" indent="-342900" algn="l" rtl="0">
              <a:spcBef>
                <a:spcPts val="440"/>
              </a:spcBef>
              <a:spcAft>
                <a:spcPts val="0"/>
              </a:spcAft>
              <a:buClr>
                <a:srgbClr val="000000"/>
              </a:buClr>
              <a:buSzPct val="100000"/>
              <a:buFont typeface="Arial"/>
              <a:buChar char="•"/>
            </a:pPr>
            <a:r>
              <a:rPr lang="en-US" sz="2200" b="0" i="0" u="none" strike="noStrike" cap="none">
                <a:solidFill>
                  <a:srgbClr val="000000"/>
                </a:solidFill>
                <a:latin typeface="Calibri"/>
                <a:ea typeface="Calibri"/>
                <a:cs typeface="Calibri"/>
                <a:sym typeface="Calibri"/>
              </a:rPr>
              <a:t>The most important attribute of the &lt;a&gt; element is the href attribute, which indicates the link's destination.</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By default, links will appear as follows in all browsers:</a:t>
            </a:r>
          </a:p>
          <a:p>
            <a:pPr marL="742950" marR="0" lvl="1" indent="-285750" algn="l" rtl="0">
              <a:spcBef>
                <a:spcPts val="40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An </a:t>
            </a:r>
            <a:r>
              <a:rPr lang="en-US" sz="2000" b="1" i="0" u="none" strike="noStrike" cap="none">
                <a:solidFill>
                  <a:srgbClr val="000000"/>
                </a:solidFill>
                <a:latin typeface="Calibri"/>
                <a:ea typeface="Calibri"/>
                <a:cs typeface="Calibri"/>
                <a:sym typeface="Calibri"/>
              </a:rPr>
              <a:t>unvisited link </a:t>
            </a:r>
            <a:r>
              <a:rPr lang="en-US" sz="2000" b="0" i="0" u="none" strike="noStrike" cap="none">
                <a:solidFill>
                  <a:srgbClr val="000000"/>
                </a:solidFill>
                <a:latin typeface="Calibri"/>
                <a:ea typeface="Calibri"/>
                <a:cs typeface="Calibri"/>
                <a:sym typeface="Calibri"/>
              </a:rPr>
              <a:t>is underlined and blue</a:t>
            </a:r>
          </a:p>
          <a:p>
            <a:pPr marL="742950" marR="0" lvl="1" indent="-285750" algn="l" rtl="0">
              <a:spcBef>
                <a:spcPts val="40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A </a:t>
            </a:r>
            <a:r>
              <a:rPr lang="en-US" sz="2000" b="1" i="0" u="none" strike="noStrike" cap="none">
                <a:solidFill>
                  <a:srgbClr val="000000"/>
                </a:solidFill>
                <a:latin typeface="Calibri"/>
                <a:ea typeface="Calibri"/>
                <a:cs typeface="Calibri"/>
                <a:sym typeface="Calibri"/>
              </a:rPr>
              <a:t>visited link </a:t>
            </a:r>
            <a:r>
              <a:rPr lang="en-US" sz="2000" b="0" i="0" u="none" strike="noStrike" cap="none">
                <a:solidFill>
                  <a:srgbClr val="000000"/>
                </a:solidFill>
                <a:latin typeface="Calibri"/>
                <a:ea typeface="Calibri"/>
                <a:cs typeface="Calibri"/>
                <a:sym typeface="Calibri"/>
              </a:rPr>
              <a:t>is underlined and purple</a:t>
            </a:r>
          </a:p>
          <a:p>
            <a:pPr marL="742950" marR="0" lvl="1" indent="-285750" algn="l" rtl="0">
              <a:spcBef>
                <a:spcPts val="40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An </a:t>
            </a:r>
            <a:r>
              <a:rPr lang="en-US" sz="2000" b="1" i="0" u="none" strike="noStrike" cap="none">
                <a:solidFill>
                  <a:srgbClr val="000000"/>
                </a:solidFill>
                <a:latin typeface="Calibri"/>
                <a:ea typeface="Calibri"/>
                <a:cs typeface="Calibri"/>
                <a:sym typeface="Calibri"/>
              </a:rPr>
              <a:t>active link </a:t>
            </a:r>
            <a:r>
              <a:rPr lang="en-US" sz="2000" b="0" i="0" u="none" strike="noStrike" cap="none">
                <a:solidFill>
                  <a:srgbClr val="000000"/>
                </a:solidFill>
                <a:latin typeface="Calibri"/>
                <a:ea typeface="Calibri"/>
                <a:cs typeface="Calibri"/>
                <a:sym typeface="Calibri"/>
              </a:rPr>
              <a:t>is underlined and red</a:t>
            </a:r>
          </a:p>
          <a:p>
            <a:pPr marL="0" marR="0" lvl="0" indent="0" algn="l" rtl="0">
              <a:spcBef>
                <a:spcPts val="440"/>
              </a:spcBef>
              <a:buClr>
                <a:schemeClr val="dk1"/>
              </a:buClr>
              <a:buSzPct val="25000"/>
              <a:buFont typeface="Arial"/>
              <a:buNone/>
            </a:pPr>
            <a:endParaRPr sz="2200" b="0" i="1" u="none" strike="noStrike" cap="none">
              <a:solidFill>
                <a:srgbClr val="595959"/>
              </a:solidFill>
              <a:latin typeface="Arial"/>
              <a:ea typeface="Arial"/>
              <a:cs typeface="Arial"/>
              <a:sym typeface="Arial"/>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65202" y="299993"/>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200" b="0" i="0" u="none" strike="noStrike" cap="none">
                <a:solidFill>
                  <a:srgbClr val="FF0000"/>
                </a:solidFill>
                <a:latin typeface="Arial"/>
                <a:ea typeface="Arial"/>
                <a:cs typeface="Arial"/>
                <a:sym typeface="Arial"/>
              </a:rPr>
              <a:t>HTML Introduction (Cont.)</a:t>
            </a:r>
          </a:p>
        </p:txBody>
      </p:sp>
      <p:sp>
        <p:nvSpPr>
          <p:cNvPr id="125" name="Shape 125"/>
          <p:cNvSpPr txBox="1">
            <a:spLocks noGrp="1"/>
          </p:cNvSpPr>
          <p:nvPr>
            <p:ph type="body" idx="1"/>
          </p:nvPr>
        </p:nvSpPr>
        <p:spPr>
          <a:xfrm>
            <a:off x="499300" y="1534737"/>
            <a:ext cx="11020925" cy="476085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2200" b="1" i="0" u="sng" strike="noStrike" cap="none">
                <a:solidFill>
                  <a:schemeClr val="dk1"/>
                </a:solidFill>
                <a:latin typeface="Arial"/>
                <a:ea typeface="Arial"/>
                <a:cs typeface="Arial"/>
                <a:sym typeface="Arial"/>
              </a:rPr>
              <a:t>HTML Tags</a:t>
            </a:r>
          </a:p>
          <a:p>
            <a:pPr marL="274320" marR="0" lvl="0" indent="-274320" algn="l" rtl="0">
              <a:spcBef>
                <a:spcPts val="2200"/>
              </a:spcBef>
              <a:spcAft>
                <a:spcPts val="0"/>
              </a:spcAft>
              <a:buClr>
                <a:schemeClr val="dk1"/>
              </a:buClr>
              <a:buSzPct val="100000"/>
              <a:buFont typeface="Arial"/>
              <a:buChar char="•"/>
            </a:pPr>
            <a:r>
              <a:rPr lang="en-US" sz="2200" b="0" i="0" u="none" strike="noStrike" cap="none">
                <a:solidFill>
                  <a:schemeClr val="dk1"/>
                </a:solidFill>
                <a:latin typeface="Arial"/>
                <a:ea typeface="Arial"/>
                <a:cs typeface="Arial"/>
                <a:sym typeface="Arial"/>
              </a:rPr>
              <a:t>HTML markup tags are usually called HTML tags</a:t>
            </a:r>
          </a:p>
          <a:p>
            <a:pPr marL="274320" marR="0" lvl="0" indent="-274320" algn="l" rtl="0">
              <a:spcBef>
                <a:spcPts val="2200"/>
              </a:spcBef>
              <a:spcAft>
                <a:spcPts val="0"/>
              </a:spcAft>
              <a:buClr>
                <a:schemeClr val="dk1"/>
              </a:buClr>
              <a:buSzPct val="100000"/>
              <a:buFont typeface="Arial"/>
              <a:buChar char="•"/>
            </a:pPr>
            <a:r>
              <a:rPr lang="en-US" sz="2200" b="0" i="0" u="none" strike="noStrike" cap="none">
                <a:solidFill>
                  <a:schemeClr val="dk1"/>
                </a:solidFill>
                <a:latin typeface="Arial"/>
                <a:ea typeface="Arial"/>
                <a:cs typeface="Arial"/>
                <a:sym typeface="Arial"/>
              </a:rPr>
              <a:t>HTML tags are keywords (tag names) surrounded by </a:t>
            </a:r>
            <a:r>
              <a:rPr lang="en-US" sz="2200" b="1" i="0" u="none" strike="noStrike" cap="none">
                <a:solidFill>
                  <a:schemeClr val="dk1"/>
                </a:solidFill>
                <a:latin typeface="Arial"/>
                <a:ea typeface="Arial"/>
                <a:cs typeface="Arial"/>
                <a:sym typeface="Arial"/>
              </a:rPr>
              <a:t>angle brackets</a:t>
            </a:r>
            <a:r>
              <a:rPr lang="en-US" sz="2200" b="0" i="0" u="none" strike="noStrike" cap="none">
                <a:solidFill>
                  <a:schemeClr val="dk1"/>
                </a:solidFill>
                <a:latin typeface="Arial"/>
                <a:ea typeface="Arial"/>
                <a:cs typeface="Arial"/>
                <a:sym typeface="Arial"/>
              </a:rPr>
              <a:t> like &lt;html&gt;</a:t>
            </a:r>
          </a:p>
          <a:p>
            <a:pPr marL="274320" marR="0" lvl="0" indent="-274320" algn="l" rtl="0">
              <a:spcBef>
                <a:spcPts val="2200"/>
              </a:spcBef>
              <a:spcAft>
                <a:spcPts val="0"/>
              </a:spcAft>
              <a:buClr>
                <a:schemeClr val="dk1"/>
              </a:buClr>
              <a:buSzPct val="100000"/>
              <a:buFont typeface="Arial"/>
              <a:buChar char="•"/>
            </a:pPr>
            <a:r>
              <a:rPr lang="en-US" sz="2200" b="0" i="0" u="none" strike="noStrike" cap="none">
                <a:solidFill>
                  <a:schemeClr val="dk1"/>
                </a:solidFill>
                <a:latin typeface="Arial"/>
                <a:ea typeface="Arial"/>
                <a:cs typeface="Arial"/>
                <a:sym typeface="Arial"/>
              </a:rPr>
              <a:t>HTML tags normally </a:t>
            </a:r>
            <a:r>
              <a:rPr lang="en-US" sz="2200" b="1" i="0" u="none" strike="noStrike" cap="none">
                <a:solidFill>
                  <a:schemeClr val="dk1"/>
                </a:solidFill>
                <a:latin typeface="Arial"/>
                <a:ea typeface="Arial"/>
                <a:cs typeface="Arial"/>
                <a:sym typeface="Arial"/>
              </a:rPr>
              <a:t>come in pairs</a:t>
            </a:r>
            <a:r>
              <a:rPr lang="en-US" sz="2200" b="0" i="0" u="none" strike="noStrike" cap="none">
                <a:solidFill>
                  <a:schemeClr val="dk1"/>
                </a:solidFill>
                <a:latin typeface="Arial"/>
                <a:ea typeface="Arial"/>
                <a:cs typeface="Arial"/>
                <a:sym typeface="Arial"/>
              </a:rPr>
              <a:t> like &lt;b&gt; and &lt;/b&gt;</a:t>
            </a:r>
          </a:p>
          <a:p>
            <a:pPr marL="274320" marR="0" lvl="0" indent="-274320" algn="l" rtl="0">
              <a:spcBef>
                <a:spcPts val="2200"/>
              </a:spcBef>
              <a:spcAft>
                <a:spcPts val="0"/>
              </a:spcAft>
              <a:buClr>
                <a:schemeClr val="dk1"/>
              </a:buClr>
              <a:buSzPct val="100000"/>
              <a:buFont typeface="Arial"/>
              <a:buChar char="•"/>
            </a:pPr>
            <a:r>
              <a:rPr lang="en-US" sz="2200" b="0" i="0" u="none" strike="noStrike" cap="none">
                <a:solidFill>
                  <a:schemeClr val="dk1"/>
                </a:solidFill>
                <a:latin typeface="Arial"/>
                <a:ea typeface="Arial"/>
                <a:cs typeface="Arial"/>
                <a:sym typeface="Arial"/>
              </a:rPr>
              <a:t>The first tag in a pair is the </a:t>
            </a:r>
            <a:r>
              <a:rPr lang="en-US" sz="2200" b="1" i="0" u="none" strike="noStrike" cap="none">
                <a:solidFill>
                  <a:schemeClr val="dk1"/>
                </a:solidFill>
                <a:latin typeface="Arial"/>
                <a:ea typeface="Arial"/>
                <a:cs typeface="Arial"/>
                <a:sym typeface="Arial"/>
              </a:rPr>
              <a:t>start tag</a:t>
            </a:r>
            <a:r>
              <a:rPr lang="en-US" sz="2200" b="0" i="0" u="none" strike="noStrike" cap="none">
                <a:solidFill>
                  <a:schemeClr val="dk1"/>
                </a:solidFill>
                <a:latin typeface="Arial"/>
                <a:ea typeface="Arial"/>
                <a:cs typeface="Arial"/>
                <a:sym typeface="Arial"/>
              </a:rPr>
              <a:t>, the second tag is the </a:t>
            </a:r>
            <a:r>
              <a:rPr lang="en-US" sz="2200" b="1" i="0" u="none" strike="noStrike" cap="none">
                <a:solidFill>
                  <a:schemeClr val="dk1"/>
                </a:solidFill>
                <a:latin typeface="Arial"/>
                <a:ea typeface="Arial"/>
                <a:cs typeface="Arial"/>
                <a:sym typeface="Arial"/>
              </a:rPr>
              <a:t>end tag</a:t>
            </a:r>
          </a:p>
          <a:p>
            <a:pPr marL="274320" marR="0" lvl="0" indent="-274320" algn="l" rtl="0">
              <a:spcBef>
                <a:spcPts val="2200"/>
              </a:spcBef>
              <a:spcAft>
                <a:spcPts val="0"/>
              </a:spcAft>
              <a:buClr>
                <a:schemeClr val="dk1"/>
              </a:buClr>
              <a:buSzPct val="100000"/>
              <a:buFont typeface="Arial"/>
              <a:buChar char="•"/>
            </a:pPr>
            <a:r>
              <a:rPr lang="en-US" sz="2200" b="0" i="0" u="none" strike="noStrike" cap="none">
                <a:solidFill>
                  <a:schemeClr val="dk1"/>
                </a:solidFill>
                <a:latin typeface="Arial"/>
                <a:ea typeface="Arial"/>
                <a:cs typeface="Arial"/>
                <a:sym typeface="Arial"/>
              </a:rPr>
              <a:t>The end tag is written like the start tag, with a </a:t>
            </a:r>
            <a:r>
              <a:rPr lang="en-US" sz="2200" b="1" i="0" u="none" strike="noStrike" cap="none">
                <a:solidFill>
                  <a:schemeClr val="dk1"/>
                </a:solidFill>
                <a:latin typeface="Arial"/>
                <a:ea typeface="Arial"/>
                <a:cs typeface="Arial"/>
                <a:sym typeface="Arial"/>
              </a:rPr>
              <a:t>forward slash</a:t>
            </a:r>
            <a:r>
              <a:rPr lang="en-US" sz="2200" b="0" i="0" u="none" strike="noStrike" cap="none">
                <a:solidFill>
                  <a:schemeClr val="dk1"/>
                </a:solidFill>
                <a:latin typeface="Arial"/>
                <a:ea typeface="Arial"/>
                <a:cs typeface="Arial"/>
                <a:sym typeface="Arial"/>
              </a:rPr>
              <a:t> before the tag name </a:t>
            </a:r>
          </a:p>
          <a:p>
            <a:pPr marL="274320" marR="0" lvl="0" indent="-274320" algn="l" rtl="0">
              <a:spcBef>
                <a:spcPts val="2200"/>
              </a:spcBef>
              <a:spcAft>
                <a:spcPts val="0"/>
              </a:spcAft>
              <a:buClr>
                <a:schemeClr val="dk1"/>
              </a:buClr>
              <a:buSzPct val="100000"/>
              <a:buFont typeface="Arial"/>
              <a:buChar char="•"/>
            </a:pPr>
            <a:r>
              <a:rPr lang="en-US" sz="2200" b="0" i="0" u="none" strike="noStrike" cap="none">
                <a:solidFill>
                  <a:schemeClr val="dk1"/>
                </a:solidFill>
                <a:latin typeface="Arial"/>
                <a:ea typeface="Arial"/>
                <a:cs typeface="Arial"/>
                <a:sym typeface="Arial"/>
              </a:rPr>
              <a:t>Start and end tags are also called </a:t>
            </a:r>
            <a:r>
              <a:rPr lang="en-US" sz="2200" b="1" i="0" u="none" strike="noStrike" cap="none">
                <a:solidFill>
                  <a:schemeClr val="dk1"/>
                </a:solidFill>
                <a:latin typeface="Arial"/>
                <a:ea typeface="Arial"/>
                <a:cs typeface="Arial"/>
                <a:sym typeface="Arial"/>
              </a:rPr>
              <a:t>opening tags</a:t>
            </a:r>
            <a:r>
              <a:rPr lang="en-US" sz="2200" b="0" i="0" u="none" strike="noStrike" cap="none">
                <a:solidFill>
                  <a:schemeClr val="dk1"/>
                </a:solidFill>
                <a:latin typeface="Arial"/>
                <a:ea typeface="Arial"/>
                <a:cs typeface="Arial"/>
                <a:sym typeface="Arial"/>
              </a:rPr>
              <a:t> and </a:t>
            </a:r>
            <a:r>
              <a:rPr lang="en-US" sz="2200" b="1" i="0" u="none" strike="noStrike" cap="none">
                <a:solidFill>
                  <a:schemeClr val="dk1"/>
                </a:solidFill>
                <a:latin typeface="Arial"/>
                <a:ea typeface="Arial"/>
                <a:cs typeface="Arial"/>
                <a:sym typeface="Arial"/>
              </a:rPr>
              <a:t>closing tags</a:t>
            </a:r>
          </a:p>
          <a:p>
            <a:pPr marL="0" marR="0" lvl="0" indent="0" algn="ctr" rtl="0">
              <a:spcBef>
                <a:spcPts val="2200"/>
              </a:spcBef>
              <a:spcAft>
                <a:spcPts val="0"/>
              </a:spcAft>
              <a:buClr>
                <a:schemeClr val="dk1"/>
              </a:buClr>
              <a:buSzPct val="25000"/>
              <a:buFont typeface="Arial"/>
              <a:buNone/>
            </a:pPr>
            <a:r>
              <a:rPr lang="en-US" sz="2200" b="0" i="1" u="none" strike="noStrike" cap="none">
                <a:solidFill>
                  <a:srgbClr val="595959"/>
                </a:solidFill>
                <a:latin typeface="Arial"/>
                <a:ea typeface="Arial"/>
                <a:cs typeface="Arial"/>
                <a:sym typeface="Arial"/>
              </a:rPr>
              <a:t>&lt;tagname&gt;content&lt;/tagname&gt;</a:t>
            </a:r>
          </a:p>
          <a:p>
            <a:pPr marL="274320" marR="0" lvl="0" indent="-274320" algn="l" rtl="0">
              <a:spcBef>
                <a:spcPts val="2200"/>
              </a:spcBef>
              <a:buClr>
                <a:schemeClr val="dk1"/>
              </a:buClr>
              <a:buSzPct val="100000"/>
              <a:buFont typeface="Arial"/>
              <a:buNone/>
            </a:pPr>
            <a:endParaRPr sz="2200" b="0" i="0" u="none" strike="noStrike" cap="none">
              <a:solidFill>
                <a:schemeClr val="dk1"/>
              </a:solidFill>
              <a:latin typeface="Arial"/>
              <a:ea typeface="Arial"/>
              <a:cs typeface="Arial"/>
              <a:sym typeface="Arial"/>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4" name="Shape 314"/>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Link (Con)</a:t>
            </a:r>
          </a:p>
        </p:txBody>
      </p:sp>
      <p:sp>
        <p:nvSpPr>
          <p:cNvPr id="313" name="Shape 313"/>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Arial"/>
              <a:buNone/>
            </a:pPr>
            <a:r>
              <a:rPr lang="en-US" sz="2400" b="1" i="0" u="sng" strike="noStrike" cap="none">
                <a:solidFill>
                  <a:srgbClr val="000000"/>
                </a:solidFill>
                <a:latin typeface="Calibri"/>
                <a:ea typeface="Calibri"/>
                <a:cs typeface="Calibri"/>
                <a:sym typeface="Calibri"/>
              </a:rPr>
              <a:t>HTML Link Syntax</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The HTML code for a link is simple. It looks like this:</a:t>
            </a:r>
          </a:p>
          <a:p>
            <a:pPr marL="0" marR="0" lvl="0" indent="0" algn="l" rtl="0">
              <a:spcBef>
                <a:spcPts val="480"/>
              </a:spcBef>
              <a:spcAft>
                <a:spcPts val="0"/>
              </a:spcAft>
              <a:buClr>
                <a:srgbClr val="595959"/>
              </a:buClr>
              <a:buSzPct val="25000"/>
              <a:buFont typeface="Arial"/>
              <a:buNone/>
            </a:pPr>
            <a:r>
              <a:rPr lang="en-US" sz="2400" b="0" i="1" u="none" strike="noStrike" cap="none">
                <a:solidFill>
                  <a:srgbClr val="595959"/>
                </a:solidFill>
                <a:latin typeface="Calibri"/>
                <a:ea typeface="Calibri"/>
                <a:cs typeface="Calibri"/>
                <a:sym typeface="Calibri"/>
              </a:rPr>
              <a:t>&lt;a href="url"&gt;Link text&lt;/a&gt; </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The href attribute specifies the destination of a link.</a:t>
            </a:r>
          </a:p>
          <a:p>
            <a:pPr marL="342900" marR="0" lvl="0" indent="-342900" algn="l" rtl="0">
              <a:spcBef>
                <a:spcPts val="480"/>
              </a:spcBef>
              <a:spcAft>
                <a:spcPts val="0"/>
              </a:spcAft>
              <a:buClr>
                <a:schemeClr val="dk1"/>
              </a:buClr>
              <a:buSzPct val="100000"/>
              <a:buFont typeface="Arial"/>
              <a:buNone/>
            </a:pPr>
            <a:endParaRPr sz="2400" b="0" i="0" u="none" strike="noStrike" cap="none">
              <a:solidFill>
                <a:srgbClr val="000000"/>
              </a:solidFill>
              <a:latin typeface="Calibri"/>
              <a:ea typeface="Calibri"/>
              <a:cs typeface="Calibri"/>
              <a:sym typeface="Calibri"/>
            </a:endParaRPr>
          </a:p>
          <a:p>
            <a:pPr marL="0" marR="0" lvl="0" indent="0" algn="l" rtl="0">
              <a:spcBef>
                <a:spcPts val="480"/>
              </a:spcBef>
              <a:spcAft>
                <a:spcPts val="0"/>
              </a:spcAft>
              <a:buClr>
                <a:srgbClr val="000000"/>
              </a:buClr>
              <a:buSzPct val="25000"/>
              <a:buFont typeface="Arial"/>
              <a:buNone/>
            </a:pPr>
            <a:r>
              <a:rPr lang="en-US" sz="2400" b="1" i="0" u="sng" strike="noStrike" cap="none">
                <a:solidFill>
                  <a:schemeClr val="hlink"/>
                </a:solidFill>
                <a:latin typeface="Calibri"/>
                <a:ea typeface="Calibri"/>
                <a:cs typeface="Calibri"/>
                <a:sym typeface="Calibri"/>
                <a:hlinkClick r:id="rId3"/>
              </a:rPr>
              <a:t>Example</a:t>
            </a:r>
          </a:p>
          <a:p>
            <a:pPr marL="0" marR="0" lvl="0" indent="0" algn="l" rtl="0">
              <a:spcBef>
                <a:spcPts val="480"/>
              </a:spcBef>
              <a:spcAft>
                <a:spcPts val="0"/>
              </a:spcAft>
              <a:buClr>
                <a:srgbClr val="595959"/>
              </a:buClr>
              <a:buSzPct val="25000"/>
              <a:buFont typeface="Arial"/>
              <a:buNone/>
            </a:pPr>
            <a:r>
              <a:rPr lang="en-US" sz="2400" b="0" i="1" u="none" strike="noStrike" cap="none">
                <a:solidFill>
                  <a:srgbClr val="595959"/>
                </a:solidFill>
                <a:latin typeface="Calibri"/>
                <a:ea typeface="Calibri"/>
                <a:cs typeface="Calibri"/>
                <a:sym typeface="Calibri"/>
              </a:rPr>
              <a:t>&lt;a href="http://www.w3schools.com/"&gt;Visit W3Schools&lt;/a&gt; </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which will display like this: </a:t>
            </a:r>
            <a:r>
              <a:rPr lang="en-US" sz="2400" b="0" i="0" u="sng" strike="noStrike" cap="none">
                <a:solidFill>
                  <a:schemeClr val="hlink"/>
                </a:solidFill>
                <a:latin typeface="Calibri"/>
                <a:ea typeface="Calibri"/>
                <a:cs typeface="Calibri"/>
                <a:sym typeface="Calibri"/>
                <a:hlinkClick r:id="rId4"/>
              </a:rPr>
              <a:t>Visit W3Schools</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Clicking on this hyperlink will send the user to W3Schools' homepage.</a:t>
            </a:r>
          </a:p>
          <a:p>
            <a:pPr marL="0" marR="0" lvl="0" indent="0" algn="l" rtl="0">
              <a:spcBef>
                <a:spcPts val="480"/>
              </a:spcBef>
              <a:spcAft>
                <a:spcPts val="0"/>
              </a:spcAft>
              <a:buClr>
                <a:srgbClr val="000000"/>
              </a:buClr>
              <a:buSzPct val="25000"/>
              <a:buFont typeface="Arial"/>
              <a:buNone/>
            </a:pPr>
            <a:r>
              <a:rPr lang="en-US" sz="2400" b="1" i="0" u="none" strike="noStrike" cap="none">
                <a:solidFill>
                  <a:srgbClr val="000000"/>
                </a:solidFill>
                <a:latin typeface="Calibri"/>
                <a:ea typeface="Calibri"/>
                <a:cs typeface="Calibri"/>
                <a:sym typeface="Calibri"/>
              </a:rPr>
              <a:t>Tip</a:t>
            </a:r>
            <a:r>
              <a:rPr lang="en-US" sz="2400" b="0" i="0" u="none" strike="noStrike" cap="none">
                <a:solidFill>
                  <a:srgbClr val="000000"/>
                </a:solidFill>
                <a:latin typeface="Calibri"/>
                <a:ea typeface="Calibri"/>
                <a:cs typeface="Calibri"/>
                <a:sym typeface="Calibri"/>
              </a:rPr>
              <a:t>: The "Link text" doesn't have to be text. It can be an image or any other HTML element.</a:t>
            </a:r>
          </a:p>
          <a:p>
            <a:pPr marL="0" marR="0" lvl="0" indent="0" algn="l" rtl="0">
              <a:spcBef>
                <a:spcPts val="480"/>
              </a:spcBef>
              <a:buClr>
                <a:schemeClr val="dk1"/>
              </a:buClr>
              <a:buSzPct val="25000"/>
              <a:buFont typeface="Arial"/>
              <a:buNone/>
            </a:pPr>
            <a:endParaRPr sz="2400" b="0" i="1" u="none" strike="noStrike" cap="none">
              <a:solidFill>
                <a:srgbClr val="595959"/>
              </a:solidFill>
              <a:latin typeface="Arial"/>
              <a:ea typeface="Arial"/>
              <a:cs typeface="Arial"/>
              <a:sym typeface="Arial"/>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Link (Con)</a:t>
            </a:r>
          </a:p>
        </p:txBody>
      </p:sp>
      <p:sp>
        <p:nvSpPr>
          <p:cNvPr id="320" name="Shape 320"/>
          <p:cNvSpPr/>
          <p:nvPr/>
        </p:nvSpPr>
        <p:spPr>
          <a:xfrm>
            <a:off x="740227" y="1517337"/>
            <a:ext cx="10726058" cy="113877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0" b="1" u="sng">
                <a:solidFill>
                  <a:srgbClr val="000000"/>
                </a:solidFill>
                <a:latin typeface="Calibri"/>
                <a:ea typeface="Calibri"/>
                <a:cs typeface="Calibri"/>
                <a:sym typeface="Calibri"/>
              </a:rPr>
              <a:t>HTML Links - The target Attribute</a:t>
            </a:r>
          </a:p>
          <a:p>
            <a:pPr marL="342900" marR="0" lvl="0" indent="-342900" algn="l" rtl="0">
              <a:spcBef>
                <a:spcPts val="400"/>
              </a:spcBef>
              <a:spcAft>
                <a:spcPts val="0"/>
              </a:spcAft>
              <a:buSzPct val="25000"/>
              <a:buNone/>
            </a:pPr>
            <a:r>
              <a:rPr lang="en-US" sz="2000">
                <a:solidFill>
                  <a:srgbClr val="000000"/>
                </a:solidFill>
                <a:latin typeface="Calibri"/>
                <a:ea typeface="Calibri"/>
                <a:cs typeface="Calibri"/>
                <a:sym typeface="Calibri"/>
              </a:rPr>
              <a:t>The target attribute specifies where to open the linked document.</a:t>
            </a:r>
          </a:p>
          <a:p>
            <a:pPr marL="342900" marR="0" lvl="0" indent="-342900" algn="l" rtl="0">
              <a:spcBef>
                <a:spcPts val="400"/>
              </a:spcBef>
              <a:buSzPct val="25000"/>
              <a:buNone/>
            </a:pPr>
            <a:r>
              <a:rPr lang="en-US" sz="2000">
                <a:solidFill>
                  <a:srgbClr val="000000"/>
                </a:solidFill>
                <a:latin typeface="Calibri"/>
                <a:ea typeface="Calibri"/>
                <a:cs typeface="Calibri"/>
                <a:sym typeface="Calibri"/>
              </a:rPr>
              <a:t>The example below will open the linked document in a new browser window or a new tab:</a:t>
            </a:r>
          </a:p>
        </p:txBody>
      </p:sp>
      <p:sp>
        <p:nvSpPr>
          <p:cNvPr id="321" name="Shape 321"/>
          <p:cNvSpPr/>
          <p:nvPr/>
        </p:nvSpPr>
        <p:spPr>
          <a:xfrm>
            <a:off x="740227" y="6272257"/>
            <a:ext cx="1310807"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u="sng">
                <a:solidFill>
                  <a:schemeClr val="hlink"/>
                </a:solidFill>
                <a:latin typeface="Calibri"/>
                <a:ea typeface="Calibri"/>
                <a:cs typeface="Calibri"/>
                <a:sym typeface="Calibri"/>
                <a:hlinkClick r:id="rId3"/>
              </a:rPr>
              <a:t>Example</a:t>
            </a:r>
            <a:r>
              <a:rPr lang="en-US" sz="2400">
                <a:solidFill>
                  <a:srgbClr val="000000"/>
                </a:solidFill>
                <a:latin typeface="Calibri"/>
                <a:ea typeface="Calibri"/>
                <a:cs typeface="Calibri"/>
                <a:sym typeface="Calibri"/>
              </a:rPr>
              <a:t> </a:t>
            </a:r>
          </a:p>
        </p:txBody>
      </p:sp>
      <p:sp>
        <p:nvSpPr>
          <p:cNvPr id="322" name="Shape 322"/>
          <p:cNvSpPr/>
          <p:nvPr/>
        </p:nvSpPr>
        <p:spPr>
          <a:xfrm>
            <a:off x="2206169" y="6333812"/>
            <a:ext cx="9666516" cy="40010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000" i="1">
                <a:solidFill>
                  <a:srgbClr val="595959"/>
                </a:solidFill>
                <a:latin typeface="Calibri"/>
                <a:ea typeface="Calibri"/>
                <a:cs typeface="Calibri"/>
                <a:sym typeface="Calibri"/>
              </a:rPr>
              <a:t>&lt;a href="http://www.w3schools.com" target="_blank"&gt;Visit W3Schools.com!&lt;/a&gt;</a:t>
            </a:r>
            <a:r>
              <a:rPr lang="en-US" sz="2000">
                <a:solidFill>
                  <a:srgbClr val="000000"/>
                </a:solidFill>
                <a:latin typeface="Calibri"/>
                <a:ea typeface="Calibri"/>
                <a:cs typeface="Calibri"/>
                <a:sym typeface="Calibri"/>
              </a:rPr>
              <a:t> </a:t>
            </a:r>
          </a:p>
        </p:txBody>
      </p:sp>
      <p:graphicFrame>
        <p:nvGraphicFramePr>
          <p:cNvPr id="323" name="Shape 323"/>
          <p:cNvGraphicFramePr/>
          <p:nvPr/>
        </p:nvGraphicFramePr>
        <p:xfrm>
          <a:off x="870857" y="2656109"/>
          <a:ext cx="8128000" cy="3505200"/>
        </p:xfrm>
        <a:graphic>
          <a:graphicData uri="http://schemas.openxmlformats.org/drawingml/2006/table">
            <a:tbl>
              <a:tblPr firstRow="1" bandRow="1">
                <a:noFill/>
                <a:tableStyleId>{D205B396-9AD4-407D-BCE6-CBE0635E1364}</a:tableStyleId>
              </a:tblPr>
              <a:tblGrid>
                <a:gridCol w="4064000">
                  <a:extLst>
                    <a:ext uri="{9D8B030D-6E8A-4147-A177-3AD203B41FA5}">
                      <a16:colId xmlns:a16="http://schemas.microsoft.com/office/drawing/2014/main" xmlns="" val="20000"/>
                    </a:ext>
                  </a:extLst>
                </a:gridCol>
                <a:gridCol w="4064000">
                  <a:extLst>
                    <a:ext uri="{9D8B030D-6E8A-4147-A177-3AD203B41FA5}">
                      <a16:colId xmlns:a16="http://schemas.microsoft.com/office/drawing/2014/main" xmlns="" val="20001"/>
                    </a:ext>
                  </a:extLst>
                </a:gridCol>
              </a:tblGrid>
              <a:tr h="370850">
                <a:tc>
                  <a:txBody>
                    <a:bodyPr/>
                    <a:lstStyle/>
                    <a:p>
                      <a:pPr marL="0" marR="0" lvl="0" indent="0" algn="l" rtl="0">
                        <a:lnSpc>
                          <a:spcPct val="100000"/>
                        </a:lnSpc>
                        <a:spcBef>
                          <a:spcPts val="0"/>
                        </a:spcBef>
                        <a:buSzPct val="25000"/>
                        <a:buNone/>
                      </a:pPr>
                      <a:r>
                        <a:rPr lang="en-US" sz="2000" u="none" strike="noStrike" cap="none"/>
                        <a:t>Value</a:t>
                      </a:r>
                    </a:p>
                  </a:txBody>
                  <a:tcPr marL="76200" marR="76200" marT="76200" marB="76200"/>
                </a:tc>
                <a:tc>
                  <a:txBody>
                    <a:bodyPr/>
                    <a:lstStyle/>
                    <a:p>
                      <a:pPr marL="0" marR="0" lvl="0" indent="0" algn="l" rtl="0">
                        <a:lnSpc>
                          <a:spcPct val="100000"/>
                        </a:lnSpc>
                        <a:spcBef>
                          <a:spcPts val="0"/>
                        </a:spcBef>
                        <a:buSzPct val="25000"/>
                        <a:buNone/>
                      </a:pPr>
                      <a:r>
                        <a:rPr lang="en-US" sz="2000" u="none" strike="noStrike" cap="none"/>
                        <a:t>Description</a:t>
                      </a:r>
                    </a:p>
                  </a:txBody>
                  <a:tcPr marL="76200" marR="76200" marT="76200" marB="76200"/>
                </a:tc>
                <a:extLst>
                  <a:ext uri="{0D108BD9-81ED-4DB2-BD59-A6C34878D82A}">
                    <a16:rowId xmlns:a16="http://schemas.microsoft.com/office/drawing/2014/main" xmlns="" val="10000"/>
                  </a:ext>
                </a:extLst>
              </a:tr>
              <a:tr h="370850">
                <a:tc>
                  <a:txBody>
                    <a:bodyPr/>
                    <a:lstStyle/>
                    <a:p>
                      <a:pPr marL="0" marR="0" lvl="0" indent="0" algn="l" rtl="0">
                        <a:lnSpc>
                          <a:spcPct val="100000"/>
                        </a:lnSpc>
                        <a:spcBef>
                          <a:spcPts val="0"/>
                        </a:spcBef>
                        <a:buSzPct val="25000"/>
                        <a:buNone/>
                      </a:pPr>
                      <a:r>
                        <a:rPr lang="en-US" sz="2000" b="1" u="none" strike="noStrike" cap="none"/>
                        <a:t>_blank</a:t>
                      </a:r>
                    </a:p>
                  </a:txBody>
                  <a:tcPr marL="76200" marR="76200" marT="76200" marB="76200"/>
                </a:tc>
                <a:tc>
                  <a:txBody>
                    <a:bodyPr/>
                    <a:lstStyle/>
                    <a:p>
                      <a:pPr marL="0" marR="0" lvl="0" indent="0" algn="l" rtl="0">
                        <a:lnSpc>
                          <a:spcPct val="100000"/>
                        </a:lnSpc>
                        <a:spcBef>
                          <a:spcPts val="0"/>
                        </a:spcBef>
                        <a:buSzPct val="25000"/>
                        <a:buNone/>
                      </a:pPr>
                      <a:r>
                        <a:rPr lang="en-US" sz="2000" u="none" strike="noStrike" cap="none"/>
                        <a:t>Load in a new window</a:t>
                      </a:r>
                    </a:p>
                  </a:txBody>
                  <a:tcPr marL="76200" marR="76200" marT="76200" marB="76200"/>
                </a:tc>
                <a:extLst>
                  <a:ext uri="{0D108BD9-81ED-4DB2-BD59-A6C34878D82A}">
                    <a16:rowId xmlns:a16="http://schemas.microsoft.com/office/drawing/2014/main" xmlns="" val="10001"/>
                  </a:ext>
                </a:extLst>
              </a:tr>
              <a:tr h="370850">
                <a:tc>
                  <a:txBody>
                    <a:bodyPr/>
                    <a:lstStyle/>
                    <a:p>
                      <a:pPr marL="0" marR="0" lvl="0" indent="0" algn="l" rtl="0">
                        <a:lnSpc>
                          <a:spcPct val="100000"/>
                        </a:lnSpc>
                        <a:spcBef>
                          <a:spcPts val="0"/>
                        </a:spcBef>
                        <a:buSzPct val="25000"/>
                        <a:buNone/>
                      </a:pPr>
                      <a:r>
                        <a:rPr lang="en-US" sz="2000" b="1" u="none" strike="noStrike" cap="none"/>
                        <a:t>_self</a:t>
                      </a:r>
                    </a:p>
                  </a:txBody>
                  <a:tcPr marL="76200" marR="76200" marT="76200" marB="76200"/>
                </a:tc>
                <a:tc>
                  <a:txBody>
                    <a:bodyPr/>
                    <a:lstStyle/>
                    <a:p>
                      <a:pPr marL="0" marR="0" lvl="0" indent="0" algn="l" rtl="0">
                        <a:lnSpc>
                          <a:spcPct val="100000"/>
                        </a:lnSpc>
                        <a:spcBef>
                          <a:spcPts val="0"/>
                        </a:spcBef>
                        <a:buSzPct val="25000"/>
                        <a:buNone/>
                      </a:pPr>
                      <a:r>
                        <a:rPr lang="en-US" sz="2000" u="none" strike="noStrike" cap="none"/>
                        <a:t>Load in the same frame as it was clicked</a:t>
                      </a:r>
                    </a:p>
                  </a:txBody>
                  <a:tcPr marL="76200" marR="76200" marT="76200" marB="76200"/>
                </a:tc>
                <a:extLst>
                  <a:ext uri="{0D108BD9-81ED-4DB2-BD59-A6C34878D82A}">
                    <a16:rowId xmlns:a16="http://schemas.microsoft.com/office/drawing/2014/main" xmlns="" val="10002"/>
                  </a:ext>
                </a:extLst>
              </a:tr>
              <a:tr h="370850">
                <a:tc>
                  <a:txBody>
                    <a:bodyPr/>
                    <a:lstStyle/>
                    <a:p>
                      <a:pPr marL="0" marR="0" lvl="0" indent="0" algn="l" rtl="0">
                        <a:lnSpc>
                          <a:spcPct val="100000"/>
                        </a:lnSpc>
                        <a:spcBef>
                          <a:spcPts val="0"/>
                        </a:spcBef>
                        <a:buSzPct val="25000"/>
                        <a:buNone/>
                      </a:pPr>
                      <a:r>
                        <a:rPr lang="en-US" sz="2000" b="1" u="none" strike="noStrike" cap="none"/>
                        <a:t>_parent</a:t>
                      </a:r>
                    </a:p>
                  </a:txBody>
                  <a:tcPr marL="76200" marR="76200" marT="76200" marB="76200"/>
                </a:tc>
                <a:tc>
                  <a:txBody>
                    <a:bodyPr/>
                    <a:lstStyle/>
                    <a:p>
                      <a:pPr marL="0" marR="0" lvl="0" indent="0" algn="l" rtl="0">
                        <a:lnSpc>
                          <a:spcPct val="100000"/>
                        </a:lnSpc>
                        <a:spcBef>
                          <a:spcPts val="0"/>
                        </a:spcBef>
                        <a:buSzPct val="25000"/>
                        <a:buNone/>
                      </a:pPr>
                      <a:r>
                        <a:rPr lang="en-US" sz="2000" u="none" strike="noStrike" cap="none"/>
                        <a:t>Load in the parent frameset</a:t>
                      </a:r>
                    </a:p>
                  </a:txBody>
                  <a:tcPr marL="76200" marR="76200" marT="76200" marB="76200"/>
                </a:tc>
                <a:extLst>
                  <a:ext uri="{0D108BD9-81ED-4DB2-BD59-A6C34878D82A}">
                    <a16:rowId xmlns:a16="http://schemas.microsoft.com/office/drawing/2014/main" xmlns="" val="10003"/>
                  </a:ext>
                </a:extLst>
              </a:tr>
              <a:tr h="370850">
                <a:tc>
                  <a:txBody>
                    <a:bodyPr/>
                    <a:lstStyle/>
                    <a:p>
                      <a:pPr marL="0" marR="0" lvl="0" indent="0" algn="l" rtl="0">
                        <a:lnSpc>
                          <a:spcPct val="100000"/>
                        </a:lnSpc>
                        <a:spcBef>
                          <a:spcPts val="0"/>
                        </a:spcBef>
                        <a:buSzPct val="25000"/>
                        <a:buNone/>
                      </a:pPr>
                      <a:r>
                        <a:rPr lang="en-US" sz="2000" b="1" u="none" strike="noStrike" cap="none"/>
                        <a:t>_top</a:t>
                      </a:r>
                    </a:p>
                  </a:txBody>
                  <a:tcPr marL="76200" marR="76200" marT="76200" marB="76200"/>
                </a:tc>
                <a:tc>
                  <a:txBody>
                    <a:bodyPr/>
                    <a:lstStyle/>
                    <a:p>
                      <a:pPr marL="0" marR="0" lvl="0" indent="0" algn="l" rtl="0">
                        <a:lnSpc>
                          <a:spcPct val="100000"/>
                        </a:lnSpc>
                        <a:spcBef>
                          <a:spcPts val="0"/>
                        </a:spcBef>
                        <a:buSzPct val="25000"/>
                        <a:buNone/>
                      </a:pPr>
                      <a:r>
                        <a:rPr lang="en-US" sz="2000" u="none" strike="noStrike" cap="none"/>
                        <a:t>Load in the full body of the window</a:t>
                      </a:r>
                    </a:p>
                  </a:txBody>
                  <a:tcPr marL="76200" marR="76200" marT="76200" marB="76200"/>
                </a:tc>
                <a:extLst>
                  <a:ext uri="{0D108BD9-81ED-4DB2-BD59-A6C34878D82A}">
                    <a16:rowId xmlns:a16="http://schemas.microsoft.com/office/drawing/2014/main" xmlns="" val="10004"/>
                  </a:ext>
                </a:extLst>
              </a:tr>
              <a:tr h="370850">
                <a:tc>
                  <a:txBody>
                    <a:bodyPr/>
                    <a:lstStyle/>
                    <a:p>
                      <a:pPr marL="0" marR="0" lvl="0" indent="0" algn="l" rtl="0">
                        <a:lnSpc>
                          <a:spcPct val="100000"/>
                        </a:lnSpc>
                        <a:spcBef>
                          <a:spcPts val="0"/>
                        </a:spcBef>
                        <a:buSzPct val="25000"/>
                        <a:buNone/>
                      </a:pPr>
                      <a:r>
                        <a:rPr lang="en-US" sz="2000" b="1" u="none" strike="noStrike" cap="none"/>
                        <a:t>_new</a:t>
                      </a:r>
                    </a:p>
                  </a:txBody>
                  <a:tcPr marL="76200" marR="76200" marT="76200" marB="76200"/>
                </a:tc>
                <a:tc>
                  <a:txBody>
                    <a:bodyPr/>
                    <a:lstStyle/>
                    <a:p>
                      <a:pPr marL="0" marR="0" lvl="0" indent="0" algn="l" rtl="0">
                        <a:lnSpc>
                          <a:spcPct val="100000"/>
                        </a:lnSpc>
                        <a:spcBef>
                          <a:spcPts val="0"/>
                        </a:spcBef>
                        <a:buSzPct val="25000"/>
                        <a:buNone/>
                      </a:pPr>
                      <a:r>
                        <a:rPr lang="en-US" sz="2000" u="none" strike="noStrike" cap="none"/>
                        <a:t>Load in a new window first time</a:t>
                      </a:r>
                    </a:p>
                  </a:txBody>
                  <a:tcPr marL="76200" marR="76200" marT="76200" marB="76200"/>
                </a:tc>
                <a:extLst>
                  <a:ext uri="{0D108BD9-81ED-4DB2-BD59-A6C34878D82A}">
                    <a16:rowId xmlns:a16="http://schemas.microsoft.com/office/drawing/2014/main" xmlns="" val="10005"/>
                  </a:ext>
                </a:extLst>
              </a:tr>
              <a:tr h="370850">
                <a:tc>
                  <a:txBody>
                    <a:bodyPr/>
                    <a:lstStyle/>
                    <a:p>
                      <a:pPr marL="0" marR="0" lvl="0" indent="0" algn="l" rtl="0">
                        <a:lnSpc>
                          <a:spcPct val="100000"/>
                        </a:lnSpc>
                        <a:spcBef>
                          <a:spcPts val="0"/>
                        </a:spcBef>
                        <a:buSzPct val="25000"/>
                        <a:buNone/>
                      </a:pPr>
                      <a:r>
                        <a:rPr lang="en-US" sz="2000" b="1" u="none" strike="noStrike" cap="none"/>
                        <a:t>framename</a:t>
                      </a:r>
                    </a:p>
                  </a:txBody>
                  <a:tcPr marL="76200" marR="76200" marT="76200" marB="76200"/>
                </a:tc>
                <a:tc>
                  <a:txBody>
                    <a:bodyPr/>
                    <a:lstStyle/>
                    <a:p>
                      <a:pPr marL="0" marR="0" lvl="0" indent="0" algn="l" rtl="0">
                        <a:lnSpc>
                          <a:spcPct val="100000"/>
                        </a:lnSpc>
                        <a:spcBef>
                          <a:spcPts val="0"/>
                        </a:spcBef>
                        <a:buSzPct val="25000"/>
                        <a:buNone/>
                      </a:pPr>
                      <a:r>
                        <a:rPr lang="en-US" sz="2000" u="none" strike="noStrike" cap="none"/>
                        <a:t>Load in a named frame</a:t>
                      </a:r>
                    </a:p>
                  </a:txBody>
                  <a:tcPr marL="76200" marR="76200" marT="76200" marB="76200"/>
                </a:tc>
                <a:extLst>
                  <a:ext uri="{0D108BD9-81ED-4DB2-BD59-A6C34878D82A}">
                    <a16:rowId xmlns:a16="http://schemas.microsoft.com/office/drawing/2014/main" xmlns="" val="10006"/>
                  </a:ext>
                </a:extLst>
              </a:tr>
            </a:tbl>
          </a:graphicData>
        </a:graphic>
      </p:graphicFrame>
      <p:sp>
        <p:nvSpPr>
          <p:cNvPr id="7" name="Rectangle 6"/>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30" name="Shape 330"/>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Link (Con)</a:t>
            </a:r>
          </a:p>
        </p:txBody>
      </p:sp>
      <p:sp>
        <p:nvSpPr>
          <p:cNvPr id="329" name="Shape 329"/>
          <p:cNvSpPr txBox="1">
            <a:spLocks noGrp="1"/>
          </p:cNvSpPr>
          <p:nvPr>
            <p:ph type="body" idx="1"/>
          </p:nvPr>
        </p:nvSpPr>
        <p:spPr>
          <a:xfrm>
            <a:off x="425158" y="1493413"/>
            <a:ext cx="11020925" cy="536458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Arial"/>
              <a:buNone/>
            </a:pPr>
            <a:r>
              <a:rPr lang="en-US" sz="2400" b="1" i="0" u="sng" strike="noStrike" cap="none">
                <a:solidFill>
                  <a:srgbClr val="000000"/>
                </a:solidFill>
                <a:latin typeface="Calibri"/>
                <a:ea typeface="Calibri"/>
                <a:cs typeface="Calibri"/>
                <a:sym typeface="Calibri"/>
              </a:rPr>
              <a:t>HTML Links - The id Attribute</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The id attribute can be used to create a bookmark inside an HTML document.</a:t>
            </a:r>
          </a:p>
          <a:p>
            <a:pPr marL="0" marR="0" lvl="0" indent="0" algn="l" rtl="0">
              <a:spcBef>
                <a:spcPts val="480"/>
              </a:spcBef>
              <a:spcAft>
                <a:spcPts val="0"/>
              </a:spcAft>
              <a:buClr>
                <a:srgbClr val="000000"/>
              </a:buClr>
              <a:buSzPct val="25000"/>
              <a:buFont typeface="Arial"/>
              <a:buNone/>
            </a:pPr>
            <a:r>
              <a:rPr lang="en-US" sz="2400" b="1" i="0" u="none" strike="noStrike" cap="none">
                <a:solidFill>
                  <a:srgbClr val="000000"/>
                </a:solidFill>
                <a:latin typeface="Calibri"/>
                <a:ea typeface="Calibri"/>
                <a:cs typeface="Calibri"/>
                <a:sym typeface="Calibri"/>
              </a:rPr>
              <a:t>Tip</a:t>
            </a:r>
            <a:r>
              <a:rPr lang="en-US" sz="2400" b="0" i="0" u="none" strike="noStrike" cap="none">
                <a:solidFill>
                  <a:srgbClr val="000000"/>
                </a:solidFill>
                <a:latin typeface="Calibri"/>
                <a:ea typeface="Calibri"/>
                <a:cs typeface="Calibri"/>
                <a:sym typeface="Calibri"/>
              </a:rPr>
              <a:t>: Bookmarks are not displayed in any special way. They are invisible to the reader.</a:t>
            </a:r>
          </a:p>
          <a:p>
            <a:pPr marL="0" marR="0" lvl="0" indent="0" algn="l" rtl="0">
              <a:spcBef>
                <a:spcPts val="480"/>
              </a:spcBef>
              <a:spcAft>
                <a:spcPts val="0"/>
              </a:spcAft>
              <a:buClr>
                <a:srgbClr val="000000"/>
              </a:buClr>
              <a:buSzPct val="25000"/>
              <a:buFont typeface="Arial"/>
              <a:buNone/>
            </a:pPr>
            <a:r>
              <a:rPr lang="en-US" sz="2400" b="1" i="0" u="none" strike="noStrike" cap="none">
                <a:solidFill>
                  <a:srgbClr val="000000"/>
                </a:solidFill>
                <a:latin typeface="Calibri"/>
                <a:ea typeface="Calibri"/>
                <a:cs typeface="Calibri"/>
                <a:sym typeface="Calibri"/>
              </a:rPr>
              <a:t>Example</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An anchor with an id inside an HTML document:</a:t>
            </a:r>
          </a:p>
          <a:p>
            <a:pPr marL="0" marR="0" lvl="0" indent="0" algn="l" rtl="0">
              <a:spcBef>
                <a:spcPts val="480"/>
              </a:spcBef>
              <a:spcAft>
                <a:spcPts val="0"/>
              </a:spcAft>
              <a:buClr>
                <a:srgbClr val="595959"/>
              </a:buClr>
              <a:buSzPct val="25000"/>
              <a:buFont typeface="Arial"/>
              <a:buNone/>
            </a:pPr>
            <a:r>
              <a:rPr lang="en-US" sz="2400" b="0" i="1" u="none" strike="noStrike" cap="none">
                <a:solidFill>
                  <a:srgbClr val="595959"/>
                </a:solidFill>
                <a:latin typeface="Calibri"/>
                <a:ea typeface="Calibri"/>
                <a:cs typeface="Calibri"/>
                <a:sym typeface="Calibri"/>
              </a:rPr>
              <a:t>&lt;a id="tips"&gt;Useful Tips Section&lt;/a&gt; </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Create a link to the "Useful Tips Section" inside the same document:</a:t>
            </a:r>
          </a:p>
          <a:p>
            <a:pPr marL="0" marR="0" lvl="0" indent="0" algn="l" rtl="0">
              <a:spcBef>
                <a:spcPts val="480"/>
              </a:spcBef>
              <a:spcAft>
                <a:spcPts val="0"/>
              </a:spcAft>
              <a:buClr>
                <a:srgbClr val="595959"/>
              </a:buClr>
              <a:buSzPct val="25000"/>
              <a:buFont typeface="Arial"/>
              <a:buNone/>
            </a:pPr>
            <a:r>
              <a:rPr lang="en-US" sz="2400" b="0" i="1" u="none" strike="noStrike" cap="none">
                <a:solidFill>
                  <a:srgbClr val="595959"/>
                </a:solidFill>
                <a:latin typeface="Calibri"/>
                <a:ea typeface="Calibri"/>
                <a:cs typeface="Calibri"/>
                <a:sym typeface="Calibri"/>
              </a:rPr>
              <a:t>&lt;a href="#tips"&gt;Visit the Useful Tips Section&lt;/a&gt;</a:t>
            </a:r>
            <a:r>
              <a:rPr lang="en-US" sz="2400" b="0" i="0" u="none" strike="noStrike" cap="none">
                <a:solidFill>
                  <a:srgbClr val="000000"/>
                </a:solidFill>
                <a:latin typeface="Calibri"/>
                <a:ea typeface="Calibri"/>
                <a:cs typeface="Calibri"/>
                <a:sym typeface="Calibri"/>
              </a:rPr>
              <a:t> </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Or, create a link to the "Useful Tips Section" from another page:</a:t>
            </a:r>
          </a:p>
          <a:p>
            <a:pPr marL="0" marR="0" lvl="0" indent="0" algn="l" rtl="0">
              <a:spcBef>
                <a:spcPts val="480"/>
              </a:spcBef>
              <a:spcAft>
                <a:spcPts val="0"/>
              </a:spcAft>
              <a:buClr>
                <a:srgbClr val="595959"/>
              </a:buClr>
              <a:buSzPct val="25000"/>
              <a:buFont typeface="Arial"/>
              <a:buNone/>
            </a:pPr>
            <a:r>
              <a:rPr lang="en-US" sz="2400" b="0" i="1" u="none" strike="noStrike" cap="none">
                <a:solidFill>
                  <a:srgbClr val="595959"/>
                </a:solidFill>
                <a:latin typeface="Calibri"/>
                <a:ea typeface="Calibri"/>
                <a:cs typeface="Calibri"/>
                <a:sym typeface="Calibri"/>
              </a:rPr>
              <a:t>&lt;a href="http://www.w3schools.com/html_links.htm#tips"&gt;Visit the Useful Tips Section&lt;/a&gt; </a:t>
            </a:r>
          </a:p>
          <a:p>
            <a:pPr marL="0" marR="0" lvl="0" indent="0" algn="l" rtl="0">
              <a:spcBef>
                <a:spcPts val="640"/>
              </a:spcBef>
              <a:buClr>
                <a:schemeClr val="dk1"/>
              </a:buClr>
              <a:buSzPct val="25000"/>
              <a:buFont typeface="Arial"/>
              <a:buNone/>
            </a:pPr>
            <a:endParaRPr sz="3200" b="0" i="1" u="none" strike="noStrike" cap="none">
              <a:solidFill>
                <a:srgbClr val="595959"/>
              </a:solidFill>
              <a:latin typeface="Arial"/>
              <a:ea typeface="Arial"/>
              <a:cs typeface="Arial"/>
              <a:sym typeface="Arial"/>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7" name="Shape 337"/>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Link (Con)</a:t>
            </a:r>
          </a:p>
        </p:txBody>
      </p:sp>
      <p:sp>
        <p:nvSpPr>
          <p:cNvPr id="336" name="Shape 336"/>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rgbClr val="000000"/>
              </a:buClr>
              <a:buSzPct val="25000"/>
              <a:buFont typeface="Arial"/>
              <a:buNone/>
            </a:pPr>
            <a:r>
              <a:rPr lang="en-US" sz="2400" b="0" i="0" u="sng" strike="noStrike" cap="none">
                <a:solidFill>
                  <a:schemeClr val="hlink"/>
                </a:solidFill>
                <a:latin typeface="Calibri"/>
                <a:ea typeface="Calibri"/>
                <a:cs typeface="Calibri"/>
                <a:sym typeface="Calibri"/>
                <a:hlinkClick r:id="rId3"/>
              </a:rPr>
              <a:t>HTML links</a:t>
            </a:r>
            <a:r>
              <a:rPr lang="en-US" sz="2400" b="0" i="0" u="none" strike="noStrike" cap="none">
                <a:solidFill>
                  <a:srgbClr val="000000"/>
                </a:solidFill>
                <a:latin typeface="Calibri"/>
                <a:ea typeface="Calibri"/>
                <a:cs typeface="Calibri"/>
                <a:sym typeface="Calibri"/>
              </a:rPr>
              <a:t> : How to create links in an HTML document.</a:t>
            </a:r>
          </a:p>
          <a:p>
            <a:pPr marL="0" marR="0" lvl="0" indent="0" algn="l" rtl="0">
              <a:lnSpc>
                <a:spcPct val="90000"/>
              </a:lnSpc>
              <a:spcBef>
                <a:spcPts val="480"/>
              </a:spcBef>
              <a:spcAft>
                <a:spcPts val="0"/>
              </a:spcAft>
              <a:buClr>
                <a:schemeClr val="dk1"/>
              </a:buClr>
              <a:buSzPct val="25000"/>
              <a:buFont typeface="Arial"/>
              <a:buNone/>
            </a:pPr>
            <a:endParaRPr sz="2400" b="0" i="0" u="sng" strike="noStrike" cap="none">
              <a:solidFill>
                <a:srgbClr val="000000"/>
              </a:solidFill>
              <a:latin typeface="Calibri"/>
              <a:ea typeface="Calibri"/>
              <a:cs typeface="Calibri"/>
              <a:sym typeface="Calibri"/>
            </a:endParaRPr>
          </a:p>
          <a:p>
            <a:pPr marL="0" marR="0" lvl="0" indent="0" algn="l" rtl="0">
              <a:lnSpc>
                <a:spcPct val="90000"/>
              </a:lnSpc>
              <a:spcBef>
                <a:spcPts val="480"/>
              </a:spcBef>
              <a:spcAft>
                <a:spcPts val="0"/>
              </a:spcAft>
              <a:buClr>
                <a:srgbClr val="000000"/>
              </a:buClr>
              <a:buSzPct val="25000"/>
              <a:buFont typeface="Arial"/>
              <a:buNone/>
            </a:pPr>
            <a:r>
              <a:rPr lang="en-US" sz="2400" b="0" i="0" u="sng" strike="noStrike" cap="none">
                <a:solidFill>
                  <a:schemeClr val="hlink"/>
                </a:solidFill>
                <a:latin typeface="Calibri"/>
                <a:ea typeface="Calibri"/>
                <a:cs typeface="Calibri"/>
                <a:sym typeface="Calibri"/>
                <a:hlinkClick r:id="rId4"/>
              </a:rPr>
              <a:t>An image as a link</a:t>
            </a:r>
            <a:r>
              <a:rPr lang="en-US" sz="2400" b="0" i="0" u="none" strike="noStrike" cap="none">
                <a:solidFill>
                  <a:srgbClr val="000000"/>
                </a:solidFill>
                <a:latin typeface="Calibri"/>
                <a:ea typeface="Calibri"/>
                <a:cs typeface="Calibri"/>
                <a:sym typeface="Calibri"/>
              </a:rPr>
              <a:t> : How to use an image as a link.</a:t>
            </a:r>
          </a:p>
          <a:p>
            <a:pPr marL="0" marR="0" lvl="0" indent="0" algn="l" rtl="0">
              <a:lnSpc>
                <a:spcPct val="90000"/>
              </a:lnSpc>
              <a:spcBef>
                <a:spcPts val="480"/>
              </a:spcBef>
              <a:spcAft>
                <a:spcPts val="0"/>
              </a:spcAft>
              <a:buClr>
                <a:schemeClr val="dk1"/>
              </a:buClr>
              <a:buSzPct val="25000"/>
              <a:buFont typeface="Arial"/>
              <a:buNone/>
            </a:pPr>
            <a:endParaRPr sz="2400" b="0" i="0" u="sng" strike="noStrike" cap="none">
              <a:solidFill>
                <a:srgbClr val="000000"/>
              </a:solidFill>
              <a:latin typeface="Calibri"/>
              <a:ea typeface="Calibri"/>
              <a:cs typeface="Calibri"/>
              <a:sym typeface="Calibri"/>
            </a:endParaRPr>
          </a:p>
          <a:p>
            <a:pPr marL="0" marR="0" lvl="0" indent="0" algn="l" rtl="0">
              <a:lnSpc>
                <a:spcPct val="90000"/>
              </a:lnSpc>
              <a:spcBef>
                <a:spcPts val="480"/>
              </a:spcBef>
              <a:spcAft>
                <a:spcPts val="0"/>
              </a:spcAft>
              <a:buClr>
                <a:srgbClr val="000000"/>
              </a:buClr>
              <a:buSzPct val="25000"/>
              <a:buFont typeface="Arial"/>
              <a:buNone/>
            </a:pPr>
            <a:r>
              <a:rPr lang="en-US" sz="2400" b="0" i="0" u="sng" strike="noStrike" cap="none">
                <a:solidFill>
                  <a:schemeClr val="hlink"/>
                </a:solidFill>
                <a:latin typeface="Calibri"/>
                <a:ea typeface="Calibri"/>
                <a:cs typeface="Calibri"/>
                <a:sym typeface="Calibri"/>
                <a:hlinkClick r:id="rId5"/>
              </a:rPr>
              <a:t>Link to a location on the same page</a:t>
            </a:r>
            <a:r>
              <a:rPr lang="en-US" sz="2400" b="0" i="0" u="none" strike="noStrike" cap="none">
                <a:solidFill>
                  <a:srgbClr val="000000"/>
                </a:solidFill>
                <a:latin typeface="Calibri"/>
                <a:ea typeface="Calibri"/>
                <a:cs typeface="Calibri"/>
                <a:sym typeface="Calibri"/>
              </a:rPr>
              <a:t> : How to link to a bookmark.</a:t>
            </a:r>
          </a:p>
          <a:p>
            <a:pPr marL="0" marR="0" lvl="0" indent="0" algn="l" rtl="0">
              <a:lnSpc>
                <a:spcPct val="90000"/>
              </a:lnSpc>
              <a:spcBef>
                <a:spcPts val="480"/>
              </a:spcBef>
              <a:spcAft>
                <a:spcPts val="0"/>
              </a:spcAft>
              <a:buClr>
                <a:schemeClr val="dk1"/>
              </a:buClr>
              <a:buSzPct val="25000"/>
              <a:buFont typeface="Arial"/>
              <a:buNone/>
            </a:pPr>
            <a:endParaRPr sz="2400" b="0" i="0" u="sng" strike="noStrike" cap="none">
              <a:solidFill>
                <a:srgbClr val="000000"/>
              </a:solidFill>
              <a:latin typeface="Calibri"/>
              <a:ea typeface="Calibri"/>
              <a:cs typeface="Calibri"/>
              <a:sym typeface="Calibri"/>
            </a:endParaRPr>
          </a:p>
          <a:p>
            <a:pPr marL="0" marR="0" lvl="0" indent="0" algn="l" rtl="0">
              <a:lnSpc>
                <a:spcPct val="90000"/>
              </a:lnSpc>
              <a:spcBef>
                <a:spcPts val="480"/>
              </a:spcBef>
              <a:spcAft>
                <a:spcPts val="0"/>
              </a:spcAft>
              <a:buClr>
                <a:srgbClr val="000000"/>
              </a:buClr>
              <a:buSzPct val="25000"/>
              <a:buFont typeface="Arial"/>
              <a:buNone/>
            </a:pPr>
            <a:r>
              <a:rPr lang="en-US" sz="2400" b="0" i="0" u="sng" strike="noStrike" cap="none">
                <a:solidFill>
                  <a:schemeClr val="hlink"/>
                </a:solidFill>
                <a:latin typeface="Calibri"/>
                <a:ea typeface="Calibri"/>
                <a:cs typeface="Calibri"/>
                <a:sym typeface="Calibri"/>
                <a:hlinkClick r:id="rId6"/>
              </a:rPr>
              <a:t>Break out of a frame</a:t>
            </a:r>
            <a:r>
              <a:rPr lang="en-US" sz="2400" b="0" i="0" u="none" strike="noStrike" cap="none">
                <a:solidFill>
                  <a:srgbClr val="000000"/>
                </a:solidFill>
                <a:latin typeface="Calibri"/>
                <a:ea typeface="Calibri"/>
                <a:cs typeface="Calibri"/>
                <a:sym typeface="Calibri"/>
              </a:rPr>
              <a:t> : How to break out of a frame (if your site is locked in a frame).</a:t>
            </a:r>
          </a:p>
          <a:p>
            <a:pPr marL="0" marR="0" lvl="0" indent="0" algn="l" rtl="0">
              <a:lnSpc>
                <a:spcPct val="90000"/>
              </a:lnSpc>
              <a:spcBef>
                <a:spcPts val="480"/>
              </a:spcBef>
              <a:spcAft>
                <a:spcPts val="0"/>
              </a:spcAft>
              <a:buClr>
                <a:schemeClr val="dk1"/>
              </a:buClr>
              <a:buSzPct val="25000"/>
              <a:buFont typeface="Arial"/>
              <a:buNone/>
            </a:pPr>
            <a:endParaRPr sz="2400" b="0" i="0" u="sng" strike="noStrike" cap="none">
              <a:solidFill>
                <a:srgbClr val="000000"/>
              </a:solidFill>
              <a:latin typeface="Calibri"/>
              <a:ea typeface="Calibri"/>
              <a:cs typeface="Calibri"/>
              <a:sym typeface="Calibri"/>
            </a:endParaRPr>
          </a:p>
          <a:p>
            <a:pPr marL="0" marR="0" lvl="0" indent="0" algn="l" rtl="0">
              <a:lnSpc>
                <a:spcPct val="90000"/>
              </a:lnSpc>
              <a:spcBef>
                <a:spcPts val="480"/>
              </a:spcBef>
              <a:spcAft>
                <a:spcPts val="0"/>
              </a:spcAft>
              <a:buClr>
                <a:srgbClr val="000000"/>
              </a:buClr>
              <a:buSzPct val="25000"/>
              <a:buFont typeface="Arial"/>
              <a:buNone/>
            </a:pPr>
            <a:r>
              <a:rPr lang="en-US" sz="2400" b="0" i="0" u="sng" strike="noStrike" cap="none">
                <a:solidFill>
                  <a:schemeClr val="hlink"/>
                </a:solidFill>
                <a:latin typeface="Calibri"/>
                <a:ea typeface="Calibri"/>
                <a:cs typeface="Calibri"/>
                <a:sym typeface="Calibri"/>
                <a:hlinkClick r:id="rId7"/>
              </a:rPr>
              <a:t>Create a mailto link</a:t>
            </a:r>
            <a:r>
              <a:rPr lang="en-US" sz="2400" b="0" i="0" u="none" strike="noStrike" cap="none">
                <a:solidFill>
                  <a:srgbClr val="000000"/>
                </a:solidFill>
                <a:latin typeface="Calibri"/>
                <a:ea typeface="Calibri"/>
                <a:cs typeface="Calibri"/>
                <a:sym typeface="Calibri"/>
              </a:rPr>
              <a:t> : How to link to a mail message (will only work if you have mail installed).</a:t>
            </a:r>
          </a:p>
          <a:p>
            <a:pPr marL="0" marR="0" lvl="0" indent="0" algn="l" rtl="0">
              <a:lnSpc>
                <a:spcPct val="90000"/>
              </a:lnSpc>
              <a:spcBef>
                <a:spcPts val="440"/>
              </a:spcBef>
              <a:spcAft>
                <a:spcPts val="0"/>
              </a:spcAft>
              <a:buClr>
                <a:schemeClr val="dk1"/>
              </a:buClr>
              <a:buSzPct val="25000"/>
              <a:buFont typeface="Arial"/>
              <a:buNone/>
            </a:pPr>
            <a:endParaRPr sz="2200" b="1" i="0" u="sng" strike="noStrike" cap="none">
              <a:solidFill>
                <a:srgbClr val="000000"/>
              </a:solidFill>
              <a:latin typeface="Calibri"/>
              <a:ea typeface="Calibri"/>
              <a:cs typeface="Calibri"/>
              <a:sym typeface="Calibri"/>
            </a:endParaRPr>
          </a:p>
          <a:p>
            <a:pPr marL="0" marR="0" lvl="0" indent="0" algn="l" rtl="0">
              <a:lnSpc>
                <a:spcPct val="90000"/>
              </a:lnSpc>
              <a:spcBef>
                <a:spcPts val="440"/>
              </a:spcBef>
              <a:spcAft>
                <a:spcPts val="0"/>
              </a:spcAft>
              <a:buClr>
                <a:srgbClr val="000000"/>
              </a:buClr>
              <a:buSzPct val="25000"/>
              <a:buFont typeface="Arial"/>
              <a:buNone/>
            </a:pPr>
            <a:r>
              <a:rPr lang="en-US" sz="2200" b="1" i="0" u="sng" strike="noStrike" cap="none">
                <a:solidFill>
                  <a:srgbClr val="000000"/>
                </a:solidFill>
                <a:latin typeface="Calibri"/>
                <a:ea typeface="Calibri"/>
                <a:cs typeface="Calibri"/>
                <a:sym typeface="Calibri"/>
              </a:rPr>
              <a:t>HTML Link Tags (P. 22)</a:t>
            </a:r>
          </a:p>
          <a:p>
            <a:pPr marL="0" marR="0" lvl="0" indent="0" algn="l" rtl="0">
              <a:lnSpc>
                <a:spcPct val="90000"/>
              </a:lnSpc>
              <a:spcBef>
                <a:spcPts val="440"/>
              </a:spcBef>
              <a:buClr>
                <a:schemeClr val="dk1"/>
              </a:buClr>
              <a:buSzPct val="25000"/>
              <a:buFont typeface="Arial"/>
              <a:buNone/>
            </a:pPr>
            <a:endParaRPr sz="2200" b="0" i="1" u="none" strike="noStrike" cap="none">
              <a:solidFill>
                <a:srgbClr val="595959"/>
              </a:solidFill>
              <a:latin typeface="Arial"/>
              <a:ea typeface="Arial"/>
              <a:cs typeface="Arial"/>
              <a:sym typeface="Arial"/>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Shape 344"/>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Head</a:t>
            </a:r>
          </a:p>
        </p:txBody>
      </p:sp>
      <p:sp>
        <p:nvSpPr>
          <p:cNvPr id="343" name="Shape 343"/>
          <p:cNvSpPr txBox="1">
            <a:spLocks noGrp="1"/>
          </p:cNvSpPr>
          <p:nvPr>
            <p:ph type="body" idx="1"/>
          </p:nvPr>
        </p:nvSpPr>
        <p:spPr>
          <a:xfrm>
            <a:off x="425158" y="1435358"/>
            <a:ext cx="11020925" cy="509607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Arial"/>
              <a:buNone/>
            </a:pPr>
            <a:r>
              <a:rPr lang="en-US" sz="2000" b="1" i="0" u="sng" strike="noStrike" cap="none">
                <a:solidFill>
                  <a:srgbClr val="000000"/>
                </a:solidFill>
                <a:latin typeface="Calibri"/>
                <a:ea typeface="Calibri"/>
                <a:cs typeface="Calibri"/>
                <a:sym typeface="Calibri"/>
              </a:rPr>
              <a:t>The HTML &lt;head&gt; Element</a:t>
            </a:r>
          </a:p>
          <a:p>
            <a:pPr marL="342900" marR="0" lvl="0" indent="-342900" algn="l" rtl="0">
              <a:spcBef>
                <a:spcPts val="40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The &lt;head&gt; element is a container for all the head elements. Elements inside &lt;head&gt; can include scripts, instruct the browser where to find style sheets, provide meta information, and more.</a:t>
            </a:r>
          </a:p>
          <a:p>
            <a:pPr marL="342900" marR="0" lvl="0" indent="-342900" algn="l" rtl="0">
              <a:spcBef>
                <a:spcPts val="40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The following tags can be added to the head section: </a:t>
            </a:r>
            <a:r>
              <a:rPr lang="en-US" sz="2000" b="1" i="0" u="none" strike="noStrike" cap="none">
                <a:solidFill>
                  <a:srgbClr val="000000"/>
                </a:solidFill>
                <a:latin typeface="Calibri"/>
                <a:ea typeface="Calibri"/>
                <a:cs typeface="Calibri"/>
                <a:sym typeface="Calibri"/>
              </a:rPr>
              <a:t>&lt;title&gt;, &lt;style&gt;, &lt;meta&gt;, &lt;link&gt;, &lt;script&gt;, &lt;noscript&gt;</a:t>
            </a:r>
            <a:r>
              <a:rPr lang="en-US" sz="2000" b="0" i="0" u="none" strike="noStrike" cap="none">
                <a:solidFill>
                  <a:srgbClr val="000000"/>
                </a:solidFill>
                <a:latin typeface="Calibri"/>
                <a:ea typeface="Calibri"/>
                <a:cs typeface="Calibri"/>
                <a:sym typeface="Calibri"/>
              </a:rPr>
              <a:t>, and </a:t>
            </a:r>
            <a:r>
              <a:rPr lang="en-US" sz="2000" b="1" i="0" u="none" strike="noStrike" cap="none">
                <a:solidFill>
                  <a:srgbClr val="000000"/>
                </a:solidFill>
                <a:latin typeface="Calibri"/>
                <a:ea typeface="Calibri"/>
                <a:cs typeface="Calibri"/>
                <a:sym typeface="Calibri"/>
              </a:rPr>
              <a:t>&lt;base&gt;</a:t>
            </a:r>
            <a:r>
              <a:rPr lang="en-US" sz="2000" b="0" i="0" u="none" strike="noStrike" cap="none">
                <a:solidFill>
                  <a:srgbClr val="000000"/>
                </a:solidFill>
                <a:latin typeface="Calibri"/>
                <a:ea typeface="Calibri"/>
                <a:cs typeface="Calibri"/>
                <a:sym typeface="Calibri"/>
              </a:rPr>
              <a:t>.</a:t>
            </a:r>
          </a:p>
          <a:p>
            <a:pPr marL="0" marR="0" lvl="0" indent="0" algn="l" rtl="0">
              <a:spcBef>
                <a:spcPts val="400"/>
              </a:spcBef>
              <a:spcAft>
                <a:spcPts val="0"/>
              </a:spcAft>
              <a:buClr>
                <a:srgbClr val="000000"/>
              </a:buClr>
              <a:buSzPct val="25000"/>
              <a:buFont typeface="Arial"/>
              <a:buNone/>
            </a:pPr>
            <a:r>
              <a:rPr lang="en-US" sz="2000" b="1" i="0" u="sng" strike="noStrike" cap="none">
                <a:solidFill>
                  <a:srgbClr val="000000"/>
                </a:solidFill>
                <a:latin typeface="Calibri"/>
                <a:ea typeface="Calibri"/>
                <a:cs typeface="Calibri"/>
                <a:sym typeface="Calibri"/>
              </a:rPr>
              <a:t>The HTML &lt;title&gt; Element</a:t>
            </a:r>
          </a:p>
          <a:p>
            <a:pPr marL="342900" marR="0" lvl="0" indent="-342900" algn="l" rtl="0">
              <a:spcBef>
                <a:spcPts val="40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The &lt;title&gt; tag defines the title of the document.</a:t>
            </a:r>
          </a:p>
          <a:p>
            <a:pPr marL="342900" marR="0" lvl="0" indent="-342900" algn="l" rtl="0">
              <a:spcBef>
                <a:spcPts val="40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The &lt;title&gt; element is required in all HTML/XHTML documents.</a:t>
            </a:r>
          </a:p>
          <a:p>
            <a:pPr marL="342900" marR="0" lvl="0" indent="-342900" algn="l" rtl="0">
              <a:spcBef>
                <a:spcPts val="40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The &lt;title&gt; element:</a:t>
            </a:r>
          </a:p>
          <a:p>
            <a:pPr marL="742950" marR="0" lvl="1" indent="-285750" algn="l" rtl="0">
              <a:spcBef>
                <a:spcPts val="40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defines a title in the browser toolbar</a:t>
            </a:r>
          </a:p>
          <a:p>
            <a:pPr marL="742950" marR="0" lvl="1" indent="-285750" algn="l" rtl="0">
              <a:spcBef>
                <a:spcPts val="40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provides a title for the page when it is added to favorites</a:t>
            </a:r>
          </a:p>
          <a:p>
            <a:pPr marL="742950" marR="0" lvl="1" indent="-285750" algn="l" rtl="0">
              <a:spcBef>
                <a:spcPts val="40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displays a title for the page in search-engine results</a:t>
            </a:r>
          </a:p>
          <a:p>
            <a:pPr marL="57150" marR="0" lvl="0" indent="-6350" algn="l" rtl="0">
              <a:spcBef>
                <a:spcPts val="480"/>
              </a:spcBef>
              <a:spcAft>
                <a:spcPts val="0"/>
              </a:spcAft>
              <a:buClr>
                <a:srgbClr val="595959"/>
              </a:buClr>
              <a:buSzPct val="25000"/>
              <a:buFont typeface="Arial"/>
              <a:buNone/>
            </a:pPr>
            <a:r>
              <a:rPr lang="en-US" sz="2400" b="0" i="1" u="none" strike="noStrike" cap="none">
                <a:solidFill>
                  <a:srgbClr val="595959"/>
                </a:solidFill>
                <a:latin typeface="Calibri"/>
                <a:ea typeface="Calibri"/>
                <a:cs typeface="Calibri"/>
                <a:sym typeface="Calibri"/>
              </a:rPr>
              <a:t>&lt;head&gt;</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&lt;title&gt;Title of the document&lt;/title&gt;</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&lt;/head&gt;</a:t>
            </a:r>
          </a:p>
          <a:p>
            <a:pPr marL="0" marR="0" lvl="0" indent="0" algn="l" rtl="0">
              <a:spcBef>
                <a:spcPts val="400"/>
              </a:spcBef>
              <a:buClr>
                <a:schemeClr val="dk1"/>
              </a:buClr>
              <a:buSzPct val="25000"/>
              <a:buFont typeface="Arial"/>
              <a:buNone/>
            </a:pPr>
            <a:endParaRPr sz="2000" b="0" i="1" u="none" strike="noStrike" cap="none">
              <a:solidFill>
                <a:srgbClr val="595959"/>
              </a:solidFill>
              <a:latin typeface="Arial"/>
              <a:ea typeface="Arial"/>
              <a:cs typeface="Arial"/>
              <a:sym typeface="Arial"/>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Shape 351"/>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Head(Con)</a:t>
            </a:r>
          </a:p>
        </p:txBody>
      </p:sp>
      <p:sp>
        <p:nvSpPr>
          <p:cNvPr id="350" name="Shape 350"/>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rgbClr val="000000"/>
              </a:buClr>
              <a:buSzPct val="25000"/>
              <a:buFont typeface="Arial"/>
              <a:buNone/>
            </a:pPr>
            <a:r>
              <a:rPr lang="en-US" sz="1860" b="1" i="0" u="sng" strike="noStrike" cap="none">
                <a:solidFill>
                  <a:srgbClr val="000000"/>
                </a:solidFill>
                <a:latin typeface="Calibri"/>
                <a:ea typeface="Calibri"/>
                <a:cs typeface="Calibri"/>
                <a:sym typeface="Calibri"/>
              </a:rPr>
              <a:t>The HTML &lt;base&gt; Element</a:t>
            </a:r>
          </a:p>
          <a:p>
            <a:pPr marL="342900" marR="0" lvl="0" indent="-342900" algn="l" rtl="0">
              <a:lnSpc>
                <a:spcPct val="80000"/>
              </a:lnSpc>
              <a:spcBef>
                <a:spcPts val="372"/>
              </a:spcBef>
              <a:spcAft>
                <a:spcPts val="0"/>
              </a:spcAft>
              <a:buClr>
                <a:srgbClr val="000000"/>
              </a:buClr>
              <a:buSzPct val="97894"/>
              <a:buFont typeface="Arial"/>
              <a:buChar char="•"/>
            </a:pPr>
            <a:r>
              <a:rPr lang="en-US" sz="1860" b="0" i="0" u="none" strike="noStrike" cap="none">
                <a:solidFill>
                  <a:srgbClr val="000000"/>
                </a:solidFill>
                <a:latin typeface="Calibri"/>
                <a:ea typeface="Calibri"/>
                <a:cs typeface="Calibri"/>
                <a:sym typeface="Calibri"/>
              </a:rPr>
              <a:t>The &lt;base&gt; tag specifies the base URL/target for all relative URLs in a page:</a:t>
            </a:r>
          </a:p>
          <a:p>
            <a:pPr marL="0" marR="0" lvl="0" indent="0" algn="l" rtl="0">
              <a:lnSpc>
                <a:spcPct val="80000"/>
              </a:lnSpc>
              <a:spcBef>
                <a:spcPts val="403"/>
              </a:spcBef>
              <a:spcAft>
                <a:spcPts val="0"/>
              </a:spcAft>
              <a:buClr>
                <a:srgbClr val="595959"/>
              </a:buClr>
              <a:buSzPct val="25000"/>
              <a:buFont typeface="Arial"/>
              <a:buNone/>
            </a:pPr>
            <a:r>
              <a:rPr lang="en-US" sz="2015" b="0" i="1" u="none" strike="noStrike" cap="none">
                <a:solidFill>
                  <a:srgbClr val="595959"/>
                </a:solidFill>
                <a:latin typeface="Calibri"/>
                <a:ea typeface="Calibri"/>
                <a:cs typeface="Calibri"/>
                <a:sym typeface="Calibri"/>
              </a:rPr>
              <a:t>&lt;head&gt;</a:t>
            </a:r>
            <a:br>
              <a:rPr lang="en-US" sz="2015" b="0" i="1" u="none" strike="noStrike" cap="none">
                <a:solidFill>
                  <a:srgbClr val="595959"/>
                </a:solidFill>
                <a:latin typeface="Calibri"/>
                <a:ea typeface="Calibri"/>
                <a:cs typeface="Calibri"/>
                <a:sym typeface="Calibri"/>
              </a:rPr>
            </a:br>
            <a:r>
              <a:rPr lang="en-US" sz="2015" b="0" i="1" u="none" strike="noStrike" cap="none">
                <a:solidFill>
                  <a:srgbClr val="595959"/>
                </a:solidFill>
                <a:latin typeface="Calibri"/>
                <a:ea typeface="Calibri"/>
                <a:cs typeface="Calibri"/>
                <a:sym typeface="Calibri"/>
              </a:rPr>
              <a:t>&lt;base href="http://www.w3schools.com/images/" target="_blank"&gt;</a:t>
            </a:r>
            <a:br>
              <a:rPr lang="en-US" sz="2015" b="0" i="1" u="none" strike="noStrike" cap="none">
                <a:solidFill>
                  <a:srgbClr val="595959"/>
                </a:solidFill>
                <a:latin typeface="Calibri"/>
                <a:ea typeface="Calibri"/>
                <a:cs typeface="Calibri"/>
                <a:sym typeface="Calibri"/>
              </a:rPr>
            </a:br>
            <a:r>
              <a:rPr lang="en-US" sz="2015" b="0" i="1" u="none" strike="noStrike" cap="none">
                <a:solidFill>
                  <a:srgbClr val="595959"/>
                </a:solidFill>
                <a:latin typeface="Calibri"/>
                <a:ea typeface="Calibri"/>
                <a:cs typeface="Calibri"/>
                <a:sym typeface="Calibri"/>
              </a:rPr>
              <a:t>&lt;/head&gt; </a:t>
            </a:r>
          </a:p>
          <a:p>
            <a:pPr marL="0" marR="0" lvl="0" indent="0" algn="l" rtl="0">
              <a:lnSpc>
                <a:spcPct val="80000"/>
              </a:lnSpc>
              <a:spcBef>
                <a:spcPts val="372"/>
              </a:spcBef>
              <a:spcAft>
                <a:spcPts val="0"/>
              </a:spcAft>
              <a:buClr>
                <a:schemeClr val="dk1"/>
              </a:buClr>
              <a:buSzPct val="25000"/>
              <a:buFont typeface="Arial"/>
              <a:buNone/>
            </a:pPr>
            <a:endParaRPr sz="1860" b="1" i="0" u="sng" strike="noStrike" cap="none">
              <a:solidFill>
                <a:srgbClr val="000000"/>
              </a:solidFill>
              <a:latin typeface="Calibri"/>
              <a:ea typeface="Calibri"/>
              <a:cs typeface="Calibri"/>
              <a:sym typeface="Calibri"/>
            </a:endParaRPr>
          </a:p>
          <a:p>
            <a:pPr marL="0" marR="0" lvl="0" indent="0" algn="l" rtl="0">
              <a:lnSpc>
                <a:spcPct val="80000"/>
              </a:lnSpc>
              <a:spcBef>
                <a:spcPts val="372"/>
              </a:spcBef>
              <a:spcAft>
                <a:spcPts val="0"/>
              </a:spcAft>
              <a:buClr>
                <a:srgbClr val="000000"/>
              </a:buClr>
              <a:buSzPct val="25000"/>
              <a:buFont typeface="Arial"/>
              <a:buNone/>
            </a:pPr>
            <a:r>
              <a:rPr lang="en-US" sz="1860" b="1" i="0" u="sng" strike="noStrike" cap="none">
                <a:solidFill>
                  <a:srgbClr val="000000"/>
                </a:solidFill>
                <a:latin typeface="Calibri"/>
                <a:ea typeface="Calibri"/>
                <a:cs typeface="Calibri"/>
                <a:sym typeface="Calibri"/>
              </a:rPr>
              <a:t>The HTML &lt;link&gt; Element</a:t>
            </a:r>
          </a:p>
          <a:p>
            <a:pPr marL="342900" marR="0" lvl="0" indent="-342900" algn="l" rtl="0">
              <a:lnSpc>
                <a:spcPct val="80000"/>
              </a:lnSpc>
              <a:spcBef>
                <a:spcPts val="372"/>
              </a:spcBef>
              <a:spcAft>
                <a:spcPts val="0"/>
              </a:spcAft>
              <a:buClr>
                <a:srgbClr val="000000"/>
              </a:buClr>
              <a:buSzPct val="97894"/>
              <a:buFont typeface="Arial"/>
              <a:buChar char="•"/>
            </a:pPr>
            <a:r>
              <a:rPr lang="en-US" sz="1860" b="0" i="0" u="none" strike="noStrike" cap="none">
                <a:solidFill>
                  <a:srgbClr val="000000"/>
                </a:solidFill>
                <a:latin typeface="Calibri"/>
                <a:ea typeface="Calibri"/>
                <a:cs typeface="Calibri"/>
                <a:sym typeface="Calibri"/>
              </a:rPr>
              <a:t>The &lt;link&gt; tag defines the relationship between a document and an external resource.</a:t>
            </a:r>
          </a:p>
          <a:p>
            <a:pPr marL="342900" marR="0" lvl="0" indent="-342900" algn="l" rtl="0">
              <a:lnSpc>
                <a:spcPct val="80000"/>
              </a:lnSpc>
              <a:spcBef>
                <a:spcPts val="372"/>
              </a:spcBef>
              <a:spcAft>
                <a:spcPts val="0"/>
              </a:spcAft>
              <a:buClr>
                <a:srgbClr val="000000"/>
              </a:buClr>
              <a:buSzPct val="97894"/>
              <a:buFont typeface="Arial"/>
              <a:buChar char="•"/>
            </a:pPr>
            <a:r>
              <a:rPr lang="en-US" sz="1860" b="0" i="0" u="none" strike="noStrike" cap="none">
                <a:solidFill>
                  <a:srgbClr val="000000"/>
                </a:solidFill>
                <a:latin typeface="Calibri"/>
                <a:ea typeface="Calibri"/>
                <a:cs typeface="Calibri"/>
                <a:sym typeface="Calibri"/>
              </a:rPr>
              <a:t>The &lt;link&gt; tag is most used to link to style sheets:</a:t>
            </a:r>
          </a:p>
          <a:p>
            <a:pPr marL="0" marR="0" lvl="0" indent="0" algn="l" rtl="0">
              <a:lnSpc>
                <a:spcPct val="80000"/>
              </a:lnSpc>
              <a:spcBef>
                <a:spcPts val="403"/>
              </a:spcBef>
              <a:spcAft>
                <a:spcPts val="0"/>
              </a:spcAft>
              <a:buClr>
                <a:srgbClr val="595959"/>
              </a:buClr>
              <a:buSzPct val="25000"/>
              <a:buFont typeface="Arial"/>
              <a:buNone/>
            </a:pPr>
            <a:r>
              <a:rPr lang="en-US" sz="2015" b="0" i="1" u="none" strike="noStrike" cap="none">
                <a:solidFill>
                  <a:srgbClr val="595959"/>
                </a:solidFill>
                <a:latin typeface="Calibri"/>
                <a:ea typeface="Calibri"/>
                <a:cs typeface="Calibri"/>
                <a:sym typeface="Calibri"/>
              </a:rPr>
              <a:t>&lt;head&gt;</a:t>
            </a:r>
            <a:br>
              <a:rPr lang="en-US" sz="2015" b="0" i="1" u="none" strike="noStrike" cap="none">
                <a:solidFill>
                  <a:srgbClr val="595959"/>
                </a:solidFill>
                <a:latin typeface="Calibri"/>
                <a:ea typeface="Calibri"/>
                <a:cs typeface="Calibri"/>
                <a:sym typeface="Calibri"/>
              </a:rPr>
            </a:br>
            <a:r>
              <a:rPr lang="en-US" sz="2015" b="0" i="1" u="none" strike="noStrike" cap="none">
                <a:solidFill>
                  <a:srgbClr val="595959"/>
                </a:solidFill>
                <a:latin typeface="Calibri"/>
                <a:ea typeface="Calibri"/>
                <a:cs typeface="Calibri"/>
                <a:sym typeface="Calibri"/>
              </a:rPr>
              <a:t>&lt;link rel="stylesheet" type="text/css" href="mystyle.css"&gt;</a:t>
            </a:r>
          </a:p>
          <a:p>
            <a:pPr marL="0" marR="0" lvl="0" indent="0" algn="l" rtl="0">
              <a:lnSpc>
                <a:spcPct val="80000"/>
              </a:lnSpc>
              <a:spcBef>
                <a:spcPts val="403"/>
              </a:spcBef>
              <a:spcAft>
                <a:spcPts val="0"/>
              </a:spcAft>
              <a:buClr>
                <a:srgbClr val="595959"/>
              </a:buClr>
              <a:buSzPct val="25000"/>
              <a:buFont typeface="Arial"/>
              <a:buNone/>
            </a:pPr>
            <a:r>
              <a:rPr lang="en-US" sz="2015" b="0" i="1" u="none" strike="noStrike" cap="none">
                <a:solidFill>
                  <a:srgbClr val="595959"/>
                </a:solidFill>
                <a:latin typeface="Calibri"/>
                <a:ea typeface="Calibri"/>
                <a:cs typeface="Calibri"/>
                <a:sym typeface="Calibri"/>
              </a:rPr>
              <a:t>	&lt;!--&lt;style type=“text/css”&gt;</a:t>
            </a:r>
          </a:p>
          <a:p>
            <a:pPr marL="0" marR="0" lvl="0" indent="0" algn="l" rtl="0">
              <a:lnSpc>
                <a:spcPct val="80000"/>
              </a:lnSpc>
              <a:spcBef>
                <a:spcPts val="403"/>
              </a:spcBef>
              <a:spcAft>
                <a:spcPts val="0"/>
              </a:spcAft>
              <a:buClr>
                <a:srgbClr val="595959"/>
              </a:buClr>
              <a:buSzPct val="25000"/>
              <a:buFont typeface="Arial"/>
              <a:buNone/>
            </a:pPr>
            <a:r>
              <a:rPr lang="en-US" sz="2015" b="0" i="1" u="none" strike="noStrike" cap="none">
                <a:solidFill>
                  <a:srgbClr val="595959"/>
                </a:solidFill>
                <a:latin typeface="Calibri"/>
                <a:ea typeface="Calibri"/>
                <a:cs typeface="Calibri"/>
                <a:sym typeface="Calibri"/>
              </a:rPr>
              <a:t>		@import url(“mystyle.css”)</a:t>
            </a:r>
          </a:p>
          <a:p>
            <a:pPr marL="0" marR="0" lvl="0" indent="0" algn="l" rtl="0">
              <a:lnSpc>
                <a:spcPct val="80000"/>
              </a:lnSpc>
              <a:spcBef>
                <a:spcPts val="403"/>
              </a:spcBef>
              <a:spcAft>
                <a:spcPts val="0"/>
              </a:spcAft>
              <a:buClr>
                <a:srgbClr val="595959"/>
              </a:buClr>
              <a:buSzPct val="25000"/>
              <a:buFont typeface="Arial"/>
              <a:buNone/>
            </a:pPr>
            <a:r>
              <a:rPr lang="en-US" sz="2015" b="0" i="1" u="none" strike="noStrike" cap="none">
                <a:solidFill>
                  <a:srgbClr val="595959"/>
                </a:solidFill>
                <a:latin typeface="Calibri"/>
                <a:ea typeface="Calibri"/>
                <a:cs typeface="Calibri"/>
                <a:sym typeface="Calibri"/>
              </a:rPr>
              <a:t>	&lt;/style&gt;	→</a:t>
            </a:r>
            <a:br>
              <a:rPr lang="en-US" sz="2015" b="0" i="1" u="none" strike="noStrike" cap="none">
                <a:solidFill>
                  <a:srgbClr val="595959"/>
                </a:solidFill>
                <a:latin typeface="Calibri"/>
                <a:ea typeface="Calibri"/>
                <a:cs typeface="Calibri"/>
                <a:sym typeface="Calibri"/>
              </a:rPr>
            </a:br>
            <a:r>
              <a:rPr lang="en-US" sz="2015" b="0" i="1" u="none" strike="noStrike" cap="none">
                <a:solidFill>
                  <a:srgbClr val="595959"/>
                </a:solidFill>
                <a:latin typeface="Calibri"/>
                <a:ea typeface="Calibri"/>
                <a:cs typeface="Calibri"/>
                <a:sym typeface="Calibri"/>
              </a:rPr>
              <a:t>&lt;/head&gt; </a:t>
            </a:r>
          </a:p>
          <a:p>
            <a:pPr marL="0" marR="0" lvl="0" indent="0" algn="l" rtl="0">
              <a:lnSpc>
                <a:spcPct val="80000"/>
              </a:lnSpc>
              <a:spcBef>
                <a:spcPts val="372"/>
              </a:spcBef>
              <a:spcAft>
                <a:spcPts val="0"/>
              </a:spcAft>
              <a:buClr>
                <a:srgbClr val="000000"/>
              </a:buClr>
              <a:buSzPct val="25000"/>
              <a:buFont typeface="Arial"/>
              <a:buNone/>
            </a:pPr>
            <a:r>
              <a:rPr lang="en-US" sz="1860" b="0" i="0" u="none" strike="noStrike" cap="none">
                <a:solidFill>
                  <a:srgbClr val="000000"/>
                </a:solidFill>
                <a:latin typeface="Calibri"/>
                <a:ea typeface="Calibri"/>
                <a:cs typeface="Calibri"/>
                <a:sym typeface="Calibri"/>
              </a:rPr>
              <a:t> </a:t>
            </a:r>
          </a:p>
          <a:p>
            <a:pPr marL="0" marR="0" lvl="0" indent="0" algn="l" rtl="0">
              <a:lnSpc>
                <a:spcPct val="80000"/>
              </a:lnSpc>
              <a:spcBef>
                <a:spcPts val="341"/>
              </a:spcBef>
              <a:buClr>
                <a:schemeClr val="dk1"/>
              </a:buClr>
              <a:buSzPct val="25000"/>
              <a:buFont typeface="Arial"/>
              <a:buNone/>
            </a:pPr>
            <a:endParaRPr sz="1704" b="0" i="1" u="none" strike="noStrike" cap="none">
              <a:solidFill>
                <a:srgbClr val="595959"/>
              </a:solidFill>
              <a:latin typeface="Arial"/>
              <a:ea typeface="Arial"/>
              <a:cs typeface="Arial"/>
              <a:sym typeface="Arial"/>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8" name="Shape 358"/>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Head(Con)</a:t>
            </a:r>
          </a:p>
        </p:txBody>
      </p:sp>
      <p:sp>
        <p:nvSpPr>
          <p:cNvPr id="357" name="Shape 357"/>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US" sz="2400" b="1" i="0" u="sng" strike="noStrike" cap="none">
                <a:solidFill>
                  <a:schemeClr val="dk1"/>
                </a:solidFill>
                <a:latin typeface="Arial"/>
                <a:ea typeface="Arial"/>
                <a:cs typeface="Arial"/>
                <a:sym typeface="Arial"/>
              </a:rPr>
              <a:t>The HTML &lt;style&gt; Element</a:t>
            </a:r>
          </a:p>
          <a:p>
            <a:pPr marL="274320" marR="0" lvl="0" indent="-274320" algn="l" rtl="0">
              <a:lnSpc>
                <a:spcPct val="90000"/>
              </a:lnSpc>
              <a:spcBef>
                <a:spcPts val="220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The &lt;style&gt; tag is used to define style information for an HTML document.</a:t>
            </a:r>
          </a:p>
          <a:p>
            <a:pPr marL="274320" marR="0" lvl="0" indent="-274320" algn="l" rtl="0">
              <a:lnSpc>
                <a:spcPct val="90000"/>
              </a:lnSpc>
              <a:spcBef>
                <a:spcPts val="220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Inside the &lt;style&gt; element you specify how HTML elements should render in a browser:</a:t>
            </a:r>
          </a:p>
          <a:p>
            <a:pPr marL="0" marR="0" lvl="0" indent="0" algn="l" rtl="0">
              <a:lnSpc>
                <a:spcPct val="90000"/>
              </a:lnSpc>
              <a:spcBef>
                <a:spcPts val="2200"/>
              </a:spcBef>
              <a:spcAft>
                <a:spcPts val="0"/>
              </a:spcAft>
              <a:buClr>
                <a:schemeClr val="dk1"/>
              </a:buClr>
              <a:buSzPct val="25000"/>
              <a:buFont typeface="Arial"/>
              <a:buNone/>
            </a:pPr>
            <a:r>
              <a:rPr lang="en-US" sz="2400" b="0" i="1" u="none" strike="noStrike" cap="none">
                <a:solidFill>
                  <a:srgbClr val="595959"/>
                </a:solidFill>
                <a:latin typeface="Arial"/>
                <a:ea typeface="Arial"/>
                <a:cs typeface="Arial"/>
                <a:sym typeface="Arial"/>
              </a:rPr>
              <a:t>&lt;head&gt;</a:t>
            </a:r>
            <a:br>
              <a:rPr lang="en-US" sz="2400" b="0" i="1" u="none" strike="noStrike" cap="none">
                <a:solidFill>
                  <a:srgbClr val="595959"/>
                </a:solidFill>
                <a:latin typeface="Arial"/>
                <a:ea typeface="Arial"/>
                <a:cs typeface="Arial"/>
                <a:sym typeface="Arial"/>
              </a:rPr>
            </a:br>
            <a:r>
              <a:rPr lang="en-US" sz="2400" b="0" i="1" u="none" strike="noStrike" cap="none">
                <a:solidFill>
                  <a:srgbClr val="595959"/>
                </a:solidFill>
                <a:latin typeface="Arial"/>
                <a:ea typeface="Arial"/>
                <a:cs typeface="Arial"/>
                <a:sym typeface="Arial"/>
              </a:rPr>
              <a:t>   &lt;style type="text/css"&gt;</a:t>
            </a:r>
            <a:br>
              <a:rPr lang="en-US" sz="2400" b="0" i="1" u="none" strike="noStrike" cap="none">
                <a:solidFill>
                  <a:srgbClr val="595959"/>
                </a:solidFill>
                <a:latin typeface="Arial"/>
                <a:ea typeface="Arial"/>
                <a:cs typeface="Arial"/>
                <a:sym typeface="Arial"/>
              </a:rPr>
            </a:br>
            <a:r>
              <a:rPr lang="en-US" sz="2400" b="0" i="1" u="none" strike="noStrike" cap="none">
                <a:solidFill>
                  <a:srgbClr val="595959"/>
                </a:solidFill>
                <a:latin typeface="Arial"/>
                <a:ea typeface="Arial"/>
                <a:cs typeface="Arial"/>
                <a:sym typeface="Arial"/>
              </a:rPr>
              <a:t>	body {background-color:yellow;}</a:t>
            </a:r>
            <a:br>
              <a:rPr lang="en-US" sz="2400" b="0" i="1" u="none" strike="noStrike" cap="none">
                <a:solidFill>
                  <a:srgbClr val="595959"/>
                </a:solidFill>
                <a:latin typeface="Arial"/>
                <a:ea typeface="Arial"/>
                <a:cs typeface="Arial"/>
                <a:sym typeface="Arial"/>
              </a:rPr>
            </a:br>
            <a:r>
              <a:rPr lang="en-US" sz="2400" b="0" i="1" u="none" strike="noStrike" cap="none">
                <a:solidFill>
                  <a:srgbClr val="595959"/>
                </a:solidFill>
                <a:latin typeface="Arial"/>
                <a:ea typeface="Arial"/>
                <a:cs typeface="Arial"/>
                <a:sym typeface="Arial"/>
              </a:rPr>
              <a:t>	p {color:blue;}</a:t>
            </a:r>
            <a:br>
              <a:rPr lang="en-US" sz="2400" b="0" i="1" u="none" strike="noStrike" cap="none">
                <a:solidFill>
                  <a:srgbClr val="595959"/>
                </a:solidFill>
                <a:latin typeface="Arial"/>
                <a:ea typeface="Arial"/>
                <a:cs typeface="Arial"/>
                <a:sym typeface="Arial"/>
              </a:rPr>
            </a:br>
            <a:r>
              <a:rPr lang="en-US" sz="2400" b="0" i="1" u="none" strike="noStrike" cap="none">
                <a:solidFill>
                  <a:srgbClr val="595959"/>
                </a:solidFill>
                <a:latin typeface="Arial"/>
                <a:ea typeface="Arial"/>
                <a:cs typeface="Arial"/>
                <a:sym typeface="Arial"/>
              </a:rPr>
              <a:t>   &lt;/style&gt;</a:t>
            </a:r>
            <a:br>
              <a:rPr lang="en-US" sz="2400" b="0" i="1" u="none" strike="noStrike" cap="none">
                <a:solidFill>
                  <a:srgbClr val="595959"/>
                </a:solidFill>
                <a:latin typeface="Arial"/>
                <a:ea typeface="Arial"/>
                <a:cs typeface="Arial"/>
                <a:sym typeface="Arial"/>
              </a:rPr>
            </a:br>
            <a:r>
              <a:rPr lang="en-US" sz="2400" b="0" i="1" u="none" strike="noStrike" cap="none">
                <a:solidFill>
                  <a:srgbClr val="595959"/>
                </a:solidFill>
                <a:latin typeface="Arial"/>
                <a:ea typeface="Arial"/>
                <a:cs typeface="Arial"/>
                <a:sym typeface="Arial"/>
              </a:rPr>
              <a:t>&lt;/head&gt; </a:t>
            </a:r>
          </a:p>
          <a:p>
            <a:pPr marL="0" marR="0" lvl="0" indent="0" algn="l" rtl="0">
              <a:lnSpc>
                <a:spcPct val="90000"/>
              </a:lnSpc>
              <a:spcBef>
                <a:spcPts val="480"/>
              </a:spcBef>
              <a:spcAft>
                <a:spcPts val="0"/>
              </a:spcAft>
              <a:buClr>
                <a:srgbClr val="000000"/>
              </a:buClr>
              <a:buSzPct val="25000"/>
              <a:buFont typeface="Arial"/>
              <a:buNone/>
            </a:pPr>
            <a:r>
              <a:rPr lang="en-US" sz="2400" b="0" i="0" u="none" strike="noStrike" cap="none">
                <a:solidFill>
                  <a:srgbClr val="000000"/>
                </a:solidFill>
                <a:latin typeface="Calibri"/>
                <a:ea typeface="Calibri"/>
                <a:cs typeface="Calibri"/>
                <a:sym typeface="Calibri"/>
              </a:rPr>
              <a:t> </a:t>
            </a:r>
          </a:p>
          <a:p>
            <a:pPr marL="0" marR="0" lvl="0" indent="0" algn="l" rtl="0">
              <a:lnSpc>
                <a:spcPct val="90000"/>
              </a:lnSpc>
              <a:spcBef>
                <a:spcPts val="440"/>
              </a:spcBef>
              <a:buClr>
                <a:schemeClr val="dk1"/>
              </a:buClr>
              <a:buSzPct val="25000"/>
              <a:buFont typeface="Arial"/>
              <a:buNone/>
            </a:pPr>
            <a:endParaRPr sz="2200" b="0" i="1" u="none" strike="noStrike" cap="none">
              <a:solidFill>
                <a:srgbClr val="595959"/>
              </a:solidFill>
              <a:latin typeface="Arial"/>
              <a:ea typeface="Arial"/>
              <a:cs typeface="Arial"/>
              <a:sym typeface="Arial"/>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5" name="Shape 365"/>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Head(Con)</a:t>
            </a:r>
          </a:p>
        </p:txBody>
      </p:sp>
      <p:sp>
        <p:nvSpPr>
          <p:cNvPr id="364" name="Shape 364"/>
          <p:cNvSpPr txBox="1">
            <a:spLocks noGrp="1"/>
          </p:cNvSpPr>
          <p:nvPr>
            <p:ph type="body" idx="1"/>
          </p:nvPr>
        </p:nvSpPr>
        <p:spPr>
          <a:xfrm>
            <a:off x="425158" y="1493413"/>
            <a:ext cx="11020925" cy="560407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Arial"/>
              <a:buNone/>
            </a:pPr>
            <a:r>
              <a:rPr lang="en-US" sz="2000" b="1" i="0" u="sng" strike="noStrike" cap="none">
                <a:solidFill>
                  <a:srgbClr val="000000"/>
                </a:solidFill>
                <a:latin typeface="Calibri"/>
                <a:ea typeface="Calibri"/>
                <a:cs typeface="Calibri"/>
                <a:sym typeface="Calibri"/>
              </a:rPr>
              <a:t>The HTML &lt;meta&gt; Element</a:t>
            </a:r>
          </a:p>
          <a:p>
            <a:pPr marL="342900" marR="0" lvl="0" indent="-342900" algn="l" rtl="0">
              <a:spcBef>
                <a:spcPts val="40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Metadata is data (information) about data.</a:t>
            </a:r>
          </a:p>
          <a:p>
            <a:pPr marL="342900" marR="0" lvl="0" indent="-342900" algn="l" rtl="0">
              <a:spcBef>
                <a:spcPts val="40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Meta elements are typically used to specify page description, keywords, author of the document, last modified, and other metadata.</a:t>
            </a:r>
          </a:p>
          <a:p>
            <a:pPr marL="342900" marR="0" lvl="0" indent="-342900" algn="l" rtl="0">
              <a:spcBef>
                <a:spcPts val="40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&lt;meta&gt; tags always go inside the &lt;head&gt; element.</a:t>
            </a:r>
          </a:p>
          <a:p>
            <a:pPr marL="0" marR="0" lvl="0" indent="0" algn="l" rtl="0">
              <a:spcBef>
                <a:spcPts val="400"/>
              </a:spcBef>
              <a:spcAft>
                <a:spcPts val="0"/>
              </a:spcAft>
              <a:buClr>
                <a:srgbClr val="000000"/>
              </a:buClr>
              <a:buSzPct val="25000"/>
              <a:buFont typeface="Arial"/>
              <a:buNone/>
            </a:pPr>
            <a:r>
              <a:rPr lang="en-US" sz="2000" b="1" i="0" u="none" strike="noStrike" cap="none">
                <a:solidFill>
                  <a:srgbClr val="000000"/>
                </a:solidFill>
                <a:latin typeface="Calibri"/>
                <a:ea typeface="Calibri"/>
                <a:cs typeface="Calibri"/>
                <a:sym typeface="Calibri"/>
              </a:rPr>
              <a:t>&lt;meta&gt; Tags - Examples of Use</a:t>
            </a:r>
          </a:p>
          <a:p>
            <a:pPr marL="342900" marR="0" lvl="0" indent="-342900" algn="l" rtl="0">
              <a:spcBef>
                <a:spcPts val="40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Define keywords for search engines:</a:t>
            </a:r>
          </a:p>
          <a:p>
            <a:pPr marL="0" marR="0" lvl="0" indent="0" algn="l" rtl="0">
              <a:spcBef>
                <a:spcPts val="400"/>
              </a:spcBef>
              <a:spcAft>
                <a:spcPts val="0"/>
              </a:spcAft>
              <a:buClr>
                <a:srgbClr val="595959"/>
              </a:buClr>
              <a:buSzPct val="25000"/>
              <a:buFont typeface="Arial"/>
              <a:buNone/>
            </a:pPr>
            <a:r>
              <a:rPr lang="en-US" sz="2000" b="0" i="1" u="none" strike="noStrike" cap="none">
                <a:solidFill>
                  <a:srgbClr val="595959"/>
                </a:solidFill>
                <a:latin typeface="Calibri"/>
                <a:ea typeface="Calibri"/>
                <a:cs typeface="Calibri"/>
                <a:sym typeface="Calibri"/>
              </a:rPr>
              <a:t>&lt;meta name="keywords" content="HTML, CSS, XML, XHTML, JavaScript"&gt;</a:t>
            </a:r>
          </a:p>
          <a:p>
            <a:pPr marL="342900" marR="0" lvl="0" indent="-342900" algn="l" rtl="0">
              <a:spcBef>
                <a:spcPts val="40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Define a description of your web page:</a:t>
            </a:r>
          </a:p>
          <a:p>
            <a:pPr marL="0" marR="0" lvl="0" indent="0" algn="l" rtl="0">
              <a:spcBef>
                <a:spcPts val="400"/>
              </a:spcBef>
              <a:spcAft>
                <a:spcPts val="0"/>
              </a:spcAft>
              <a:buClr>
                <a:srgbClr val="595959"/>
              </a:buClr>
              <a:buSzPct val="25000"/>
              <a:buFont typeface="Arial"/>
              <a:buNone/>
            </a:pPr>
            <a:r>
              <a:rPr lang="en-US" sz="2000" b="0" i="1" u="none" strike="noStrike" cap="none">
                <a:solidFill>
                  <a:srgbClr val="595959"/>
                </a:solidFill>
                <a:latin typeface="Calibri"/>
                <a:ea typeface="Calibri"/>
                <a:cs typeface="Calibri"/>
                <a:sym typeface="Calibri"/>
              </a:rPr>
              <a:t>&lt;meta name="description" content="Free Web tutorials on HTML and CSS"&gt;</a:t>
            </a:r>
          </a:p>
          <a:p>
            <a:pPr marL="342900" marR="0" lvl="0" indent="-342900" algn="l" rtl="0">
              <a:spcBef>
                <a:spcPts val="40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Define the author of a page:</a:t>
            </a:r>
          </a:p>
          <a:p>
            <a:pPr marL="0" marR="0" lvl="0" indent="0" algn="l" rtl="0">
              <a:spcBef>
                <a:spcPts val="400"/>
              </a:spcBef>
              <a:spcAft>
                <a:spcPts val="0"/>
              </a:spcAft>
              <a:buClr>
                <a:srgbClr val="595959"/>
              </a:buClr>
              <a:buSzPct val="25000"/>
              <a:buFont typeface="Arial"/>
              <a:buNone/>
            </a:pPr>
            <a:r>
              <a:rPr lang="en-US" sz="2000" b="0" i="1" u="none" strike="noStrike" cap="none">
                <a:solidFill>
                  <a:srgbClr val="595959"/>
                </a:solidFill>
                <a:latin typeface="Calibri"/>
                <a:ea typeface="Calibri"/>
                <a:cs typeface="Calibri"/>
                <a:sym typeface="Calibri"/>
              </a:rPr>
              <a:t>&lt;meta name="author" content="Hege Refsnes"&gt;</a:t>
            </a:r>
          </a:p>
          <a:p>
            <a:pPr marL="342900" marR="0" lvl="0" indent="-342900" algn="l" rtl="0">
              <a:spcBef>
                <a:spcPts val="40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Refresh document every 30 seconds:</a:t>
            </a:r>
          </a:p>
          <a:p>
            <a:pPr marL="0" marR="0" lvl="0" indent="0" algn="l" rtl="0">
              <a:spcBef>
                <a:spcPts val="400"/>
              </a:spcBef>
              <a:spcAft>
                <a:spcPts val="0"/>
              </a:spcAft>
              <a:buClr>
                <a:srgbClr val="595959"/>
              </a:buClr>
              <a:buSzPct val="25000"/>
              <a:buFont typeface="Arial"/>
              <a:buNone/>
            </a:pPr>
            <a:r>
              <a:rPr lang="en-US" sz="2000" b="0" i="1" u="none" strike="noStrike" cap="none">
                <a:solidFill>
                  <a:srgbClr val="595959"/>
                </a:solidFill>
                <a:latin typeface="Calibri"/>
                <a:ea typeface="Calibri"/>
                <a:cs typeface="Calibri"/>
                <a:sym typeface="Calibri"/>
              </a:rPr>
              <a:t>&lt;meta http-equiv="refresh" content="30"&gt;</a:t>
            </a:r>
          </a:p>
          <a:p>
            <a:pPr marL="0" marR="0" lvl="0" indent="0" algn="l" rtl="0">
              <a:spcBef>
                <a:spcPts val="400"/>
              </a:spcBef>
              <a:spcAft>
                <a:spcPts val="0"/>
              </a:spcAft>
              <a:buClr>
                <a:srgbClr val="000000"/>
              </a:buClr>
              <a:buSzPct val="25000"/>
              <a:buFont typeface="Arial"/>
              <a:buNone/>
            </a:pPr>
            <a:r>
              <a:rPr lang="en-US" sz="2000" b="0" i="0" u="none" strike="noStrike" cap="none">
                <a:solidFill>
                  <a:srgbClr val="000000"/>
                </a:solidFill>
                <a:latin typeface="Calibri"/>
                <a:ea typeface="Calibri"/>
                <a:cs typeface="Calibri"/>
                <a:sym typeface="Calibri"/>
              </a:rPr>
              <a:t> </a:t>
            </a:r>
          </a:p>
          <a:p>
            <a:pPr marL="0" marR="0" lvl="0" indent="0" algn="l" rtl="0">
              <a:spcBef>
                <a:spcPts val="400"/>
              </a:spcBef>
              <a:buClr>
                <a:schemeClr val="dk1"/>
              </a:buClr>
              <a:buSzPct val="25000"/>
              <a:buFont typeface="Arial"/>
              <a:buNone/>
            </a:pPr>
            <a:endParaRPr sz="2000" b="0" i="1" u="none" strike="noStrike" cap="none">
              <a:solidFill>
                <a:srgbClr val="595959"/>
              </a:solidFill>
              <a:latin typeface="Arial"/>
              <a:ea typeface="Arial"/>
              <a:cs typeface="Arial"/>
              <a:sym typeface="Arial"/>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2" name="Shape 372"/>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Head(Con)</a:t>
            </a:r>
          </a:p>
        </p:txBody>
      </p:sp>
      <p:sp>
        <p:nvSpPr>
          <p:cNvPr id="371" name="Shape 371"/>
          <p:cNvSpPr txBox="1">
            <a:spLocks noGrp="1"/>
          </p:cNvSpPr>
          <p:nvPr>
            <p:ph type="body" idx="1"/>
          </p:nvPr>
        </p:nvSpPr>
        <p:spPr>
          <a:xfrm>
            <a:off x="425158" y="1493415"/>
            <a:ext cx="11020925" cy="585081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Arial"/>
              <a:buNone/>
            </a:pPr>
            <a:r>
              <a:rPr lang="en-US" sz="2200" b="1" i="0" u="sng" strike="noStrike" cap="none">
                <a:solidFill>
                  <a:srgbClr val="000000"/>
                </a:solidFill>
                <a:latin typeface="Calibri"/>
                <a:ea typeface="Calibri"/>
                <a:cs typeface="Calibri"/>
                <a:sym typeface="Calibri"/>
              </a:rPr>
              <a:t>The HTML &lt;script&gt; Element</a:t>
            </a:r>
          </a:p>
          <a:p>
            <a:pPr marL="342900" marR="0" lvl="0" indent="-342900" algn="l" rtl="0">
              <a:spcBef>
                <a:spcPts val="440"/>
              </a:spcBef>
              <a:spcAft>
                <a:spcPts val="0"/>
              </a:spcAft>
              <a:buClr>
                <a:srgbClr val="000000"/>
              </a:buClr>
              <a:buSzPct val="100000"/>
              <a:buFont typeface="Arial"/>
              <a:buChar char="•"/>
            </a:pPr>
            <a:r>
              <a:rPr lang="en-US" sz="2200" b="0" i="0" u="none" strike="noStrike" cap="none">
                <a:solidFill>
                  <a:srgbClr val="000000"/>
                </a:solidFill>
                <a:latin typeface="Calibri"/>
                <a:ea typeface="Calibri"/>
                <a:cs typeface="Calibri"/>
                <a:sym typeface="Calibri"/>
              </a:rPr>
              <a:t>The &lt;script&gt; tag is used to define a client-side script, such as a JavaScript.</a:t>
            </a:r>
          </a:p>
          <a:p>
            <a:pPr marL="342900" marR="0" lvl="0" indent="-342900" algn="l" rtl="0">
              <a:spcBef>
                <a:spcPts val="440"/>
              </a:spcBef>
              <a:spcAft>
                <a:spcPts val="0"/>
              </a:spcAft>
              <a:buClr>
                <a:srgbClr val="000000"/>
              </a:buClr>
              <a:buSzPct val="100000"/>
              <a:buFont typeface="Arial"/>
              <a:buChar char="•"/>
            </a:pPr>
            <a:r>
              <a:rPr lang="en-US" sz="2200" b="0" i="0" u="none" strike="noStrike" cap="none">
                <a:solidFill>
                  <a:srgbClr val="000000"/>
                </a:solidFill>
                <a:latin typeface="Calibri"/>
                <a:ea typeface="Calibri"/>
                <a:cs typeface="Calibri"/>
                <a:sym typeface="Calibri"/>
              </a:rPr>
              <a:t>The &lt;script&gt; element will be explained in a later chapter.</a:t>
            </a:r>
          </a:p>
          <a:p>
            <a:pPr marL="0" marR="0" lvl="0" indent="0" algn="l" rtl="0">
              <a:spcBef>
                <a:spcPts val="400"/>
              </a:spcBef>
              <a:spcAft>
                <a:spcPts val="0"/>
              </a:spcAft>
              <a:buClr>
                <a:srgbClr val="595959"/>
              </a:buClr>
              <a:buSzPct val="25000"/>
              <a:buFont typeface="Arial"/>
              <a:buNone/>
            </a:pPr>
            <a:r>
              <a:rPr lang="en-US" sz="2000" b="0" i="1" u="none" strike="noStrike" cap="none">
                <a:solidFill>
                  <a:srgbClr val="595959"/>
                </a:solidFill>
                <a:latin typeface="Arial"/>
                <a:ea typeface="Arial"/>
                <a:cs typeface="Arial"/>
                <a:sym typeface="Arial"/>
              </a:rPr>
              <a:t>&lt;head&gt;</a:t>
            </a:r>
            <a:br>
              <a:rPr lang="en-US" sz="2000" b="0" i="1" u="none" strike="noStrike" cap="none">
                <a:solidFill>
                  <a:srgbClr val="595959"/>
                </a:solidFill>
                <a:latin typeface="Arial"/>
                <a:ea typeface="Arial"/>
                <a:cs typeface="Arial"/>
                <a:sym typeface="Arial"/>
              </a:rPr>
            </a:br>
            <a:r>
              <a:rPr lang="en-US" sz="2000" b="0" i="1" u="none" strike="noStrike" cap="none">
                <a:solidFill>
                  <a:srgbClr val="595959"/>
                </a:solidFill>
                <a:latin typeface="Arial"/>
                <a:ea typeface="Arial"/>
                <a:cs typeface="Arial"/>
                <a:sym typeface="Arial"/>
              </a:rPr>
              <a:t>   	&lt;script&gt;</a:t>
            </a:r>
          </a:p>
          <a:p>
            <a:pPr marL="0" marR="0" lvl="0" indent="0" algn="l" rtl="0">
              <a:spcBef>
                <a:spcPts val="400"/>
              </a:spcBef>
              <a:spcAft>
                <a:spcPts val="0"/>
              </a:spcAft>
              <a:buClr>
                <a:srgbClr val="595959"/>
              </a:buClr>
              <a:buSzPct val="25000"/>
              <a:buFont typeface="Arial"/>
              <a:buNone/>
            </a:pPr>
            <a:r>
              <a:rPr lang="en-US" sz="2000" b="0" i="1" u="none" strike="noStrike" cap="none">
                <a:solidFill>
                  <a:srgbClr val="595959"/>
                </a:solidFill>
                <a:latin typeface="Arial"/>
                <a:ea typeface="Arial"/>
                <a:cs typeface="Arial"/>
                <a:sym typeface="Arial"/>
              </a:rPr>
              <a:t>		…………………….</a:t>
            </a:r>
            <a:br>
              <a:rPr lang="en-US" sz="2000" b="0" i="1" u="none" strike="noStrike" cap="none">
                <a:solidFill>
                  <a:srgbClr val="595959"/>
                </a:solidFill>
                <a:latin typeface="Arial"/>
                <a:ea typeface="Arial"/>
                <a:cs typeface="Arial"/>
                <a:sym typeface="Arial"/>
              </a:rPr>
            </a:br>
            <a:r>
              <a:rPr lang="en-US" sz="2000" b="0" i="1" u="none" strike="noStrike" cap="none">
                <a:solidFill>
                  <a:srgbClr val="595959"/>
                </a:solidFill>
                <a:latin typeface="Arial"/>
                <a:ea typeface="Arial"/>
                <a:cs typeface="Arial"/>
                <a:sym typeface="Arial"/>
              </a:rPr>
              <a:t>   	&lt;/script&gt;</a:t>
            </a:r>
            <a:br>
              <a:rPr lang="en-US" sz="2000" b="0" i="1" u="none" strike="noStrike" cap="none">
                <a:solidFill>
                  <a:srgbClr val="595959"/>
                </a:solidFill>
                <a:latin typeface="Arial"/>
                <a:ea typeface="Arial"/>
                <a:cs typeface="Arial"/>
                <a:sym typeface="Arial"/>
              </a:rPr>
            </a:br>
            <a:r>
              <a:rPr lang="en-US" sz="2000" b="0" i="1" u="none" strike="noStrike" cap="none">
                <a:solidFill>
                  <a:srgbClr val="595959"/>
                </a:solidFill>
                <a:latin typeface="Arial"/>
                <a:ea typeface="Arial"/>
                <a:cs typeface="Arial"/>
                <a:sym typeface="Arial"/>
              </a:rPr>
              <a:t>&lt;/head&gt; </a:t>
            </a:r>
          </a:p>
          <a:p>
            <a:pPr marL="0" marR="0" lvl="0" indent="0" algn="l" rtl="0">
              <a:spcBef>
                <a:spcPts val="400"/>
              </a:spcBef>
              <a:spcAft>
                <a:spcPts val="0"/>
              </a:spcAft>
              <a:buClr>
                <a:srgbClr val="595959"/>
              </a:buClr>
              <a:buSzPct val="25000"/>
              <a:buFont typeface="Arial"/>
              <a:buNone/>
            </a:pPr>
            <a:r>
              <a:rPr lang="en-US" sz="2000" b="0" i="1" u="none" strike="noStrike" cap="none">
                <a:solidFill>
                  <a:srgbClr val="595959"/>
                </a:solidFill>
                <a:latin typeface="Arial"/>
                <a:ea typeface="Arial"/>
                <a:cs typeface="Arial"/>
                <a:sym typeface="Arial"/>
              </a:rPr>
              <a:t>&lt;body&gt;</a:t>
            </a:r>
          </a:p>
          <a:p>
            <a:pPr marL="0" marR="0" lvl="0" indent="0" algn="l" rtl="0">
              <a:spcBef>
                <a:spcPts val="400"/>
              </a:spcBef>
              <a:spcAft>
                <a:spcPts val="0"/>
              </a:spcAft>
              <a:buClr>
                <a:srgbClr val="595959"/>
              </a:buClr>
              <a:buSzPct val="25000"/>
              <a:buFont typeface="Arial"/>
              <a:buNone/>
            </a:pPr>
            <a:r>
              <a:rPr lang="en-US" sz="2000" b="0" i="1" u="none" strike="noStrike" cap="none">
                <a:solidFill>
                  <a:srgbClr val="595959"/>
                </a:solidFill>
                <a:latin typeface="Arial"/>
                <a:ea typeface="Arial"/>
                <a:cs typeface="Arial"/>
                <a:sym typeface="Arial"/>
              </a:rPr>
              <a:t>	&lt;script&gt;…………………………&lt;/script&gt;</a:t>
            </a:r>
          </a:p>
          <a:p>
            <a:pPr marL="0" marR="0" lvl="0" indent="0" algn="l" rtl="0">
              <a:spcBef>
                <a:spcPts val="400"/>
              </a:spcBef>
              <a:spcAft>
                <a:spcPts val="0"/>
              </a:spcAft>
              <a:buClr>
                <a:srgbClr val="595959"/>
              </a:buClr>
              <a:buSzPct val="25000"/>
              <a:buFont typeface="Arial"/>
              <a:buNone/>
            </a:pPr>
            <a:r>
              <a:rPr lang="en-US" sz="2000" b="0" i="1" u="none" strike="noStrike" cap="none">
                <a:solidFill>
                  <a:srgbClr val="595959"/>
                </a:solidFill>
                <a:latin typeface="Arial"/>
                <a:ea typeface="Arial"/>
                <a:cs typeface="Arial"/>
                <a:sym typeface="Arial"/>
              </a:rPr>
              <a:t>&lt;/body&gt;</a:t>
            </a:r>
          </a:p>
          <a:p>
            <a:pPr marL="0" marR="0" lvl="0" indent="0" algn="l" rtl="0">
              <a:spcBef>
                <a:spcPts val="440"/>
              </a:spcBef>
              <a:spcAft>
                <a:spcPts val="0"/>
              </a:spcAft>
              <a:buClr>
                <a:schemeClr val="dk1"/>
              </a:buClr>
              <a:buSzPct val="25000"/>
              <a:buFont typeface="Arial"/>
              <a:buNone/>
            </a:pPr>
            <a:endParaRPr sz="2200" b="0" i="0" u="none" strike="noStrike" cap="none">
              <a:solidFill>
                <a:srgbClr val="000000"/>
              </a:solidFill>
              <a:latin typeface="Calibri"/>
              <a:ea typeface="Calibri"/>
              <a:cs typeface="Calibri"/>
              <a:sym typeface="Calibri"/>
            </a:endParaRPr>
          </a:p>
          <a:p>
            <a:pPr marL="0" marR="0" lvl="0" indent="0" algn="l" rtl="0">
              <a:spcBef>
                <a:spcPts val="440"/>
              </a:spcBef>
              <a:spcAft>
                <a:spcPts val="0"/>
              </a:spcAft>
              <a:buClr>
                <a:srgbClr val="000000"/>
              </a:buClr>
              <a:buSzPct val="25000"/>
              <a:buFont typeface="Arial"/>
              <a:buNone/>
            </a:pPr>
            <a:r>
              <a:rPr lang="en-US" sz="2200" b="1" i="0" u="sng" strike="noStrike" cap="none">
                <a:solidFill>
                  <a:srgbClr val="000000"/>
                </a:solidFill>
                <a:latin typeface="Calibri"/>
                <a:ea typeface="Calibri"/>
                <a:cs typeface="Calibri"/>
                <a:sym typeface="Calibri"/>
              </a:rPr>
              <a:t>HTML head Elements (P. 25)</a:t>
            </a:r>
          </a:p>
          <a:p>
            <a:pPr marL="0" marR="0" lvl="0" indent="0" algn="l" rtl="0">
              <a:spcBef>
                <a:spcPts val="480"/>
              </a:spcBef>
              <a:spcAft>
                <a:spcPts val="0"/>
              </a:spcAft>
              <a:buClr>
                <a:srgbClr val="000000"/>
              </a:buClr>
              <a:buSzPct val="25000"/>
              <a:buFont typeface="Arial"/>
              <a:buNone/>
            </a:pPr>
            <a:r>
              <a:rPr lang="en-US" sz="2400" b="0" i="0" u="none" strike="noStrike" cap="none">
                <a:solidFill>
                  <a:srgbClr val="000000"/>
                </a:solidFill>
                <a:latin typeface="Calibri"/>
                <a:ea typeface="Calibri"/>
                <a:cs typeface="Calibri"/>
                <a:sym typeface="Calibri"/>
              </a:rPr>
              <a:t> </a:t>
            </a:r>
          </a:p>
          <a:p>
            <a:pPr marL="0" marR="0" lvl="0" indent="0" algn="l" rtl="0">
              <a:spcBef>
                <a:spcPts val="440"/>
              </a:spcBef>
              <a:buClr>
                <a:schemeClr val="dk1"/>
              </a:buClr>
              <a:buSzPct val="25000"/>
              <a:buFont typeface="Arial"/>
              <a:buNone/>
            </a:pPr>
            <a:endParaRPr sz="2200" b="0" i="1" u="none" strike="noStrike" cap="none">
              <a:solidFill>
                <a:srgbClr val="595959"/>
              </a:solidFill>
              <a:latin typeface="Arial"/>
              <a:ea typeface="Arial"/>
              <a:cs typeface="Arial"/>
              <a:sym typeface="Arial"/>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9" name="Shape 379"/>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Image</a:t>
            </a:r>
          </a:p>
        </p:txBody>
      </p:sp>
      <p:sp>
        <p:nvSpPr>
          <p:cNvPr id="378" name="Shape 378"/>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Arial"/>
              <a:buNone/>
            </a:pPr>
            <a:r>
              <a:rPr lang="en-US" sz="2400" b="1" i="0" u="sng" strike="noStrike" cap="none">
                <a:solidFill>
                  <a:srgbClr val="000000"/>
                </a:solidFill>
                <a:latin typeface="Calibri"/>
                <a:ea typeface="Calibri"/>
                <a:cs typeface="Calibri"/>
                <a:sym typeface="Calibri"/>
              </a:rPr>
              <a:t>HTML Images - The &lt;img&gt; Tag and the Src Attribute</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In HTML, images are defined with the &lt;img&gt; tag.</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The &lt;img&gt; tag is empty, which means that it contains attributes only, and has no closing tag.</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To display an image on a page, you need to use the </a:t>
            </a:r>
            <a:r>
              <a:rPr lang="en-US" sz="2400" b="1" i="0" u="none" strike="noStrike" cap="none">
                <a:solidFill>
                  <a:srgbClr val="000000"/>
                </a:solidFill>
                <a:latin typeface="Calibri"/>
                <a:ea typeface="Calibri"/>
                <a:cs typeface="Calibri"/>
                <a:sym typeface="Calibri"/>
              </a:rPr>
              <a:t>src</a:t>
            </a:r>
            <a:r>
              <a:rPr lang="en-US" sz="2400" b="0" i="0" u="none" strike="noStrike" cap="none">
                <a:solidFill>
                  <a:srgbClr val="000000"/>
                </a:solidFill>
                <a:latin typeface="Calibri"/>
                <a:ea typeface="Calibri"/>
                <a:cs typeface="Calibri"/>
                <a:sym typeface="Calibri"/>
              </a:rPr>
              <a:t> attribute. </a:t>
            </a:r>
            <a:r>
              <a:rPr lang="en-US" sz="2400" b="1" i="0" u="none" strike="noStrike" cap="none">
                <a:solidFill>
                  <a:srgbClr val="000000"/>
                </a:solidFill>
                <a:latin typeface="Calibri"/>
                <a:ea typeface="Calibri"/>
                <a:cs typeface="Calibri"/>
                <a:sym typeface="Calibri"/>
              </a:rPr>
              <a:t>src</a:t>
            </a:r>
            <a:r>
              <a:rPr lang="en-US" sz="2400" b="0" i="0" u="none" strike="noStrike" cap="none">
                <a:solidFill>
                  <a:srgbClr val="000000"/>
                </a:solidFill>
                <a:latin typeface="Calibri"/>
                <a:ea typeface="Calibri"/>
                <a:cs typeface="Calibri"/>
                <a:sym typeface="Calibri"/>
              </a:rPr>
              <a:t> stands for "source". The value of the src attribute is the URL of the image you want to display.</a:t>
            </a:r>
          </a:p>
          <a:p>
            <a:pPr marL="0" marR="0" lvl="0" indent="0" algn="l" rtl="0">
              <a:spcBef>
                <a:spcPts val="480"/>
              </a:spcBef>
              <a:spcAft>
                <a:spcPts val="0"/>
              </a:spcAft>
              <a:buClr>
                <a:schemeClr val="dk1"/>
              </a:buClr>
              <a:buSzPct val="25000"/>
              <a:buFont typeface="Arial"/>
              <a:buNone/>
            </a:pPr>
            <a:endParaRPr sz="2400" b="0" i="0" u="none" strike="noStrike" cap="none">
              <a:solidFill>
                <a:srgbClr val="000000"/>
              </a:solidFill>
              <a:latin typeface="Calibri"/>
              <a:ea typeface="Calibri"/>
              <a:cs typeface="Calibri"/>
              <a:sym typeface="Calibri"/>
            </a:endParaRP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Syntax for defining an image:</a:t>
            </a:r>
          </a:p>
          <a:p>
            <a:pPr marL="0" marR="0" lvl="0" indent="0" algn="l" rtl="0">
              <a:spcBef>
                <a:spcPts val="480"/>
              </a:spcBef>
              <a:spcAft>
                <a:spcPts val="0"/>
              </a:spcAft>
              <a:buClr>
                <a:srgbClr val="595959"/>
              </a:buClr>
              <a:buSzPct val="25000"/>
              <a:buFont typeface="Arial"/>
              <a:buNone/>
            </a:pPr>
            <a:r>
              <a:rPr lang="en-US" sz="2400" b="0" i="1" u="none" strike="noStrike" cap="none">
                <a:solidFill>
                  <a:srgbClr val="595959"/>
                </a:solidFill>
                <a:latin typeface="Calibri"/>
                <a:ea typeface="Calibri"/>
                <a:cs typeface="Calibri"/>
                <a:sym typeface="Calibri"/>
              </a:rPr>
              <a:t>&lt;img src="url" alt="some_text"&gt;</a:t>
            </a:r>
          </a:p>
          <a:p>
            <a:pPr marL="342900" marR="0" lvl="0" indent="-342900" algn="l" rtl="0">
              <a:spcBef>
                <a:spcPts val="480"/>
              </a:spcBef>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The browser displays the image where the &lt;img&gt; tag occurs in the document. If you put an image tag between two paragraphs, the browser shows the first paragraph, then the image, and then the second paragraph.</a:t>
            </a: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Shape 13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200" b="0" i="0" u="none" strike="noStrike" cap="none">
                <a:solidFill>
                  <a:srgbClr val="FF0000"/>
                </a:solidFill>
                <a:latin typeface="Arial"/>
                <a:ea typeface="Arial"/>
                <a:cs typeface="Arial"/>
                <a:sym typeface="Arial"/>
              </a:rPr>
              <a:t>HTML Introduction (Cont.)</a:t>
            </a:r>
          </a:p>
        </p:txBody>
      </p:sp>
      <p:sp>
        <p:nvSpPr>
          <p:cNvPr id="130" name="Shape 130"/>
          <p:cNvSpPr txBox="1">
            <a:spLocks noGrp="1"/>
          </p:cNvSpPr>
          <p:nvPr>
            <p:ph type="body" idx="1"/>
          </p:nvPr>
        </p:nvSpPr>
        <p:spPr>
          <a:xfrm>
            <a:off x="615775" y="1952906"/>
            <a:ext cx="11020925" cy="3794751"/>
          </a:xfrm>
          <a:prstGeom prst="rect">
            <a:avLst/>
          </a:prstGeom>
          <a:noFill/>
          <a:ln>
            <a:noFill/>
          </a:ln>
        </p:spPr>
        <p:txBody>
          <a:bodyPr lIns="91425" tIns="45700" rIns="91425" bIns="45700" anchor="t" anchorCtr="0">
            <a:noAutofit/>
          </a:bodyPr>
          <a:lstStyle/>
          <a:p>
            <a:pPr marL="274320" marR="0" lvl="0" indent="-274320" algn="l" rtl="0">
              <a:spcBef>
                <a:spcPts val="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The </a:t>
            </a:r>
            <a:r>
              <a:rPr lang="en-US" sz="2400" b="1" i="0" u="none" strike="noStrike" cap="none">
                <a:solidFill>
                  <a:schemeClr val="dk1"/>
                </a:solidFill>
                <a:latin typeface="Arial"/>
                <a:ea typeface="Arial"/>
                <a:cs typeface="Arial"/>
                <a:sym typeface="Arial"/>
              </a:rPr>
              <a:t>DOCTYPE</a:t>
            </a:r>
            <a:r>
              <a:rPr lang="en-US" sz="2400" b="0" i="0" u="none" strike="noStrike" cap="none">
                <a:solidFill>
                  <a:schemeClr val="dk1"/>
                </a:solidFill>
                <a:latin typeface="Arial"/>
                <a:ea typeface="Arial"/>
                <a:cs typeface="Arial"/>
                <a:sym typeface="Arial"/>
              </a:rPr>
              <a:t> declaration defines the document type to be HTML</a:t>
            </a:r>
          </a:p>
          <a:p>
            <a:pPr marL="274320" marR="0" lvl="0" indent="-274320" algn="l" rtl="0">
              <a:spcBef>
                <a:spcPts val="220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The text between </a:t>
            </a:r>
            <a:r>
              <a:rPr lang="en-US" sz="2400" b="1" i="0" u="none" strike="noStrike" cap="none">
                <a:solidFill>
                  <a:schemeClr val="dk1"/>
                </a:solidFill>
                <a:latin typeface="Arial"/>
                <a:ea typeface="Arial"/>
                <a:cs typeface="Arial"/>
                <a:sym typeface="Arial"/>
              </a:rPr>
              <a:t>&lt;html&gt;</a:t>
            </a:r>
            <a:r>
              <a:rPr lang="en-US" sz="2400" b="0" i="0" u="none" strike="noStrike" cap="none">
                <a:solidFill>
                  <a:schemeClr val="dk1"/>
                </a:solidFill>
                <a:latin typeface="Arial"/>
                <a:ea typeface="Arial"/>
                <a:cs typeface="Arial"/>
                <a:sym typeface="Arial"/>
              </a:rPr>
              <a:t> and </a:t>
            </a:r>
            <a:r>
              <a:rPr lang="en-US" sz="2400" b="1" i="0" u="none" strike="noStrike" cap="none">
                <a:solidFill>
                  <a:schemeClr val="dk1"/>
                </a:solidFill>
                <a:latin typeface="Arial"/>
                <a:ea typeface="Arial"/>
                <a:cs typeface="Arial"/>
                <a:sym typeface="Arial"/>
              </a:rPr>
              <a:t>&lt;/html&gt;</a:t>
            </a:r>
            <a:r>
              <a:rPr lang="en-US" sz="2400" b="0" i="0" u="none" strike="noStrike" cap="none">
                <a:solidFill>
                  <a:schemeClr val="dk1"/>
                </a:solidFill>
                <a:latin typeface="Arial"/>
                <a:ea typeface="Arial"/>
                <a:cs typeface="Arial"/>
                <a:sym typeface="Arial"/>
              </a:rPr>
              <a:t> describes an HTML document</a:t>
            </a:r>
          </a:p>
          <a:p>
            <a:pPr marL="274320" marR="0" lvl="0" indent="-274320" algn="l" rtl="0">
              <a:spcBef>
                <a:spcPts val="220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The text between </a:t>
            </a:r>
            <a:r>
              <a:rPr lang="en-US" sz="2400" b="1" i="0" u="none" strike="noStrike" cap="none">
                <a:solidFill>
                  <a:schemeClr val="dk1"/>
                </a:solidFill>
                <a:latin typeface="Arial"/>
                <a:ea typeface="Arial"/>
                <a:cs typeface="Arial"/>
                <a:sym typeface="Arial"/>
              </a:rPr>
              <a:t>&lt;head&gt;</a:t>
            </a:r>
            <a:r>
              <a:rPr lang="en-US" sz="2400" b="0" i="0" u="none" strike="noStrike" cap="none">
                <a:solidFill>
                  <a:schemeClr val="dk1"/>
                </a:solidFill>
                <a:latin typeface="Arial"/>
                <a:ea typeface="Arial"/>
                <a:cs typeface="Arial"/>
                <a:sym typeface="Arial"/>
              </a:rPr>
              <a:t> and </a:t>
            </a:r>
            <a:r>
              <a:rPr lang="en-US" sz="2400" b="1" i="0" u="none" strike="noStrike" cap="none">
                <a:solidFill>
                  <a:schemeClr val="dk1"/>
                </a:solidFill>
                <a:latin typeface="Arial"/>
                <a:ea typeface="Arial"/>
                <a:cs typeface="Arial"/>
                <a:sym typeface="Arial"/>
              </a:rPr>
              <a:t>&lt;/head&gt;</a:t>
            </a:r>
            <a:r>
              <a:rPr lang="en-US" sz="2400" b="0" i="0" u="none" strike="noStrike" cap="none">
                <a:solidFill>
                  <a:schemeClr val="dk1"/>
                </a:solidFill>
                <a:latin typeface="Arial"/>
                <a:ea typeface="Arial"/>
                <a:cs typeface="Arial"/>
                <a:sym typeface="Arial"/>
              </a:rPr>
              <a:t> provides information about the document</a:t>
            </a:r>
          </a:p>
          <a:p>
            <a:pPr marL="274320" marR="0" lvl="0" indent="-274320" algn="l" rtl="0">
              <a:spcBef>
                <a:spcPts val="220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The text between </a:t>
            </a:r>
            <a:r>
              <a:rPr lang="en-US" sz="2400" b="1" i="0" u="none" strike="noStrike" cap="none">
                <a:solidFill>
                  <a:schemeClr val="dk1"/>
                </a:solidFill>
                <a:latin typeface="Arial"/>
                <a:ea typeface="Arial"/>
                <a:cs typeface="Arial"/>
                <a:sym typeface="Arial"/>
              </a:rPr>
              <a:t>&lt;title&gt;</a:t>
            </a:r>
            <a:r>
              <a:rPr lang="en-US" sz="2400" b="0" i="0" u="none" strike="noStrike" cap="none">
                <a:solidFill>
                  <a:schemeClr val="dk1"/>
                </a:solidFill>
                <a:latin typeface="Arial"/>
                <a:ea typeface="Arial"/>
                <a:cs typeface="Arial"/>
                <a:sym typeface="Arial"/>
              </a:rPr>
              <a:t> and </a:t>
            </a:r>
            <a:r>
              <a:rPr lang="en-US" sz="2400" b="1" i="0" u="none" strike="noStrike" cap="none">
                <a:solidFill>
                  <a:schemeClr val="dk1"/>
                </a:solidFill>
                <a:latin typeface="Arial"/>
                <a:ea typeface="Arial"/>
                <a:cs typeface="Arial"/>
                <a:sym typeface="Arial"/>
              </a:rPr>
              <a:t>&lt;/title&gt;</a:t>
            </a:r>
            <a:r>
              <a:rPr lang="en-US" sz="2400" b="0" i="0" u="none" strike="noStrike" cap="none">
                <a:solidFill>
                  <a:schemeClr val="dk1"/>
                </a:solidFill>
                <a:latin typeface="Arial"/>
                <a:ea typeface="Arial"/>
                <a:cs typeface="Arial"/>
                <a:sym typeface="Arial"/>
              </a:rPr>
              <a:t> provides a title for the document</a:t>
            </a:r>
          </a:p>
          <a:p>
            <a:pPr marL="274320" marR="0" lvl="0" indent="-274320" algn="l" rtl="0">
              <a:spcBef>
                <a:spcPts val="220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The text between </a:t>
            </a:r>
            <a:r>
              <a:rPr lang="en-US" sz="2400" b="1" i="0" u="none" strike="noStrike" cap="none">
                <a:solidFill>
                  <a:schemeClr val="dk1"/>
                </a:solidFill>
                <a:latin typeface="Arial"/>
                <a:ea typeface="Arial"/>
                <a:cs typeface="Arial"/>
                <a:sym typeface="Arial"/>
              </a:rPr>
              <a:t>&lt;body&gt;</a:t>
            </a:r>
            <a:r>
              <a:rPr lang="en-US" sz="2400" b="0" i="0" u="none" strike="noStrike" cap="none">
                <a:solidFill>
                  <a:schemeClr val="dk1"/>
                </a:solidFill>
                <a:latin typeface="Arial"/>
                <a:ea typeface="Arial"/>
                <a:cs typeface="Arial"/>
                <a:sym typeface="Arial"/>
              </a:rPr>
              <a:t> and </a:t>
            </a:r>
            <a:r>
              <a:rPr lang="en-US" sz="2400" b="1" i="0" u="none" strike="noStrike" cap="none">
                <a:solidFill>
                  <a:schemeClr val="dk1"/>
                </a:solidFill>
                <a:latin typeface="Arial"/>
                <a:ea typeface="Arial"/>
                <a:cs typeface="Arial"/>
                <a:sym typeface="Arial"/>
              </a:rPr>
              <a:t>&lt;/body&gt;</a:t>
            </a:r>
            <a:r>
              <a:rPr lang="en-US" sz="2400" b="0" i="0" u="none" strike="noStrike" cap="none">
                <a:solidFill>
                  <a:schemeClr val="dk1"/>
                </a:solidFill>
                <a:latin typeface="Arial"/>
                <a:ea typeface="Arial"/>
                <a:cs typeface="Arial"/>
                <a:sym typeface="Arial"/>
              </a:rPr>
              <a:t> describes the visible page content</a:t>
            </a:r>
          </a:p>
          <a:p>
            <a:pPr marL="0" marR="0" lvl="0" indent="0" algn="l" rtl="0">
              <a:spcBef>
                <a:spcPts val="2200"/>
              </a:spcBef>
              <a:buClr>
                <a:schemeClr val="dk1"/>
              </a:buClr>
              <a:buSzPct val="25000"/>
              <a:buFont typeface="Arial"/>
              <a:buNone/>
            </a:pPr>
            <a:endParaRPr sz="2400" b="0" i="0" u="none" strike="noStrike" cap="none">
              <a:solidFill>
                <a:schemeClr val="dk1"/>
              </a:solidFill>
              <a:latin typeface="Arial"/>
              <a:ea typeface="Arial"/>
              <a:cs typeface="Arial"/>
              <a:sym typeface="Arial"/>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6" name="Shape 386"/>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Image (Con)</a:t>
            </a:r>
          </a:p>
        </p:txBody>
      </p:sp>
      <p:sp>
        <p:nvSpPr>
          <p:cNvPr id="385" name="Shape 385"/>
          <p:cNvSpPr txBox="1">
            <a:spLocks noGrp="1"/>
          </p:cNvSpPr>
          <p:nvPr>
            <p:ph type="body" idx="1"/>
          </p:nvPr>
        </p:nvSpPr>
        <p:spPr>
          <a:xfrm>
            <a:off x="425158" y="1493413"/>
            <a:ext cx="11020925" cy="519767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Arial"/>
              <a:buNone/>
            </a:pPr>
            <a:r>
              <a:rPr lang="en-US" sz="1800" b="1" i="0" u="sng" strike="noStrike" cap="none">
                <a:solidFill>
                  <a:srgbClr val="000000"/>
                </a:solidFill>
                <a:latin typeface="Calibri"/>
                <a:ea typeface="Calibri"/>
                <a:cs typeface="Calibri"/>
                <a:sym typeface="Calibri"/>
              </a:rPr>
              <a:t>HTML Images - The Alt Attribute</a:t>
            </a:r>
          </a:p>
          <a:p>
            <a:pPr marL="342900" marR="0" lvl="0" indent="-342900" algn="l" rtl="0">
              <a:spcBef>
                <a:spcPts val="360"/>
              </a:spcBef>
              <a:spcAft>
                <a:spcPts val="0"/>
              </a:spcAft>
              <a:buClr>
                <a:srgbClr val="000000"/>
              </a:buClr>
              <a:buSzPct val="100000"/>
              <a:buFont typeface="Arial"/>
              <a:buChar char="•"/>
            </a:pPr>
            <a:r>
              <a:rPr lang="en-US" sz="1800" b="0" i="0" u="none" strike="noStrike" cap="none">
                <a:solidFill>
                  <a:srgbClr val="000000"/>
                </a:solidFill>
                <a:latin typeface="Calibri"/>
                <a:ea typeface="Calibri"/>
                <a:cs typeface="Calibri"/>
                <a:sym typeface="Calibri"/>
              </a:rPr>
              <a:t>The required alt attribute specifies an alternate text for an image, if the image cannot be displayed.</a:t>
            </a:r>
          </a:p>
          <a:p>
            <a:pPr marL="342900" marR="0" lvl="0" indent="-342900" algn="l" rtl="0">
              <a:spcBef>
                <a:spcPts val="360"/>
              </a:spcBef>
              <a:spcAft>
                <a:spcPts val="0"/>
              </a:spcAft>
              <a:buClr>
                <a:srgbClr val="000000"/>
              </a:buClr>
              <a:buSzPct val="100000"/>
              <a:buFont typeface="Arial"/>
              <a:buChar char="•"/>
            </a:pPr>
            <a:r>
              <a:rPr lang="en-US" sz="1800" b="0" i="0" u="none" strike="noStrike" cap="none">
                <a:solidFill>
                  <a:srgbClr val="000000"/>
                </a:solidFill>
                <a:latin typeface="Calibri"/>
                <a:ea typeface="Calibri"/>
                <a:cs typeface="Calibri"/>
                <a:sym typeface="Calibri"/>
              </a:rPr>
              <a:t>The value of the alt attribute is an author-defined text:</a:t>
            </a:r>
          </a:p>
          <a:p>
            <a:pPr marL="0" marR="0" lvl="0" indent="0" algn="l" rtl="0">
              <a:spcBef>
                <a:spcPts val="360"/>
              </a:spcBef>
              <a:spcAft>
                <a:spcPts val="0"/>
              </a:spcAft>
              <a:buClr>
                <a:srgbClr val="595959"/>
              </a:buClr>
              <a:buSzPct val="25000"/>
              <a:buFont typeface="Arial"/>
              <a:buNone/>
            </a:pPr>
            <a:r>
              <a:rPr lang="en-US" sz="1800" b="0" i="1" u="none" strike="noStrike" cap="none">
                <a:solidFill>
                  <a:srgbClr val="595959"/>
                </a:solidFill>
                <a:latin typeface="Calibri"/>
                <a:ea typeface="Calibri"/>
                <a:cs typeface="Calibri"/>
                <a:sym typeface="Calibri"/>
              </a:rPr>
              <a:t>&lt;img src="smiley.gif" alt="Smiley face"&gt;</a:t>
            </a:r>
          </a:p>
          <a:p>
            <a:pPr marL="342900" marR="0" lvl="0" indent="-342900" algn="l" rtl="0">
              <a:spcBef>
                <a:spcPts val="360"/>
              </a:spcBef>
              <a:spcAft>
                <a:spcPts val="0"/>
              </a:spcAft>
              <a:buClr>
                <a:srgbClr val="000000"/>
              </a:buClr>
              <a:buSzPct val="100000"/>
              <a:buFont typeface="Arial"/>
              <a:buChar char="•"/>
            </a:pPr>
            <a:r>
              <a:rPr lang="en-US" sz="1800" b="0" i="0" u="none" strike="noStrike" cap="none">
                <a:solidFill>
                  <a:srgbClr val="000000"/>
                </a:solidFill>
                <a:latin typeface="Calibri"/>
                <a:ea typeface="Calibri"/>
                <a:cs typeface="Calibri"/>
                <a:sym typeface="Calibri"/>
              </a:rPr>
              <a:t>The alt attribute provides alternative information for an image if a user for some reason cannot view it (because of slow connection, an error in the src attribute, or if the user uses a screen reader).</a:t>
            </a:r>
          </a:p>
          <a:p>
            <a:pPr marL="0" marR="0" lvl="0" indent="0" algn="l" rtl="0">
              <a:spcBef>
                <a:spcPts val="360"/>
              </a:spcBef>
              <a:spcAft>
                <a:spcPts val="0"/>
              </a:spcAft>
              <a:buClr>
                <a:srgbClr val="000000"/>
              </a:buClr>
              <a:buSzPct val="25000"/>
              <a:buFont typeface="Arial"/>
              <a:buNone/>
            </a:pPr>
            <a:r>
              <a:rPr lang="en-US" sz="1800" b="0" i="0" u="none" strike="noStrike" cap="none">
                <a:solidFill>
                  <a:srgbClr val="000000"/>
                </a:solidFill>
                <a:latin typeface="Calibri"/>
                <a:ea typeface="Calibri"/>
                <a:cs typeface="Calibri"/>
                <a:sym typeface="Calibri"/>
              </a:rPr>
              <a:t> </a:t>
            </a:r>
          </a:p>
          <a:p>
            <a:pPr marL="0" marR="0" lvl="0" indent="0" algn="l" rtl="0">
              <a:spcBef>
                <a:spcPts val="360"/>
              </a:spcBef>
              <a:spcAft>
                <a:spcPts val="0"/>
              </a:spcAft>
              <a:buClr>
                <a:srgbClr val="000000"/>
              </a:buClr>
              <a:buSzPct val="25000"/>
              <a:buFont typeface="Arial"/>
              <a:buNone/>
            </a:pPr>
            <a:r>
              <a:rPr lang="en-US" sz="1800" b="1" i="0" u="sng" strike="noStrike" cap="none">
                <a:solidFill>
                  <a:srgbClr val="000000"/>
                </a:solidFill>
                <a:latin typeface="Calibri"/>
                <a:ea typeface="Calibri"/>
                <a:cs typeface="Calibri"/>
                <a:sym typeface="Calibri"/>
              </a:rPr>
              <a:t>HTML Images - Set Height and Width of an Image</a:t>
            </a:r>
          </a:p>
          <a:p>
            <a:pPr marL="342900" marR="0" lvl="0" indent="-342900" algn="l" rtl="0">
              <a:spcBef>
                <a:spcPts val="360"/>
              </a:spcBef>
              <a:spcAft>
                <a:spcPts val="0"/>
              </a:spcAft>
              <a:buClr>
                <a:srgbClr val="000000"/>
              </a:buClr>
              <a:buSzPct val="100000"/>
              <a:buFont typeface="Arial"/>
              <a:buChar char="•"/>
            </a:pPr>
            <a:r>
              <a:rPr lang="en-US" sz="1800" b="0" i="0" u="none" strike="noStrike" cap="none">
                <a:solidFill>
                  <a:srgbClr val="000000"/>
                </a:solidFill>
                <a:latin typeface="Calibri"/>
                <a:ea typeface="Calibri"/>
                <a:cs typeface="Calibri"/>
                <a:sym typeface="Calibri"/>
              </a:rPr>
              <a:t>The height and width attributes are used to specify the height and width of an image.</a:t>
            </a:r>
          </a:p>
          <a:p>
            <a:pPr marL="342900" marR="0" lvl="0" indent="-342900" algn="l" rtl="0">
              <a:spcBef>
                <a:spcPts val="360"/>
              </a:spcBef>
              <a:spcAft>
                <a:spcPts val="0"/>
              </a:spcAft>
              <a:buClr>
                <a:srgbClr val="000000"/>
              </a:buClr>
              <a:buSzPct val="100000"/>
              <a:buFont typeface="Arial"/>
              <a:buChar char="•"/>
            </a:pPr>
            <a:r>
              <a:rPr lang="en-US" sz="1800" b="0" i="0" u="none" strike="noStrike" cap="none">
                <a:solidFill>
                  <a:srgbClr val="000000"/>
                </a:solidFill>
                <a:latin typeface="Calibri"/>
                <a:ea typeface="Calibri"/>
                <a:cs typeface="Calibri"/>
                <a:sym typeface="Calibri"/>
              </a:rPr>
              <a:t>The attribute values are specified in pixels by default:</a:t>
            </a:r>
          </a:p>
          <a:p>
            <a:pPr marL="0" marR="0" lvl="0" indent="0" algn="l" rtl="0">
              <a:spcBef>
                <a:spcPts val="360"/>
              </a:spcBef>
              <a:spcAft>
                <a:spcPts val="0"/>
              </a:spcAft>
              <a:buClr>
                <a:srgbClr val="595959"/>
              </a:buClr>
              <a:buSzPct val="25000"/>
              <a:buFont typeface="Arial"/>
              <a:buNone/>
            </a:pPr>
            <a:r>
              <a:rPr lang="en-US" sz="1800" b="0" i="1" u="none" strike="noStrike" cap="none">
                <a:solidFill>
                  <a:srgbClr val="595959"/>
                </a:solidFill>
                <a:latin typeface="Calibri"/>
                <a:ea typeface="Calibri"/>
                <a:cs typeface="Calibri"/>
                <a:sym typeface="Calibri"/>
              </a:rPr>
              <a:t>&lt;img src="smiley.gif" alt="Smiley face" width="42" height="42"&gt;</a:t>
            </a:r>
          </a:p>
          <a:p>
            <a:pPr marL="0" marR="0" lvl="0" indent="0" algn="l" rtl="0">
              <a:spcBef>
                <a:spcPts val="360"/>
              </a:spcBef>
              <a:spcAft>
                <a:spcPts val="0"/>
              </a:spcAft>
              <a:buClr>
                <a:schemeClr val="dk1"/>
              </a:buClr>
              <a:buSzPct val="25000"/>
              <a:buFont typeface="Arial"/>
              <a:buNone/>
            </a:pPr>
            <a:endParaRPr sz="1800" b="0" i="0" u="none" strike="noStrike" cap="none">
              <a:solidFill>
                <a:srgbClr val="000000"/>
              </a:solidFill>
              <a:latin typeface="Calibri"/>
              <a:ea typeface="Calibri"/>
              <a:cs typeface="Calibri"/>
              <a:sym typeface="Calibri"/>
            </a:endParaRPr>
          </a:p>
          <a:p>
            <a:pPr marL="0" marR="0" lvl="0" indent="0" algn="l" rtl="0">
              <a:spcBef>
                <a:spcPts val="360"/>
              </a:spcBef>
              <a:buClr>
                <a:srgbClr val="000000"/>
              </a:buClr>
              <a:buSzPct val="25000"/>
              <a:buFont typeface="Arial"/>
              <a:buNone/>
            </a:pPr>
            <a:r>
              <a:rPr lang="en-US" sz="1800" b="1" i="0" u="none" strike="noStrike" cap="none">
                <a:solidFill>
                  <a:srgbClr val="000000"/>
                </a:solidFill>
                <a:latin typeface="Calibri"/>
                <a:ea typeface="Calibri"/>
                <a:cs typeface="Calibri"/>
                <a:sym typeface="Calibri"/>
              </a:rPr>
              <a:t>Tip</a:t>
            </a:r>
            <a:r>
              <a:rPr lang="en-US" sz="1800" b="0" i="0" u="none" strike="noStrike" cap="none">
                <a:solidFill>
                  <a:srgbClr val="000000"/>
                </a:solidFill>
                <a:latin typeface="Calibri"/>
                <a:ea typeface="Calibri"/>
                <a:cs typeface="Calibri"/>
                <a:sym typeface="Calibri"/>
              </a:rPr>
              <a:t>: It is a good practice to specify both the height and width attributes for an image. If these attributes are set, the space required for the image is reserved when the page is loaded. However, without these attributes, the browser does not know the size of the image. The effect will be that the page layout will change during loading (while the images load).</a:t>
            </a: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3" name="Shape 393"/>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Image (Con)</a:t>
            </a:r>
          </a:p>
        </p:txBody>
      </p:sp>
      <p:sp>
        <p:nvSpPr>
          <p:cNvPr id="392" name="Shape 392"/>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just" rtl="0">
              <a:spcBef>
                <a:spcPts val="0"/>
              </a:spcBef>
              <a:spcAft>
                <a:spcPts val="0"/>
              </a:spcAft>
              <a:buClr>
                <a:srgbClr val="000000"/>
              </a:buClr>
              <a:buSzPct val="25000"/>
              <a:buFont typeface="Arial"/>
              <a:buNone/>
            </a:pPr>
            <a:r>
              <a:rPr lang="en-US" sz="2400" b="1" i="0" u="sng" strike="noStrike" cap="none">
                <a:solidFill>
                  <a:srgbClr val="000000"/>
                </a:solidFill>
                <a:latin typeface="Calibri"/>
                <a:ea typeface="Calibri"/>
                <a:cs typeface="Calibri"/>
                <a:sym typeface="Calibri"/>
              </a:rPr>
              <a:t>Basic Notes - Useful Tips</a:t>
            </a:r>
          </a:p>
          <a:p>
            <a:pPr marL="0" marR="0" lvl="0" indent="0" algn="just" rtl="0">
              <a:spcBef>
                <a:spcPts val="480"/>
              </a:spcBef>
              <a:spcAft>
                <a:spcPts val="0"/>
              </a:spcAft>
              <a:buClr>
                <a:srgbClr val="000000"/>
              </a:buClr>
              <a:buSzPct val="25000"/>
              <a:buFont typeface="Arial"/>
              <a:buNone/>
            </a:pPr>
            <a:r>
              <a:rPr lang="en-US" sz="2400" b="1" i="0" u="none" strike="noStrike" cap="none">
                <a:solidFill>
                  <a:srgbClr val="000000"/>
                </a:solidFill>
                <a:latin typeface="Calibri"/>
                <a:ea typeface="Calibri"/>
                <a:cs typeface="Calibri"/>
                <a:sym typeface="Calibri"/>
              </a:rPr>
              <a:t>Note</a:t>
            </a:r>
            <a:r>
              <a:rPr lang="en-US" sz="2400" b="0" i="0" u="none" strike="noStrike" cap="none">
                <a:solidFill>
                  <a:srgbClr val="000000"/>
                </a:solidFill>
                <a:latin typeface="Calibri"/>
                <a:ea typeface="Calibri"/>
                <a:cs typeface="Calibri"/>
                <a:sym typeface="Calibri"/>
              </a:rPr>
              <a:t>: If an HTML file contains ten images - eleven files are required to display the page right. Loading images takes time, so my best advice is: Use images carefully.</a:t>
            </a:r>
          </a:p>
          <a:p>
            <a:pPr marL="0" marR="0" lvl="0" indent="0" algn="just" rtl="0">
              <a:spcBef>
                <a:spcPts val="480"/>
              </a:spcBef>
              <a:spcAft>
                <a:spcPts val="0"/>
              </a:spcAft>
              <a:buClr>
                <a:schemeClr val="dk1"/>
              </a:buClr>
              <a:buSzPct val="25000"/>
              <a:buFont typeface="Arial"/>
              <a:buNone/>
            </a:pPr>
            <a:endParaRPr sz="2400" b="0" i="0" u="none" strike="noStrike" cap="none">
              <a:solidFill>
                <a:srgbClr val="000000"/>
              </a:solidFill>
              <a:latin typeface="Calibri"/>
              <a:ea typeface="Calibri"/>
              <a:cs typeface="Calibri"/>
              <a:sym typeface="Calibri"/>
            </a:endParaRPr>
          </a:p>
          <a:p>
            <a:pPr marL="0" marR="0" lvl="0" indent="0" algn="just" rtl="0">
              <a:spcBef>
                <a:spcPts val="480"/>
              </a:spcBef>
              <a:buClr>
                <a:srgbClr val="000000"/>
              </a:buClr>
              <a:buSzPct val="25000"/>
              <a:buFont typeface="Arial"/>
              <a:buNone/>
            </a:pPr>
            <a:r>
              <a:rPr lang="en-US" sz="2400" b="1" i="0" u="none" strike="noStrike" cap="none">
                <a:solidFill>
                  <a:srgbClr val="000000"/>
                </a:solidFill>
                <a:latin typeface="Calibri"/>
                <a:ea typeface="Calibri"/>
                <a:cs typeface="Calibri"/>
                <a:sym typeface="Calibri"/>
              </a:rPr>
              <a:t>Note</a:t>
            </a:r>
            <a:r>
              <a:rPr lang="en-US" sz="2400" b="0" i="0" u="none" strike="noStrike" cap="none">
                <a:solidFill>
                  <a:srgbClr val="000000"/>
                </a:solidFill>
                <a:latin typeface="Calibri"/>
                <a:ea typeface="Calibri"/>
                <a:cs typeface="Calibri"/>
                <a:sym typeface="Calibri"/>
              </a:rPr>
              <a:t>: When a web page is loaded, it is the browser, at that moment, that actually gets the image from a web server and inserts it into the page. Therefore, make sure that the images actually stay in the same spot in relation to the web page, otherwise your visitors will get a broken link icon. The broken link icon is shown if the browser cannot find the image.</a:t>
            </a: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400" name="Shape 400"/>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Image (Con)</a:t>
            </a:r>
          </a:p>
        </p:txBody>
      </p:sp>
      <p:sp>
        <p:nvSpPr>
          <p:cNvPr id="399" name="Shape 399"/>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Arial"/>
              <a:buNone/>
            </a:pPr>
            <a:r>
              <a:rPr lang="en-US" sz="2200" b="0" i="0" u="sng" strike="noStrike" cap="none">
                <a:solidFill>
                  <a:schemeClr val="hlink"/>
                </a:solidFill>
                <a:latin typeface="Calibri"/>
                <a:ea typeface="Calibri"/>
                <a:cs typeface="Calibri"/>
                <a:sym typeface="Calibri"/>
                <a:hlinkClick r:id="rId3"/>
              </a:rPr>
              <a:t>Let an image float to the left and to the right</a:t>
            </a:r>
            <a:r>
              <a:rPr lang="en-US" sz="2200" b="0" i="0" u="none" strike="noStrike" cap="none">
                <a:solidFill>
                  <a:srgbClr val="000000"/>
                </a:solidFill>
                <a:latin typeface="Calibri"/>
                <a:ea typeface="Calibri"/>
                <a:cs typeface="Calibri"/>
                <a:sym typeface="Calibri"/>
              </a:rPr>
              <a:t> : How to let an image float to the left or right of a paragraph.</a:t>
            </a:r>
          </a:p>
          <a:p>
            <a:pPr marL="0" marR="0" lvl="0" indent="0" algn="l" rtl="0">
              <a:spcBef>
                <a:spcPts val="440"/>
              </a:spcBef>
              <a:spcAft>
                <a:spcPts val="0"/>
              </a:spcAft>
              <a:buClr>
                <a:schemeClr val="dk1"/>
              </a:buClr>
              <a:buSzPct val="25000"/>
              <a:buFont typeface="Arial"/>
              <a:buNone/>
            </a:pPr>
            <a:endParaRPr sz="2200" b="0" i="0" u="sng" strike="noStrike" cap="none">
              <a:solidFill>
                <a:srgbClr val="000000"/>
              </a:solidFill>
              <a:latin typeface="Calibri"/>
              <a:ea typeface="Calibri"/>
              <a:cs typeface="Calibri"/>
              <a:sym typeface="Calibri"/>
            </a:endParaRPr>
          </a:p>
          <a:p>
            <a:pPr marL="0" marR="0" lvl="0" indent="0" algn="l" rtl="0">
              <a:spcBef>
                <a:spcPts val="440"/>
              </a:spcBef>
              <a:spcAft>
                <a:spcPts val="0"/>
              </a:spcAft>
              <a:buClr>
                <a:srgbClr val="000000"/>
              </a:buClr>
              <a:buSzPct val="25000"/>
              <a:buFont typeface="Arial"/>
              <a:buNone/>
            </a:pPr>
            <a:r>
              <a:rPr lang="en-US" sz="2200" b="0" i="0" u="sng" strike="noStrike" cap="none">
                <a:solidFill>
                  <a:schemeClr val="hlink"/>
                </a:solidFill>
                <a:latin typeface="Calibri"/>
                <a:ea typeface="Calibri"/>
                <a:cs typeface="Calibri"/>
                <a:sym typeface="Calibri"/>
                <a:hlinkClick r:id="rId4"/>
              </a:rPr>
              <a:t>Make a hyperlink of an image</a:t>
            </a:r>
            <a:r>
              <a:rPr lang="en-US" sz="2200" b="0" i="0" u="none" strike="noStrike" cap="none">
                <a:solidFill>
                  <a:srgbClr val="000000"/>
                </a:solidFill>
                <a:latin typeface="Calibri"/>
                <a:ea typeface="Calibri"/>
                <a:cs typeface="Calibri"/>
                <a:sym typeface="Calibri"/>
              </a:rPr>
              <a:t> : How to use an image as a link.</a:t>
            </a:r>
          </a:p>
          <a:p>
            <a:pPr marL="0" marR="0" lvl="0" indent="0" algn="l" rtl="0">
              <a:spcBef>
                <a:spcPts val="440"/>
              </a:spcBef>
              <a:spcAft>
                <a:spcPts val="0"/>
              </a:spcAft>
              <a:buClr>
                <a:schemeClr val="dk1"/>
              </a:buClr>
              <a:buSzPct val="25000"/>
              <a:buFont typeface="Arial"/>
              <a:buNone/>
            </a:pPr>
            <a:endParaRPr sz="2200" b="0" i="0" u="sng" strike="noStrike" cap="none">
              <a:solidFill>
                <a:srgbClr val="000000"/>
              </a:solidFill>
              <a:latin typeface="Calibri"/>
              <a:ea typeface="Calibri"/>
              <a:cs typeface="Calibri"/>
              <a:sym typeface="Calibri"/>
            </a:endParaRPr>
          </a:p>
          <a:p>
            <a:pPr marL="0" marR="0" lvl="0" indent="0" algn="l" rtl="0">
              <a:spcBef>
                <a:spcPts val="440"/>
              </a:spcBef>
              <a:spcAft>
                <a:spcPts val="0"/>
              </a:spcAft>
              <a:buClr>
                <a:srgbClr val="000000"/>
              </a:buClr>
              <a:buSzPct val="25000"/>
              <a:buFont typeface="Arial"/>
              <a:buNone/>
            </a:pPr>
            <a:r>
              <a:rPr lang="en-US" sz="2200" b="0" i="0" u="sng" strike="noStrike" cap="none">
                <a:solidFill>
                  <a:schemeClr val="hlink"/>
                </a:solidFill>
                <a:latin typeface="Calibri"/>
                <a:ea typeface="Calibri"/>
                <a:cs typeface="Calibri"/>
                <a:sym typeface="Calibri"/>
                <a:hlinkClick r:id="rId5"/>
              </a:rPr>
              <a:t>Create an image map</a:t>
            </a:r>
            <a:r>
              <a:rPr lang="en-US" sz="2200" b="0" i="0" u="none" strike="noStrike" cap="none">
                <a:solidFill>
                  <a:srgbClr val="000000"/>
                </a:solidFill>
                <a:latin typeface="Calibri"/>
                <a:ea typeface="Calibri"/>
                <a:cs typeface="Calibri"/>
                <a:sym typeface="Calibri"/>
              </a:rPr>
              <a:t> : How to create an image map, with clickable regions, Each region is a hyperlink.</a:t>
            </a:r>
          </a:p>
          <a:p>
            <a:pPr marL="0" marR="0" lvl="0" indent="0" algn="l" rtl="0">
              <a:spcBef>
                <a:spcPts val="440"/>
              </a:spcBef>
              <a:spcAft>
                <a:spcPts val="0"/>
              </a:spcAft>
              <a:buClr>
                <a:schemeClr val="dk1"/>
              </a:buClr>
              <a:buSzPct val="25000"/>
              <a:buFont typeface="Arial"/>
              <a:buNone/>
            </a:pPr>
            <a:endParaRPr sz="2200" b="1" i="0" u="sng" strike="noStrike" cap="none">
              <a:solidFill>
                <a:srgbClr val="000000"/>
              </a:solidFill>
              <a:latin typeface="Calibri"/>
              <a:ea typeface="Calibri"/>
              <a:cs typeface="Calibri"/>
              <a:sym typeface="Calibri"/>
            </a:endParaRPr>
          </a:p>
          <a:p>
            <a:pPr marL="0" marR="0" lvl="0" indent="0" algn="l" rtl="0">
              <a:spcBef>
                <a:spcPts val="440"/>
              </a:spcBef>
              <a:buClr>
                <a:srgbClr val="000000"/>
              </a:buClr>
              <a:buSzPct val="25000"/>
              <a:buFont typeface="Arial"/>
              <a:buNone/>
            </a:pPr>
            <a:r>
              <a:rPr lang="en-US" sz="2200" b="1" i="0" u="sng" strike="noStrike" cap="none">
                <a:solidFill>
                  <a:srgbClr val="000000"/>
                </a:solidFill>
                <a:latin typeface="Calibri"/>
                <a:ea typeface="Calibri"/>
                <a:cs typeface="Calibri"/>
                <a:sym typeface="Calibri"/>
              </a:rPr>
              <a:t>HTML Image Tags (P. 31)</a:t>
            </a: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7" name="Shape 407"/>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Table</a:t>
            </a:r>
          </a:p>
        </p:txBody>
      </p:sp>
      <p:sp>
        <p:nvSpPr>
          <p:cNvPr id="406" name="Shape 406"/>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US" sz="2035" b="1" i="0" u="sng" strike="noStrike" cap="none">
                <a:solidFill>
                  <a:schemeClr val="dk1"/>
                </a:solidFill>
                <a:latin typeface="Arial"/>
                <a:ea typeface="Arial"/>
                <a:cs typeface="Arial"/>
                <a:sym typeface="Arial"/>
              </a:rPr>
              <a:t>HTML Tables</a:t>
            </a:r>
          </a:p>
          <a:p>
            <a:pPr marL="274320" marR="0" lvl="0" indent="-274320" algn="l" rtl="0">
              <a:lnSpc>
                <a:spcPct val="90000"/>
              </a:lnSpc>
              <a:spcBef>
                <a:spcPts val="2200"/>
              </a:spcBef>
              <a:spcAft>
                <a:spcPts val="0"/>
              </a:spcAft>
              <a:buClr>
                <a:schemeClr val="dk1"/>
              </a:buClr>
              <a:buSzPct val="101750"/>
              <a:buFont typeface="Arial"/>
              <a:buChar char="•"/>
            </a:pPr>
            <a:r>
              <a:rPr lang="en-US" sz="2035" b="0" i="0" u="none" strike="noStrike" cap="none">
                <a:solidFill>
                  <a:schemeClr val="dk1"/>
                </a:solidFill>
                <a:latin typeface="Arial"/>
                <a:ea typeface="Arial"/>
                <a:cs typeface="Arial"/>
                <a:sym typeface="Arial"/>
              </a:rPr>
              <a:t>Tables are defined with the </a:t>
            </a:r>
            <a:r>
              <a:rPr lang="en-US" sz="2035" b="1" i="0" u="none" strike="noStrike" cap="none">
                <a:solidFill>
                  <a:schemeClr val="dk1"/>
                </a:solidFill>
                <a:latin typeface="Arial"/>
                <a:ea typeface="Arial"/>
                <a:cs typeface="Arial"/>
                <a:sym typeface="Arial"/>
              </a:rPr>
              <a:t>&lt;table&gt;</a:t>
            </a:r>
            <a:r>
              <a:rPr lang="en-US" sz="2035" b="0" i="0" u="none" strike="noStrike" cap="none">
                <a:solidFill>
                  <a:schemeClr val="dk1"/>
                </a:solidFill>
                <a:latin typeface="Arial"/>
                <a:ea typeface="Arial"/>
                <a:cs typeface="Arial"/>
                <a:sym typeface="Arial"/>
              </a:rPr>
              <a:t> tag.</a:t>
            </a:r>
          </a:p>
          <a:p>
            <a:pPr marL="274320" marR="0" lvl="0" indent="-274320" algn="l" rtl="0">
              <a:lnSpc>
                <a:spcPct val="90000"/>
              </a:lnSpc>
              <a:spcBef>
                <a:spcPts val="2200"/>
              </a:spcBef>
              <a:spcAft>
                <a:spcPts val="0"/>
              </a:spcAft>
              <a:buClr>
                <a:schemeClr val="dk1"/>
              </a:buClr>
              <a:buSzPct val="101750"/>
              <a:buFont typeface="Arial"/>
              <a:buChar char="•"/>
            </a:pPr>
            <a:r>
              <a:rPr lang="en-US" sz="2035" b="0" i="0" u="none" strike="noStrike" cap="none">
                <a:solidFill>
                  <a:schemeClr val="dk1"/>
                </a:solidFill>
                <a:latin typeface="Arial"/>
                <a:ea typeface="Arial"/>
                <a:cs typeface="Arial"/>
                <a:sym typeface="Arial"/>
              </a:rPr>
              <a:t>A table is divided into rows with the </a:t>
            </a:r>
            <a:r>
              <a:rPr lang="en-US" sz="2035" b="1" i="0" u="none" strike="noStrike" cap="none">
                <a:solidFill>
                  <a:schemeClr val="dk1"/>
                </a:solidFill>
                <a:latin typeface="Arial"/>
                <a:ea typeface="Arial"/>
                <a:cs typeface="Arial"/>
                <a:sym typeface="Arial"/>
              </a:rPr>
              <a:t>&lt;tr&gt;</a:t>
            </a:r>
            <a:r>
              <a:rPr lang="en-US" sz="2035" b="0" i="0" u="none" strike="noStrike" cap="none">
                <a:solidFill>
                  <a:schemeClr val="dk1"/>
                </a:solidFill>
                <a:latin typeface="Arial"/>
                <a:ea typeface="Arial"/>
                <a:cs typeface="Arial"/>
                <a:sym typeface="Arial"/>
              </a:rPr>
              <a:t> tag. (tr stands for table row)</a:t>
            </a:r>
          </a:p>
          <a:p>
            <a:pPr marL="274320" marR="0" lvl="0" indent="-274320" algn="l" rtl="0">
              <a:lnSpc>
                <a:spcPct val="90000"/>
              </a:lnSpc>
              <a:spcBef>
                <a:spcPts val="2200"/>
              </a:spcBef>
              <a:spcAft>
                <a:spcPts val="0"/>
              </a:spcAft>
              <a:buClr>
                <a:schemeClr val="dk1"/>
              </a:buClr>
              <a:buSzPct val="101750"/>
              <a:buFont typeface="Arial"/>
              <a:buChar char="•"/>
            </a:pPr>
            <a:r>
              <a:rPr lang="en-US" sz="2035" b="0" i="0" u="none" strike="noStrike" cap="none">
                <a:solidFill>
                  <a:schemeClr val="dk1"/>
                </a:solidFill>
                <a:latin typeface="Arial"/>
                <a:ea typeface="Arial"/>
                <a:cs typeface="Arial"/>
                <a:sym typeface="Arial"/>
              </a:rPr>
              <a:t>A row is divided into data cells with the </a:t>
            </a:r>
            <a:r>
              <a:rPr lang="en-US" sz="2035" b="1" i="0" u="none" strike="noStrike" cap="none">
                <a:solidFill>
                  <a:schemeClr val="dk1"/>
                </a:solidFill>
                <a:latin typeface="Arial"/>
                <a:ea typeface="Arial"/>
                <a:cs typeface="Arial"/>
                <a:sym typeface="Arial"/>
              </a:rPr>
              <a:t>&lt;td&gt;</a:t>
            </a:r>
            <a:r>
              <a:rPr lang="en-US" sz="2035" b="0" i="0" u="none" strike="noStrike" cap="none">
                <a:solidFill>
                  <a:schemeClr val="dk1"/>
                </a:solidFill>
                <a:latin typeface="Arial"/>
                <a:ea typeface="Arial"/>
                <a:cs typeface="Arial"/>
                <a:sym typeface="Arial"/>
              </a:rPr>
              <a:t> tag. (td stands for table data)</a:t>
            </a:r>
          </a:p>
          <a:p>
            <a:pPr marL="274320" marR="0" lvl="0" indent="-274320" algn="l" rtl="0">
              <a:lnSpc>
                <a:spcPct val="90000"/>
              </a:lnSpc>
              <a:spcBef>
                <a:spcPts val="2200"/>
              </a:spcBef>
              <a:spcAft>
                <a:spcPts val="0"/>
              </a:spcAft>
              <a:buClr>
                <a:schemeClr val="dk1"/>
              </a:buClr>
              <a:buSzPct val="101750"/>
              <a:buFont typeface="Arial"/>
              <a:buChar char="•"/>
            </a:pPr>
            <a:r>
              <a:rPr lang="en-US" sz="2035" b="0" i="0" u="none" strike="noStrike" cap="none">
                <a:solidFill>
                  <a:schemeClr val="dk1"/>
                </a:solidFill>
                <a:latin typeface="Arial"/>
                <a:ea typeface="Arial"/>
                <a:cs typeface="Arial"/>
                <a:sym typeface="Arial"/>
              </a:rPr>
              <a:t>A row can also be divided into headings with the </a:t>
            </a:r>
            <a:r>
              <a:rPr lang="en-US" sz="2035" b="1" i="0" u="none" strike="noStrike" cap="none">
                <a:solidFill>
                  <a:schemeClr val="dk1"/>
                </a:solidFill>
                <a:latin typeface="Arial"/>
                <a:ea typeface="Arial"/>
                <a:cs typeface="Arial"/>
                <a:sym typeface="Arial"/>
              </a:rPr>
              <a:t>&lt;th&gt;</a:t>
            </a:r>
            <a:r>
              <a:rPr lang="en-US" sz="2035" b="0" i="0" u="none" strike="noStrike" cap="none">
                <a:solidFill>
                  <a:schemeClr val="dk1"/>
                </a:solidFill>
                <a:latin typeface="Arial"/>
                <a:ea typeface="Arial"/>
                <a:cs typeface="Arial"/>
                <a:sym typeface="Arial"/>
              </a:rPr>
              <a:t> tag. (th stands for table heading)</a:t>
            </a:r>
          </a:p>
          <a:p>
            <a:pPr marL="274320" marR="0" lvl="0" indent="-274320" algn="l" rtl="0">
              <a:lnSpc>
                <a:spcPct val="90000"/>
              </a:lnSpc>
              <a:spcBef>
                <a:spcPts val="2200"/>
              </a:spcBef>
              <a:spcAft>
                <a:spcPts val="0"/>
              </a:spcAft>
              <a:buClr>
                <a:schemeClr val="dk1"/>
              </a:buClr>
              <a:buSzPct val="101750"/>
              <a:buFont typeface="Arial"/>
              <a:buChar char="•"/>
            </a:pPr>
            <a:r>
              <a:rPr lang="en-US" sz="2035" b="0" i="0" u="none" strike="noStrike" cap="none">
                <a:solidFill>
                  <a:schemeClr val="dk1"/>
                </a:solidFill>
                <a:latin typeface="Arial"/>
                <a:ea typeface="Arial"/>
                <a:cs typeface="Arial"/>
                <a:sym typeface="Arial"/>
              </a:rPr>
              <a:t>The &lt;td&gt; elements are the data containers in the table. </a:t>
            </a:r>
          </a:p>
          <a:p>
            <a:pPr marL="274320" marR="0" lvl="0" indent="-274320" algn="l" rtl="0">
              <a:lnSpc>
                <a:spcPct val="90000"/>
              </a:lnSpc>
              <a:spcBef>
                <a:spcPts val="2200"/>
              </a:spcBef>
              <a:spcAft>
                <a:spcPts val="0"/>
              </a:spcAft>
              <a:buClr>
                <a:schemeClr val="dk1"/>
              </a:buClr>
              <a:buSzPct val="101750"/>
              <a:buFont typeface="Arial"/>
              <a:buChar char="•"/>
            </a:pPr>
            <a:r>
              <a:rPr lang="en-US" sz="2035" b="0" i="0" u="none" strike="noStrike" cap="none">
                <a:solidFill>
                  <a:schemeClr val="dk1"/>
                </a:solidFill>
                <a:latin typeface="Arial"/>
                <a:ea typeface="Arial"/>
                <a:cs typeface="Arial"/>
                <a:sym typeface="Arial"/>
              </a:rPr>
              <a:t>The &lt;td&gt; elements can contain all sorts of HTML elements like text, images, lists, other tables, etc.</a:t>
            </a:r>
          </a:p>
          <a:p>
            <a:pPr marL="274320" marR="0" lvl="0" indent="-274320" algn="l" rtl="0">
              <a:lnSpc>
                <a:spcPct val="90000"/>
              </a:lnSpc>
              <a:spcBef>
                <a:spcPts val="2200"/>
              </a:spcBef>
              <a:buClr>
                <a:schemeClr val="dk1"/>
              </a:buClr>
              <a:buSzPct val="101750"/>
              <a:buFont typeface="Arial"/>
              <a:buChar char="•"/>
            </a:pPr>
            <a:r>
              <a:rPr lang="en-US" sz="2035" b="0" i="0" u="none" strike="noStrike" cap="none">
                <a:solidFill>
                  <a:schemeClr val="dk1"/>
                </a:solidFill>
                <a:latin typeface="Arial"/>
                <a:ea typeface="Arial"/>
                <a:cs typeface="Arial"/>
                <a:sym typeface="Arial"/>
              </a:rPr>
              <a:t>The width of a table can be defined using CSS.</a:t>
            </a: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4" name="Shape 414"/>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Table (Con)</a:t>
            </a:r>
          </a:p>
        </p:txBody>
      </p:sp>
      <p:sp>
        <p:nvSpPr>
          <p:cNvPr id="413" name="Shape 413"/>
          <p:cNvSpPr txBox="1">
            <a:spLocks noGrp="1"/>
          </p:cNvSpPr>
          <p:nvPr>
            <p:ph type="body" idx="1"/>
          </p:nvPr>
        </p:nvSpPr>
        <p:spPr>
          <a:xfrm>
            <a:off x="425158" y="1493415"/>
            <a:ext cx="11020925" cy="5255728"/>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rgbClr val="000000"/>
              </a:buClr>
              <a:buSzPct val="25000"/>
              <a:buFont typeface="Arial"/>
              <a:buNone/>
            </a:pPr>
            <a:r>
              <a:rPr lang="en-US" sz="1942" b="1" i="0" u="sng" strike="noStrike" cap="none">
                <a:solidFill>
                  <a:srgbClr val="000000"/>
                </a:solidFill>
                <a:latin typeface="Calibri"/>
                <a:ea typeface="Calibri"/>
                <a:cs typeface="Calibri"/>
                <a:sym typeface="Calibri"/>
              </a:rPr>
              <a:t>An HTML Table with a Border Attribute</a:t>
            </a:r>
          </a:p>
          <a:p>
            <a:pPr marL="342900" marR="0" lvl="0" indent="-342900" algn="l" rtl="0">
              <a:lnSpc>
                <a:spcPct val="80000"/>
              </a:lnSpc>
              <a:spcBef>
                <a:spcPts val="388"/>
              </a:spcBef>
              <a:spcAft>
                <a:spcPts val="0"/>
              </a:spcAft>
              <a:buClr>
                <a:srgbClr val="000000"/>
              </a:buClr>
              <a:buSzPct val="102210"/>
              <a:buFont typeface="Arial"/>
              <a:buChar char="•"/>
            </a:pPr>
            <a:r>
              <a:rPr lang="en-US" sz="1942" b="0" i="0" u="none" strike="noStrike" cap="none">
                <a:solidFill>
                  <a:srgbClr val="000000"/>
                </a:solidFill>
                <a:latin typeface="Calibri"/>
                <a:ea typeface="Calibri"/>
                <a:cs typeface="Calibri"/>
                <a:sym typeface="Calibri"/>
              </a:rPr>
              <a:t>If you do not specify a border for the table, it will be displayed without borders. </a:t>
            </a:r>
          </a:p>
          <a:p>
            <a:pPr marL="342900" marR="0" lvl="0" indent="-342900" algn="l" rtl="0">
              <a:lnSpc>
                <a:spcPct val="80000"/>
              </a:lnSpc>
              <a:spcBef>
                <a:spcPts val="388"/>
              </a:spcBef>
              <a:spcAft>
                <a:spcPts val="0"/>
              </a:spcAft>
              <a:buClr>
                <a:srgbClr val="000000"/>
              </a:buClr>
              <a:buSzPct val="102210"/>
              <a:buFont typeface="Arial"/>
              <a:buChar char="•"/>
            </a:pPr>
            <a:r>
              <a:rPr lang="en-US" sz="1942" b="0" i="0" u="none" strike="noStrike" cap="none">
                <a:solidFill>
                  <a:srgbClr val="000000"/>
                </a:solidFill>
                <a:latin typeface="Calibri"/>
                <a:ea typeface="Calibri"/>
                <a:cs typeface="Calibri"/>
                <a:sym typeface="Calibri"/>
              </a:rPr>
              <a:t>A border can be added using the border attribute:</a:t>
            </a:r>
          </a:p>
          <a:p>
            <a:pPr marL="0" marR="0" lvl="0" indent="0" algn="l" rtl="0">
              <a:lnSpc>
                <a:spcPct val="80000"/>
              </a:lnSpc>
              <a:spcBef>
                <a:spcPts val="388"/>
              </a:spcBef>
              <a:spcAft>
                <a:spcPts val="0"/>
              </a:spcAft>
              <a:buClr>
                <a:srgbClr val="000000"/>
              </a:buClr>
              <a:buSzPct val="25000"/>
              <a:buFont typeface="Arial"/>
              <a:buNone/>
            </a:pPr>
            <a:r>
              <a:rPr lang="en-US" sz="1942" b="0" i="0" u="sng" strike="noStrike" cap="none">
                <a:solidFill>
                  <a:schemeClr val="hlink"/>
                </a:solidFill>
                <a:latin typeface="Calibri"/>
                <a:ea typeface="Calibri"/>
                <a:cs typeface="Calibri"/>
                <a:sym typeface="Calibri"/>
                <a:hlinkClick r:id="rId3"/>
              </a:rPr>
              <a:t>Example</a:t>
            </a:r>
          </a:p>
          <a:p>
            <a:pPr marL="0" marR="0" lvl="0" indent="0" algn="l" rtl="0">
              <a:lnSpc>
                <a:spcPct val="80000"/>
              </a:lnSpc>
              <a:spcBef>
                <a:spcPts val="407"/>
              </a:spcBef>
              <a:spcAft>
                <a:spcPts val="0"/>
              </a:spcAft>
              <a:buClr>
                <a:srgbClr val="595959"/>
              </a:buClr>
              <a:buSzPct val="25000"/>
              <a:buFont typeface="Arial"/>
              <a:buNone/>
            </a:pPr>
            <a:r>
              <a:rPr lang="en-US" sz="2035" b="0" i="1" u="none" strike="noStrike" cap="none">
                <a:solidFill>
                  <a:srgbClr val="595959"/>
                </a:solidFill>
                <a:latin typeface="Calibri"/>
                <a:ea typeface="Calibri"/>
                <a:cs typeface="Calibri"/>
                <a:sym typeface="Calibri"/>
              </a:rPr>
              <a:t>&lt;table border="1" style="width:300px"&gt;</a:t>
            </a:r>
          </a:p>
          <a:p>
            <a:pPr marL="0" marR="0" lvl="0" indent="0" algn="l" rtl="0">
              <a:lnSpc>
                <a:spcPct val="80000"/>
              </a:lnSpc>
              <a:spcBef>
                <a:spcPts val="407"/>
              </a:spcBef>
              <a:spcAft>
                <a:spcPts val="0"/>
              </a:spcAft>
              <a:buClr>
                <a:srgbClr val="595959"/>
              </a:buClr>
              <a:buSzPct val="25000"/>
              <a:buFont typeface="Arial"/>
              <a:buNone/>
            </a:pPr>
            <a:r>
              <a:rPr lang="en-US" sz="2035" b="0" i="1" u="none" strike="noStrike" cap="none">
                <a:solidFill>
                  <a:srgbClr val="595959"/>
                </a:solidFill>
                <a:latin typeface="Calibri"/>
                <a:ea typeface="Calibri"/>
                <a:cs typeface="Calibri"/>
                <a:sym typeface="Calibri"/>
              </a:rPr>
              <a:t>&lt;tr&gt;</a:t>
            </a:r>
          </a:p>
          <a:p>
            <a:pPr marL="0" marR="0" lvl="0" indent="0" algn="l" rtl="0">
              <a:lnSpc>
                <a:spcPct val="80000"/>
              </a:lnSpc>
              <a:spcBef>
                <a:spcPts val="407"/>
              </a:spcBef>
              <a:spcAft>
                <a:spcPts val="0"/>
              </a:spcAft>
              <a:buClr>
                <a:srgbClr val="595959"/>
              </a:buClr>
              <a:buSzPct val="25000"/>
              <a:buFont typeface="Arial"/>
              <a:buNone/>
            </a:pPr>
            <a:r>
              <a:rPr lang="en-US" sz="2035" b="0" i="1" u="none" strike="noStrike" cap="none">
                <a:solidFill>
                  <a:srgbClr val="595959"/>
                </a:solidFill>
                <a:latin typeface="Calibri"/>
                <a:ea typeface="Calibri"/>
                <a:cs typeface="Calibri"/>
                <a:sym typeface="Calibri"/>
              </a:rPr>
              <a:t>  &lt;td&gt;Jill&lt;/td&gt;</a:t>
            </a:r>
          </a:p>
          <a:p>
            <a:pPr marL="0" marR="0" lvl="0" indent="0" algn="l" rtl="0">
              <a:lnSpc>
                <a:spcPct val="80000"/>
              </a:lnSpc>
              <a:spcBef>
                <a:spcPts val="407"/>
              </a:spcBef>
              <a:spcAft>
                <a:spcPts val="0"/>
              </a:spcAft>
              <a:buClr>
                <a:srgbClr val="595959"/>
              </a:buClr>
              <a:buSzPct val="25000"/>
              <a:buFont typeface="Arial"/>
              <a:buNone/>
            </a:pPr>
            <a:r>
              <a:rPr lang="en-US" sz="2035" b="0" i="1" u="none" strike="noStrike" cap="none">
                <a:solidFill>
                  <a:srgbClr val="595959"/>
                </a:solidFill>
                <a:latin typeface="Calibri"/>
                <a:ea typeface="Calibri"/>
                <a:cs typeface="Calibri"/>
                <a:sym typeface="Calibri"/>
              </a:rPr>
              <a:t>  &lt;td&gt;Smith&lt;/td&gt;		</a:t>
            </a:r>
          </a:p>
          <a:p>
            <a:pPr marL="0" marR="0" lvl="0" indent="0" algn="l" rtl="0">
              <a:lnSpc>
                <a:spcPct val="80000"/>
              </a:lnSpc>
              <a:spcBef>
                <a:spcPts val="407"/>
              </a:spcBef>
              <a:spcAft>
                <a:spcPts val="0"/>
              </a:spcAft>
              <a:buClr>
                <a:srgbClr val="595959"/>
              </a:buClr>
              <a:buSzPct val="25000"/>
              <a:buFont typeface="Arial"/>
              <a:buNone/>
            </a:pPr>
            <a:r>
              <a:rPr lang="en-US" sz="2035" b="0" i="1" u="none" strike="noStrike" cap="none">
                <a:solidFill>
                  <a:srgbClr val="595959"/>
                </a:solidFill>
                <a:latin typeface="Calibri"/>
                <a:ea typeface="Calibri"/>
                <a:cs typeface="Calibri"/>
                <a:sym typeface="Calibri"/>
              </a:rPr>
              <a:t>  &lt;td&gt;50&lt;/td&gt;</a:t>
            </a:r>
          </a:p>
          <a:p>
            <a:pPr marL="0" marR="0" lvl="0" indent="0" algn="l" rtl="0">
              <a:lnSpc>
                <a:spcPct val="80000"/>
              </a:lnSpc>
              <a:spcBef>
                <a:spcPts val="407"/>
              </a:spcBef>
              <a:spcAft>
                <a:spcPts val="0"/>
              </a:spcAft>
              <a:buClr>
                <a:srgbClr val="595959"/>
              </a:buClr>
              <a:buSzPct val="25000"/>
              <a:buFont typeface="Arial"/>
              <a:buNone/>
            </a:pPr>
            <a:r>
              <a:rPr lang="en-US" sz="2035" b="0" i="1" u="none" strike="noStrike" cap="none">
                <a:solidFill>
                  <a:srgbClr val="595959"/>
                </a:solidFill>
                <a:latin typeface="Calibri"/>
                <a:ea typeface="Calibri"/>
                <a:cs typeface="Calibri"/>
                <a:sym typeface="Calibri"/>
              </a:rPr>
              <a:t>  &lt;/tr&gt;</a:t>
            </a:r>
          </a:p>
          <a:p>
            <a:pPr marL="0" marR="0" lvl="0" indent="0" algn="l" rtl="0">
              <a:lnSpc>
                <a:spcPct val="80000"/>
              </a:lnSpc>
              <a:spcBef>
                <a:spcPts val="407"/>
              </a:spcBef>
              <a:spcAft>
                <a:spcPts val="0"/>
              </a:spcAft>
              <a:buClr>
                <a:srgbClr val="595959"/>
              </a:buClr>
              <a:buSzPct val="25000"/>
              <a:buFont typeface="Arial"/>
              <a:buNone/>
            </a:pPr>
            <a:r>
              <a:rPr lang="en-US" sz="2035" b="0" i="1" u="none" strike="noStrike" cap="none">
                <a:solidFill>
                  <a:srgbClr val="595959"/>
                </a:solidFill>
                <a:latin typeface="Calibri"/>
                <a:ea typeface="Calibri"/>
                <a:cs typeface="Calibri"/>
                <a:sym typeface="Calibri"/>
              </a:rPr>
              <a:t>&lt;tr&gt;</a:t>
            </a:r>
          </a:p>
          <a:p>
            <a:pPr marL="0" marR="0" lvl="0" indent="0" algn="l" rtl="0">
              <a:lnSpc>
                <a:spcPct val="80000"/>
              </a:lnSpc>
              <a:spcBef>
                <a:spcPts val="407"/>
              </a:spcBef>
              <a:spcAft>
                <a:spcPts val="0"/>
              </a:spcAft>
              <a:buClr>
                <a:srgbClr val="595959"/>
              </a:buClr>
              <a:buSzPct val="25000"/>
              <a:buFont typeface="Arial"/>
              <a:buNone/>
            </a:pPr>
            <a:r>
              <a:rPr lang="en-US" sz="2035" b="0" i="1" u="none" strike="noStrike" cap="none">
                <a:solidFill>
                  <a:srgbClr val="595959"/>
                </a:solidFill>
                <a:latin typeface="Calibri"/>
                <a:ea typeface="Calibri"/>
                <a:cs typeface="Calibri"/>
                <a:sym typeface="Calibri"/>
              </a:rPr>
              <a:t>  &lt;td&gt;Eve&lt;/td&gt;</a:t>
            </a:r>
          </a:p>
          <a:p>
            <a:pPr marL="0" marR="0" lvl="0" indent="0" algn="l" rtl="0">
              <a:lnSpc>
                <a:spcPct val="80000"/>
              </a:lnSpc>
              <a:spcBef>
                <a:spcPts val="407"/>
              </a:spcBef>
              <a:spcAft>
                <a:spcPts val="0"/>
              </a:spcAft>
              <a:buClr>
                <a:srgbClr val="595959"/>
              </a:buClr>
              <a:buSzPct val="25000"/>
              <a:buFont typeface="Arial"/>
              <a:buNone/>
            </a:pPr>
            <a:r>
              <a:rPr lang="en-US" sz="2035" b="0" i="1" u="none" strike="noStrike" cap="none">
                <a:solidFill>
                  <a:srgbClr val="595959"/>
                </a:solidFill>
                <a:latin typeface="Calibri"/>
                <a:ea typeface="Calibri"/>
                <a:cs typeface="Calibri"/>
                <a:sym typeface="Calibri"/>
              </a:rPr>
              <a:t>  &lt;td&gt;Jackson&lt;/td&gt;		</a:t>
            </a:r>
          </a:p>
          <a:p>
            <a:pPr marL="0" marR="0" lvl="0" indent="0" algn="l" rtl="0">
              <a:lnSpc>
                <a:spcPct val="80000"/>
              </a:lnSpc>
              <a:spcBef>
                <a:spcPts val="407"/>
              </a:spcBef>
              <a:spcAft>
                <a:spcPts val="0"/>
              </a:spcAft>
              <a:buClr>
                <a:srgbClr val="595959"/>
              </a:buClr>
              <a:buSzPct val="25000"/>
              <a:buFont typeface="Arial"/>
              <a:buNone/>
            </a:pPr>
            <a:r>
              <a:rPr lang="en-US" sz="2035" b="0" i="1" u="none" strike="noStrike" cap="none">
                <a:solidFill>
                  <a:srgbClr val="595959"/>
                </a:solidFill>
                <a:latin typeface="Calibri"/>
                <a:ea typeface="Calibri"/>
                <a:cs typeface="Calibri"/>
                <a:sym typeface="Calibri"/>
              </a:rPr>
              <a:t>  &lt;td&gt;94&lt;/td&gt;</a:t>
            </a:r>
          </a:p>
          <a:p>
            <a:pPr marL="0" marR="0" lvl="0" indent="0" algn="l" rtl="0">
              <a:lnSpc>
                <a:spcPct val="80000"/>
              </a:lnSpc>
              <a:spcBef>
                <a:spcPts val="407"/>
              </a:spcBef>
              <a:spcAft>
                <a:spcPts val="0"/>
              </a:spcAft>
              <a:buClr>
                <a:srgbClr val="595959"/>
              </a:buClr>
              <a:buSzPct val="25000"/>
              <a:buFont typeface="Arial"/>
              <a:buNone/>
            </a:pPr>
            <a:r>
              <a:rPr lang="en-US" sz="2035" b="0" i="1" u="none" strike="noStrike" cap="none">
                <a:solidFill>
                  <a:srgbClr val="595959"/>
                </a:solidFill>
                <a:latin typeface="Calibri"/>
                <a:ea typeface="Calibri"/>
                <a:cs typeface="Calibri"/>
                <a:sym typeface="Calibri"/>
              </a:rPr>
              <a:t>&lt;/tr&gt;</a:t>
            </a:r>
          </a:p>
          <a:p>
            <a:pPr marL="0" marR="0" lvl="0" indent="0" algn="l" rtl="0">
              <a:lnSpc>
                <a:spcPct val="80000"/>
              </a:lnSpc>
              <a:spcBef>
                <a:spcPts val="407"/>
              </a:spcBef>
              <a:buClr>
                <a:srgbClr val="595959"/>
              </a:buClr>
              <a:buSzPct val="25000"/>
              <a:buFont typeface="Arial"/>
              <a:buNone/>
            </a:pPr>
            <a:r>
              <a:rPr lang="en-US" sz="2035" b="0" i="1" u="none" strike="noStrike" cap="none">
                <a:solidFill>
                  <a:srgbClr val="595959"/>
                </a:solidFill>
                <a:latin typeface="Calibri"/>
                <a:ea typeface="Calibri"/>
                <a:cs typeface="Calibri"/>
                <a:sym typeface="Calibri"/>
              </a:rPr>
              <a:t>&lt;/table&gt;</a:t>
            </a: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1" name="Shape 421"/>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Table (Con)</a:t>
            </a:r>
          </a:p>
        </p:txBody>
      </p:sp>
      <p:sp>
        <p:nvSpPr>
          <p:cNvPr id="420" name="Shape 420"/>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Arial"/>
              <a:buNone/>
            </a:pPr>
            <a:r>
              <a:rPr lang="en-US" sz="2200" b="1" i="0" u="none" strike="noStrike" cap="none">
                <a:solidFill>
                  <a:srgbClr val="000000"/>
                </a:solidFill>
                <a:latin typeface="Calibri"/>
                <a:ea typeface="Calibri"/>
                <a:cs typeface="Calibri"/>
                <a:sym typeface="Calibri"/>
              </a:rPr>
              <a:t>Note</a:t>
            </a:r>
          </a:p>
          <a:p>
            <a:pPr marL="342900" marR="0" lvl="0" indent="-342900" algn="l" rtl="0">
              <a:spcBef>
                <a:spcPts val="440"/>
              </a:spcBef>
              <a:spcAft>
                <a:spcPts val="0"/>
              </a:spcAft>
              <a:buClr>
                <a:srgbClr val="000000"/>
              </a:buClr>
              <a:buSzPct val="100000"/>
              <a:buFont typeface="Arial"/>
              <a:buChar char="•"/>
            </a:pPr>
            <a:r>
              <a:rPr lang="en-US" sz="2200" b="0" i="0" u="none" strike="noStrike" cap="none">
                <a:solidFill>
                  <a:srgbClr val="000000"/>
                </a:solidFill>
                <a:latin typeface="Calibri"/>
                <a:ea typeface="Calibri"/>
                <a:cs typeface="Calibri"/>
                <a:sym typeface="Calibri"/>
              </a:rPr>
              <a:t>However, the border attribute is on its way out of the HTML standard!</a:t>
            </a:r>
          </a:p>
          <a:p>
            <a:pPr marL="342900" marR="0" lvl="0" indent="-342900" algn="l" rtl="0">
              <a:spcBef>
                <a:spcPts val="440"/>
              </a:spcBef>
              <a:spcAft>
                <a:spcPts val="0"/>
              </a:spcAft>
              <a:buClr>
                <a:srgbClr val="000000"/>
              </a:buClr>
              <a:buSzPct val="100000"/>
              <a:buFont typeface="Arial"/>
              <a:buChar char="•"/>
            </a:pPr>
            <a:r>
              <a:rPr lang="en-US" sz="2200" b="0" i="0" u="none" strike="noStrike" cap="none">
                <a:solidFill>
                  <a:srgbClr val="000000"/>
                </a:solidFill>
                <a:latin typeface="Calibri"/>
                <a:ea typeface="Calibri"/>
                <a:cs typeface="Calibri"/>
                <a:sym typeface="Calibri"/>
              </a:rPr>
              <a:t>It is better to use CSS.</a:t>
            </a:r>
          </a:p>
          <a:p>
            <a:pPr marL="0" marR="0" lvl="0" indent="0" algn="l" rtl="0">
              <a:spcBef>
                <a:spcPts val="440"/>
              </a:spcBef>
              <a:spcAft>
                <a:spcPts val="0"/>
              </a:spcAft>
              <a:buClr>
                <a:srgbClr val="000000"/>
              </a:buClr>
              <a:buSzPct val="25000"/>
              <a:buFont typeface="Arial"/>
              <a:buNone/>
            </a:pPr>
            <a:r>
              <a:rPr lang="en-US" sz="2200" b="0" i="0" u="sng" strike="noStrike" cap="none">
                <a:solidFill>
                  <a:schemeClr val="hlink"/>
                </a:solidFill>
                <a:latin typeface="Calibri"/>
                <a:ea typeface="Calibri"/>
                <a:cs typeface="Calibri"/>
                <a:sym typeface="Calibri"/>
                <a:hlinkClick r:id="rId3"/>
              </a:rPr>
              <a:t>Example</a:t>
            </a:r>
          </a:p>
          <a:p>
            <a:pPr marL="0" marR="0" lvl="0" indent="0" algn="l" rtl="0">
              <a:spcBef>
                <a:spcPts val="440"/>
              </a:spcBef>
              <a:spcAft>
                <a:spcPts val="0"/>
              </a:spcAft>
              <a:buClr>
                <a:srgbClr val="595959"/>
              </a:buClr>
              <a:buSzPct val="25000"/>
              <a:buFont typeface="Arial"/>
              <a:buNone/>
            </a:pPr>
            <a:r>
              <a:rPr lang="en-US" sz="2200" b="0" i="1" u="none" strike="noStrike" cap="none">
                <a:solidFill>
                  <a:srgbClr val="595959"/>
                </a:solidFill>
                <a:latin typeface="Calibri"/>
                <a:ea typeface="Calibri"/>
                <a:cs typeface="Calibri"/>
                <a:sym typeface="Calibri"/>
              </a:rPr>
              <a:t>&lt;style&gt;</a:t>
            </a:r>
          </a:p>
          <a:p>
            <a:pPr marL="0" marR="0" lvl="0" indent="0" algn="l" rtl="0">
              <a:spcBef>
                <a:spcPts val="440"/>
              </a:spcBef>
              <a:spcAft>
                <a:spcPts val="0"/>
              </a:spcAft>
              <a:buClr>
                <a:srgbClr val="595959"/>
              </a:buClr>
              <a:buSzPct val="25000"/>
              <a:buFont typeface="Arial"/>
              <a:buNone/>
            </a:pPr>
            <a:r>
              <a:rPr lang="en-US" sz="2200" b="0" i="1" u="none" strike="noStrike" cap="none">
                <a:solidFill>
                  <a:srgbClr val="595959"/>
                </a:solidFill>
                <a:latin typeface="Calibri"/>
                <a:ea typeface="Calibri"/>
                <a:cs typeface="Calibri"/>
                <a:sym typeface="Calibri"/>
              </a:rPr>
              <a:t>table,th,td</a:t>
            </a:r>
          </a:p>
          <a:p>
            <a:pPr marL="0" marR="0" lvl="0" indent="0" algn="l" rtl="0">
              <a:spcBef>
                <a:spcPts val="440"/>
              </a:spcBef>
              <a:spcAft>
                <a:spcPts val="0"/>
              </a:spcAft>
              <a:buClr>
                <a:srgbClr val="595959"/>
              </a:buClr>
              <a:buSzPct val="25000"/>
              <a:buFont typeface="Arial"/>
              <a:buNone/>
            </a:pPr>
            <a:r>
              <a:rPr lang="en-US" sz="2200" b="0" i="1" u="none" strike="noStrike" cap="none">
                <a:solidFill>
                  <a:srgbClr val="595959"/>
                </a:solidFill>
                <a:latin typeface="Calibri"/>
                <a:ea typeface="Calibri"/>
                <a:cs typeface="Calibri"/>
                <a:sym typeface="Calibri"/>
              </a:rPr>
              <a:t>{</a:t>
            </a:r>
          </a:p>
          <a:p>
            <a:pPr marL="0" marR="0" lvl="0" indent="0" algn="l" rtl="0">
              <a:spcBef>
                <a:spcPts val="440"/>
              </a:spcBef>
              <a:spcAft>
                <a:spcPts val="0"/>
              </a:spcAft>
              <a:buClr>
                <a:srgbClr val="595959"/>
              </a:buClr>
              <a:buSzPct val="25000"/>
              <a:buFont typeface="Arial"/>
              <a:buNone/>
            </a:pPr>
            <a:r>
              <a:rPr lang="en-US" sz="2200" b="0" i="1" u="none" strike="noStrike" cap="none">
                <a:solidFill>
                  <a:srgbClr val="595959"/>
                </a:solidFill>
                <a:latin typeface="Calibri"/>
                <a:ea typeface="Calibri"/>
                <a:cs typeface="Calibri"/>
                <a:sym typeface="Calibri"/>
              </a:rPr>
              <a:t>border:1px solid black;</a:t>
            </a:r>
          </a:p>
          <a:p>
            <a:pPr marL="0" marR="0" lvl="0" indent="0" algn="l" rtl="0">
              <a:spcBef>
                <a:spcPts val="440"/>
              </a:spcBef>
              <a:spcAft>
                <a:spcPts val="0"/>
              </a:spcAft>
              <a:buClr>
                <a:srgbClr val="595959"/>
              </a:buClr>
              <a:buSzPct val="25000"/>
              <a:buFont typeface="Arial"/>
              <a:buNone/>
            </a:pPr>
            <a:r>
              <a:rPr lang="en-US" sz="2200" b="0" i="1" u="none" strike="noStrike" cap="none">
                <a:solidFill>
                  <a:srgbClr val="595959"/>
                </a:solidFill>
                <a:latin typeface="Calibri"/>
                <a:ea typeface="Calibri"/>
                <a:cs typeface="Calibri"/>
                <a:sym typeface="Calibri"/>
              </a:rPr>
              <a:t>}</a:t>
            </a:r>
          </a:p>
          <a:p>
            <a:pPr marL="0" marR="0" lvl="0" indent="0" algn="l" rtl="0">
              <a:spcBef>
                <a:spcPts val="440"/>
              </a:spcBef>
              <a:spcAft>
                <a:spcPts val="0"/>
              </a:spcAft>
              <a:buClr>
                <a:srgbClr val="595959"/>
              </a:buClr>
              <a:buSzPct val="25000"/>
              <a:buFont typeface="Arial"/>
              <a:buNone/>
            </a:pPr>
            <a:r>
              <a:rPr lang="en-US" sz="2200" b="0" i="1" u="none" strike="noStrike" cap="none">
                <a:solidFill>
                  <a:srgbClr val="595959"/>
                </a:solidFill>
                <a:latin typeface="Calibri"/>
                <a:ea typeface="Calibri"/>
                <a:cs typeface="Calibri"/>
                <a:sym typeface="Calibri"/>
              </a:rPr>
              <a:t>&lt;/style&gt;</a:t>
            </a:r>
          </a:p>
          <a:p>
            <a:pPr marL="0" marR="0" lvl="0" indent="0" algn="l" rtl="0">
              <a:spcBef>
                <a:spcPts val="440"/>
              </a:spcBef>
              <a:buClr>
                <a:srgbClr val="000000"/>
              </a:buClr>
              <a:buSzPct val="25000"/>
              <a:buFont typeface="Arial"/>
              <a:buNone/>
            </a:pPr>
            <a:r>
              <a:rPr lang="en-US" sz="2200" b="0" i="0" u="none" strike="noStrike" cap="none">
                <a:solidFill>
                  <a:srgbClr val="000000"/>
                </a:solidFill>
                <a:latin typeface="Calibri"/>
                <a:ea typeface="Calibri"/>
                <a:cs typeface="Calibri"/>
                <a:sym typeface="Calibri"/>
              </a:rPr>
              <a:t>Remember to define borders for both the table and the table cells.</a:t>
            </a: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8" name="Shape 428"/>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Table (Con)</a:t>
            </a:r>
          </a:p>
        </p:txBody>
      </p:sp>
      <p:sp>
        <p:nvSpPr>
          <p:cNvPr id="427" name="Shape 427"/>
          <p:cNvSpPr txBox="1">
            <a:spLocks noGrp="1"/>
          </p:cNvSpPr>
          <p:nvPr>
            <p:ph type="body" idx="1"/>
          </p:nvPr>
        </p:nvSpPr>
        <p:spPr>
          <a:xfrm>
            <a:off x="425158" y="1493415"/>
            <a:ext cx="11020925" cy="5241214"/>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rgbClr val="000000"/>
              </a:buClr>
              <a:buSzPct val="25000"/>
              <a:buFont typeface="Arial"/>
              <a:buNone/>
            </a:pPr>
            <a:r>
              <a:rPr lang="en-US" sz="1572" b="1" i="0" u="sng" strike="noStrike" cap="none">
                <a:solidFill>
                  <a:srgbClr val="000000"/>
                </a:solidFill>
                <a:latin typeface="Calibri"/>
                <a:ea typeface="Calibri"/>
                <a:cs typeface="Calibri"/>
                <a:sym typeface="Calibri"/>
              </a:rPr>
              <a:t>An HTML Table with Collapsed Borders</a:t>
            </a:r>
          </a:p>
          <a:p>
            <a:pPr marL="342900" marR="0" lvl="0" indent="-342900" algn="l" rtl="0">
              <a:lnSpc>
                <a:spcPct val="80000"/>
              </a:lnSpc>
              <a:spcBef>
                <a:spcPts val="314"/>
              </a:spcBef>
              <a:spcAft>
                <a:spcPts val="0"/>
              </a:spcAft>
              <a:buClr>
                <a:srgbClr val="000000"/>
              </a:buClr>
              <a:buSzPct val="98250"/>
              <a:buFont typeface="Arial"/>
              <a:buChar char="•"/>
            </a:pPr>
            <a:r>
              <a:rPr lang="en-US" sz="1572" b="0" i="0" u="none" strike="noStrike" cap="none">
                <a:solidFill>
                  <a:srgbClr val="000000"/>
                </a:solidFill>
                <a:latin typeface="Calibri"/>
                <a:ea typeface="Calibri"/>
                <a:cs typeface="Calibri"/>
                <a:sym typeface="Calibri"/>
              </a:rPr>
              <a:t>If you want the borders to collapse into one border, add border-collapse to your CSS:</a:t>
            </a:r>
          </a:p>
          <a:p>
            <a:pPr marL="0" marR="0" lvl="0" indent="0" algn="l" rtl="0">
              <a:lnSpc>
                <a:spcPct val="80000"/>
              </a:lnSpc>
              <a:spcBef>
                <a:spcPts val="314"/>
              </a:spcBef>
              <a:spcAft>
                <a:spcPts val="0"/>
              </a:spcAft>
              <a:buClr>
                <a:srgbClr val="000000"/>
              </a:buClr>
              <a:buSzPct val="25000"/>
              <a:buFont typeface="Arial"/>
              <a:buNone/>
            </a:pPr>
            <a:r>
              <a:rPr lang="en-US" sz="1572" b="0" i="0" u="sng" strike="noStrike" cap="none">
                <a:solidFill>
                  <a:schemeClr val="hlink"/>
                </a:solidFill>
                <a:latin typeface="Calibri"/>
                <a:ea typeface="Calibri"/>
                <a:cs typeface="Calibri"/>
                <a:sym typeface="Calibri"/>
                <a:hlinkClick r:id="rId3"/>
              </a:rPr>
              <a:t>Example</a:t>
            </a:r>
          </a:p>
          <a:p>
            <a:pPr marL="0" marR="0" lvl="0" indent="0" algn="l" rtl="0">
              <a:lnSpc>
                <a:spcPct val="80000"/>
              </a:lnSpc>
              <a:spcBef>
                <a:spcPts val="351"/>
              </a:spcBef>
              <a:spcAft>
                <a:spcPts val="0"/>
              </a:spcAft>
              <a:buClr>
                <a:srgbClr val="595959"/>
              </a:buClr>
              <a:buSzPct val="25000"/>
              <a:buFont typeface="Arial"/>
              <a:buNone/>
            </a:pPr>
            <a:r>
              <a:rPr lang="en-US" sz="1757" b="0" i="1" u="none" strike="noStrike" cap="none">
                <a:solidFill>
                  <a:srgbClr val="595959"/>
                </a:solidFill>
                <a:latin typeface="Calibri"/>
                <a:ea typeface="Calibri"/>
                <a:cs typeface="Calibri"/>
                <a:sym typeface="Calibri"/>
              </a:rPr>
              <a:t>&lt;style&gt;</a:t>
            </a:r>
          </a:p>
          <a:p>
            <a:pPr marL="0" marR="0" lvl="0" indent="0" algn="l" rtl="0">
              <a:lnSpc>
                <a:spcPct val="80000"/>
              </a:lnSpc>
              <a:spcBef>
                <a:spcPts val="351"/>
              </a:spcBef>
              <a:spcAft>
                <a:spcPts val="0"/>
              </a:spcAft>
              <a:buClr>
                <a:srgbClr val="595959"/>
              </a:buClr>
              <a:buSzPct val="25000"/>
              <a:buFont typeface="Arial"/>
              <a:buNone/>
            </a:pPr>
            <a:r>
              <a:rPr lang="en-US" sz="1757" b="0" i="1" u="none" strike="noStrike" cap="none">
                <a:solidFill>
                  <a:srgbClr val="595959"/>
                </a:solidFill>
                <a:latin typeface="Calibri"/>
                <a:ea typeface="Calibri"/>
                <a:cs typeface="Calibri"/>
                <a:sym typeface="Calibri"/>
              </a:rPr>
              <a:t>table,th,td</a:t>
            </a:r>
          </a:p>
          <a:p>
            <a:pPr marL="0" marR="0" lvl="0" indent="0" algn="l" rtl="0">
              <a:lnSpc>
                <a:spcPct val="80000"/>
              </a:lnSpc>
              <a:spcBef>
                <a:spcPts val="351"/>
              </a:spcBef>
              <a:spcAft>
                <a:spcPts val="0"/>
              </a:spcAft>
              <a:buClr>
                <a:srgbClr val="595959"/>
              </a:buClr>
              <a:buSzPct val="25000"/>
              <a:buFont typeface="Arial"/>
              <a:buNone/>
            </a:pPr>
            <a:r>
              <a:rPr lang="en-US" sz="1757" b="0" i="1" u="none" strike="noStrike" cap="none">
                <a:solidFill>
                  <a:srgbClr val="595959"/>
                </a:solidFill>
                <a:latin typeface="Calibri"/>
                <a:ea typeface="Calibri"/>
                <a:cs typeface="Calibri"/>
                <a:sym typeface="Calibri"/>
              </a:rPr>
              <a:t>{</a:t>
            </a:r>
          </a:p>
          <a:p>
            <a:pPr marL="0" marR="0" lvl="0" indent="0" algn="l" rtl="0">
              <a:lnSpc>
                <a:spcPct val="80000"/>
              </a:lnSpc>
              <a:spcBef>
                <a:spcPts val="351"/>
              </a:spcBef>
              <a:spcAft>
                <a:spcPts val="0"/>
              </a:spcAft>
              <a:buClr>
                <a:srgbClr val="595959"/>
              </a:buClr>
              <a:buSzPct val="25000"/>
              <a:buFont typeface="Arial"/>
              <a:buNone/>
            </a:pPr>
            <a:r>
              <a:rPr lang="en-US" sz="1757" b="0" i="1" u="none" strike="noStrike" cap="none">
                <a:solidFill>
                  <a:srgbClr val="595959"/>
                </a:solidFill>
                <a:latin typeface="Calibri"/>
                <a:ea typeface="Calibri"/>
                <a:cs typeface="Calibri"/>
                <a:sym typeface="Calibri"/>
              </a:rPr>
              <a:t>border:1px solid black;</a:t>
            </a:r>
          </a:p>
          <a:p>
            <a:pPr marL="0" marR="0" lvl="0" indent="0" algn="l" rtl="0">
              <a:lnSpc>
                <a:spcPct val="80000"/>
              </a:lnSpc>
              <a:spcBef>
                <a:spcPts val="351"/>
              </a:spcBef>
              <a:spcAft>
                <a:spcPts val="0"/>
              </a:spcAft>
              <a:buClr>
                <a:srgbClr val="595959"/>
              </a:buClr>
              <a:buSzPct val="25000"/>
              <a:buFont typeface="Arial"/>
              <a:buNone/>
            </a:pPr>
            <a:r>
              <a:rPr lang="en-US" sz="1757" b="0" i="1" u="none" strike="noStrike" cap="none">
                <a:solidFill>
                  <a:srgbClr val="595959"/>
                </a:solidFill>
                <a:latin typeface="Calibri"/>
                <a:ea typeface="Calibri"/>
                <a:cs typeface="Calibri"/>
                <a:sym typeface="Calibri"/>
              </a:rPr>
              <a:t>border-collapse:collapse;</a:t>
            </a:r>
          </a:p>
          <a:p>
            <a:pPr marL="0" marR="0" lvl="0" indent="0" algn="l" rtl="0">
              <a:lnSpc>
                <a:spcPct val="80000"/>
              </a:lnSpc>
              <a:spcBef>
                <a:spcPts val="351"/>
              </a:spcBef>
              <a:spcAft>
                <a:spcPts val="0"/>
              </a:spcAft>
              <a:buClr>
                <a:srgbClr val="595959"/>
              </a:buClr>
              <a:buSzPct val="25000"/>
              <a:buFont typeface="Arial"/>
              <a:buNone/>
            </a:pPr>
            <a:r>
              <a:rPr lang="en-US" sz="1757" b="0" i="1" u="none" strike="noStrike" cap="none">
                <a:solidFill>
                  <a:srgbClr val="595959"/>
                </a:solidFill>
                <a:latin typeface="Calibri"/>
                <a:ea typeface="Calibri"/>
                <a:cs typeface="Calibri"/>
                <a:sym typeface="Calibri"/>
              </a:rPr>
              <a:t>}</a:t>
            </a:r>
          </a:p>
          <a:p>
            <a:pPr marL="0" marR="0" lvl="0" indent="0" algn="l" rtl="0">
              <a:lnSpc>
                <a:spcPct val="80000"/>
              </a:lnSpc>
              <a:spcBef>
                <a:spcPts val="351"/>
              </a:spcBef>
              <a:spcAft>
                <a:spcPts val="0"/>
              </a:spcAft>
              <a:buClr>
                <a:srgbClr val="000000"/>
              </a:buClr>
              <a:buSzPct val="25000"/>
              <a:buFont typeface="Arial"/>
              <a:buNone/>
            </a:pPr>
            <a:r>
              <a:rPr lang="en-US" sz="1757" b="0" i="0" u="none" strike="noStrike" cap="none">
                <a:solidFill>
                  <a:srgbClr val="000000"/>
                </a:solidFill>
                <a:latin typeface="Calibri"/>
                <a:ea typeface="Calibri"/>
                <a:cs typeface="Calibri"/>
                <a:sym typeface="Calibri"/>
              </a:rPr>
              <a:t> </a:t>
            </a:r>
          </a:p>
          <a:p>
            <a:pPr marL="0" marR="0" lvl="0" indent="0" algn="l" rtl="0">
              <a:lnSpc>
                <a:spcPct val="80000"/>
              </a:lnSpc>
              <a:spcBef>
                <a:spcPts val="314"/>
              </a:spcBef>
              <a:spcAft>
                <a:spcPts val="0"/>
              </a:spcAft>
              <a:buClr>
                <a:srgbClr val="000000"/>
              </a:buClr>
              <a:buSzPct val="25000"/>
              <a:buFont typeface="Arial"/>
              <a:buNone/>
            </a:pPr>
            <a:r>
              <a:rPr lang="en-US" sz="1572" b="1" i="0" u="sng" strike="noStrike" cap="none">
                <a:solidFill>
                  <a:srgbClr val="000000"/>
                </a:solidFill>
                <a:latin typeface="Calibri"/>
                <a:ea typeface="Calibri"/>
                <a:cs typeface="Calibri"/>
                <a:sym typeface="Calibri"/>
              </a:rPr>
              <a:t>An HTML Table with Cell Padding</a:t>
            </a:r>
          </a:p>
          <a:p>
            <a:pPr marL="342900" marR="0" lvl="0" indent="-342900" algn="l" rtl="0">
              <a:lnSpc>
                <a:spcPct val="80000"/>
              </a:lnSpc>
              <a:spcBef>
                <a:spcPts val="314"/>
              </a:spcBef>
              <a:spcAft>
                <a:spcPts val="0"/>
              </a:spcAft>
              <a:buClr>
                <a:srgbClr val="000000"/>
              </a:buClr>
              <a:buSzPct val="98250"/>
              <a:buFont typeface="Arial"/>
              <a:buChar char="•"/>
            </a:pPr>
            <a:r>
              <a:rPr lang="en-US" sz="1572" b="0" i="0" u="none" strike="noStrike" cap="none">
                <a:solidFill>
                  <a:srgbClr val="000000"/>
                </a:solidFill>
                <a:latin typeface="Calibri"/>
                <a:ea typeface="Calibri"/>
                <a:cs typeface="Calibri"/>
                <a:sym typeface="Calibri"/>
              </a:rPr>
              <a:t>Cell padding specifies the space between the cell content and its borders.</a:t>
            </a:r>
          </a:p>
          <a:p>
            <a:pPr marL="342900" marR="0" lvl="0" indent="-342900" algn="l" rtl="0">
              <a:lnSpc>
                <a:spcPct val="80000"/>
              </a:lnSpc>
              <a:spcBef>
                <a:spcPts val="314"/>
              </a:spcBef>
              <a:spcAft>
                <a:spcPts val="0"/>
              </a:spcAft>
              <a:buClr>
                <a:srgbClr val="000000"/>
              </a:buClr>
              <a:buSzPct val="98250"/>
              <a:buFont typeface="Arial"/>
              <a:buChar char="•"/>
            </a:pPr>
            <a:r>
              <a:rPr lang="en-US" sz="1572" b="0" i="0" u="none" strike="noStrike" cap="none">
                <a:solidFill>
                  <a:srgbClr val="000000"/>
                </a:solidFill>
                <a:latin typeface="Calibri"/>
                <a:ea typeface="Calibri"/>
                <a:cs typeface="Calibri"/>
                <a:sym typeface="Calibri"/>
              </a:rPr>
              <a:t>If you do not specify a padding, the table cells will be displayed without padding. </a:t>
            </a:r>
          </a:p>
          <a:p>
            <a:pPr marL="342900" marR="0" lvl="0" indent="-342900" algn="l" rtl="0">
              <a:lnSpc>
                <a:spcPct val="80000"/>
              </a:lnSpc>
              <a:spcBef>
                <a:spcPts val="314"/>
              </a:spcBef>
              <a:spcAft>
                <a:spcPts val="0"/>
              </a:spcAft>
              <a:buClr>
                <a:srgbClr val="000000"/>
              </a:buClr>
              <a:buSzPct val="98250"/>
              <a:buFont typeface="Arial"/>
              <a:buChar char="•"/>
            </a:pPr>
            <a:r>
              <a:rPr lang="en-US" sz="1572" b="0" i="0" u="none" strike="noStrike" cap="none">
                <a:solidFill>
                  <a:srgbClr val="000000"/>
                </a:solidFill>
                <a:latin typeface="Calibri"/>
                <a:ea typeface="Calibri"/>
                <a:cs typeface="Calibri"/>
                <a:sym typeface="Calibri"/>
              </a:rPr>
              <a:t>To set the padding, use the CSS padding property:</a:t>
            </a:r>
          </a:p>
          <a:p>
            <a:pPr marL="0" marR="0" lvl="0" indent="0" algn="l" rtl="0">
              <a:lnSpc>
                <a:spcPct val="80000"/>
              </a:lnSpc>
              <a:spcBef>
                <a:spcPts val="314"/>
              </a:spcBef>
              <a:spcAft>
                <a:spcPts val="0"/>
              </a:spcAft>
              <a:buClr>
                <a:srgbClr val="000000"/>
              </a:buClr>
              <a:buSzPct val="25000"/>
              <a:buFont typeface="Arial"/>
              <a:buNone/>
            </a:pPr>
            <a:r>
              <a:rPr lang="en-US" sz="1572" b="0" i="0" u="sng" strike="noStrike" cap="none">
                <a:solidFill>
                  <a:schemeClr val="hlink"/>
                </a:solidFill>
                <a:latin typeface="Calibri"/>
                <a:ea typeface="Calibri"/>
                <a:cs typeface="Calibri"/>
                <a:sym typeface="Calibri"/>
                <a:hlinkClick r:id="rId4"/>
              </a:rPr>
              <a:t>Example</a:t>
            </a:r>
          </a:p>
          <a:p>
            <a:pPr marL="0" marR="0" lvl="0" indent="0" algn="l" rtl="0">
              <a:lnSpc>
                <a:spcPct val="80000"/>
              </a:lnSpc>
              <a:spcBef>
                <a:spcPts val="351"/>
              </a:spcBef>
              <a:spcAft>
                <a:spcPts val="0"/>
              </a:spcAft>
              <a:buClr>
                <a:srgbClr val="595959"/>
              </a:buClr>
              <a:buSzPct val="25000"/>
              <a:buFont typeface="Arial"/>
              <a:buNone/>
            </a:pPr>
            <a:r>
              <a:rPr lang="en-US" sz="1757" b="0" i="1" u="none" strike="noStrike" cap="none">
                <a:solidFill>
                  <a:srgbClr val="595959"/>
                </a:solidFill>
                <a:latin typeface="Calibri"/>
                <a:ea typeface="Calibri"/>
                <a:cs typeface="Calibri"/>
                <a:sym typeface="Calibri"/>
              </a:rPr>
              <a:t>th, td</a:t>
            </a:r>
          </a:p>
          <a:p>
            <a:pPr marL="0" marR="0" lvl="0" indent="0" algn="l" rtl="0">
              <a:lnSpc>
                <a:spcPct val="80000"/>
              </a:lnSpc>
              <a:spcBef>
                <a:spcPts val="351"/>
              </a:spcBef>
              <a:spcAft>
                <a:spcPts val="0"/>
              </a:spcAft>
              <a:buClr>
                <a:srgbClr val="595959"/>
              </a:buClr>
              <a:buSzPct val="25000"/>
              <a:buFont typeface="Arial"/>
              <a:buNone/>
            </a:pPr>
            <a:r>
              <a:rPr lang="en-US" sz="1757" b="0" i="1" u="none" strike="noStrike" cap="none">
                <a:solidFill>
                  <a:srgbClr val="595959"/>
                </a:solidFill>
                <a:latin typeface="Calibri"/>
                <a:ea typeface="Calibri"/>
                <a:cs typeface="Calibri"/>
                <a:sym typeface="Calibri"/>
              </a:rPr>
              <a:t>{</a:t>
            </a:r>
          </a:p>
          <a:p>
            <a:pPr marL="0" marR="0" lvl="0" indent="0" algn="l" rtl="0">
              <a:lnSpc>
                <a:spcPct val="80000"/>
              </a:lnSpc>
              <a:spcBef>
                <a:spcPts val="351"/>
              </a:spcBef>
              <a:spcAft>
                <a:spcPts val="0"/>
              </a:spcAft>
              <a:buClr>
                <a:srgbClr val="595959"/>
              </a:buClr>
              <a:buSzPct val="25000"/>
              <a:buFont typeface="Arial"/>
              <a:buNone/>
            </a:pPr>
            <a:r>
              <a:rPr lang="en-US" sz="1757" b="0" i="1" u="none" strike="noStrike" cap="none">
                <a:solidFill>
                  <a:srgbClr val="595959"/>
                </a:solidFill>
                <a:latin typeface="Calibri"/>
                <a:ea typeface="Calibri"/>
                <a:cs typeface="Calibri"/>
                <a:sym typeface="Calibri"/>
              </a:rPr>
              <a:t>padding:15px;</a:t>
            </a:r>
          </a:p>
          <a:p>
            <a:pPr marL="0" marR="0" lvl="0" indent="0" algn="l" rtl="0">
              <a:lnSpc>
                <a:spcPct val="80000"/>
              </a:lnSpc>
              <a:spcBef>
                <a:spcPts val="351"/>
              </a:spcBef>
              <a:buClr>
                <a:srgbClr val="595959"/>
              </a:buClr>
              <a:buSzPct val="25000"/>
              <a:buFont typeface="Arial"/>
              <a:buNone/>
            </a:pPr>
            <a:r>
              <a:rPr lang="en-US" sz="1757" b="0" i="1" u="none" strike="noStrike" cap="none">
                <a:solidFill>
                  <a:srgbClr val="595959"/>
                </a:solidFill>
                <a:latin typeface="Calibri"/>
                <a:ea typeface="Calibri"/>
                <a:cs typeface="Calibri"/>
                <a:sym typeface="Calibri"/>
              </a:rPr>
              <a:t>}</a:t>
            </a: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Shape 435"/>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Table (Con)</a:t>
            </a:r>
          </a:p>
        </p:txBody>
      </p:sp>
      <p:sp>
        <p:nvSpPr>
          <p:cNvPr id="434" name="Shape 434"/>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rgbClr val="000000"/>
              </a:buClr>
              <a:buSzPct val="25000"/>
              <a:buFont typeface="Arial"/>
              <a:buNone/>
            </a:pPr>
            <a:r>
              <a:rPr lang="en-US" sz="1785" b="1" i="0" u="sng" strike="noStrike" cap="none">
                <a:solidFill>
                  <a:srgbClr val="000000"/>
                </a:solidFill>
                <a:latin typeface="Calibri"/>
                <a:ea typeface="Calibri"/>
                <a:cs typeface="Calibri"/>
                <a:sym typeface="Calibri"/>
              </a:rPr>
              <a:t>HTML Table Headings</a:t>
            </a:r>
          </a:p>
          <a:p>
            <a:pPr marL="342900" marR="0" lvl="0" indent="-342900" algn="l" rtl="0">
              <a:lnSpc>
                <a:spcPct val="80000"/>
              </a:lnSpc>
              <a:spcBef>
                <a:spcPts val="357"/>
              </a:spcBef>
              <a:spcAft>
                <a:spcPts val="0"/>
              </a:spcAft>
              <a:buClr>
                <a:srgbClr val="000000"/>
              </a:buClr>
              <a:buSzPct val="99166"/>
              <a:buFont typeface="Arial"/>
              <a:buChar char="•"/>
            </a:pPr>
            <a:r>
              <a:rPr lang="en-US" sz="1785" b="0" i="0" u="none" strike="noStrike" cap="none">
                <a:solidFill>
                  <a:srgbClr val="000000"/>
                </a:solidFill>
                <a:latin typeface="Calibri"/>
                <a:ea typeface="Calibri"/>
                <a:cs typeface="Calibri"/>
                <a:sym typeface="Calibri"/>
              </a:rPr>
              <a:t>Table headings are defined with the &lt;th&gt; tag.</a:t>
            </a:r>
          </a:p>
          <a:p>
            <a:pPr marL="342900" marR="0" lvl="0" indent="-342900" algn="l" rtl="0">
              <a:lnSpc>
                <a:spcPct val="80000"/>
              </a:lnSpc>
              <a:spcBef>
                <a:spcPts val="357"/>
              </a:spcBef>
              <a:spcAft>
                <a:spcPts val="0"/>
              </a:spcAft>
              <a:buClr>
                <a:srgbClr val="000000"/>
              </a:buClr>
              <a:buSzPct val="99166"/>
              <a:buFont typeface="Arial"/>
              <a:buChar char="•"/>
            </a:pPr>
            <a:r>
              <a:rPr lang="en-US" sz="1785" b="0" i="0" u="none" strike="noStrike" cap="none">
                <a:solidFill>
                  <a:srgbClr val="000000"/>
                </a:solidFill>
                <a:latin typeface="Calibri"/>
                <a:ea typeface="Calibri"/>
                <a:cs typeface="Calibri"/>
                <a:sym typeface="Calibri"/>
              </a:rPr>
              <a:t>By default, all major browsers display table headings as bold and centered:</a:t>
            </a:r>
          </a:p>
          <a:p>
            <a:pPr marL="0" marR="0" lvl="0" indent="0" algn="l" rtl="0">
              <a:lnSpc>
                <a:spcPct val="80000"/>
              </a:lnSpc>
              <a:spcBef>
                <a:spcPts val="357"/>
              </a:spcBef>
              <a:spcAft>
                <a:spcPts val="0"/>
              </a:spcAft>
              <a:buClr>
                <a:srgbClr val="000000"/>
              </a:buClr>
              <a:buSzPct val="25000"/>
              <a:buFont typeface="Arial"/>
              <a:buNone/>
            </a:pPr>
            <a:r>
              <a:rPr lang="en-US" sz="1785" b="0" i="0" u="sng" strike="noStrike" cap="none">
                <a:solidFill>
                  <a:schemeClr val="hlink"/>
                </a:solidFill>
                <a:latin typeface="Calibri"/>
                <a:ea typeface="Calibri"/>
                <a:cs typeface="Calibri"/>
                <a:sym typeface="Calibri"/>
                <a:hlinkClick r:id="rId3"/>
              </a:rPr>
              <a:t>Example</a:t>
            </a:r>
          </a:p>
          <a:p>
            <a:pPr marL="0" marR="0" lvl="0" indent="0" algn="l" rtl="0">
              <a:lnSpc>
                <a:spcPct val="80000"/>
              </a:lnSpc>
              <a:spcBef>
                <a:spcPts val="357"/>
              </a:spcBef>
              <a:spcAft>
                <a:spcPts val="0"/>
              </a:spcAft>
              <a:buClr>
                <a:srgbClr val="595959"/>
              </a:buClr>
              <a:buSzPct val="25000"/>
              <a:buFont typeface="Arial"/>
              <a:buNone/>
            </a:pPr>
            <a:r>
              <a:rPr lang="en-US" sz="1785" b="0" i="1" u="none" strike="noStrike" cap="none">
                <a:solidFill>
                  <a:srgbClr val="595959"/>
                </a:solidFill>
                <a:latin typeface="Calibri"/>
                <a:ea typeface="Calibri"/>
                <a:cs typeface="Calibri"/>
                <a:sym typeface="Calibri"/>
              </a:rPr>
              <a:t>&lt;table style="width:300px"&gt;</a:t>
            </a:r>
          </a:p>
          <a:p>
            <a:pPr marL="0" marR="0" lvl="0" indent="0" algn="l" rtl="0">
              <a:lnSpc>
                <a:spcPct val="80000"/>
              </a:lnSpc>
              <a:spcBef>
                <a:spcPts val="357"/>
              </a:spcBef>
              <a:spcAft>
                <a:spcPts val="0"/>
              </a:spcAft>
              <a:buClr>
                <a:srgbClr val="595959"/>
              </a:buClr>
              <a:buSzPct val="25000"/>
              <a:buFont typeface="Arial"/>
              <a:buNone/>
            </a:pPr>
            <a:r>
              <a:rPr lang="en-US" sz="1785" b="0" i="1" u="none" strike="noStrike" cap="none">
                <a:solidFill>
                  <a:srgbClr val="595959"/>
                </a:solidFill>
                <a:latin typeface="Calibri"/>
                <a:ea typeface="Calibri"/>
                <a:cs typeface="Calibri"/>
                <a:sym typeface="Calibri"/>
              </a:rPr>
              <a:t>&lt;tr&gt;</a:t>
            </a:r>
          </a:p>
          <a:p>
            <a:pPr marL="0" marR="0" lvl="0" indent="0" algn="l" rtl="0">
              <a:lnSpc>
                <a:spcPct val="80000"/>
              </a:lnSpc>
              <a:spcBef>
                <a:spcPts val="357"/>
              </a:spcBef>
              <a:spcAft>
                <a:spcPts val="0"/>
              </a:spcAft>
              <a:buClr>
                <a:srgbClr val="595959"/>
              </a:buClr>
              <a:buSzPct val="25000"/>
              <a:buFont typeface="Arial"/>
              <a:buNone/>
            </a:pPr>
            <a:r>
              <a:rPr lang="en-US" sz="1785" b="0" i="1" u="none" strike="noStrike" cap="none">
                <a:solidFill>
                  <a:srgbClr val="595959"/>
                </a:solidFill>
                <a:latin typeface="Calibri"/>
                <a:ea typeface="Calibri"/>
                <a:cs typeface="Calibri"/>
                <a:sym typeface="Calibri"/>
              </a:rPr>
              <a:t>  &lt;th&gt;Firstname&lt;/th&gt;</a:t>
            </a:r>
          </a:p>
          <a:p>
            <a:pPr marL="0" marR="0" lvl="0" indent="0" algn="l" rtl="0">
              <a:lnSpc>
                <a:spcPct val="80000"/>
              </a:lnSpc>
              <a:spcBef>
                <a:spcPts val="357"/>
              </a:spcBef>
              <a:spcAft>
                <a:spcPts val="0"/>
              </a:spcAft>
              <a:buClr>
                <a:srgbClr val="595959"/>
              </a:buClr>
              <a:buSzPct val="25000"/>
              <a:buFont typeface="Arial"/>
              <a:buNone/>
            </a:pPr>
            <a:r>
              <a:rPr lang="en-US" sz="1785" b="0" i="1" u="none" strike="noStrike" cap="none">
                <a:solidFill>
                  <a:srgbClr val="595959"/>
                </a:solidFill>
                <a:latin typeface="Calibri"/>
                <a:ea typeface="Calibri"/>
                <a:cs typeface="Calibri"/>
                <a:sym typeface="Calibri"/>
              </a:rPr>
              <a:t>  &lt;th&gt;Lastname&lt;/th&gt;		</a:t>
            </a:r>
          </a:p>
          <a:p>
            <a:pPr marL="0" marR="0" lvl="0" indent="0" algn="l" rtl="0">
              <a:lnSpc>
                <a:spcPct val="80000"/>
              </a:lnSpc>
              <a:spcBef>
                <a:spcPts val="357"/>
              </a:spcBef>
              <a:spcAft>
                <a:spcPts val="0"/>
              </a:spcAft>
              <a:buClr>
                <a:srgbClr val="595959"/>
              </a:buClr>
              <a:buSzPct val="25000"/>
              <a:buFont typeface="Arial"/>
              <a:buNone/>
            </a:pPr>
            <a:r>
              <a:rPr lang="en-US" sz="1785" b="0" i="1" u="none" strike="noStrike" cap="none">
                <a:solidFill>
                  <a:srgbClr val="595959"/>
                </a:solidFill>
                <a:latin typeface="Calibri"/>
                <a:ea typeface="Calibri"/>
                <a:cs typeface="Calibri"/>
                <a:sym typeface="Calibri"/>
              </a:rPr>
              <a:t>  &lt;th&gt;Points&lt;/th&gt;</a:t>
            </a:r>
          </a:p>
          <a:p>
            <a:pPr marL="0" marR="0" lvl="0" indent="0" algn="l" rtl="0">
              <a:lnSpc>
                <a:spcPct val="80000"/>
              </a:lnSpc>
              <a:spcBef>
                <a:spcPts val="357"/>
              </a:spcBef>
              <a:spcAft>
                <a:spcPts val="0"/>
              </a:spcAft>
              <a:buClr>
                <a:srgbClr val="595959"/>
              </a:buClr>
              <a:buSzPct val="25000"/>
              <a:buFont typeface="Arial"/>
              <a:buNone/>
            </a:pPr>
            <a:r>
              <a:rPr lang="en-US" sz="1785" b="0" i="1" u="none" strike="noStrike" cap="none">
                <a:solidFill>
                  <a:srgbClr val="595959"/>
                </a:solidFill>
                <a:latin typeface="Calibri"/>
                <a:ea typeface="Calibri"/>
                <a:cs typeface="Calibri"/>
                <a:sym typeface="Calibri"/>
              </a:rPr>
              <a:t>  &lt;/tr&gt;</a:t>
            </a:r>
          </a:p>
          <a:p>
            <a:pPr marL="0" marR="0" lvl="0" indent="0" algn="l" rtl="0">
              <a:lnSpc>
                <a:spcPct val="80000"/>
              </a:lnSpc>
              <a:spcBef>
                <a:spcPts val="357"/>
              </a:spcBef>
              <a:spcAft>
                <a:spcPts val="0"/>
              </a:spcAft>
              <a:buClr>
                <a:srgbClr val="595959"/>
              </a:buClr>
              <a:buSzPct val="25000"/>
              <a:buFont typeface="Arial"/>
              <a:buNone/>
            </a:pPr>
            <a:r>
              <a:rPr lang="en-US" sz="1785" b="0" i="1" u="none" strike="noStrike" cap="none">
                <a:solidFill>
                  <a:srgbClr val="595959"/>
                </a:solidFill>
                <a:latin typeface="Calibri"/>
                <a:ea typeface="Calibri"/>
                <a:cs typeface="Calibri"/>
                <a:sym typeface="Calibri"/>
              </a:rPr>
              <a:t>&lt;tr&gt;</a:t>
            </a:r>
          </a:p>
          <a:p>
            <a:pPr marL="0" marR="0" lvl="0" indent="0" algn="l" rtl="0">
              <a:lnSpc>
                <a:spcPct val="80000"/>
              </a:lnSpc>
              <a:spcBef>
                <a:spcPts val="357"/>
              </a:spcBef>
              <a:spcAft>
                <a:spcPts val="0"/>
              </a:spcAft>
              <a:buClr>
                <a:srgbClr val="595959"/>
              </a:buClr>
              <a:buSzPct val="25000"/>
              <a:buFont typeface="Arial"/>
              <a:buNone/>
            </a:pPr>
            <a:r>
              <a:rPr lang="en-US" sz="1785" b="0" i="1" u="none" strike="noStrike" cap="none">
                <a:solidFill>
                  <a:srgbClr val="595959"/>
                </a:solidFill>
                <a:latin typeface="Calibri"/>
                <a:ea typeface="Calibri"/>
                <a:cs typeface="Calibri"/>
                <a:sym typeface="Calibri"/>
              </a:rPr>
              <a:t>&lt;tr&gt;</a:t>
            </a:r>
          </a:p>
          <a:p>
            <a:pPr marL="0" marR="0" lvl="0" indent="0" algn="l" rtl="0">
              <a:lnSpc>
                <a:spcPct val="80000"/>
              </a:lnSpc>
              <a:spcBef>
                <a:spcPts val="357"/>
              </a:spcBef>
              <a:spcAft>
                <a:spcPts val="0"/>
              </a:spcAft>
              <a:buClr>
                <a:srgbClr val="595959"/>
              </a:buClr>
              <a:buSzPct val="25000"/>
              <a:buFont typeface="Arial"/>
              <a:buNone/>
            </a:pPr>
            <a:r>
              <a:rPr lang="en-US" sz="1785" b="0" i="1" u="none" strike="noStrike" cap="none">
                <a:solidFill>
                  <a:srgbClr val="595959"/>
                </a:solidFill>
                <a:latin typeface="Calibri"/>
                <a:ea typeface="Calibri"/>
                <a:cs typeface="Calibri"/>
                <a:sym typeface="Calibri"/>
              </a:rPr>
              <a:t>  &lt;td&gt;Eve&lt;/td&gt;</a:t>
            </a:r>
          </a:p>
          <a:p>
            <a:pPr marL="0" marR="0" lvl="0" indent="0" algn="l" rtl="0">
              <a:lnSpc>
                <a:spcPct val="80000"/>
              </a:lnSpc>
              <a:spcBef>
                <a:spcPts val="357"/>
              </a:spcBef>
              <a:spcAft>
                <a:spcPts val="0"/>
              </a:spcAft>
              <a:buClr>
                <a:srgbClr val="595959"/>
              </a:buClr>
              <a:buSzPct val="25000"/>
              <a:buFont typeface="Arial"/>
              <a:buNone/>
            </a:pPr>
            <a:r>
              <a:rPr lang="en-US" sz="1785" b="0" i="1" u="none" strike="noStrike" cap="none">
                <a:solidFill>
                  <a:srgbClr val="595959"/>
                </a:solidFill>
                <a:latin typeface="Calibri"/>
                <a:ea typeface="Calibri"/>
                <a:cs typeface="Calibri"/>
                <a:sym typeface="Calibri"/>
              </a:rPr>
              <a:t>  &lt;td&gt;Jackson&lt;/td&gt;		</a:t>
            </a:r>
          </a:p>
          <a:p>
            <a:pPr marL="0" marR="0" lvl="0" indent="0" algn="l" rtl="0">
              <a:lnSpc>
                <a:spcPct val="80000"/>
              </a:lnSpc>
              <a:spcBef>
                <a:spcPts val="357"/>
              </a:spcBef>
              <a:spcAft>
                <a:spcPts val="0"/>
              </a:spcAft>
              <a:buClr>
                <a:srgbClr val="595959"/>
              </a:buClr>
              <a:buSzPct val="25000"/>
              <a:buFont typeface="Arial"/>
              <a:buNone/>
            </a:pPr>
            <a:r>
              <a:rPr lang="en-US" sz="1785" b="0" i="1" u="none" strike="noStrike" cap="none">
                <a:solidFill>
                  <a:srgbClr val="595959"/>
                </a:solidFill>
                <a:latin typeface="Calibri"/>
                <a:ea typeface="Calibri"/>
                <a:cs typeface="Calibri"/>
                <a:sym typeface="Calibri"/>
              </a:rPr>
              <a:t>  &lt;td&gt;94&lt;/td&gt;</a:t>
            </a:r>
          </a:p>
          <a:p>
            <a:pPr marL="0" marR="0" lvl="0" indent="0" algn="l" rtl="0">
              <a:lnSpc>
                <a:spcPct val="80000"/>
              </a:lnSpc>
              <a:spcBef>
                <a:spcPts val="357"/>
              </a:spcBef>
              <a:spcAft>
                <a:spcPts val="0"/>
              </a:spcAft>
              <a:buClr>
                <a:srgbClr val="595959"/>
              </a:buClr>
              <a:buSzPct val="25000"/>
              <a:buFont typeface="Arial"/>
              <a:buNone/>
            </a:pPr>
            <a:r>
              <a:rPr lang="en-US" sz="1785" b="0" i="1" u="none" strike="noStrike" cap="none">
                <a:solidFill>
                  <a:srgbClr val="595959"/>
                </a:solidFill>
                <a:latin typeface="Calibri"/>
                <a:ea typeface="Calibri"/>
                <a:cs typeface="Calibri"/>
                <a:sym typeface="Calibri"/>
              </a:rPr>
              <a:t>&lt;/tr&gt;</a:t>
            </a:r>
          </a:p>
          <a:p>
            <a:pPr marL="0" marR="0" lvl="0" indent="0" algn="l" rtl="0">
              <a:lnSpc>
                <a:spcPct val="80000"/>
              </a:lnSpc>
              <a:spcBef>
                <a:spcPts val="357"/>
              </a:spcBef>
              <a:buClr>
                <a:srgbClr val="595959"/>
              </a:buClr>
              <a:buSzPct val="25000"/>
              <a:buFont typeface="Arial"/>
              <a:buNone/>
            </a:pPr>
            <a:r>
              <a:rPr lang="en-US" sz="1785" b="0" i="1" u="none" strike="noStrike" cap="none">
                <a:solidFill>
                  <a:srgbClr val="595959"/>
                </a:solidFill>
                <a:latin typeface="Calibri"/>
                <a:ea typeface="Calibri"/>
                <a:cs typeface="Calibri"/>
                <a:sym typeface="Calibri"/>
              </a:rPr>
              <a:t>&lt;/table&gt;</a:t>
            </a: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Table (Con)</a:t>
            </a:r>
          </a:p>
        </p:txBody>
      </p:sp>
      <p:sp>
        <p:nvSpPr>
          <p:cNvPr id="441" name="Shape 441"/>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rgbClr val="000000"/>
              </a:buClr>
              <a:buSzPct val="102000"/>
              <a:buFont typeface="Arial"/>
              <a:buChar char="•"/>
            </a:pPr>
            <a:r>
              <a:rPr lang="en-US" sz="2040" b="0" i="0" u="none" strike="noStrike" cap="none">
                <a:solidFill>
                  <a:srgbClr val="000000"/>
                </a:solidFill>
                <a:latin typeface="Calibri"/>
                <a:ea typeface="Calibri"/>
                <a:cs typeface="Calibri"/>
                <a:sym typeface="Calibri"/>
              </a:rPr>
              <a:t>To left-align the table headings, use the CSS text-align property:</a:t>
            </a:r>
          </a:p>
          <a:p>
            <a:pPr marL="0" marR="0" lvl="0" indent="0" algn="l" rtl="0">
              <a:lnSpc>
                <a:spcPct val="80000"/>
              </a:lnSpc>
              <a:spcBef>
                <a:spcPts val="408"/>
              </a:spcBef>
              <a:spcAft>
                <a:spcPts val="0"/>
              </a:spcAft>
              <a:buClr>
                <a:srgbClr val="000000"/>
              </a:buClr>
              <a:buSzPct val="25000"/>
              <a:buFont typeface="Arial"/>
              <a:buNone/>
            </a:pPr>
            <a:r>
              <a:rPr lang="en-US" sz="2040" b="0" i="0" u="sng" strike="noStrike" cap="none">
                <a:solidFill>
                  <a:schemeClr val="hlink"/>
                </a:solidFill>
                <a:latin typeface="Calibri"/>
                <a:ea typeface="Calibri"/>
                <a:cs typeface="Calibri"/>
                <a:sym typeface="Calibri"/>
                <a:hlinkClick r:id="rId3"/>
              </a:rPr>
              <a:t>Example</a:t>
            </a:r>
          </a:p>
          <a:p>
            <a:pPr marL="0" marR="0" lvl="0" indent="0" algn="l" rtl="0">
              <a:lnSpc>
                <a:spcPct val="80000"/>
              </a:lnSpc>
              <a:spcBef>
                <a:spcPts val="408"/>
              </a:spcBef>
              <a:spcAft>
                <a:spcPts val="0"/>
              </a:spcAft>
              <a:buClr>
                <a:srgbClr val="595959"/>
              </a:buClr>
              <a:buSzPct val="25000"/>
              <a:buFont typeface="Arial"/>
              <a:buNone/>
            </a:pPr>
            <a:r>
              <a:rPr lang="en-US" sz="2040" b="0" i="1" u="none" strike="noStrike" cap="none">
                <a:solidFill>
                  <a:srgbClr val="595959"/>
                </a:solidFill>
                <a:latin typeface="Calibri"/>
                <a:ea typeface="Calibri"/>
                <a:cs typeface="Calibri"/>
                <a:sym typeface="Calibri"/>
              </a:rPr>
              <a:t>th</a:t>
            </a:r>
            <a:br>
              <a:rPr lang="en-US" sz="2040" b="0" i="1" u="none" strike="noStrike" cap="none">
                <a:solidFill>
                  <a:srgbClr val="595959"/>
                </a:solidFill>
                <a:latin typeface="Calibri"/>
                <a:ea typeface="Calibri"/>
                <a:cs typeface="Calibri"/>
                <a:sym typeface="Calibri"/>
              </a:rPr>
            </a:br>
            <a:r>
              <a:rPr lang="en-US" sz="2040" b="0" i="1" u="none" strike="noStrike" cap="none">
                <a:solidFill>
                  <a:srgbClr val="595959"/>
                </a:solidFill>
                <a:latin typeface="Calibri"/>
                <a:ea typeface="Calibri"/>
                <a:cs typeface="Calibri"/>
                <a:sym typeface="Calibri"/>
              </a:rPr>
              <a:t>{</a:t>
            </a:r>
            <a:br>
              <a:rPr lang="en-US" sz="2040" b="0" i="1" u="none" strike="noStrike" cap="none">
                <a:solidFill>
                  <a:srgbClr val="595959"/>
                </a:solidFill>
                <a:latin typeface="Calibri"/>
                <a:ea typeface="Calibri"/>
                <a:cs typeface="Calibri"/>
                <a:sym typeface="Calibri"/>
              </a:rPr>
            </a:br>
            <a:r>
              <a:rPr lang="en-US" sz="2040" b="0" i="1" u="none" strike="noStrike" cap="none">
                <a:solidFill>
                  <a:srgbClr val="595959"/>
                </a:solidFill>
                <a:latin typeface="Calibri"/>
                <a:ea typeface="Calibri"/>
                <a:cs typeface="Calibri"/>
                <a:sym typeface="Calibri"/>
              </a:rPr>
              <a:t>text-align:right;</a:t>
            </a:r>
            <a:br>
              <a:rPr lang="en-US" sz="2040" b="0" i="1" u="none" strike="noStrike" cap="none">
                <a:solidFill>
                  <a:srgbClr val="595959"/>
                </a:solidFill>
                <a:latin typeface="Calibri"/>
                <a:ea typeface="Calibri"/>
                <a:cs typeface="Calibri"/>
                <a:sym typeface="Calibri"/>
              </a:rPr>
            </a:br>
            <a:r>
              <a:rPr lang="en-US" sz="2040" b="0" i="1" u="none" strike="noStrike" cap="none">
                <a:solidFill>
                  <a:srgbClr val="595959"/>
                </a:solidFill>
                <a:latin typeface="Calibri"/>
                <a:ea typeface="Calibri"/>
                <a:cs typeface="Calibri"/>
                <a:sym typeface="Calibri"/>
              </a:rPr>
              <a:t>}</a:t>
            </a:r>
          </a:p>
          <a:p>
            <a:pPr marL="0" marR="0" lvl="0" indent="0" algn="l" rtl="0">
              <a:lnSpc>
                <a:spcPct val="80000"/>
              </a:lnSpc>
              <a:spcBef>
                <a:spcPts val="408"/>
              </a:spcBef>
              <a:spcAft>
                <a:spcPts val="0"/>
              </a:spcAft>
              <a:buClr>
                <a:schemeClr val="dk1"/>
              </a:buClr>
              <a:buSzPct val="25000"/>
              <a:buFont typeface="Arial"/>
              <a:buNone/>
            </a:pPr>
            <a:endParaRPr sz="2040" b="1" i="0" u="sng" strike="noStrike" cap="none">
              <a:solidFill>
                <a:srgbClr val="000000"/>
              </a:solidFill>
              <a:latin typeface="Calibri"/>
              <a:ea typeface="Calibri"/>
              <a:cs typeface="Calibri"/>
              <a:sym typeface="Calibri"/>
            </a:endParaRPr>
          </a:p>
          <a:p>
            <a:pPr marL="0" marR="0" lvl="0" indent="0" algn="l" rtl="0">
              <a:lnSpc>
                <a:spcPct val="80000"/>
              </a:lnSpc>
              <a:spcBef>
                <a:spcPts val="408"/>
              </a:spcBef>
              <a:spcAft>
                <a:spcPts val="0"/>
              </a:spcAft>
              <a:buClr>
                <a:srgbClr val="000000"/>
              </a:buClr>
              <a:buSzPct val="25000"/>
              <a:buFont typeface="Arial"/>
              <a:buNone/>
            </a:pPr>
            <a:r>
              <a:rPr lang="en-US" sz="2040" b="1" i="0" u="sng" strike="noStrike" cap="none">
                <a:solidFill>
                  <a:srgbClr val="000000"/>
                </a:solidFill>
                <a:latin typeface="Calibri"/>
                <a:ea typeface="Calibri"/>
                <a:cs typeface="Calibri"/>
                <a:sym typeface="Calibri"/>
              </a:rPr>
              <a:t>An HTML Table with Cell Spacing</a:t>
            </a:r>
          </a:p>
          <a:p>
            <a:pPr marL="342900" marR="0" lvl="0" indent="-342900" algn="l" rtl="0">
              <a:lnSpc>
                <a:spcPct val="80000"/>
              </a:lnSpc>
              <a:spcBef>
                <a:spcPts val="408"/>
              </a:spcBef>
              <a:spcAft>
                <a:spcPts val="0"/>
              </a:spcAft>
              <a:buClr>
                <a:srgbClr val="000000"/>
              </a:buClr>
              <a:buSzPct val="102000"/>
              <a:buFont typeface="Arial"/>
              <a:buChar char="•"/>
            </a:pPr>
            <a:r>
              <a:rPr lang="en-US" sz="2040" b="0" i="0" u="none" strike="noStrike" cap="none">
                <a:solidFill>
                  <a:srgbClr val="000000"/>
                </a:solidFill>
                <a:latin typeface="Calibri"/>
                <a:ea typeface="Calibri"/>
                <a:cs typeface="Calibri"/>
                <a:sym typeface="Calibri"/>
              </a:rPr>
              <a:t>Cell spacing specifies the space between the cells.</a:t>
            </a:r>
          </a:p>
          <a:p>
            <a:pPr marL="342900" marR="0" lvl="0" indent="-342900" algn="l" rtl="0">
              <a:lnSpc>
                <a:spcPct val="80000"/>
              </a:lnSpc>
              <a:spcBef>
                <a:spcPts val="408"/>
              </a:spcBef>
              <a:spcAft>
                <a:spcPts val="0"/>
              </a:spcAft>
              <a:buClr>
                <a:srgbClr val="000000"/>
              </a:buClr>
              <a:buSzPct val="102000"/>
              <a:buFont typeface="Arial"/>
              <a:buChar char="•"/>
            </a:pPr>
            <a:r>
              <a:rPr lang="en-US" sz="2040" b="0" i="0" u="none" strike="noStrike" cap="none">
                <a:solidFill>
                  <a:srgbClr val="000000"/>
                </a:solidFill>
                <a:latin typeface="Calibri"/>
                <a:ea typeface="Calibri"/>
                <a:cs typeface="Calibri"/>
                <a:sym typeface="Calibri"/>
              </a:rPr>
              <a:t>To set the cell spacing for the table, use the CSS border-spacing property:</a:t>
            </a:r>
          </a:p>
          <a:p>
            <a:pPr marL="0" marR="0" lvl="0" indent="0" algn="l" rtl="0">
              <a:lnSpc>
                <a:spcPct val="80000"/>
              </a:lnSpc>
              <a:spcBef>
                <a:spcPts val="408"/>
              </a:spcBef>
              <a:spcAft>
                <a:spcPts val="0"/>
              </a:spcAft>
              <a:buClr>
                <a:srgbClr val="000000"/>
              </a:buClr>
              <a:buSzPct val="25000"/>
              <a:buFont typeface="Arial"/>
              <a:buNone/>
            </a:pPr>
            <a:r>
              <a:rPr lang="en-US" sz="2040" b="0" i="0" u="sng" strike="noStrike" cap="none">
                <a:solidFill>
                  <a:schemeClr val="hlink"/>
                </a:solidFill>
                <a:latin typeface="Calibri"/>
                <a:ea typeface="Calibri"/>
                <a:cs typeface="Calibri"/>
                <a:sym typeface="Calibri"/>
                <a:hlinkClick r:id="rId3"/>
              </a:rPr>
              <a:t>Example</a:t>
            </a:r>
          </a:p>
          <a:p>
            <a:pPr marL="0" marR="0" lvl="0" indent="0" algn="l" rtl="0">
              <a:lnSpc>
                <a:spcPct val="80000"/>
              </a:lnSpc>
              <a:spcBef>
                <a:spcPts val="408"/>
              </a:spcBef>
              <a:spcAft>
                <a:spcPts val="0"/>
              </a:spcAft>
              <a:buClr>
                <a:srgbClr val="595959"/>
              </a:buClr>
              <a:buSzPct val="25000"/>
              <a:buFont typeface="Arial"/>
              <a:buNone/>
            </a:pPr>
            <a:r>
              <a:rPr lang="en-US" sz="2040" b="0" i="1" u="none" strike="noStrike" cap="none">
                <a:solidFill>
                  <a:srgbClr val="595959"/>
                </a:solidFill>
                <a:latin typeface="Calibri"/>
                <a:ea typeface="Calibri"/>
                <a:cs typeface="Calibri"/>
                <a:sym typeface="Calibri"/>
              </a:rPr>
              <a:t>table</a:t>
            </a:r>
          </a:p>
          <a:p>
            <a:pPr marL="0" marR="0" lvl="0" indent="0" algn="l" rtl="0">
              <a:lnSpc>
                <a:spcPct val="80000"/>
              </a:lnSpc>
              <a:spcBef>
                <a:spcPts val="408"/>
              </a:spcBef>
              <a:spcAft>
                <a:spcPts val="0"/>
              </a:spcAft>
              <a:buClr>
                <a:srgbClr val="595959"/>
              </a:buClr>
              <a:buSzPct val="25000"/>
              <a:buFont typeface="Arial"/>
              <a:buNone/>
            </a:pPr>
            <a:r>
              <a:rPr lang="en-US" sz="2040" b="0" i="1" u="none" strike="noStrike" cap="none">
                <a:solidFill>
                  <a:srgbClr val="595959"/>
                </a:solidFill>
                <a:latin typeface="Calibri"/>
                <a:ea typeface="Calibri"/>
                <a:cs typeface="Calibri"/>
                <a:sym typeface="Calibri"/>
              </a:rPr>
              <a:t>{</a:t>
            </a:r>
          </a:p>
          <a:p>
            <a:pPr marL="0" marR="0" lvl="0" indent="0" algn="l" rtl="0">
              <a:lnSpc>
                <a:spcPct val="80000"/>
              </a:lnSpc>
              <a:spcBef>
                <a:spcPts val="408"/>
              </a:spcBef>
              <a:spcAft>
                <a:spcPts val="0"/>
              </a:spcAft>
              <a:buClr>
                <a:srgbClr val="595959"/>
              </a:buClr>
              <a:buSzPct val="25000"/>
              <a:buFont typeface="Arial"/>
              <a:buNone/>
            </a:pPr>
            <a:r>
              <a:rPr lang="en-US" sz="2040" b="0" i="1" u="none" strike="noStrike" cap="none">
                <a:solidFill>
                  <a:srgbClr val="595959"/>
                </a:solidFill>
                <a:latin typeface="Calibri"/>
                <a:ea typeface="Calibri"/>
                <a:cs typeface="Calibri"/>
                <a:sym typeface="Calibri"/>
              </a:rPr>
              <a:t>border-spacing:5px;</a:t>
            </a:r>
          </a:p>
          <a:p>
            <a:pPr marL="0" marR="0" lvl="0" indent="0" algn="l" rtl="0">
              <a:lnSpc>
                <a:spcPct val="80000"/>
              </a:lnSpc>
              <a:spcBef>
                <a:spcPts val="408"/>
              </a:spcBef>
              <a:buClr>
                <a:srgbClr val="595959"/>
              </a:buClr>
              <a:buSzPct val="25000"/>
              <a:buFont typeface="Arial"/>
              <a:buNone/>
            </a:pPr>
            <a:r>
              <a:rPr lang="en-US" sz="2040" b="0" i="1" u="none" strike="noStrike" cap="none">
                <a:solidFill>
                  <a:srgbClr val="595959"/>
                </a:solidFill>
                <a:latin typeface="Calibri"/>
                <a:ea typeface="Calibri"/>
                <a:cs typeface="Calibri"/>
                <a:sym typeface="Calibri"/>
              </a:rPr>
              <a:t>}</a:t>
            </a: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8" name="Shape 448"/>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Table (Con)</a:t>
            </a:r>
          </a:p>
        </p:txBody>
      </p:sp>
      <p:sp>
        <p:nvSpPr>
          <p:cNvPr id="447" name="Shape 447"/>
          <p:cNvSpPr txBox="1">
            <a:spLocks noGrp="1"/>
          </p:cNvSpPr>
          <p:nvPr>
            <p:ph type="body" idx="1"/>
          </p:nvPr>
        </p:nvSpPr>
        <p:spPr>
          <a:xfrm>
            <a:off x="492206" y="1488449"/>
            <a:ext cx="11020925" cy="478172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2000" b="1" i="0" u="sng" strike="noStrike" cap="none">
                <a:solidFill>
                  <a:srgbClr val="000000"/>
                </a:solidFill>
                <a:latin typeface="Calibri"/>
                <a:ea typeface="Calibri"/>
                <a:cs typeface="Calibri"/>
                <a:sym typeface="Calibri"/>
              </a:rPr>
              <a:t>An HTML Table with Cell Span Many Columns</a:t>
            </a:r>
          </a:p>
          <a:p>
            <a:pPr marL="274320" marR="0" lvl="0" indent="-274320" algn="just" rtl="0">
              <a:spcBef>
                <a:spcPts val="22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To make a cell span more than one column, use the </a:t>
            </a:r>
            <a:r>
              <a:rPr lang="en-US" sz="2000" b="1" i="0" u="none" strike="noStrike" cap="none">
                <a:solidFill>
                  <a:schemeClr val="dk1"/>
                </a:solidFill>
                <a:latin typeface="Arial"/>
                <a:ea typeface="Arial"/>
                <a:cs typeface="Arial"/>
                <a:sym typeface="Arial"/>
              </a:rPr>
              <a:t>colspan</a:t>
            </a:r>
            <a:r>
              <a:rPr lang="en-US" sz="2000" b="0" i="0" u="none" strike="noStrike" cap="none">
                <a:solidFill>
                  <a:schemeClr val="dk1"/>
                </a:solidFill>
                <a:latin typeface="Arial"/>
                <a:ea typeface="Arial"/>
                <a:cs typeface="Arial"/>
                <a:sym typeface="Arial"/>
              </a:rPr>
              <a:t> attribute:</a:t>
            </a:r>
          </a:p>
          <a:p>
            <a:pPr marL="0" marR="0" lvl="0" indent="0" algn="just" rtl="0">
              <a:lnSpc>
                <a:spcPct val="150000"/>
              </a:lnSpc>
              <a:spcBef>
                <a:spcPts val="0"/>
              </a:spcBef>
              <a:spcAft>
                <a:spcPts val="0"/>
              </a:spcAft>
              <a:buClr>
                <a:schemeClr val="dk1"/>
              </a:buClr>
              <a:buSzPct val="25000"/>
              <a:buFont typeface="Arial"/>
              <a:buNone/>
            </a:pPr>
            <a:r>
              <a:rPr lang="en-US" sz="2000" b="0" i="0" u="sng" strike="noStrike" cap="none">
                <a:solidFill>
                  <a:schemeClr val="hlink"/>
                </a:solidFill>
                <a:latin typeface="Arial"/>
                <a:ea typeface="Arial"/>
                <a:cs typeface="Arial"/>
                <a:sym typeface="Arial"/>
                <a:hlinkClick r:id="rId3"/>
              </a:rPr>
              <a:t>Example</a:t>
            </a:r>
          </a:p>
          <a:p>
            <a:pPr marL="0" marR="0" lvl="0" indent="0" algn="l" rtl="0">
              <a:spcBef>
                <a:spcPts val="2200"/>
              </a:spcBef>
              <a:spcAft>
                <a:spcPts val="0"/>
              </a:spcAft>
              <a:buClr>
                <a:schemeClr val="dk1"/>
              </a:buClr>
              <a:buSzPct val="25000"/>
              <a:buFont typeface="Arial"/>
              <a:buNone/>
            </a:pPr>
            <a:r>
              <a:rPr lang="en-US" sz="2000" b="0" i="1" u="none" strike="noStrike" cap="none">
                <a:solidFill>
                  <a:srgbClr val="595959"/>
                </a:solidFill>
                <a:latin typeface="Calibri"/>
                <a:ea typeface="Calibri"/>
                <a:cs typeface="Calibri"/>
                <a:sym typeface="Calibri"/>
              </a:rPr>
              <a:t>    &lt;th colspan="2"&gt;Telephone&lt;/th&gt;</a:t>
            </a:r>
          </a:p>
          <a:p>
            <a:pPr marL="0" marR="0" lvl="0" indent="0" algn="l" rtl="0">
              <a:spcBef>
                <a:spcPts val="2200"/>
              </a:spcBef>
              <a:spcAft>
                <a:spcPts val="0"/>
              </a:spcAft>
              <a:buClr>
                <a:schemeClr val="dk1"/>
              </a:buClr>
              <a:buSzPct val="25000"/>
              <a:buFont typeface="Arial"/>
              <a:buNone/>
            </a:pPr>
            <a:r>
              <a:rPr lang="en-US" sz="2000" b="0" i="1" u="none" strike="noStrike" cap="none">
                <a:solidFill>
                  <a:srgbClr val="595959"/>
                </a:solidFill>
                <a:latin typeface="Calibri"/>
                <a:ea typeface="Calibri"/>
                <a:cs typeface="Calibri"/>
                <a:sym typeface="Calibri"/>
              </a:rPr>
              <a:t> </a:t>
            </a:r>
            <a:r>
              <a:rPr lang="en-US" sz="2000" b="1" i="0" u="sng" strike="noStrike" cap="none">
                <a:solidFill>
                  <a:srgbClr val="000000"/>
                </a:solidFill>
                <a:latin typeface="Calibri"/>
                <a:ea typeface="Calibri"/>
                <a:cs typeface="Calibri"/>
                <a:sym typeface="Calibri"/>
              </a:rPr>
              <a:t>An HTML Table with Cell Span Many Rows</a:t>
            </a:r>
          </a:p>
          <a:p>
            <a:pPr marL="274320" marR="0" lvl="0" indent="-274320" algn="just" rtl="0">
              <a:spcBef>
                <a:spcPts val="22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To make a cell span more than one row, use the </a:t>
            </a:r>
            <a:r>
              <a:rPr lang="en-US" sz="2000" b="1" i="0" u="none" strike="noStrike" cap="none">
                <a:solidFill>
                  <a:schemeClr val="dk1"/>
                </a:solidFill>
                <a:latin typeface="Arial"/>
                <a:ea typeface="Arial"/>
                <a:cs typeface="Arial"/>
                <a:sym typeface="Arial"/>
              </a:rPr>
              <a:t>rowspan</a:t>
            </a:r>
            <a:r>
              <a:rPr lang="en-US" sz="2000" b="0" i="0" u="none" strike="noStrike" cap="none">
                <a:solidFill>
                  <a:schemeClr val="dk1"/>
                </a:solidFill>
                <a:latin typeface="Arial"/>
                <a:ea typeface="Arial"/>
                <a:cs typeface="Arial"/>
                <a:sym typeface="Arial"/>
              </a:rPr>
              <a:t> attribute:</a:t>
            </a:r>
          </a:p>
          <a:p>
            <a:pPr marL="0" marR="0" lvl="0" indent="0" algn="just" rtl="0">
              <a:spcBef>
                <a:spcPts val="2200"/>
              </a:spcBef>
              <a:spcAft>
                <a:spcPts val="0"/>
              </a:spcAft>
              <a:buClr>
                <a:schemeClr val="dk1"/>
              </a:buClr>
              <a:buSzPct val="25000"/>
              <a:buFont typeface="Arial"/>
              <a:buNone/>
            </a:pPr>
            <a:r>
              <a:rPr lang="en-US" sz="2000" b="0" i="0" u="sng" strike="noStrike" cap="none">
                <a:solidFill>
                  <a:schemeClr val="hlink"/>
                </a:solidFill>
                <a:latin typeface="Arial"/>
                <a:ea typeface="Arial"/>
                <a:cs typeface="Arial"/>
                <a:sym typeface="Arial"/>
                <a:hlinkClick r:id="rId4"/>
              </a:rPr>
              <a:t>Example</a:t>
            </a:r>
          </a:p>
          <a:p>
            <a:pPr marL="0" marR="0" lvl="0" indent="0" algn="l" rtl="0">
              <a:spcBef>
                <a:spcPts val="2200"/>
              </a:spcBef>
              <a:buClr>
                <a:schemeClr val="dk1"/>
              </a:buClr>
              <a:buSzPct val="25000"/>
              <a:buFont typeface="Arial"/>
              <a:buNone/>
            </a:pPr>
            <a:r>
              <a:rPr lang="en-US" sz="2000" b="0" i="1" u="none" strike="noStrike" cap="none">
                <a:solidFill>
                  <a:srgbClr val="595959"/>
                </a:solidFill>
                <a:latin typeface="Calibri"/>
                <a:ea typeface="Calibri"/>
                <a:cs typeface="Calibri"/>
                <a:sym typeface="Calibri"/>
              </a:rPr>
              <a:t>    &lt;th rowspan="2"&gt;Telephone:&lt;/th&gt;</a:t>
            </a:r>
            <a:br>
              <a:rPr lang="en-US" sz="2000" b="0" i="1" u="none" strike="noStrike" cap="none">
                <a:solidFill>
                  <a:srgbClr val="595959"/>
                </a:solidFill>
                <a:latin typeface="Calibri"/>
                <a:ea typeface="Calibri"/>
                <a:cs typeface="Calibri"/>
                <a:sym typeface="Calibri"/>
              </a:rPr>
            </a:br>
            <a:endParaRPr lang="en-US" sz="2000" b="0" i="1" u="none" strike="noStrike" cap="none">
              <a:solidFill>
                <a:srgbClr val="595959"/>
              </a:solidFill>
              <a:latin typeface="Calibri"/>
              <a:ea typeface="Calibri"/>
              <a:cs typeface="Calibri"/>
              <a:sym typeface="Calibri"/>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Shape 138"/>
          <p:cNvSpPr txBox="1">
            <a:spLocks noGrp="1"/>
          </p:cNvSpPr>
          <p:nvPr>
            <p:ph type="title"/>
          </p:nvPr>
        </p:nvSpPr>
        <p:spPr>
          <a:xfrm>
            <a:off x="615775" y="39061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Introduction (Cont.)</a:t>
            </a:r>
          </a:p>
        </p:txBody>
      </p:sp>
      <p:sp>
        <p:nvSpPr>
          <p:cNvPr id="137" name="Shape 137"/>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US" sz="2035" b="1" i="0" u="sng" strike="noStrike" cap="none">
                <a:solidFill>
                  <a:schemeClr val="dk1"/>
                </a:solidFill>
                <a:latin typeface="Arial"/>
                <a:ea typeface="Arial"/>
                <a:cs typeface="Arial"/>
                <a:sym typeface="Arial"/>
              </a:rPr>
              <a:t>HTML Page Structure</a:t>
            </a:r>
          </a:p>
          <a:p>
            <a:pPr marL="274320" marR="0" lvl="0" indent="-274320" algn="l" rtl="0">
              <a:lnSpc>
                <a:spcPct val="90000"/>
              </a:lnSpc>
              <a:spcBef>
                <a:spcPts val="2200"/>
              </a:spcBef>
              <a:spcAft>
                <a:spcPts val="0"/>
              </a:spcAft>
              <a:buClr>
                <a:schemeClr val="dk1"/>
              </a:buClr>
              <a:buSzPct val="101750"/>
              <a:buFont typeface="Arial"/>
              <a:buChar char="•"/>
            </a:pPr>
            <a:r>
              <a:rPr lang="en-US" sz="2035" b="0" i="0" u="none" strike="noStrike" cap="none">
                <a:solidFill>
                  <a:schemeClr val="dk1"/>
                </a:solidFill>
                <a:latin typeface="Arial"/>
                <a:ea typeface="Arial"/>
                <a:cs typeface="Arial"/>
                <a:sym typeface="Arial"/>
              </a:rPr>
              <a:t>Below is a visualization of an HTML page structure:</a:t>
            </a:r>
          </a:p>
          <a:p>
            <a:pPr marL="0" marR="0" lvl="0" indent="0" algn="l" rtl="0">
              <a:lnSpc>
                <a:spcPct val="90000"/>
              </a:lnSpc>
              <a:spcBef>
                <a:spcPts val="2200"/>
              </a:spcBef>
              <a:spcAft>
                <a:spcPts val="0"/>
              </a:spcAft>
              <a:buClr>
                <a:schemeClr val="dk1"/>
              </a:buClr>
              <a:buSzPct val="25000"/>
              <a:buFont typeface="Arial"/>
              <a:buNone/>
            </a:pPr>
            <a:r>
              <a:rPr lang="en-US" sz="2035" b="0" i="1" u="sng" strike="noStrike" cap="none">
                <a:solidFill>
                  <a:schemeClr val="hlink"/>
                </a:solidFill>
                <a:latin typeface="Arial"/>
                <a:ea typeface="Arial"/>
                <a:cs typeface="Arial"/>
                <a:sym typeface="Arial"/>
                <a:hlinkClick r:id="rId3"/>
              </a:rPr>
              <a:t>Example:</a:t>
            </a:r>
          </a:p>
          <a:p>
            <a:pPr marL="0" marR="0" lvl="0" indent="0" algn="l" rtl="0">
              <a:lnSpc>
                <a:spcPct val="90000"/>
              </a:lnSpc>
              <a:spcBef>
                <a:spcPts val="2200"/>
              </a:spcBef>
              <a:spcAft>
                <a:spcPts val="0"/>
              </a:spcAft>
              <a:buClr>
                <a:schemeClr val="dk1"/>
              </a:buClr>
              <a:buSzPct val="25000"/>
              <a:buFont typeface="Arial"/>
              <a:buNone/>
            </a:pPr>
            <a:r>
              <a:rPr lang="en-US" sz="2035" b="0" i="1" u="none" strike="noStrike" cap="none">
                <a:solidFill>
                  <a:srgbClr val="595959"/>
                </a:solidFill>
                <a:latin typeface="Arial"/>
                <a:ea typeface="Arial"/>
                <a:cs typeface="Arial"/>
                <a:sym typeface="Arial"/>
              </a:rPr>
              <a:t>&lt;!DOCTYPE html&gt;</a:t>
            </a:r>
          </a:p>
          <a:p>
            <a:pPr marL="0" marR="0" lvl="0" indent="0" algn="l" rtl="0">
              <a:lnSpc>
                <a:spcPct val="90000"/>
              </a:lnSpc>
              <a:spcBef>
                <a:spcPts val="0"/>
              </a:spcBef>
              <a:spcAft>
                <a:spcPts val="0"/>
              </a:spcAft>
              <a:buClr>
                <a:schemeClr val="dk1"/>
              </a:buClr>
              <a:buSzPct val="25000"/>
              <a:buFont typeface="Arial"/>
              <a:buNone/>
            </a:pPr>
            <a:r>
              <a:rPr lang="en-US" sz="2035" b="0" i="1" u="none" strike="noStrike" cap="none">
                <a:solidFill>
                  <a:srgbClr val="595959"/>
                </a:solidFill>
                <a:latin typeface="Arial"/>
                <a:ea typeface="Arial"/>
                <a:cs typeface="Arial"/>
                <a:sym typeface="Arial"/>
              </a:rPr>
              <a:t>&lt;html&gt;</a:t>
            </a:r>
          </a:p>
          <a:p>
            <a:pPr marL="0" marR="0" lvl="0" indent="0" algn="l" rtl="0">
              <a:lnSpc>
                <a:spcPct val="90000"/>
              </a:lnSpc>
              <a:spcBef>
                <a:spcPts val="0"/>
              </a:spcBef>
              <a:spcAft>
                <a:spcPts val="0"/>
              </a:spcAft>
              <a:buClr>
                <a:schemeClr val="dk1"/>
              </a:buClr>
              <a:buSzPct val="25000"/>
              <a:buFont typeface="Arial"/>
              <a:buNone/>
            </a:pPr>
            <a:r>
              <a:rPr lang="en-US" sz="2035" b="0" i="1" u="none" strike="noStrike" cap="none">
                <a:solidFill>
                  <a:srgbClr val="595959"/>
                </a:solidFill>
                <a:latin typeface="Arial"/>
                <a:ea typeface="Arial"/>
                <a:cs typeface="Arial"/>
                <a:sym typeface="Arial"/>
              </a:rPr>
              <a:t>	&lt;head&gt;</a:t>
            </a:r>
          </a:p>
          <a:p>
            <a:pPr marL="0" marR="0" lvl="0" indent="0" algn="l" rtl="0">
              <a:lnSpc>
                <a:spcPct val="90000"/>
              </a:lnSpc>
              <a:spcBef>
                <a:spcPts val="0"/>
              </a:spcBef>
              <a:spcAft>
                <a:spcPts val="0"/>
              </a:spcAft>
              <a:buClr>
                <a:schemeClr val="dk1"/>
              </a:buClr>
              <a:buSzPct val="25000"/>
              <a:buFont typeface="Arial"/>
              <a:buNone/>
            </a:pPr>
            <a:r>
              <a:rPr lang="en-US" sz="2035" b="0" i="1" u="none" strike="noStrike" cap="none">
                <a:solidFill>
                  <a:srgbClr val="595959"/>
                </a:solidFill>
                <a:latin typeface="Arial"/>
                <a:ea typeface="Arial"/>
                <a:cs typeface="Arial"/>
                <a:sym typeface="Arial"/>
              </a:rPr>
              <a:t>		&lt;title&gt;Index Page&lt;/title&gt;</a:t>
            </a:r>
          </a:p>
          <a:p>
            <a:pPr marL="0" marR="0" lvl="0" indent="0" algn="l" rtl="0">
              <a:lnSpc>
                <a:spcPct val="90000"/>
              </a:lnSpc>
              <a:spcBef>
                <a:spcPts val="0"/>
              </a:spcBef>
              <a:spcAft>
                <a:spcPts val="0"/>
              </a:spcAft>
              <a:buClr>
                <a:schemeClr val="dk1"/>
              </a:buClr>
              <a:buSzPct val="25000"/>
              <a:buFont typeface="Arial"/>
              <a:buNone/>
            </a:pPr>
            <a:r>
              <a:rPr lang="en-US" sz="2035" b="0" i="1" u="none" strike="noStrike" cap="none">
                <a:solidFill>
                  <a:srgbClr val="595959"/>
                </a:solidFill>
                <a:latin typeface="Arial"/>
                <a:ea typeface="Arial"/>
                <a:cs typeface="Arial"/>
                <a:sym typeface="Arial"/>
              </a:rPr>
              <a:t>	&lt;/head&gt;</a:t>
            </a:r>
          </a:p>
          <a:p>
            <a:pPr marL="0" marR="0" lvl="0" indent="0" algn="l" rtl="0">
              <a:lnSpc>
                <a:spcPct val="90000"/>
              </a:lnSpc>
              <a:spcBef>
                <a:spcPts val="0"/>
              </a:spcBef>
              <a:spcAft>
                <a:spcPts val="0"/>
              </a:spcAft>
              <a:buClr>
                <a:schemeClr val="dk1"/>
              </a:buClr>
              <a:buSzPct val="25000"/>
              <a:buFont typeface="Arial"/>
              <a:buNone/>
            </a:pPr>
            <a:r>
              <a:rPr lang="en-US" sz="2035" b="0" i="1" u="none" strike="noStrike" cap="none">
                <a:solidFill>
                  <a:srgbClr val="595959"/>
                </a:solidFill>
                <a:latin typeface="Arial"/>
                <a:ea typeface="Arial"/>
                <a:cs typeface="Arial"/>
                <a:sym typeface="Arial"/>
              </a:rPr>
              <a:t>	&lt;body&gt; </a:t>
            </a:r>
          </a:p>
          <a:p>
            <a:pPr marL="0" marR="0" lvl="0" indent="0" algn="l" rtl="0">
              <a:lnSpc>
                <a:spcPct val="90000"/>
              </a:lnSpc>
              <a:spcBef>
                <a:spcPts val="0"/>
              </a:spcBef>
              <a:spcAft>
                <a:spcPts val="0"/>
              </a:spcAft>
              <a:buClr>
                <a:schemeClr val="dk1"/>
              </a:buClr>
              <a:buSzPct val="25000"/>
              <a:buFont typeface="Arial"/>
              <a:buNone/>
            </a:pPr>
            <a:r>
              <a:rPr lang="en-US" sz="2035" b="0" i="1" u="none" strike="noStrike" cap="none">
                <a:solidFill>
                  <a:srgbClr val="595959"/>
                </a:solidFill>
                <a:latin typeface="Arial"/>
                <a:ea typeface="Arial"/>
                <a:cs typeface="Arial"/>
                <a:sym typeface="Arial"/>
              </a:rPr>
              <a:t>		&lt;h1&gt; My first heading &lt;/h1&gt; </a:t>
            </a:r>
          </a:p>
          <a:p>
            <a:pPr marL="0" marR="0" lvl="0" indent="0" algn="l" rtl="0">
              <a:lnSpc>
                <a:spcPct val="90000"/>
              </a:lnSpc>
              <a:spcBef>
                <a:spcPts val="0"/>
              </a:spcBef>
              <a:spcAft>
                <a:spcPts val="0"/>
              </a:spcAft>
              <a:buClr>
                <a:schemeClr val="dk1"/>
              </a:buClr>
              <a:buSzPct val="25000"/>
              <a:buFont typeface="Arial"/>
              <a:buNone/>
            </a:pPr>
            <a:r>
              <a:rPr lang="en-US" sz="2035" b="0" i="1" u="none" strike="noStrike" cap="none">
                <a:solidFill>
                  <a:srgbClr val="595959"/>
                </a:solidFill>
                <a:latin typeface="Arial"/>
                <a:ea typeface="Arial"/>
                <a:cs typeface="Arial"/>
                <a:sym typeface="Arial"/>
              </a:rPr>
              <a:t>		&lt;h4&gt; My first paragraph &lt;/h4&gt; </a:t>
            </a:r>
          </a:p>
          <a:p>
            <a:pPr marL="0" marR="0" lvl="0" indent="0" algn="l" rtl="0">
              <a:lnSpc>
                <a:spcPct val="90000"/>
              </a:lnSpc>
              <a:spcBef>
                <a:spcPts val="0"/>
              </a:spcBef>
              <a:spcAft>
                <a:spcPts val="0"/>
              </a:spcAft>
              <a:buClr>
                <a:schemeClr val="dk1"/>
              </a:buClr>
              <a:buSzPct val="25000"/>
              <a:buFont typeface="Arial"/>
              <a:buNone/>
            </a:pPr>
            <a:r>
              <a:rPr lang="en-US" sz="2035" b="0" i="1" u="none" strike="noStrike" cap="none">
                <a:solidFill>
                  <a:srgbClr val="595959"/>
                </a:solidFill>
                <a:latin typeface="Arial"/>
                <a:ea typeface="Arial"/>
                <a:cs typeface="Arial"/>
                <a:sym typeface="Arial"/>
              </a:rPr>
              <a:t>	&lt;/body&gt; </a:t>
            </a:r>
          </a:p>
          <a:p>
            <a:pPr marL="0" marR="0" lvl="0" indent="0" algn="l" rtl="0">
              <a:lnSpc>
                <a:spcPct val="90000"/>
              </a:lnSpc>
              <a:spcBef>
                <a:spcPts val="0"/>
              </a:spcBef>
              <a:buClr>
                <a:schemeClr val="dk1"/>
              </a:buClr>
              <a:buSzPct val="25000"/>
              <a:buFont typeface="Arial"/>
              <a:buNone/>
            </a:pPr>
            <a:r>
              <a:rPr lang="en-US" sz="2035" b="0" i="1" u="none" strike="noStrike" cap="none">
                <a:solidFill>
                  <a:srgbClr val="595959"/>
                </a:solidFill>
                <a:latin typeface="Arial"/>
                <a:ea typeface="Arial"/>
                <a:cs typeface="Arial"/>
                <a:sym typeface="Arial"/>
              </a:rPr>
              <a:t>&lt;/html&gt; </a:t>
            </a: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5" name="Shape 455"/>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Table (Con)</a:t>
            </a:r>
          </a:p>
        </p:txBody>
      </p:sp>
      <p:sp>
        <p:nvSpPr>
          <p:cNvPr id="454" name="Shape 454"/>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Arial"/>
              <a:buNone/>
            </a:pPr>
            <a:r>
              <a:rPr lang="en-US" sz="2200" b="0" i="0" u="sng" strike="noStrike" cap="none">
                <a:solidFill>
                  <a:schemeClr val="hlink"/>
                </a:solidFill>
                <a:latin typeface="Calibri"/>
                <a:ea typeface="Calibri"/>
                <a:cs typeface="Calibri"/>
                <a:sym typeface="Calibri"/>
                <a:hlinkClick r:id="rId3"/>
              </a:rPr>
              <a:t>Horizontal/Vertical table headings</a:t>
            </a:r>
            <a:r>
              <a:rPr lang="en-US" sz="2200" b="0" i="0" u="none" strike="noStrike" cap="none">
                <a:solidFill>
                  <a:srgbClr val="000000"/>
                </a:solidFill>
                <a:latin typeface="Calibri"/>
                <a:ea typeface="Calibri"/>
                <a:cs typeface="Calibri"/>
                <a:sym typeface="Calibri"/>
              </a:rPr>
              <a:t> : How to create horizontal/vertical table headings.</a:t>
            </a:r>
          </a:p>
          <a:p>
            <a:pPr marL="0" marR="0" lvl="0" indent="0" algn="l" rtl="0">
              <a:spcBef>
                <a:spcPts val="440"/>
              </a:spcBef>
              <a:spcAft>
                <a:spcPts val="0"/>
              </a:spcAft>
              <a:buClr>
                <a:schemeClr val="dk1"/>
              </a:buClr>
              <a:buSzPct val="25000"/>
              <a:buFont typeface="Arial"/>
              <a:buNone/>
            </a:pPr>
            <a:endParaRPr sz="2200" b="0" i="0" u="sng" strike="noStrike" cap="none">
              <a:solidFill>
                <a:srgbClr val="000000"/>
              </a:solidFill>
              <a:latin typeface="Calibri"/>
              <a:ea typeface="Calibri"/>
              <a:cs typeface="Calibri"/>
              <a:sym typeface="Calibri"/>
            </a:endParaRPr>
          </a:p>
          <a:p>
            <a:pPr marL="0" marR="0" lvl="0" indent="0" algn="l" rtl="0">
              <a:spcBef>
                <a:spcPts val="440"/>
              </a:spcBef>
              <a:spcAft>
                <a:spcPts val="0"/>
              </a:spcAft>
              <a:buClr>
                <a:srgbClr val="000000"/>
              </a:buClr>
              <a:buSzPct val="25000"/>
              <a:buFont typeface="Arial"/>
              <a:buNone/>
            </a:pPr>
            <a:r>
              <a:rPr lang="en-US" sz="2200" b="0" i="0" u="sng" strike="noStrike" cap="none">
                <a:solidFill>
                  <a:schemeClr val="hlink"/>
                </a:solidFill>
                <a:latin typeface="Calibri"/>
                <a:ea typeface="Calibri"/>
                <a:cs typeface="Calibri"/>
                <a:sym typeface="Calibri"/>
                <a:hlinkClick r:id="rId4"/>
              </a:rPr>
              <a:t>Table with a caption</a:t>
            </a:r>
            <a:r>
              <a:rPr lang="en-US" sz="2200" b="0" i="0" u="none" strike="noStrike" cap="none">
                <a:solidFill>
                  <a:srgbClr val="000000"/>
                </a:solidFill>
                <a:latin typeface="Calibri"/>
                <a:ea typeface="Calibri"/>
                <a:cs typeface="Calibri"/>
                <a:sym typeface="Calibri"/>
              </a:rPr>
              <a:t> : How to add a caption to a table.</a:t>
            </a:r>
          </a:p>
          <a:p>
            <a:pPr marL="0" marR="0" lvl="0" indent="0" algn="l" rtl="0">
              <a:spcBef>
                <a:spcPts val="440"/>
              </a:spcBef>
              <a:spcAft>
                <a:spcPts val="0"/>
              </a:spcAft>
              <a:buClr>
                <a:schemeClr val="dk1"/>
              </a:buClr>
              <a:buSzPct val="25000"/>
              <a:buFont typeface="Arial"/>
              <a:buNone/>
            </a:pPr>
            <a:endParaRPr sz="2200" b="0" i="0" u="sng" strike="noStrike" cap="none">
              <a:solidFill>
                <a:srgbClr val="000000"/>
              </a:solidFill>
              <a:latin typeface="Calibri"/>
              <a:ea typeface="Calibri"/>
              <a:cs typeface="Calibri"/>
              <a:sym typeface="Calibri"/>
            </a:endParaRPr>
          </a:p>
          <a:p>
            <a:pPr marL="0" marR="0" lvl="0" indent="0" algn="l" rtl="0">
              <a:spcBef>
                <a:spcPts val="440"/>
              </a:spcBef>
              <a:spcAft>
                <a:spcPts val="0"/>
              </a:spcAft>
              <a:buClr>
                <a:srgbClr val="000000"/>
              </a:buClr>
              <a:buSzPct val="25000"/>
              <a:buFont typeface="Arial"/>
              <a:buNone/>
            </a:pPr>
            <a:r>
              <a:rPr lang="en-US" sz="2200" b="0" i="0" u="sng" strike="noStrike" cap="none">
                <a:solidFill>
                  <a:schemeClr val="hlink"/>
                </a:solidFill>
                <a:latin typeface="Calibri"/>
                <a:ea typeface="Calibri"/>
                <a:cs typeface="Calibri"/>
                <a:sym typeface="Calibri"/>
                <a:hlinkClick r:id="rId5"/>
              </a:rPr>
              <a:t>Special style for one table </a:t>
            </a:r>
            <a:r>
              <a:rPr lang="en-US" sz="2200" b="0" i="0" u="none" strike="noStrike" cap="none">
                <a:solidFill>
                  <a:srgbClr val="000000"/>
                </a:solidFill>
                <a:latin typeface="Calibri"/>
                <a:ea typeface="Calibri"/>
                <a:cs typeface="Calibri"/>
                <a:sym typeface="Calibri"/>
              </a:rPr>
              <a:t>: How to define a special style for a special table, add an id attribute to the table</a:t>
            </a:r>
          </a:p>
          <a:p>
            <a:pPr marL="0" marR="0" lvl="0" indent="0" algn="l" rtl="0">
              <a:spcBef>
                <a:spcPts val="440"/>
              </a:spcBef>
              <a:spcAft>
                <a:spcPts val="0"/>
              </a:spcAft>
              <a:buClr>
                <a:schemeClr val="dk1"/>
              </a:buClr>
              <a:buSzPct val="25000"/>
              <a:buFont typeface="Arial"/>
              <a:buNone/>
            </a:pPr>
            <a:endParaRPr sz="2200" b="0" i="0" u="sng" strike="noStrike" cap="none">
              <a:solidFill>
                <a:srgbClr val="000000"/>
              </a:solidFill>
              <a:latin typeface="Calibri"/>
              <a:ea typeface="Calibri"/>
              <a:cs typeface="Calibri"/>
              <a:sym typeface="Calibri"/>
            </a:endParaRPr>
          </a:p>
          <a:p>
            <a:pPr marL="0" marR="0" lvl="0" indent="0" algn="l" rtl="0">
              <a:spcBef>
                <a:spcPts val="440"/>
              </a:spcBef>
              <a:spcAft>
                <a:spcPts val="0"/>
              </a:spcAft>
              <a:buClr>
                <a:srgbClr val="000000"/>
              </a:buClr>
              <a:buSzPct val="25000"/>
              <a:buFont typeface="Arial"/>
              <a:buNone/>
            </a:pPr>
            <a:r>
              <a:rPr lang="en-US" sz="2200" b="0" i="0" u="sng" strike="noStrike" cap="none">
                <a:solidFill>
                  <a:schemeClr val="hlink"/>
                </a:solidFill>
                <a:latin typeface="Calibri"/>
                <a:ea typeface="Calibri"/>
                <a:cs typeface="Calibri"/>
                <a:sym typeface="Calibri"/>
                <a:hlinkClick r:id="rId6"/>
              </a:rPr>
              <a:t>Tags inside a table</a:t>
            </a:r>
            <a:r>
              <a:rPr lang="en-US" sz="2200" b="0" i="0" u="none" strike="noStrike" cap="none">
                <a:solidFill>
                  <a:srgbClr val="000000"/>
                </a:solidFill>
                <a:latin typeface="Calibri"/>
                <a:ea typeface="Calibri"/>
                <a:cs typeface="Calibri"/>
                <a:sym typeface="Calibri"/>
              </a:rPr>
              <a:t> : How to display elements inside other elements.</a:t>
            </a:r>
          </a:p>
          <a:p>
            <a:pPr marL="0" marR="0" lvl="0" indent="0" algn="l" rtl="0">
              <a:spcBef>
                <a:spcPts val="440"/>
              </a:spcBef>
              <a:spcAft>
                <a:spcPts val="0"/>
              </a:spcAft>
              <a:buClr>
                <a:schemeClr val="dk1"/>
              </a:buClr>
              <a:buSzPct val="25000"/>
              <a:buFont typeface="Arial"/>
              <a:buNone/>
            </a:pPr>
            <a:endParaRPr sz="2200" b="1" i="0" u="sng" strike="noStrike" cap="none">
              <a:solidFill>
                <a:srgbClr val="000000"/>
              </a:solidFill>
              <a:latin typeface="Calibri"/>
              <a:ea typeface="Calibri"/>
              <a:cs typeface="Calibri"/>
              <a:sym typeface="Calibri"/>
            </a:endParaRPr>
          </a:p>
          <a:p>
            <a:pPr marL="0" marR="0" lvl="0" indent="0" algn="l" rtl="0">
              <a:spcBef>
                <a:spcPts val="440"/>
              </a:spcBef>
              <a:buClr>
                <a:srgbClr val="000000"/>
              </a:buClr>
              <a:buSzPct val="25000"/>
              <a:buFont typeface="Arial"/>
              <a:buNone/>
            </a:pPr>
            <a:r>
              <a:rPr lang="en-US" sz="2200" b="1" i="0" u="sng" strike="noStrike" cap="none">
                <a:solidFill>
                  <a:srgbClr val="000000"/>
                </a:solidFill>
                <a:latin typeface="Calibri"/>
                <a:ea typeface="Calibri"/>
                <a:cs typeface="Calibri"/>
                <a:sym typeface="Calibri"/>
              </a:rPr>
              <a:t>HTML Table Tags (P. 39)</a:t>
            </a: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2" name="Shape 462"/>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List</a:t>
            </a:r>
          </a:p>
        </p:txBody>
      </p:sp>
      <p:sp>
        <p:nvSpPr>
          <p:cNvPr id="461" name="Shape 461"/>
          <p:cNvSpPr txBox="1">
            <a:spLocks noGrp="1"/>
          </p:cNvSpPr>
          <p:nvPr>
            <p:ph type="body" idx="1"/>
          </p:nvPr>
        </p:nvSpPr>
        <p:spPr>
          <a:xfrm>
            <a:off x="425158" y="1493413"/>
            <a:ext cx="11020925" cy="5023498"/>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dk1"/>
              </a:buClr>
              <a:buSzPct val="25000"/>
              <a:buFont typeface="Arial"/>
              <a:buNone/>
            </a:pPr>
            <a:r>
              <a:rPr lang="en-US" sz="2035" b="0" i="0" u="none" strike="noStrike" cap="none">
                <a:solidFill>
                  <a:schemeClr val="dk1"/>
                </a:solidFill>
                <a:latin typeface="Arial"/>
                <a:ea typeface="Arial"/>
                <a:cs typeface="Arial"/>
                <a:sym typeface="Arial"/>
              </a:rPr>
              <a:t>The most common HTML lists are ordered and unordered lists.</a:t>
            </a:r>
          </a:p>
          <a:p>
            <a:pPr marL="0" marR="0" lvl="0" indent="0" algn="l" rtl="0">
              <a:lnSpc>
                <a:spcPct val="80000"/>
              </a:lnSpc>
              <a:spcBef>
                <a:spcPts val="2200"/>
              </a:spcBef>
              <a:spcAft>
                <a:spcPts val="0"/>
              </a:spcAft>
              <a:buClr>
                <a:schemeClr val="dk1"/>
              </a:buClr>
              <a:buSzPct val="25000"/>
              <a:buFont typeface="Arial"/>
              <a:buNone/>
            </a:pPr>
            <a:r>
              <a:rPr lang="en-US" sz="2035" b="0" i="0" u="none" strike="noStrike" cap="none">
                <a:solidFill>
                  <a:schemeClr val="dk1"/>
                </a:solidFill>
                <a:latin typeface="Arial"/>
                <a:ea typeface="Arial"/>
                <a:cs typeface="Arial"/>
                <a:sym typeface="Arial"/>
              </a:rPr>
              <a:t> </a:t>
            </a:r>
            <a:r>
              <a:rPr lang="en-US" sz="2035" b="1" i="0" u="sng" strike="noStrike" cap="none">
                <a:solidFill>
                  <a:schemeClr val="dk1"/>
                </a:solidFill>
                <a:latin typeface="Arial"/>
                <a:ea typeface="Arial"/>
                <a:cs typeface="Arial"/>
                <a:sym typeface="Arial"/>
              </a:rPr>
              <a:t>HTML Unordered Lists</a:t>
            </a:r>
          </a:p>
          <a:p>
            <a:pPr marL="274320" marR="0" lvl="0" indent="-274320" algn="l" rtl="0">
              <a:lnSpc>
                <a:spcPct val="80000"/>
              </a:lnSpc>
              <a:spcBef>
                <a:spcPts val="2200"/>
              </a:spcBef>
              <a:spcAft>
                <a:spcPts val="0"/>
              </a:spcAft>
              <a:buClr>
                <a:schemeClr val="dk1"/>
              </a:buClr>
              <a:buSzPct val="101750"/>
              <a:buFont typeface="Arial"/>
              <a:buChar char="•"/>
            </a:pPr>
            <a:r>
              <a:rPr lang="en-US" sz="2035" b="0" i="0" u="none" strike="noStrike" cap="none">
                <a:solidFill>
                  <a:schemeClr val="dk1"/>
                </a:solidFill>
                <a:latin typeface="Arial"/>
                <a:ea typeface="Arial"/>
                <a:cs typeface="Arial"/>
                <a:sym typeface="Arial"/>
              </a:rPr>
              <a:t>An unordered list starts with the &lt;ul&gt; tag. Each list item starts with the &lt;li&gt; tag.</a:t>
            </a:r>
          </a:p>
          <a:p>
            <a:pPr marL="274320" marR="0" lvl="0" indent="-274320" algn="l" rtl="0">
              <a:lnSpc>
                <a:spcPct val="80000"/>
              </a:lnSpc>
              <a:spcBef>
                <a:spcPts val="2200"/>
              </a:spcBef>
              <a:spcAft>
                <a:spcPts val="0"/>
              </a:spcAft>
              <a:buClr>
                <a:schemeClr val="dk1"/>
              </a:buClr>
              <a:buSzPct val="101750"/>
              <a:buFont typeface="Arial"/>
              <a:buChar char="•"/>
            </a:pPr>
            <a:r>
              <a:rPr lang="en-US" sz="2035" b="0" i="0" u="none" strike="noStrike" cap="none">
                <a:solidFill>
                  <a:schemeClr val="dk1"/>
                </a:solidFill>
                <a:latin typeface="Arial"/>
                <a:ea typeface="Arial"/>
                <a:cs typeface="Arial"/>
                <a:sym typeface="Arial"/>
              </a:rPr>
              <a:t>The list items are marked with bullets (typically small black circles).</a:t>
            </a:r>
          </a:p>
          <a:p>
            <a:pPr marL="0" marR="0" lvl="0" indent="0" algn="l" rtl="0">
              <a:lnSpc>
                <a:spcPct val="100000"/>
              </a:lnSpc>
              <a:spcBef>
                <a:spcPts val="2200"/>
              </a:spcBef>
              <a:spcAft>
                <a:spcPts val="0"/>
              </a:spcAft>
              <a:buClr>
                <a:schemeClr val="dk1"/>
              </a:buClr>
              <a:buSzPct val="25000"/>
              <a:buFont typeface="Arial"/>
              <a:buNone/>
            </a:pPr>
            <a:r>
              <a:rPr lang="en-US" sz="2035" b="0" i="1" u="none" strike="noStrike" cap="none">
                <a:solidFill>
                  <a:srgbClr val="595959"/>
                </a:solidFill>
                <a:latin typeface="Arial"/>
                <a:ea typeface="Arial"/>
                <a:cs typeface="Arial"/>
                <a:sym typeface="Arial"/>
              </a:rPr>
              <a:t>&lt;ul&gt;</a:t>
            </a:r>
            <a:br>
              <a:rPr lang="en-US" sz="2035" b="0" i="1" u="none" strike="noStrike" cap="none">
                <a:solidFill>
                  <a:srgbClr val="595959"/>
                </a:solidFill>
                <a:latin typeface="Arial"/>
                <a:ea typeface="Arial"/>
                <a:cs typeface="Arial"/>
                <a:sym typeface="Arial"/>
              </a:rPr>
            </a:br>
            <a:r>
              <a:rPr lang="en-US" sz="2035" b="0" i="1" u="none" strike="noStrike" cap="none">
                <a:solidFill>
                  <a:srgbClr val="595959"/>
                </a:solidFill>
                <a:latin typeface="Arial"/>
                <a:ea typeface="Arial"/>
                <a:cs typeface="Arial"/>
                <a:sym typeface="Arial"/>
              </a:rPr>
              <a:t>&lt;li&gt;Coffee&lt;/li&gt;</a:t>
            </a:r>
            <a:br>
              <a:rPr lang="en-US" sz="2035" b="0" i="1" u="none" strike="noStrike" cap="none">
                <a:solidFill>
                  <a:srgbClr val="595959"/>
                </a:solidFill>
                <a:latin typeface="Arial"/>
                <a:ea typeface="Arial"/>
                <a:cs typeface="Arial"/>
                <a:sym typeface="Arial"/>
              </a:rPr>
            </a:br>
            <a:r>
              <a:rPr lang="en-US" sz="2035" b="0" i="1" u="none" strike="noStrike" cap="none">
                <a:solidFill>
                  <a:srgbClr val="595959"/>
                </a:solidFill>
                <a:latin typeface="Arial"/>
                <a:ea typeface="Arial"/>
                <a:cs typeface="Arial"/>
                <a:sym typeface="Arial"/>
              </a:rPr>
              <a:t>&lt;li&gt;Milk&lt;/li&gt;</a:t>
            </a:r>
            <a:br>
              <a:rPr lang="en-US" sz="2035" b="0" i="1" u="none" strike="noStrike" cap="none">
                <a:solidFill>
                  <a:srgbClr val="595959"/>
                </a:solidFill>
                <a:latin typeface="Arial"/>
                <a:ea typeface="Arial"/>
                <a:cs typeface="Arial"/>
                <a:sym typeface="Arial"/>
              </a:rPr>
            </a:br>
            <a:r>
              <a:rPr lang="en-US" sz="2035" b="0" i="1" u="none" strike="noStrike" cap="none">
                <a:solidFill>
                  <a:srgbClr val="595959"/>
                </a:solidFill>
                <a:latin typeface="Arial"/>
                <a:ea typeface="Arial"/>
                <a:cs typeface="Arial"/>
                <a:sym typeface="Arial"/>
              </a:rPr>
              <a:t>&lt;/ul&gt; </a:t>
            </a:r>
          </a:p>
          <a:p>
            <a:pPr marL="274320" marR="0" lvl="0" indent="-274320" algn="l" rtl="0">
              <a:lnSpc>
                <a:spcPct val="80000"/>
              </a:lnSpc>
              <a:spcBef>
                <a:spcPts val="2200"/>
              </a:spcBef>
              <a:spcAft>
                <a:spcPts val="0"/>
              </a:spcAft>
              <a:buClr>
                <a:schemeClr val="dk1"/>
              </a:buClr>
              <a:buSzPct val="101750"/>
              <a:buFont typeface="Arial"/>
              <a:buChar char="•"/>
            </a:pPr>
            <a:r>
              <a:rPr lang="en-US" sz="2035" b="0" i="0" u="none" strike="noStrike" cap="none">
                <a:solidFill>
                  <a:schemeClr val="dk1"/>
                </a:solidFill>
                <a:latin typeface="Arial"/>
                <a:ea typeface="Arial"/>
                <a:cs typeface="Arial"/>
                <a:sym typeface="Arial"/>
              </a:rPr>
              <a:t>How the HTML code above looks in a browser:</a:t>
            </a:r>
          </a:p>
          <a:p>
            <a:pPr marL="594360" marR="0" lvl="1" indent="-276860" algn="l" rtl="0">
              <a:lnSpc>
                <a:spcPct val="80000"/>
              </a:lnSpc>
              <a:spcBef>
                <a:spcPts val="1600"/>
              </a:spcBef>
              <a:spcAft>
                <a:spcPts val="0"/>
              </a:spcAft>
              <a:buClr>
                <a:schemeClr val="dk1"/>
              </a:buClr>
              <a:buSzPct val="97941"/>
              <a:buFont typeface="Arial"/>
              <a:buChar char="•"/>
            </a:pPr>
            <a:r>
              <a:rPr lang="en-US" sz="1665" b="0" i="0" u="none" strike="noStrike" cap="none">
                <a:solidFill>
                  <a:schemeClr val="dk1"/>
                </a:solidFill>
                <a:latin typeface="Arial"/>
                <a:ea typeface="Arial"/>
                <a:cs typeface="Arial"/>
                <a:sym typeface="Arial"/>
              </a:rPr>
              <a:t>Coffee</a:t>
            </a:r>
          </a:p>
          <a:p>
            <a:pPr marL="594360" marR="0" lvl="1" indent="-276860" algn="l" rtl="0">
              <a:lnSpc>
                <a:spcPct val="80000"/>
              </a:lnSpc>
              <a:spcBef>
                <a:spcPts val="1600"/>
              </a:spcBef>
              <a:buClr>
                <a:schemeClr val="dk1"/>
              </a:buClr>
              <a:buSzPct val="97941"/>
              <a:buFont typeface="Arial"/>
              <a:buChar char="•"/>
            </a:pPr>
            <a:r>
              <a:rPr lang="en-US" sz="1665" b="0" i="0" u="none" strike="noStrike" cap="none">
                <a:solidFill>
                  <a:schemeClr val="dk1"/>
                </a:solidFill>
                <a:latin typeface="Arial"/>
                <a:ea typeface="Arial"/>
                <a:cs typeface="Arial"/>
                <a:sym typeface="Arial"/>
              </a:rPr>
              <a:t>Milk</a:t>
            </a: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9" name="Shape 469"/>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List (Con)</a:t>
            </a:r>
          </a:p>
        </p:txBody>
      </p:sp>
      <p:sp>
        <p:nvSpPr>
          <p:cNvPr id="468" name="Shape 468"/>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2200" b="1" i="0" u="sng" strike="noStrike" cap="none">
                <a:solidFill>
                  <a:schemeClr val="dk1"/>
                </a:solidFill>
                <a:latin typeface="Arial"/>
                <a:ea typeface="Arial"/>
                <a:cs typeface="Arial"/>
                <a:sym typeface="Arial"/>
              </a:rPr>
              <a:t>HTML Ordered Lists</a:t>
            </a:r>
          </a:p>
          <a:p>
            <a:pPr marL="274320" marR="0" lvl="0" indent="-274320" algn="l" rtl="0">
              <a:spcBef>
                <a:spcPts val="2200"/>
              </a:spcBef>
              <a:spcAft>
                <a:spcPts val="0"/>
              </a:spcAft>
              <a:buClr>
                <a:schemeClr val="dk1"/>
              </a:buClr>
              <a:buSzPct val="100000"/>
              <a:buFont typeface="Arial"/>
              <a:buChar char="•"/>
            </a:pPr>
            <a:r>
              <a:rPr lang="en-US" sz="2200" b="0" i="0" u="none" strike="noStrike" cap="none">
                <a:solidFill>
                  <a:schemeClr val="dk1"/>
                </a:solidFill>
                <a:latin typeface="Arial"/>
                <a:ea typeface="Arial"/>
                <a:cs typeface="Arial"/>
                <a:sym typeface="Arial"/>
              </a:rPr>
              <a:t>An ordered list starts with the &lt;ol&gt; tag. Each list item starts with the &lt;li&gt; tag.</a:t>
            </a:r>
          </a:p>
          <a:p>
            <a:pPr marL="274320" marR="0" lvl="0" indent="-274320" algn="l" rtl="0">
              <a:spcBef>
                <a:spcPts val="2200"/>
              </a:spcBef>
              <a:spcAft>
                <a:spcPts val="0"/>
              </a:spcAft>
              <a:buClr>
                <a:schemeClr val="dk1"/>
              </a:buClr>
              <a:buSzPct val="100000"/>
              <a:buFont typeface="Arial"/>
              <a:buChar char="•"/>
            </a:pPr>
            <a:r>
              <a:rPr lang="en-US" sz="2200" b="0" i="0" u="none" strike="noStrike" cap="none">
                <a:solidFill>
                  <a:schemeClr val="dk1"/>
                </a:solidFill>
                <a:latin typeface="Arial"/>
                <a:ea typeface="Arial"/>
                <a:cs typeface="Arial"/>
                <a:sym typeface="Arial"/>
              </a:rPr>
              <a:t>The list items are marked with numbers.</a:t>
            </a:r>
          </a:p>
          <a:p>
            <a:pPr marL="0" marR="0" lvl="0" indent="0" algn="l" rtl="0">
              <a:spcBef>
                <a:spcPts val="2200"/>
              </a:spcBef>
              <a:spcAft>
                <a:spcPts val="0"/>
              </a:spcAft>
              <a:buClr>
                <a:schemeClr val="dk1"/>
              </a:buClr>
              <a:buSzPct val="25000"/>
              <a:buFont typeface="Arial"/>
              <a:buNone/>
            </a:pPr>
            <a:r>
              <a:rPr lang="en-US" sz="2200" b="0" i="1" u="none" strike="noStrike" cap="none">
                <a:solidFill>
                  <a:srgbClr val="595959"/>
                </a:solidFill>
                <a:latin typeface="Arial"/>
                <a:ea typeface="Arial"/>
                <a:cs typeface="Arial"/>
                <a:sym typeface="Arial"/>
              </a:rPr>
              <a:t>&lt;ol&gt;</a:t>
            </a:r>
            <a:br>
              <a:rPr lang="en-US" sz="2200" b="0" i="1" u="none" strike="noStrike" cap="none">
                <a:solidFill>
                  <a:srgbClr val="595959"/>
                </a:solidFill>
                <a:latin typeface="Arial"/>
                <a:ea typeface="Arial"/>
                <a:cs typeface="Arial"/>
                <a:sym typeface="Arial"/>
              </a:rPr>
            </a:br>
            <a:r>
              <a:rPr lang="en-US" sz="2200" b="0" i="1" u="none" strike="noStrike" cap="none">
                <a:solidFill>
                  <a:srgbClr val="595959"/>
                </a:solidFill>
                <a:latin typeface="Arial"/>
                <a:ea typeface="Arial"/>
                <a:cs typeface="Arial"/>
                <a:sym typeface="Arial"/>
              </a:rPr>
              <a:t>&lt;li&gt;Coffee&lt;/li&gt;</a:t>
            </a:r>
            <a:br>
              <a:rPr lang="en-US" sz="2200" b="0" i="1" u="none" strike="noStrike" cap="none">
                <a:solidFill>
                  <a:srgbClr val="595959"/>
                </a:solidFill>
                <a:latin typeface="Arial"/>
                <a:ea typeface="Arial"/>
                <a:cs typeface="Arial"/>
                <a:sym typeface="Arial"/>
              </a:rPr>
            </a:br>
            <a:r>
              <a:rPr lang="en-US" sz="2200" b="0" i="1" u="none" strike="noStrike" cap="none">
                <a:solidFill>
                  <a:srgbClr val="595959"/>
                </a:solidFill>
                <a:latin typeface="Arial"/>
                <a:ea typeface="Arial"/>
                <a:cs typeface="Arial"/>
                <a:sym typeface="Arial"/>
              </a:rPr>
              <a:t>&lt;li&gt;Milk&lt;/li&gt;</a:t>
            </a:r>
            <a:br>
              <a:rPr lang="en-US" sz="2200" b="0" i="1" u="none" strike="noStrike" cap="none">
                <a:solidFill>
                  <a:srgbClr val="595959"/>
                </a:solidFill>
                <a:latin typeface="Arial"/>
                <a:ea typeface="Arial"/>
                <a:cs typeface="Arial"/>
                <a:sym typeface="Arial"/>
              </a:rPr>
            </a:br>
            <a:r>
              <a:rPr lang="en-US" sz="2200" b="0" i="1" u="none" strike="noStrike" cap="none">
                <a:solidFill>
                  <a:srgbClr val="595959"/>
                </a:solidFill>
                <a:latin typeface="Arial"/>
                <a:ea typeface="Arial"/>
                <a:cs typeface="Arial"/>
                <a:sym typeface="Arial"/>
              </a:rPr>
              <a:t>&lt;/ol&gt; </a:t>
            </a:r>
          </a:p>
          <a:p>
            <a:pPr marL="274320" marR="0" lvl="0" indent="-274320" algn="l" rtl="0">
              <a:spcBef>
                <a:spcPts val="2200"/>
              </a:spcBef>
              <a:buClr>
                <a:schemeClr val="dk1"/>
              </a:buClr>
              <a:buSzPct val="100000"/>
              <a:buFont typeface="Arial"/>
              <a:buChar char="•"/>
            </a:pPr>
            <a:r>
              <a:rPr lang="en-US" sz="2200" b="0" i="0" u="none" strike="noStrike" cap="none">
                <a:solidFill>
                  <a:schemeClr val="dk1"/>
                </a:solidFill>
                <a:latin typeface="Arial"/>
                <a:ea typeface="Arial"/>
                <a:cs typeface="Arial"/>
                <a:sym typeface="Arial"/>
              </a:rPr>
              <a:t>How the HTML code above looks in a browser:</a:t>
            </a:r>
          </a:p>
        </p:txBody>
      </p:sp>
      <p:sp>
        <p:nvSpPr>
          <p:cNvPr id="470" name="Shape 470"/>
          <p:cNvSpPr/>
          <p:nvPr/>
        </p:nvSpPr>
        <p:spPr>
          <a:xfrm>
            <a:off x="7199085" y="4774976"/>
            <a:ext cx="2656113" cy="958660"/>
          </a:xfrm>
          <a:prstGeom prst="rect">
            <a:avLst/>
          </a:prstGeom>
          <a:solidFill>
            <a:schemeClr val="lt1"/>
          </a:solidFill>
          <a:ln w="12700" cap="flat" cmpd="sng">
            <a:solidFill>
              <a:schemeClr val="accent2"/>
            </a:solidFill>
            <a:prstDash val="solid"/>
            <a:miter/>
            <a:headEnd type="none" w="med" len="med"/>
            <a:tailEnd type="none" w="med" len="med"/>
          </a:ln>
        </p:spPr>
        <p:txBody>
          <a:bodyPr lIns="91425" tIns="45700" rIns="91425" bIns="45700" anchor="t" anchorCtr="0">
            <a:noAutofit/>
          </a:bodyPr>
          <a:lstStyle/>
          <a:p>
            <a:pPr marL="914400" marR="0" lvl="1" indent="-457200" algn="l" rtl="0">
              <a:lnSpc>
                <a:spcPct val="150000"/>
              </a:lnSpc>
              <a:spcBef>
                <a:spcPts val="0"/>
              </a:spcBef>
              <a:buClr>
                <a:schemeClr val="dk1"/>
              </a:buClr>
              <a:buSzPct val="100000"/>
              <a:buFont typeface="Arial"/>
              <a:buAutoNum type="arabicPeriod"/>
            </a:pPr>
            <a:r>
              <a:rPr lang="en-US" sz="2000" b="0" i="0" u="none" strike="noStrike" cap="none">
                <a:solidFill>
                  <a:schemeClr val="dk1"/>
                </a:solidFill>
                <a:latin typeface="Arial"/>
                <a:ea typeface="Arial"/>
                <a:cs typeface="Arial"/>
                <a:sym typeface="Arial"/>
              </a:rPr>
              <a:t>Coffee</a:t>
            </a:r>
          </a:p>
          <a:p>
            <a:pPr marL="914400" marR="0" lvl="1" indent="-457200" algn="l" rtl="0">
              <a:lnSpc>
                <a:spcPct val="150000"/>
              </a:lnSpc>
              <a:spcBef>
                <a:spcPts val="0"/>
              </a:spcBef>
              <a:buClr>
                <a:schemeClr val="dk1"/>
              </a:buClr>
              <a:buSzPct val="100000"/>
              <a:buFont typeface="Arial"/>
              <a:buAutoNum type="arabicPeriod"/>
            </a:pPr>
            <a:r>
              <a:rPr lang="en-US" sz="2000" b="0" i="0" u="none" strike="noStrike" cap="none">
                <a:solidFill>
                  <a:schemeClr val="dk1"/>
                </a:solidFill>
                <a:latin typeface="Arial"/>
                <a:ea typeface="Arial"/>
                <a:cs typeface="Arial"/>
                <a:sym typeface="Arial"/>
              </a:rPr>
              <a:t>Milk</a:t>
            </a:r>
          </a:p>
        </p:txBody>
      </p:sp>
      <p:sp>
        <p:nvSpPr>
          <p:cNvPr id="5" name="Rectangle 4"/>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7" name="Shape 477"/>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List (Con)</a:t>
            </a:r>
          </a:p>
        </p:txBody>
      </p:sp>
      <p:sp>
        <p:nvSpPr>
          <p:cNvPr id="476" name="Shape 476"/>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Arial"/>
              <a:buNone/>
            </a:pPr>
            <a:r>
              <a:rPr lang="en-US" sz="2400" b="1" i="0" u="sng" strike="noStrike" cap="none">
                <a:solidFill>
                  <a:srgbClr val="000000"/>
                </a:solidFill>
                <a:latin typeface="Calibri"/>
                <a:ea typeface="Calibri"/>
                <a:cs typeface="Calibri"/>
                <a:sym typeface="Calibri"/>
              </a:rPr>
              <a:t>HTML Description Lists</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A description list is a list of terms/names, with a description of each term/name.</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The &lt;dl&gt; tag defines a description list.</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The &lt;dl&gt; tag is used in conjunction with &lt;dt&gt; (defines terms/names) and &lt;dd&gt; (describes each term/name):</a:t>
            </a:r>
          </a:p>
          <a:p>
            <a:pPr marL="0" marR="0" lvl="0" indent="0" algn="l" rtl="0">
              <a:spcBef>
                <a:spcPts val="480"/>
              </a:spcBef>
              <a:spcAft>
                <a:spcPts val="0"/>
              </a:spcAft>
              <a:buClr>
                <a:srgbClr val="595959"/>
              </a:buClr>
              <a:buSzPct val="25000"/>
              <a:buFont typeface="Arial"/>
              <a:buNone/>
            </a:pPr>
            <a:r>
              <a:rPr lang="en-US" sz="2400" b="0" i="1" u="none" strike="noStrike" cap="none">
                <a:solidFill>
                  <a:srgbClr val="595959"/>
                </a:solidFill>
                <a:latin typeface="Calibri"/>
                <a:ea typeface="Calibri"/>
                <a:cs typeface="Calibri"/>
                <a:sym typeface="Calibri"/>
              </a:rPr>
              <a:t>&lt;dl&gt;</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&lt;dt&gt;Coffee&lt;/dt&gt;</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&lt;dd&gt;- black hot drink&lt;/dd&gt;</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&lt;dt&gt;Milk&lt;/dt&gt;</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&lt;dd&gt;- white cold drink&lt;/dd&gt;</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&lt;/dl&gt; </a:t>
            </a:r>
          </a:p>
          <a:p>
            <a:pPr marL="342900" marR="0" lvl="0" indent="-342900" algn="l" rtl="0">
              <a:spcBef>
                <a:spcPts val="480"/>
              </a:spcBef>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How the HTML code above looks in a browser:</a:t>
            </a:r>
          </a:p>
        </p:txBody>
      </p:sp>
      <p:sp>
        <p:nvSpPr>
          <p:cNvPr id="478" name="Shape 478"/>
          <p:cNvSpPr/>
          <p:nvPr/>
        </p:nvSpPr>
        <p:spPr>
          <a:xfrm>
            <a:off x="7344229" y="4927469"/>
            <a:ext cx="3614055" cy="1791260"/>
          </a:xfrm>
          <a:prstGeom prst="rect">
            <a:avLst/>
          </a:prstGeom>
          <a:solidFill>
            <a:schemeClr val="lt1"/>
          </a:solidFill>
          <a:ln w="12700" cap="flat" cmpd="sng">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rgbClr val="000000"/>
                </a:solidFill>
                <a:latin typeface="Calibri"/>
                <a:ea typeface="Calibri"/>
                <a:cs typeface="Calibri"/>
                <a:sym typeface="Calibri"/>
              </a:rPr>
              <a:t>Coffee</a:t>
            </a:r>
          </a:p>
          <a:p>
            <a:pPr marL="0" marR="0" lvl="0" indent="0" algn="l" rtl="0">
              <a:spcBef>
                <a:spcPts val="480"/>
              </a:spcBef>
              <a:spcAft>
                <a:spcPts val="0"/>
              </a:spcAft>
              <a:buSzPct val="25000"/>
              <a:buNone/>
            </a:pPr>
            <a:r>
              <a:rPr lang="en-US" sz="2400">
                <a:solidFill>
                  <a:srgbClr val="000000"/>
                </a:solidFill>
                <a:latin typeface="Calibri"/>
                <a:ea typeface="Calibri"/>
                <a:cs typeface="Calibri"/>
                <a:sym typeface="Calibri"/>
              </a:rPr>
              <a:t>	- black hot drink</a:t>
            </a:r>
          </a:p>
          <a:p>
            <a:pPr marL="0" marR="0" lvl="0" indent="0" algn="l" rtl="0">
              <a:spcBef>
                <a:spcPts val="480"/>
              </a:spcBef>
              <a:spcAft>
                <a:spcPts val="0"/>
              </a:spcAft>
              <a:buSzPct val="25000"/>
              <a:buNone/>
            </a:pPr>
            <a:r>
              <a:rPr lang="en-US" sz="2400">
                <a:solidFill>
                  <a:srgbClr val="000000"/>
                </a:solidFill>
                <a:latin typeface="Calibri"/>
                <a:ea typeface="Calibri"/>
                <a:cs typeface="Calibri"/>
                <a:sym typeface="Calibri"/>
              </a:rPr>
              <a:t>Milk</a:t>
            </a:r>
          </a:p>
          <a:p>
            <a:pPr marL="0" marR="0" lvl="0" indent="0" algn="l" rtl="0">
              <a:spcBef>
                <a:spcPts val="480"/>
              </a:spcBef>
              <a:buSzPct val="25000"/>
              <a:buNone/>
            </a:pPr>
            <a:r>
              <a:rPr lang="en-US" sz="2400">
                <a:solidFill>
                  <a:srgbClr val="000000"/>
                </a:solidFill>
                <a:latin typeface="Calibri"/>
                <a:ea typeface="Calibri"/>
                <a:cs typeface="Calibri"/>
                <a:sym typeface="Calibri"/>
              </a:rPr>
              <a:t>	- white cold drink</a:t>
            </a:r>
          </a:p>
        </p:txBody>
      </p:sp>
      <p:sp>
        <p:nvSpPr>
          <p:cNvPr id="5" name="Rectangle 4"/>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5" name="Shape 485"/>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List (Con)</a:t>
            </a:r>
          </a:p>
        </p:txBody>
      </p:sp>
      <p:sp>
        <p:nvSpPr>
          <p:cNvPr id="484" name="Shape 484"/>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rgbClr val="000000"/>
              </a:buClr>
              <a:buSzPct val="25000"/>
              <a:buFont typeface="Arial"/>
              <a:buNone/>
            </a:pPr>
            <a:r>
              <a:rPr lang="en-US" sz="2035" b="1" i="0" u="sng" strike="noStrike" cap="none">
                <a:solidFill>
                  <a:srgbClr val="000000"/>
                </a:solidFill>
                <a:latin typeface="Calibri"/>
                <a:ea typeface="Calibri"/>
                <a:cs typeface="Calibri"/>
                <a:sym typeface="Calibri"/>
              </a:rPr>
              <a:t>Basic Notes - Useful Tips</a:t>
            </a:r>
          </a:p>
          <a:p>
            <a:pPr marL="0" marR="0" lvl="0" indent="0" algn="l" rtl="0">
              <a:lnSpc>
                <a:spcPct val="90000"/>
              </a:lnSpc>
              <a:spcBef>
                <a:spcPts val="407"/>
              </a:spcBef>
              <a:spcAft>
                <a:spcPts val="0"/>
              </a:spcAft>
              <a:buClr>
                <a:srgbClr val="000000"/>
              </a:buClr>
              <a:buSzPct val="25000"/>
              <a:buFont typeface="Arial"/>
              <a:buNone/>
            </a:pPr>
            <a:r>
              <a:rPr lang="en-US" sz="2035" b="1" i="0" u="none" strike="noStrike" cap="none">
                <a:solidFill>
                  <a:srgbClr val="000000"/>
                </a:solidFill>
                <a:latin typeface="Calibri"/>
                <a:ea typeface="Calibri"/>
                <a:cs typeface="Calibri"/>
                <a:sym typeface="Calibri"/>
              </a:rPr>
              <a:t>Tip</a:t>
            </a:r>
            <a:r>
              <a:rPr lang="en-US" sz="2035" b="0" i="0" u="none" strike="noStrike" cap="none">
                <a:solidFill>
                  <a:srgbClr val="000000"/>
                </a:solidFill>
                <a:latin typeface="Calibri"/>
                <a:ea typeface="Calibri"/>
                <a:cs typeface="Calibri"/>
                <a:sym typeface="Calibri"/>
              </a:rPr>
              <a:t>: Inside a list item you can put text, line breaks, images, links, other lists, etc.</a:t>
            </a:r>
          </a:p>
          <a:p>
            <a:pPr marL="0" marR="0" lvl="0" indent="0" algn="l" rtl="0">
              <a:lnSpc>
                <a:spcPct val="90000"/>
              </a:lnSpc>
              <a:spcBef>
                <a:spcPts val="407"/>
              </a:spcBef>
              <a:spcAft>
                <a:spcPts val="0"/>
              </a:spcAft>
              <a:buClr>
                <a:schemeClr val="dk1"/>
              </a:buClr>
              <a:buSzPct val="25000"/>
              <a:buFont typeface="Arial"/>
              <a:buNone/>
            </a:pPr>
            <a:endParaRPr sz="2035" b="0" i="0" u="none" strike="noStrike" cap="none">
              <a:solidFill>
                <a:srgbClr val="000000"/>
              </a:solidFill>
              <a:latin typeface="Calibri"/>
              <a:ea typeface="Calibri"/>
              <a:cs typeface="Calibri"/>
              <a:sym typeface="Calibri"/>
            </a:endParaRPr>
          </a:p>
          <a:p>
            <a:pPr marL="0" marR="0" lvl="0" indent="0" algn="l" rtl="0">
              <a:lnSpc>
                <a:spcPct val="90000"/>
              </a:lnSpc>
              <a:spcBef>
                <a:spcPts val="407"/>
              </a:spcBef>
              <a:spcAft>
                <a:spcPts val="0"/>
              </a:spcAft>
              <a:buClr>
                <a:srgbClr val="000000"/>
              </a:buClr>
              <a:buSzPct val="25000"/>
              <a:buFont typeface="Arial"/>
              <a:buNone/>
            </a:pPr>
            <a:r>
              <a:rPr lang="en-US" sz="2035" b="0" i="0" u="sng" strike="noStrike" cap="none">
                <a:solidFill>
                  <a:schemeClr val="hlink"/>
                </a:solidFill>
                <a:latin typeface="Calibri"/>
                <a:ea typeface="Calibri"/>
                <a:cs typeface="Calibri"/>
                <a:sym typeface="Calibri"/>
                <a:hlinkClick r:id="rId3"/>
              </a:rPr>
              <a:t>Different types of ordered lists</a:t>
            </a:r>
            <a:r>
              <a:rPr lang="en-US" sz="2035" b="0" i="0" u="none" strike="noStrike" cap="none">
                <a:solidFill>
                  <a:srgbClr val="000000"/>
                </a:solidFill>
                <a:latin typeface="Calibri"/>
                <a:ea typeface="Calibri"/>
                <a:cs typeface="Calibri"/>
                <a:sym typeface="Calibri"/>
              </a:rPr>
              <a:t> : Demonstrates different types of ordered lists.</a:t>
            </a:r>
          </a:p>
          <a:p>
            <a:pPr marL="0" marR="0" lvl="0" indent="0" algn="l" rtl="0">
              <a:lnSpc>
                <a:spcPct val="90000"/>
              </a:lnSpc>
              <a:spcBef>
                <a:spcPts val="407"/>
              </a:spcBef>
              <a:spcAft>
                <a:spcPts val="0"/>
              </a:spcAft>
              <a:buClr>
                <a:schemeClr val="dk1"/>
              </a:buClr>
              <a:buSzPct val="25000"/>
              <a:buFont typeface="Arial"/>
              <a:buNone/>
            </a:pPr>
            <a:endParaRPr sz="2035" b="0" i="0" u="none" strike="noStrike" cap="none">
              <a:solidFill>
                <a:srgbClr val="000000"/>
              </a:solidFill>
              <a:latin typeface="Calibri"/>
              <a:ea typeface="Calibri"/>
              <a:cs typeface="Calibri"/>
              <a:sym typeface="Calibri"/>
            </a:endParaRPr>
          </a:p>
          <a:p>
            <a:pPr marL="0" marR="0" lvl="0" indent="0" algn="l" rtl="0">
              <a:lnSpc>
                <a:spcPct val="90000"/>
              </a:lnSpc>
              <a:spcBef>
                <a:spcPts val="407"/>
              </a:spcBef>
              <a:spcAft>
                <a:spcPts val="0"/>
              </a:spcAft>
              <a:buClr>
                <a:srgbClr val="000000"/>
              </a:buClr>
              <a:buSzPct val="25000"/>
              <a:buFont typeface="Arial"/>
              <a:buNone/>
            </a:pPr>
            <a:r>
              <a:rPr lang="en-US" sz="2035" b="0" i="0" u="sng" strike="noStrike" cap="none">
                <a:solidFill>
                  <a:schemeClr val="hlink"/>
                </a:solidFill>
                <a:latin typeface="Calibri"/>
                <a:ea typeface="Calibri"/>
                <a:cs typeface="Calibri"/>
                <a:sym typeface="Calibri"/>
                <a:hlinkClick r:id="rId4"/>
              </a:rPr>
              <a:t>Different types of unordered lists</a:t>
            </a:r>
            <a:r>
              <a:rPr lang="en-US" sz="2035" b="0" i="0" u="none" strike="noStrike" cap="none">
                <a:solidFill>
                  <a:srgbClr val="000000"/>
                </a:solidFill>
                <a:latin typeface="Calibri"/>
                <a:ea typeface="Calibri"/>
                <a:cs typeface="Calibri"/>
                <a:sym typeface="Calibri"/>
              </a:rPr>
              <a:t> : Demonstrates different types of unordered lists.</a:t>
            </a:r>
          </a:p>
          <a:p>
            <a:pPr marL="0" marR="0" lvl="0" indent="0" algn="l" rtl="0">
              <a:lnSpc>
                <a:spcPct val="90000"/>
              </a:lnSpc>
              <a:spcBef>
                <a:spcPts val="407"/>
              </a:spcBef>
              <a:spcAft>
                <a:spcPts val="0"/>
              </a:spcAft>
              <a:buClr>
                <a:schemeClr val="dk1"/>
              </a:buClr>
              <a:buSzPct val="25000"/>
              <a:buFont typeface="Arial"/>
              <a:buNone/>
            </a:pPr>
            <a:endParaRPr sz="2035" b="0" i="0" u="sng" strike="noStrike" cap="none">
              <a:solidFill>
                <a:srgbClr val="000000"/>
              </a:solidFill>
              <a:latin typeface="Calibri"/>
              <a:ea typeface="Calibri"/>
              <a:cs typeface="Calibri"/>
              <a:sym typeface="Calibri"/>
            </a:endParaRPr>
          </a:p>
          <a:p>
            <a:pPr marL="0" marR="0" lvl="0" indent="0" algn="l" rtl="0">
              <a:lnSpc>
                <a:spcPct val="90000"/>
              </a:lnSpc>
              <a:spcBef>
                <a:spcPts val="407"/>
              </a:spcBef>
              <a:spcAft>
                <a:spcPts val="0"/>
              </a:spcAft>
              <a:buClr>
                <a:srgbClr val="000000"/>
              </a:buClr>
              <a:buSzPct val="25000"/>
              <a:buFont typeface="Arial"/>
              <a:buNone/>
            </a:pPr>
            <a:r>
              <a:rPr lang="en-US" sz="2035" b="0" i="0" u="sng" strike="noStrike" cap="none">
                <a:solidFill>
                  <a:schemeClr val="hlink"/>
                </a:solidFill>
                <a:latin typeface="Calibri"/>
                <a:ea typeface="Calibri"/>
                <a:cs typeface="Calibri"/>
                <a:sym typeface="Calibri"/>
                <a:hlinkClick r:id="rId5"/>
              </a:rPr>
              <a:t>Nested list</a:t>
            </a:r>
            <a:r>
              <a:rPr lang="en-US" sz="2035" b="0" i="0" u="none" strike="noStrike" cap="none">
                <a:solidFill>
                  <a:srgbClr val="000000"/>
                </a:solidFill>
                <a:latin typeface="Calibri"/>
                <a:ea typeface="Calibri"/>
                <a:cs typeface="Calibri"/>
                <a:sym typeface="Calibri"/>
              </a:rPr>
              <a:t> : Demonstrates how you can nest lists.</a:t>
            </a:r>
          </a:p>
          <a:p>
            <a:pPr marL="0" marR="0" lvl="0" indent="0" algn="l" rtl="0">
              <a:lnSpc>
                <a:spcPct val="90000"/>
              </a:lnSpc>
              <a:spcBef>
                <a:spcPts val="407"/>
              </a:spcBef>
              <a:spcAft>
                <a:spcPts val="0"/>
              </a:spcAft>
              <a:buClr>
                <a:schemeClr val="dk1"/>
              </a:buClr>
              <a:buSzPct val="25000"/>
              <a:buFont typeface="Arial"/>
              <a:buNone/>
            </a:pPr>
            <a:endParaRPr sz="2035" b="0" i="0" u="sng" strike="noStrike" cap="none">
              <a:solidFill>
                <a:srgbClr val="000000"/>
              </a:solidFill>
              <a:latin typeface="Calibri"/>
              <a:ea typeface="Calibri"/>
              <a:cs typeface="Calibri"/>
              <a:sym typeface="Calibri"/>
            </a:endParaRPr>
          </a:p>
          <a:p>
            <a:pPr marL="0" marR="0" lvl="0" indent="0" algn="l" rtl="0">
              <a:lnSpc>
                <a:spcPct val="90000"/>
              </a:lnSpc>
              <a:spcBef>
                <a:spcPts val="407"/>
              </a:spcBef>
              <a:spcAft>
                <a:spcPts val="0"/>
              </a:spcAft>
              <a:buClr>
                <a:srgbClr val="000000"/>
              </a:buClr>
              <a:buSzPct val="25000"/>
              <a:buFont typeface="Arial"/>
              <a:buNone/>
            </a:pPr>
            <a:r>
              <a:rPr lang="en-US" sz="2035" b="0" i="0" u="sng" strike="noStrike" cap="none">
                <a:solidFill>
                  <a:schemeClr val="hlink"/>
                </a:solidFill>
                <a:latin typeface="Calibri"/>
                <a:ea typeface="Calibri"/>
                <a:cs typeface="Calibri"/>
                <a:sym typeface="Calibri"/>
                <a:hlinkClick r:id="rId6"/>
              </a:rPr>
              <a:t>Nested list 1 </a:t>
            </a:r>
            <a:r>
              <a:rPr lang="en-US" sz="2035" b="0" i="0" u="none" strike="noStrike" cap="none">
                <a:solidFill>
                  <a:srgbClr val="000000"/>
                </a:solidFill>
                <a:latin typeface="Calibri"/>
                <a:ea typeface="Calibri"/>
                <a:cs typeface="Calibri"/>
                <a:sym typeface="Calibri"/>
              </a:rPr>
              <a:t>: Demonstrates a more complicated nested list.</a:t>
            </a:r>
          </a:p>
          <a:p>
            <a:pPr marL="0" marR="0" lvl="0" indent="0" algn="l" rtl="0">
              <a:lnSpc>
                <a:spcPct val="90000"/>
              </a:lnSpc>
              <a:spcBef>
                <a:spcPts val="407"/>
              </a:spcBef>
              <a:spcAft>
                <a:spcPts val="0"/>
              </a:spcAft>
              <a:buClr>
                <a:schemeClr val="dk1"/>
              </a:buClr>
              <a:buSzPct val="25000"/>
              <a:buFont typeface="Arial"/>
              <a:buNone/>
            </a:pPr>
            <a:endParaRPr sz="2035" b="0" i="0" u="sng" strike="noStrike" cap="none">
              <a:solidFill>
                <a:srgbClr val="000000"/>
              </a:solidFill>
              <a:latin typeface="Calibri"/>
              <a:ea typeface="Calibri"/>
              <a:cs typeface="Calibri"/>
              <a:sym typeface="Calibri"/>
            </a:endParaRPr>
          </a:p>
          <a:p>
            <a:pPr marL="0" marR="0" lvl="0" indent="0" algn="l" rtl="0">
              <a:lnSpc>
                <a:spcPct val="90000"/>
              </a:lnSpc>
              <a:spcBef>
                <a:spcPts val="407"/>
              </a:spcBef>
              <a:spcAft>
                <a:spcPts val="0"/>
              </a:spcAft>
              <a:buClr>
                <a:srgbClr val="000000"/>
              </a:buClr>
              <a:buSzPct val="25000"/>
              <a:buFont typeface="Arial"/>
              <a:buNone/>
            </a:pPr>
            <a:r>
              <a:rPr lang="en-US" sz="2035" b="0" i="0" u="sng" strike="noStrike" cap="none">
                <a:solidFill>
                  <a:schemeClr val="hlink"/>
                </a:solidFill>
                <a:latin typeface="Calibri"/>
                <a:ea typeface="Calibri"/>
                <a:cs typeface="Calibri"/>
                <a:sym typeface="Calibri"/>
                <a:hlinkClick r:id="rId7"/>
              </a:rPr>
              <a:t>Description list</a:t>
            </a:r>
            <a:r>
              <a:rPr lang="en-US" sz="2035" b="0" i="0" u="none" strike="noStrike" cap="none">
                <a:solidFill>
                  <a:srgbClr val="000000"/>
                </a:solidFill>
                <a:latin typeface="Calibri"/>
                <a:ea typeface="Calibri"/>
                <a:cs typeface="Calibri"/>
                <a:sym typeface="Calibri"/>
              </a:rPr>
              <a:t> : Demonstrates a definition list.</a:t>
            </a:r>
          </a:p>
          <a:p>
            <a:pPr marL="0" marR="0" lvl="0" indent="0" algn="l" rtl="0">
              <a:lnSpc>
                <a:spcPct val="90000"/>
              </a:lnSpc>
              <a:spcBef>
                <a:spcPts val="407"/>
              </a:spcBef>
              <a:spcAft>
                <a:spcPts val="0"/>
              </a:spcAft>
              <a:buClr>
                <a:schemeClr val="dk1"/>
              </a:buClr>
              <a:buSzPct val="25000"/>
              <a:buFont typeface="Arial"/>
              <a:buNone/>
            </a:pPr>
            <a:endParaRPr sz="2035" b="1" i="0" u="sng" strike="noStrike" cap="none">
              <a:solidFill>
                <a:srgbClr val="000000"/>
              </a:solidFill>
              <a:latin typeface="Calibri"/>
              <a:ea typeface="Calibri"/>
              <a:cs typeface="Calibri"/>
              <a:sym typeface="Calibri"/>
            </a:endParaRPr>
          </a:p>
          <a:p>
            <a:pPr marL="0" marR="0" lvl="0" indent="0" algn="l" rtl="0">
              <a:lnSpc>
                <a:spcPct val="90000"/>
              </a:lnSpc>
              <a:spcBef>
                <a:spcPts val="407"/>
              </a:spcBef>
              <a:buClr>
                <a:srgbClr val="000000"/>
              </a:buClr>
              <a:buSzPct val="25000"/>
              <a:buFont typeface="Arial"/>
              <a:buNone/>
            </a:pPr>
            <a:r>
              <a:rPr lang="en-US" sz="2035" b="1" i="0" u="sng" strike="noStrike" cap="none">
                <a:solidFill>
                  <a:srgbClr val="000000"/>
                </a:solidFill>
                <a:latin typeface="Calibri"/>
                <a:ea typeface="Calibri"/>
                <a:cs typeface="Calibri"/>
                <a:sym typeface="Calibri"/>
              </a:rPr>
              <a:t>HTML List Tags (P.44)</a:t>
            </a: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2" name="Shape 492"/>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Block</a:t>
            </a:r>
          </a:p>
        </p:txBody>
      </p:sp>
      <p:sp>
        <p:nvSpPr>
          <p:cNvPr id="491" name="Shape 491"/>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274320" marR="0" lvl="0" indent="-274320" algn="l" rtl="0">
              <a:spcBef>
                <a:spcPts val="0"/>
              </a:spcBef>
              <a:spcAft>
                <a:spcPts val="0"/>
              </a:spcAft>
              <a:buClr>
                <a:schemeClr val="dk1"/>
              </a:buClr>
              <a:buSzPct val="101750"/>
              <a:buFont typeface="Arial"/>
              <a:buChar char="•"/>
            </a:pPr>
            <a:r>
              <a:rPr lang="en-US" sz="2035" b="0" i="0" u="none" strike="noStrike" cap="none">
                <a:solidFill>
                  <a:schemeClr val="dk1"/>
                </a:solidFill>
                <a:latin typeface="Arial"/>
                <a:ea typeface="Arial"/>
                <a:cs typeface="Arial"/>
                <a:sym typeface="Arial"/>
              </a:rPr>
              <a:t>HTML elements can be grouped together with &lt;div&gt; and &lt;span&gt; </a:t>
            </a:r>
          </a:p>
          <a:p>
            <a:pPr marL="0" marR="0" lvl="0" indent="0" algn="l" rtl="0">
              <a:spcBef>
                <a:spcPts val="2200"/>
              </a:spcBef>
              <a:spcAft>
                <a:spcPts val="0"/>
              </a:spcAft>
              <a:buClr>
                <a:schemeClr val="dk1"/>
              </a:buClr>
              <a:buSzPct val="25000"/>
              <a:buFont typeface="Arial"/>
              <a:buNone/>
            </a:pPr>
            <a:r>
              <a:rPr lang="en-US" sz="2035" b="1" i="0" u="sng" strike="noStrike" cap="none">
                <a:solidFill>
                  <a:schemeClr val="dk1"/>
                </a:solidFill>
                <a:latin typeface="Arial"/>
                <a:ea typeface="Arial"/>
                <a:cs typeface="Arial"/>
                <a:sym typeface="Arial"/>
              </a:rPr>
              <a:t>HTML Block Elements</a:t>
            </a:r>
          </a:p>
          <a:p>
            <a:pPr marL="274320" marR="0" lvl="0" indent="-274320" algn="l" rtl="0">
              <a:spcBef>
                <a:spcPts val="2200"/>
              </a:spcBef>
              <a:spcAft>
                <a:spcPts val="0"/>
              </a:spcAft>
              <a:buClr>
                <a:schemeClr val="dk1"/>
              </a:buClr>
              <a:buSzPct val="101750"/>
              <a:buFont typeface="Arial"/>
              <a:buChar char="•"/>
            </a:pPr>
            <a:r>
              <a:rPr lang="en-US" sz="2035" b="0" i="0" u="none" strike="noStrike" cap="none">
                <a:solidFill>
                  <a:schemeClr val="dk1"/>
                </a:solidFill>
                <a:latin typeface="Arial"/>
                <a:ea typeface="Arial"/>
                <a:cs typeface="Arial"/>
                <a:sym typeface="Arial"/>
              </a:rPr>
              <a:t>Most HTML elements are defined as </a:t>
            </a:r>
            <a:r>
              <a:rPr lang="en-US" sz="2035" b="1" i="0" u="none" strike="noStrike" cap="none">
                <a:solidFill>
                  <a:schemeClr val="dk1"/>
                </a:solidFill>
                <a:latin typeface="Arial"/>
                <a:ea typeface="Arial"/>
                <a:cs typeface="Arial"/>
                <a:sym typeface="Arial"/>
              </a:rPr>
              <a:t>block level</a:t>
            </a:r>
            <a:r>
              <a:rPr lang="en-US" sz="2035" b="0" i="0" u="none" strike="noStrike" cap="none">
                <a:solidFill>
                  <a:schemeClr val="dk1"/>
                </a:solidFill>
                <a:latin typeface="Arial"/>
                <a:ea typeface="Arial"/>
                <a:cs typeface="Arial"/>
                <a:sym typeface="Arial"/>
              </a:rPr>
              <a:t> elements or as </a:t>
            </a:r>
            <a:r>
              <a:rPr lang="en-US" sz="2035" b="1" i="0" u="none" strike="noStrike" cap="none">
                <a:solidFill>
                  <a:schemeClr val="dk1"/>
                </a:solidFill>
                <a:latin typeface="Arial"/>
                <a:ea typeface="Arial"/>
                <a:cs typeface="Arial"/>
                <a:sym typeface="Arial"/>
              </a:rPr>
              <a:t>inline</a:t>
            </a:r>
            <a:r>
              <a:rPr lang="en-US" sz="2035" b="0" i="0" u="none" strike="noStrike" cap="none">
                <a:solidFill>
                  <a:schemeClr val="dk1"/>
                </a:solidFill>
                <a:latin typeface="Arial"/>
                <a:ea typeface="Arial"/>
                <a:cs typeface="Arial"/>
                <a:sym typeface="Arial"/>
              </a:rPr>
              <a:t> elements.</a:t>
            </a:r>
          </a:p>
          <a:p>
            <a:pPr marL="274320" marR="0" lvl="0" indent="-274320" algn="l" rtl="0">
              <a:spcBef>
                <a:spcPts val="2200"/>
              </a:spcBef>
              <a:spcAft>
                <a:spcPts val="0"/>
              </a:spcAft>
              <a:buClr>
                <a:schemeClr val="dk1"/>
              </a:buClr>
              <a:buSzPct val="101750"/>
              <a:buFont typeface="Arial"/>
              <a:buChar char="•"/>
            </a:pPr>
            <a:r>
              <a:rPr lang="en-US" sz="2035" b="0" i="0" u="none" strike="noStrike" cap="none">
                <a:solidFill>
                  <a:schemeClr val="dk1"/>
                </a:solidFill>
                <a:latin typeface="Arial"/>
                <a:ea typeface="Arial"/>
                <a:cs typeface="Arial"/>
                <a:sym typeface="Arial"/>
              </a:rPr>
              <a:t>Block level elements normally start (and end) with a new line when displayed in a browser.</a:t>
            </a:r>
          </a:p>
          <a:p>
            <a:pPr marL="274320" marR="0" lvl="0" indent="-274320" algn="l" rtl="0">
              <a:spcBef>
                <a:spcPts val="2200"/>
              </a:spcBef>
              <a:spcAft>
                <a:spcPts val="0"/>
              </a:spcAft>
              <a:buClr>
                <a:schemeClr val="dk1"/>
              </a:buClr>
              <a:buSzPct val="101750"/>
              <a:buFont typeface="Arial"/>
              <a:buChar char="•"/>
            </a:pPr>
            <a:r>
              <a:rPr lang="en-US" sz="2035" b="0" i="0" u="none" strike="noStrike" cap="none">
                <a:solidFill>
                  <a:schemeClr val="dk1"/>
                </a:solidFill>
                <a:latin typeface="Arial"/>
                <a:ea typeface="Arial"/>
                <a:cs typeface="Arial"/>
                <a:sym typeface="Arial"/>
              </a:rPr>
              <a:t>Examples: &lt;h1&gt;, &lt;p&gt;, &lt;ul&gt;, &lt;table&gt; </a:t>
            </a:r>
          </a:p>
          <a:p>
            <a:pPr marL="0" marR="0" lvl="0" indent="0" algn="l" rtl="0">
              <a:spcBef>
                <a:spcPts val="2200"/>
              </a:spcBef>
              <a:spcAft>
                <a:spcPts val="0"/>
              </a:spcAft>
              <a:buClr>
                <a:schemeClr val="dk1"/>
              </a:buClr>
              <a:buSzPct val="25000"/>
              <a:buFont typeface="Arial"/>
              <a:buNone/>
            </a:pPr>
            <a:r>
              <a:rPr lang="en-US" sz="2035" b="1" i="0" u="sng" strike="noStrike" cap="none">
                <a:solidFill>
                  <a:schemeClr val="dk1"/>
                </a:solidFill>
                <a:latin typeface="Arial"/>
                <a:ea typeface="Arial"/>
                <a:cs typeface="Arial"/>
                <a:sym typeface="Arial"/>
              </a:rPr>
              <a:t>HTML Inline Elements</a:t>
            </a:r>
          </a:p>
          <a:p>
            <a:pPr marL="274320" marR="0" lvl="0" indent="-274320" algn="l" rtl="0">
              <a:spcBef>
                <a:spcPts val="2200"/>
              </a:spcBef>
              <a:spcAft>
                <a:spcPts val="0"/>
              </a:spcAft>
              <a:buClr>
                <a:schemeClr val="dk1"/>
              </a:buClr>
              <a:buSzPct val="101750"/>
              <a:buFont typeface="Arial"/>
              <a:buChar char="•"/>
            </a:pPr>
            <a:r>
              <a:rPr lang="en-US" sz="2035" b="0" i="0" u="none" strike="noStrike" cap="none">
                <a:solidFill>
                  <a:schemeClr val="dk1"/>
                </a:solidFill>
                <a:latin typeface="Arial"/>
                <a:ea typeface="Arial"/>
                <a:cs typeface="Arial"/>
                <a:sym typeface="Arial"/>
              </a:rPr>
              <a:t>Inline elements are normally displayed without starting a new line. </a:t>
            </a:r>
          </a:p>
          <a:p>
            <a:pPr marL="274320" marR="0" lvl="0" indent="-274320" algn="l" rtl="0">
              <a:spcBef>
                <a:spcPts val="2200"/>
              </a:spcBef>
              <a:buClr>
                <a:schemeClr val="dk1"/>
              </a:buClr>
              <a:buSzPct val="101750"/>
              <a:buFont typeface="Arial"/>
              <a:buChar char="•"/>
            </a:pPr>
            <a:r>
              <a:rPr lang="en-US" sz="2035" b="0" i="0" u="none" strike="noStrike" cap="none">
                <a:solidFill>
                  <a:schemeClr val="dk1"/>
                </a:solidFill>
                <a:latin typeface="Arial"/>
                <a:ea typeface="Arial"/>
                <a:cs typeface="Arial"/>
                <a:sym typeface="Arial"/>
              </a:rPr>
              <a:t>Examples: &lt;b&gt;, &lt;td&gt;, &lt;a&gt;, &lt;img&gt;</a:t>
            </a: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9" name="Shape 499"/>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Block (Con)</a:t>
            </a:r>
          </a:p>
        </p:txBody>
      </p:sp>
      <p:sp>
        <p:nvSpPr>
          <p:cNvPr id="498" name="Shape 498"/>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just" rtl="0">
              <a:spcBef>
                <a:spcPts val="0"/>
              </a:spcBef>
              <a:spcAft>
                <a:spcPts val="0"/>
              </a:spcAft>
              <a:buClr>
                <a:schemeClr val="dk1"/>
              </a:buClr>
              <a:buSzPct val="25000"/>
              <a:buFont typeface="Arial"/>
              <a:buNone/>
            </a:pPr>
            <a:r>
              <a:rPr lang="en-US" sz="2200" b="1" i="0" u="sng" strike="noStrike" cap="none">
                <a:solidFill>
                  <a:schemeClr val="dk1"/>
                </a:solidFill>
                <a:latin typeface="Arial"/>
                <a:ea typeface="Arial"/>
                <a:cs typeface="Arial"/>
                <a:sym typeface="Arial"/>
              </a:rPr>
              <a:t>The HTML &lt;div&gt; Element</a:t>
            </a:r>
          </a:p>
          <a:p>
            <a:pPr marL="274320" marR="0" lvl="0" indent="-274320" algn="just" rtl="0">
              <a:spcBef>
                <a:spcPts val="2200"/>
              </a:spcBef>
              <a:spcAft>
                <a:spcPts val="0"/>
              </a:spcAft>
              <a:buClr>
                <a:schemeClr val="dk1"/>
              </a:buClr>
              <a:buSzPct val="100000"/>
              <a:buFont typeface="Arial"/>
              <a:buChar char="•"/>
            </a:pPr>
            <a:r>
              <a:rPr lang="en-US" sz="2200" b="0" i="0" u="none" strike="noStrike" cap="none">
                <a:solidFill>
                  <a:schemeClr val="dk1"/>
                </a:solidFill>
                <a:latin typeface="Arial"/>
                <a:ea typeface="Arial"/>
                <a:cs typeface="Arial"/>
                <a:sym typeface="Arial"/>
              </a:rPr>
              <a:t>The HTML &lt;div&gt; element is a </a:t>
            </a:r>
            <a:r>
              <a:rPr lang="en-US" sz="2200" b="1" i="0" u="none" strike="noStrike" cap="none">
                <a:solidFill>
                  <a:schemeClr val="dk1"/>
                </a:solidFill>
                <a:latin typeface="Arial"/>
                <a:ea typeface="Arial"/>
                <a:cs typeface="Arial"/>
                <a:sym typeface="Arial"/>
              </a:rPr>
              <a:t>block level </a:t>
            </a:r>
            <a:r>
              <a:rPr lang="en-US" sz="2200" b="0" i="0" u="none" strike="noStrike" cap="none">
                <a:solidFill>
                  <a:schemeClr val="dk1"/>
                </a:solidFill>
                <a:latin typeface="Arial"/>
                <a:ea typeface="Arial"/>
                <a:cs typeface="Arial"/>
                <a:sym typeface="Arial"/>
              </a:rPr>
              <a:t>element that can be used as a container for grouping other HTML elements.</a:t>
            </a:r>
          </a:p>
          <a:p>
            <a:pPr marL="274320" marR="0" lvl="0" indent="-274320" algn="just" rtl="0">
              <a:spcBef>
                <a:spcPts val="2200"/>
              </a:spcBef>
              <a:spcAft>
                <a:spcPts val="0"/>
              </a:spcAft>
              <a:buClr>
                <a:schemeClr val="dk1"/>
              </a:buClr>
              <a:buSzPct val="100000"/>
              <a:buFont typeface="Arial"/>
              <a:buChar char="•"/>
            </a:pPr>
            <a:r>
              <a:rPr lang="en-US" sz="2200" b="0" i="0" u="none" strike="noStrike" cap="none">
                <a:solidFill>
                  <a:schemeClr val="dk1"/>
                </a:solidFill>
                <a:latin typeface="Arial"/>
                <a:ea typeface="Arial"/>
                <a:cs typeface="Arial"/>
                <a:sym typeface="Arial"/>
              </a:rPr>
              <a:t>The &lt;div&gt; element has no special meaning. Except that, because it is a block level element, the browser will display a line break before and after it.</a:t>
            </a:r>
          </a:p>
          <a:p>
            <a:pPr marL="274320" marR="0" lvl="0" indent="-274320" algn="just" rtl="0">
              <a:spcBef>
                <a:spcPts val="2200"/>
              </a:spcBef>
              <a:spcAft>
                <a:spcPts val="0"/>
              </a:spcAft>
              <a:buClr>
                <a:schemeClr val="dk1"/>
              </a:buClr>
              <a:buSzPct val="100000"/>
              <a:buFont typeface="Arial"/>
              <a:buChar char="•"/>
            </a:pPr>
            <a:r>
              <a:rPr lang="en-US" sz="2200" b="0" i="0" u="none" strike="noStrike" cap="none">
                <a:solidFill>
                  <a:schemeClr val="dk1"/>
                </a:solidFill>
                <a:latin typeface="Arial"/>
                <a:ea typeface="Arial"/>
                <a:cs typeface="Arial"/>
                <a:sym typeface="Arial"/>
              </a:rPr>
              <a:t>When used together with CSS, the &lt;div&gt; element can be used to set style attributes to large blocks of content.</a:t>
            </a:r>
          </a:p>
          <a:p>
            <a:pPr marL="274320" marR="0" lvl="0" indent="-274320" algn="just" rtl="0">
              <a:spcBef>
                <a:spcPts val="2200"/>
              </a:spcBef>
              <a:buClr>
                <a:schemeClr val="dk1"/>
              </a:buClr>
              <a:buSzPct val="100000"/>
              <a:buFont typeface="Arial"/>
              <a:buChar char="•"/>
            </a:pPr>
            <a:r>
              <a:rPr lang="en-US" sz="2200" b="0" i="0" u="none" strike="noStrike" cap="none">
                <a:solidFill>
                  <a:schemeClr val="dk1"/>
                </a:solidFill>
                <a:latin typeface="Arial"/>
                <a:ea typeface="Arial"/>
                <a:cs typeface="Arial"/>
                <a:sym typeface="Arial"/>
              </a:rPr>
              <a:t>Another common use of the &lt;div&gt; element, is for document layout. It replaces the "old way" of defining layout using tables. Using &lt;table&gt; elements for layout is not the correct use of &lt;table&gt;. The purpose of the &lt;table&gt; element is to display tabular data.</a:t>
            </a: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6" name="Shape 506"/>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Block (Con)</a:t>
            </a:r>
          </a:p>
        </p:txBody>
      </p:sp>
      <p:sp>
        <p:nvSpPr>
          <p:cNvPr id="505" name="Shape 505"/>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Arial"/>
              <a:buNone/>
            </a:pPr>
            <a:r>
              <a:rPr lang="en-US" sz="2400" b="1" i="0" u="sng" strike="noStrike" cap="none">
                <a:solidFill>
                  <a:srgbClr val="000000"/>
                </a:solidFill>
                <a:latin typeface="Calibri"/>
                <a:ea typeface="Calibri"/>
                <a:cs typeface="Calibri"/>
                <a:sym typeface="Calibri"/>
              </a:rPr>
              <a:t>The HTML &lt;span&gt; Element</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The HTML &lt;span&gt; element is an inline element that can be used as a container for text.</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The &lt;span&gt; element has no special meaning. </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When used together with CSS, the &lt;span&gt; element can be used to set style attributes to parts of the text.</a:t>
            </a:r>
          </a:p>
          <a:p>
            <a:pPr marL="0" marR="0" lvl="0" indent="0" algn="l" rtl="0">
              <a:spcBef>
                <a:spcPts val="480"/>
              </a:spcBef>
              <a:spcAft>
                <a:spcPts val="0"/>
              </a:spcAft>
              <a:buClr>
                <a:schemeClr val="dk1"/>
              </a:buClr>
              <a:buSzPct val="25000"/>
              <a:buFont typeface="Arial"/>
              <a:buNone/>
            </a:pPr>
            <a:endParaRPr sz="2400" b="0" i="0" u="none" strike="noStrike" cap="none">
              <a:solidFill>
                <a:srgbClr val="000000"/>
              </a:solidFill>
              <a:latin typeface="Calibri"/>
              <a:ea typeface="Calibri"/>
              <a:cs typeface="Calibri"/>
              <a:sym typeface="Calibri"/>
            </a:endParaRPr>
          </a:p>
          <a:p>
            <a:pPr marL="0" marR="0" lvl="0" indent="0" algn="l" rtl="0">
              <a:spcBef>
                <a:spcPts val="480"/>
              </a:spcBef>
              <a:spcAft>
                <a:spcPts val="0"/>
              </a:spcAft>
              <a:buClr>
                <a:srgbClr val="8C8C8C"/>
              </a:buClr>
              <a:buSzPct val="25000"/>
              <a:buFont typeface="Arial"/>
              <a:buNone/>
            </a:pPr>
            <a:r>
              <a:rPr lang="en-US" sz="2400" b="0" i="1" u="none" strike="noStrike" cap="none">
                <a:solidFill>
                  <a:srgbClr val="8C8C8C"/>
                </a:solidFill>
                <a:latin typeface="Calibri"/>
                <a:ea typeface="Calibri"/>
                <a:cs typeface="Calibri"/>
                <a:sym typeface="Calibri"/>
              </a:rPr>
              <a:t>&lt;h1&gt;My &lt;span style="color:red"&gt;Important&lt;/span&gt; Heading&lt;/h1&gt;</a:t>
            </a:r>
          </a:p>
          <a:p>
            <a:pPr marL="0" marR="0" lvl="0" indent="0" algn="l" rtl="0">
              <a:spcBef>
                <a:spcPts val="480"/>
              </a:spcBef>
              <a:spcAft>
                <a:spcPts val="0"/>
              </a:spcAft>
              <a:buClr>
                <a:schemeClr val="dk1"/>
              </a:buClr>
              <a:buSzPct val="25000"/>
              <a:buFont typeface="Arial"/>
              <a:buNone/>
            </a:pPr>
            <a:endParaRPr sz="2400" b="0" i="1" u="none" strike="noStrike" cap="none">
              <a:solidFill>
                <a:srgbClr val="7F7F7F"/>
              </a:solidFill>
              <a:latin typeface="Calibri"/>
              <a:ea typeface="Calibri"/>
              <a:cs typeface="Calibri"/>
              <a:sym typeface="Calibri"/>
            </a:endParaRPr>
          </a:p>
          <a:p>
            <a:pPr marL="0" marR="0" lvl="0" indent="0" algn="l" rtl="0">
              <a:spcBef>
                <a:spcPts val="480"/>
              </a:spcBef>
              <a:buClr>
                <a:srgbClr val="000000"/>
              </a:buClr>
              <a:buSzPct val="25000"/>
              <a:buFont typeface="Arial"/>
              <a:buNone/>
            </a:pPr>
            <a:r>
              <a:rPr lang="en-US" sz="2400" b="1" i="0" u="sng" strike="noStrike" cap="none">
                <a:solidFill>
                  <a:srgbClr val="000000"/>
                </a:solidFill>
                <a:latin typeface="Calibri"/>
                <a:ea typeface="Calibri"/>
                <a:cs typeface="Calibri"/>
                <a:sym typeface="Calibri"/>
              </a:rPr>
              <a:t>HTML Grouping Tags (P. 45)</a:t>
            </a: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3" name="Shape 513"/>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Layout</a:t>
            </a:r>
          </a:p>
        </p:txBody>
      </p:sp>
      <p:sp>
        <p:nvSpPr>
          <p:cNvPr id="512" name="Shape 512"/>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000000"/>
              </a:buClr>
              <a:buSzPct val="100000"/>
              <a:buFont typeface="Arial"/>
              <a:buChar char="•"/>
            </a:pPr>
            <a:r>
              <a:rPr lang="en-US" sz="2200" b="0" i="0" u="none" strike="noStrike" cap="none">
                <a:solidFill>
                  <a:srgbClr val="000000"/>
                </a:solidFill>
                <a:latin typeface="Calibri"/>
                <a:ea typeface="Calibri"/>
                <a:cs typeface="Calibri"/>
                <a:sym typeface="Calibri"/>
              </a:rPr>
              <a:t>Web page layout is very important to make your website look good.</a:t>
            </a:r>
          </a:p>
          <a:p>
            <a:pPr marL="342900" marR="0" lvl="0" indent="-342900" algn="l" rtl="0">
              <a:spcBef>
                <a:spcPts val="440"/>
              </a:spcBef>
              <a:spcAft>
                <a:spcPts val="0"/>
              </a:spcAft>
              <a:buClr>
                <a:srgbClr val="000000"/>
              </a:buClr>
              <a:buSzPct val="100000"/>
              <a:buFont typeface="Arial"/>
              <a:buChar char="•"/>
            </a:pPr>
            <a:r>
              <a:rPr lang="en-US" sz="2200" b="0" i="0" u="none" strike="noStrike" cap="none">
                <a:solidFill>
                  <a:srgbClr val="000000"/>
                </a:solidFill>
                <a:latin typeface="Calibri"/>
                <a:ea typeface="Calibri"/>
                <a:cs typeface="Calibri"/>
                <a:sym typeface="Calibri"/>
              </a:rPr>
              <a:t>Design your webpage layout very carefully.</a:t>
            </a:r>
          </a:p>
          <a:p>
            <a:pPr marL="0" marR="0" lvl="0" indent="0" algn="l" rtl="0">
              <a:spcBef>
                <a:spcPts val="440"/>
              </a:spcBef>
              <a:spcAft>
                <a:spcPts val="0"/>
              </a:spcAft>
              <a:buClr>
                <a:srgbClr val="000000"/>
              </a:buClr>
              <a:buSzPct val="25000"/>
              <a:buFont typeface="Arial"/>
              <a:buNone/>
            </a:pPr>
            <a:r>
              <a:rPr lang="en-US" sz="2200" b="1" i="0" u="sng" strike="noStrike" cap="none">
                <a:solidFill>
                  <a:srgbClr val="000000"/>
                </a:solidFill>
                <a:latin typeface="Calibri"/>
                <a:ea typeface="Calibri"/>
                <a:cs typeface="Calibri"/>
                <a:sym typeface="Calibri"/>
              </a:rPr>
              <a:t>Website Layouts</a:t>
            </a:r>
          </a:p>
          <a:p>
            <a:pPr marL="342900" marR="0" lvl="0" indent="-342900" algn="l" rtl="0">
              <a:spcBef>
                <a:spcPts val="440"/>
              </a:spcBef>
              <a:spcAft>
                <a:spcPts val="0"/>
              </a:spcAft>
              <a:buClr>
                <a:srgbClr val="000000"/>
              </a:buClr>
              <a:buSzPct val="100000"/>
              <a:buFont typeface="Arial"/>
              <a:buChar char="•"/>
            </a:pPr>
            <a:r>
              <a:rPr lang="en-US" sz="2200" b="0" i="0" u="none" strike="noStrike" cap="none">
                <a:solidFill>
                  <a:srgbClr val="000000"/>
                </a:solidFill>
                <a:latin typeface="Calibri"/>
                <a:ea typeface="Calibri"/>
                <a:cs typeface="Calibri"/>
                <a:sym typeface="Calibri"/>
              </a:rPr>
              <a:t>Most websites have put their content in multiple columns (formatted like a magazine or newspaper).</a:t>
            </a:r>
          </a:p>
          <a:p>
            <a:pPr marL="342900" marR="0" lvl="0" indent="-342900" algn="l" rtl="0">
              <a:spcBef>
                <a:spcPts val="440"/>
              </a:spcBef>
              <a:spcAft>
                <a:spcPts val="0"/>
              </a:spcAft>
              <a:buClr>
                <a:srgbClr val="000000"/>
              </a:buClr>
              <a:buSzPct val="100000"/>
              <a:buFont typeface="Arial"/>
              <a:buChar char="•"/>
            </a:pPr>
            <a:r>
              <a:rPr lang="en-US" sz="2200" b="0" i="0" u="none" strike="noStrike" cap="none">
                <a:solidFill>
                  <a:srgbClr val="000000"/>
                </a:solidFill>
                <a:latin typeface="Calibri"/>
                <a:ea typeface="Calibri"/>
                <a:cs typeface="Calibri"/>
                <a:sym typeface="Calibri"/>
              </a:rPr>
              <a:t>Multiple columns are created by using &lt;div&gt; or &lt;table&gt; elements. CSS are used to position elements, or to create backgrounds or colorful look for the pages.</a:t>
            </a:r>
          </a:p>
          <a:p>
            <a:pPr marL="0" marR="0" lvl="0" indent="0" algn="l" rtl="0">
              <a:spcBef>
                <a:spcPts val="440"/>
              </a:spcBef>
              <a:spcAft>
                <a:spcPts val="0"/>
              </a:spcAft>
              <a:buClr>
                <a:schemeClr val="dk1"/>
              </a:buClr>
              <a:buSzPct val="25000"/>
              <a:buFont typeface="Arial"/>
              <a:buNone/>
            </a:pPr>
            <a:endParaRPr sz="2200" b="0" i="0" u="none" strike="noStrike" cap="none">
              <a:solidFill>
                <a:srgbClr val="000000"/>
              </a:solidFill>
              <a:latin typeface="Calibri"/>
              <a:ea typeface="Calibri"/>
              <a:cs typeface="Calibri"/>
              <a:sym typeface="Calibri"/>
            </a:endParaRPr>
          </a:p>
          <a:p>
            <a:pPr marL="0" marR="0" lvl="0" indent="0" algn="l" rtl="0">
              <a:spcBef>
                <a:spcPts val="440"/>
              </a:spcBef>
              <a:spcAft>
                <a:spcPts val="0"/>
              </a:spcAft>
              <a:buClr>
                <a:srgbClr val="000000"/>
              </a:buClr>
              <a:buSzPct val="25000"/>
              <a:buFont typeface="Arial"/>
              <a:buNone/>
            </a:pPr>
            <a:r>
              <a:rPr lang="en-US" sz="2200" b="1" i="0" u="none" strike="noStrike" cap="none">
                <a:solidFill>
                  <a:srgbClr val="000000"/>
                </a:solidFill>
                <a:latin typeface="Calibri"/>
                <a:ea typeface="Calibri"/>
                <a:cs typeface="Calibri"/>
                <a:sym typeface="Calibri"/>
              </a:rPr>
              <a:t>Note</a:t>
            </a:r>
          </a:p>
          <a:p>
            <a:pPr marL="0" marR="0" lvl="0" indent="0" algn="l" rtl="0">
              <a:spcBef>
                <a:spcPts val="440"/>
              </a:spcBef>
              <a:buClr>
                <a:srgbClr val="000000"/>
              </a:buClr>
              <a:buSzPct val="25000"/>
              <a:buFont typeface="Arial"/>
              <a:buNone/>
            </a:pPr>
            <a:r>
              <a:rPr lang="en-US" sz="2200" b="0" i="0" u="none" strike="noStrike" cap="none">
                <a:solidFill>
                  <a:srgbClr val="000000"/>
                </a:solidFill>
                <a:latin typeface="Calibri"/>
                <a:ea typeface="Calibri"/>
                <a:cs typeface="Calibri"/>
                <a:sym typeface="Calibri"/>
              </a:rPr>
              <a:t>Even though it is possible to create nice layouts with HTML tables, tables were designed for presenting tabular data - NOT as a layout tool!</a:t>
            </a: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20" name="Shape 520"/>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Layout (Con)</a:t>
            </a:r>
          </a:p>
        </p:txBody>
      </p:sp>
      <p:sp>
        <p:nvSpPr>
          <p:cNvPr id="519" name="Shape 519"/>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2000" b="1" i="0" u="sng" strike="noStrike" cap="none">
                <a:solidFill>
                  <a:schemeClr val="dk1"/>
                </a:solidFill>
                <a:latin typeface="Arial"/>
                <a:ea typeface="Arial"/>
                <a:cs typeface="Arial"/>
                <a:sym typeface="Arial"/>
              </a:rPr>
              <a:t>HTML Layouts - Using &lt;div&gt; Elements</a:t>
            </a:r>
          </a:p>
          <a:p>
            <a:pPr marL="274320" marR="0" lvl="0" indent="-274320" algn="l" rtl="0">
              <a:spcBef>
                <a:spcPts val="22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The div element is a block level element used for grouping HTML elements.</a:t>
            </a:r>
          </a:p>
          <a:p>
            <a:pPr marL="274320" marR="0" lvl="0" indent="-274320" algn="l" rtl="0">
              <a:spcBef>
                <a:spcPts val="220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The following example uses five div elements to create a multiple column layout, creating the same result as in the previous example.</a:t>
            </a:r>
          </a:p>
          <a:p>
            <a:pPr marL="0" marR="0" lvl="0" indent="0" algn="l" rtl="0">
              <a:spcBef>
                <a:spcPts val="2200"/>
              </a:spcBef>
              <a:buClr>
                <a:schemeClr val="dk1"/>
              </a:buClr>
              <a:buSzPct val="25000"/>
              <a:buFont typeface="Arial"/>
              <a:buNone/>
            </a:pPr>
            <a:r>
              <a:rPr lang="en-US" sz="2000" b="0" i="0" u="sng" strike="noStrike" cap="none">
                <a:solidFill>
                  <a:schemeClr val="hlink"/>
                </a:solidFill>
                <a:latin typeface="Arial"/>
                <a:ea typeface="Arial"/>
                <a:cs typeface="Arial"/>
                <a:sym typeface="Arial"/>
                <a:hlinkClick r:id="rId3"/>
              </a:rPr>
              <a:t>Example</a:t>
            </a: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Shape 145"/>
          <p:cNvSpPr txBox="1">
            <a:spLocks noGrp="1"/>
          </p:cNvSpPr>
          <p:nvPr>
            <p:ph type="title"/>
          </p:nvPr>
        </p:nvSpPr>
        <p:spPr>
          <a:xfrm>
            <a:off x="508683" y="324708"/>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Introduction (Cont.)</a:t>
            </a:r>
          </a:p>
        </p:txBody>
      </p:sp>
      <p:sp>
        <p:nvSpPr>
          <p:cNvPr id="144" name="Shape 144"/>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2200" b="1" i="0" u="sng" strike="noStrike" cap="none">
                <a:solidFill>
                  <a:schemeClr val="dk1"/>
                </a:solidFill>
                <a:latin typeface="Arial"/>
                <a:ea typeface="Arial"/>
                <a:cs typeface="Arial"/>
                <a:sym typeface="Arial"/>
              </a:rPr>
              <a:t>Web Browsers</a:t>
            </a:r>
          </a:p>
          <a:p>
            <a:pPr marL="274320" marR="0" lvl="0" indent="-274320" algn="l" rtl="0">
              <a:spcBef>
                <a:spcPts val="2200"/>
              </a:spcBef>
              <a:spcAft>
                <a:spcPts val="0"/>
              </a:spcAft>
              <a:buClr>
                <a:schemeClr val="dk1"/>
              </a:buClr>
              <a:buSzPct val="100000"/>
              <a:buFont typeface="Arial"/>
              <a:buChar char="•"/>
            </a:pPr>
            <a:r>
              <a:rPr lang="en-US" sz="2200" b="0" i="0" u="none" strike="noStrike" cap="none">
                <a:solidFill>
                  <a:schemeClr val="dk1"/>
                </a:solidFill>
                <a:latin typeface="Arial"/>
                <a:ea typeface="Arial"/>
                <a:cs typeface="Arial"/>
                <a:sym typeface="Arial"/>
              </a:rPr>
              <a:t>The purpose of a web browser (such as Google Chrome, Internet Explorer, Firefox, Safari) is to read HTML documents and display them as web pages.</a:t>
            </a:r>
          </a:p>
          <a:p>
            <a:pPr marL="274320" marR="0" lvl="0" indent="-274320" algn="l" rtl="0">
              <a:spcBef>
                <a:spcPts val="2200"/>
              </a:spcBef>
              <a:spcAft>
                <a:spcPts val="0"/>
              </a:spcAft>
              <a:buClr>
                <a:schemeClr val="dk1"/>
              </a:buClr>
              <a:buSzPct val="100000"/>
              <a:buFont typeface="Arial"/>
              <a:buChar char="•"/>
            </a:pPr>
            <a:r>
              <a:rPr lang="en-US" sz="2200" b="0" i="0" u="none" strike="noStrike" cap="none">
                <a:solidFill>
                  <a:schemeClr val="dk1"/>
                </a:solidFill>
                <a:latin typeface="Arial"/>
                <a:ea typeface="Arial"/>
                <a:cs typeface="Arial"/>
                <a:sym typeface="Arial"/>
              </a:rPr>
              <a:t>The browser does not display the HTML tags, but uses the tags to determine how the content of the HTML page is to be presented/displayed to the user:</a:t>
            </a:r>
          </a:p>
          <a:p>
            <a:pPr marL="0" marR="0" lvl="0" indent="0" algn="l" rtl="0">
              <a:spcBef>
                <a:spcPts val="2200"/>
              </a:spcBef>
              <a:spcAft>
                <a:spcPts val="0"/>
              </a:spcAft>
              <a:buClr>
                <a:schemeClr val="dk1"/>
              </a:buClr>
              <a:buSzPct val="25000"/>
              <a:buFont typeface="Arial"/>
              <a:buNone/>
            </a:pPr>
            <a:endParaRPr sz="2200" b="0" i="0" u="none" strike="noStrike" cap="none">
              <a:solidFill>
                <a:schemeClr val="dk1"/>
              </a:solidFill>
              <a:latin typeface="Arial"/>
              <a:ea typeface="Arial"/>
              <a:cs typeface="Arial"/>
              <a:sym typeface="Arial"/>
            </a:endParaRPr>
          </a:p>
          <a:p>
            <a:pPr marL="0" marR="0" lvl="0" indent="0" algn="l" rtl="0">
              <a:spcBef>
                <a:spcPts val="2200"/>
              </a:spcBef>
              <a:buClr>
                <a:schemeClr val="dk1"/>
              </a:buClr>
              <a:buSzPct val="25000"/>
              <a:buFont typeface="Arial"/>
              <a:buNone/>
            </a:pPr>
            <a:endParaRPr sz="2200" b="0" i="0" u="none" strike="noStrike" cap="none">
              <a:solidFill>
                <a:schemeClr val="dk1"/>
              </a:solidFill>
              <a:latin typeface="Arial"/>
              <a:ea typeface="Arial"/>
              <a:cs typeface="Arial"/>
              <a:sym typeface="Arial"/>
            </a:endParaRPr>
          </a:p>
        </p:txBody>
      </p:sp>
      <p:pic>
        <p:nvPicPr>
          <p:cNvPr id="146" name="Shape 146" descr="C:\Users\User\Desktop\img\pic_ie.jpg"/>
          <p:cNvPicPr preferRelativeResize="0"/>
          <p:nvPr/>
        </p:nvPicPr>
        <p:blipFill rotWithShape="1">
          <a:blip r:embed="rId3">
            <a:alphaModFix/>
          </a:blip>
          <a:srcRect/>
          <a:stretch/>
        </p:blipFill>
        <p:spPr>
          <a:xfrm>
            <a:off x="2743583" y="3822355"/>
            <a:ext cx="5419724" cy="2895600"/>
          </a:xfrm>
          <a:prstGeom prst="rect">
            <a:avLst/>
          </a:prstGeom>
          <a:noFill/>
          <a:ln>
            <a:noFill/>
          </a:ln>
        </p:spPr>
      </p:pic>
      <p:sp>
        <p:nvSpPr>
          <p:cNvPr id="5" name="Rectangle 4"/>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7" name="Shape 527"/>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Layout (Con)</a:t>
            </a:r>
          </a:p>
        </p:txBody>
      </p:sp>
      <p:sp>
        <p:nvSpPr>
          <p:cNvPr id="526" name="Shape 526"/>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Arial"/>
              <a:buNone/>
            </a:pPr>
            <a:r>
              <a:rPr lang="en-US" sz="2200" b="1" i="0" u="sng" strike="noStrike" cap="none">
                <a:solidFill>
                  <a:srgbClr val="000000"/>
                </a:solidFill>
                <a:latin typeface="Calibri"/>
                <a:ea typeface="Calibri"/>
                <a:cs typeface="Calibri"/>
                <a:sym typeface="Calibri"/>
              </a:rPr>
              <a:t>HTML Layouts - Using Tables</a:t>
            </a:r>
          </a:p>
          <a:p>
            <a:pPr marL="342900" marR="0" lvl="0" indent="-342900" algn="l" rtl="0">
              <a:spcBef>
                <a:spcPts val="440"/>
              </a:spcBef>
              <a:spcAft>
                <a:spcPts val="0"/>
              </a:spcAft>
              <a:buClr>
                <a:srgbClr val="000000"/>
              </a:buClr>
              <a:buSzPct val="100000"/>
              <a:buFont typeface="Arial"/>
              <a:buChar char="•"/>
            </a:pPr>
            <a:r>
              <a:rPr lang="en-US" sz="2200" b="0" i="0" u="none" strike="noStrike" cap="none">
                <a:solidFill>
                  <a:srgbClr val="000000"/>
                </a:solidFill>
                <a:latin typeface="Calibri"/>
                <a:ea typeface="Calibri"/>
                <a:cs typeface="Calibri"/>
                <a:sym typeface="Calibri"/>
              </a:rPr>
              <a:t>A simple way of creating layouts is by using the HTML &lt;table&gt; tag.</a:t>
            </a:r>
          </a:p>
          <a:p>
            <a:pPr marL="342900" marR="0" lvl="0" indent="-342900" algn="l" rtl="0">
              <a:spcBef>
                <a:spcPts val="440"/>
              </a:spcBef>
              <a:spcAft>
                <a:spcPts val="0"/>
              </a:spcAft>
              <a:buClr>
                <a:srgbClr val="000000"/>
              </a:buClr>
              <a:buSzPct val="100000"/>
              <a:buFont typeface="Arial"/>
              <a:buChar char="•"/>
            </a:pPr>
            <a:r>
              <a:rPr lang="en-US" sz="2200" b="0" i="0" u="none" strike="noStrike" cap="none">
                <a:solidFill>
                  <a:srgbClr val="000000"/>
                </a:solidFill>
                <a:latin typeface="Calibri"/>
                <a:ea typeface="Calibri"/>
                <a:cs typeface="Calibri"/>
                <a:sym typeface="Calibri"/>
              </a:rPr>
              <a:t>Multiple columns are created by using &lt;div&gt; or &lt;table&gt; elements. CSS are used to position elements, or to create backgrounds or colorful look for the pages.</a:t>
            </a:r>
          </a:p>
          <a:p>
            <a:pPr marL="0" marR="0" lvl="0" indent="0" algn="l" rtl="0">
              <a:spcBef>
                <a:spcPts val="440"/>
              </a:spcBef>
              <a:spcAft>
                <a:spcPts val="0"/>
              </a:spcAft>
              <a:buClr>
                <a:srgbClr val="000000"/>
              </a:buClr>
              <a:buSzPct val="25000"/>
              <a:buFont typeface="Arial"/>
              <a:buNone/>
            </a:pPr>
            <a:r>
              <a:rPr lang="en-US" sz="2200" b="1" i="0" u="none" strike="noStrike" cap="none">
                <a:solidFill>
                  <a:srgbClr val="000000"/>
                </a:solidFill>
                <a:latin typeface="Calibri"/>
                <a:ea typeface="Calibri"/>
                <a:cs typeface="Calibri"/>
                <a:sym typeface="Calibri"/>
              </a:rPr>
              <a:t>Note: </a:t>
            </a:r>
            <a:r>
              <a:rPr lang="en-US" sz="2200" b="0" i="0" u="none" strike="noStrike" cap="none">
                <a:solidFill>
                  <a:srgbClr val="000000"/>
                </a:solidFill>
                <a:latin typeface="Calibri"/>
                <a:ea typeface="Calibri"/>
                <a:cs typeface="Calibri"/>
                <a:sym typeface="Calibri"/>
              </a:rPr>
              <a:t>Using &lt;table&gt; to create a nice layout is NOT the correct use of the element. The purpose of the &lt;table&gt; element is to display tabular data!</a:t>
            </a:r>
          </a:p>
          <a:p>
            <a:pPr marL="0" marR="0" lvl="0" indent="0" algn="l" rtl="0">
              <a:spcBef>
                <a:spcPts val="440"/>
              </a:spcBef>
              <a:spcAft>
                <a:spcPts val="0"/>
              </a:spcAft>
              <a:buClr>
                <a:srgbClr val="000000"/>
              </a:buClr>
              <a:buSzPct val="25000"/>
              <a:buFont typeface="Arial"/>
              <a:buNone/>
            </a:pPr>
            <a:r>
              <a:rPr lang="en-US" sz="2200" b="0" i="0" u="none" strike="noStrike" cap="none">
                <a:solidFill>
                  <a:srgbClr val="000000"/>
                </a:solidFill>
                <a:latin typeface="Calibri"/>
                <a:ea typeface="Calibri"/>
                <a:cs typeface="Calibri"/>
                <a:sym typeface="Calibri"/>
              </a:rPr>
              <a:t>The following example uses a table with 3 rows and 2 columns - the first and last row spans both columns using the colspan attribute.</a:t>
            </a:r>
          </a:p>
          <a:p>
            <a:pPr marL="0" marR="0" lvl="0" indent="0" algn="l" rtl="0">
              <a:spcBef>
                <a:spcPts val="440"/>
              </a:spcBef>
              <a:buClr>
                <a:srgbClr val="000000"/>
              </a:buClr>
              <a:buSzPct val="25000"/>
              <a:buFont typeface="Arial"/>
              <a:buNone/>
            </a:pPr>
            <a:r>
              <a:rPr lang="en-US" sz="2200" b="0" i="0" u="sng" strike="noStrike" cap="none">
                <a:solidFill>
                  <a:schemeClr val="hlink"/>
                </a:solidFill>
                <a:latin typeface="Calibri"/>
                <a:ea typeface="Calibri"/>
                <a:cs typeface="Calibri"/>
                <a:sym typeface="Calibri"/>
                <a:hlinkClick r:id="rId3"/>
              </a:rPr>
              <a:t>Example</a:t>
            </a: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4" name="Shape 534"/>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Layout (Con)</a:t>
            </a:r>
          </a:p>
        </p:txBody>
      </p:sp>
      <p:sp>
        <p:nvSpPr>
          <p:cNvPr id="533" name="Shape 533"/>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Arial"/>
              <a:buNone/>
            </a:pPr>
            <a:r>
              <a:rPr lang="en-US" sz="2400" b="1" i="0" u="sng" strike="noStrike" cap="none">
                <a:solidFill>
                  <a:srgbClr val="000000"/>
                </a:solidFill>
                <a:latin typeface="Calibri"/>
                <a:ea typeface="Calibri"/>
                <a:cs typeface="Calibri"/>
                <a:sym typeface="Calibri"/>
              </a:rPr>
              <a:t>HTML Layout - Useful Tips</a:t>
            </a:r>
          </a:p>
          <a:p>
            <a:pPr marL="0" marR="0" lvl="0" indent="0" algn="l" rtl="0">
              <a:spcBef>
                <a:spcPts val="480"/>
              </a:spcBef>
              <a:spcAft>
                <a:spcPts val="0"/>
              </a:spcAft>
              <a:buClr>
                <a:srgbClr val="000000"/>
              </a:buClr>
              <a:buSzPct val="25000"/>
              <a:buFont typeface="Arial"/>
              <a:buNone/>
            </a:pPr>
            <a:r>
              <a:rPr lang="en-US" sz="2400" b="1" i="0" u="none" strike="noStrike" cap="none">
                <a:solidFill>
                  <a:srgbClr val="000000"/>
                </a:solidFill>
                <a:latin typeface="Calibri"/>
                <a:ea typeface="Calibri"/>
                <a:cs typeface="Calibri"/>
                <a:sym typeface="Calibri"/>
              </a:rPr>
              <a:t>Tip</a:t>
            </a:r>
            <a:r>
              <a:rPr lang="en-US" sz="2400" b="0" i="0" u="none" strike="noStrike" cap="none">
                <a:solidFill>
                  <a:srgbClr val="000000"/>
                </a:solidFill>
                <a:latin typeface="Calibri"/>
                <a:ea typeface="Calibri"/>
                <a:cs typeface="Calibri"/>
                <a:sym typeface="Calibri"/>
              </a:rPr>
              <a:t>: The biggest advantage of using CSS is that, if you place the CSS code in an external style sheet, your site becomes </a:t>
            </a:r>
            <a:r>
              <a:rPr lang="en-US" sz="2400" b="1" i="0" u="none" strike="noStrike" cap="none">
                <a:solidFill>
                  <a:srgbClr val="000000"/>
                </a:solidFill>
                <a:latin typeface="Calibri"/>
                <a:ea typeface="Calibri"/>
                <a:cs typeface="Calibri"/>
                <a:sym typeface="Calibri"/>
              </a:rPr>
              <a:t>MUCH EASIER </a:t>
            </a:r>
            <a:r>
              <a:rPr lang="en-US" sz="2400" b="0" i="0" u="none" strike="noStrike" cap="none">
                <a:solidFill>
                  <a:srgbClr val="000000"/>
                </a:solidFill>
                <a:latin typeface="Calibri"/>
                <a:ea typeface="Calibri"/>
                <a:cs typeface="Calibri"/>
                <a:sym typeface="Calibri"/>
              </a:rPr>
              <a:t>to maintain. You can change the layout of all your pages by editing one file. </a:t>
            </a:r>
          </a:p>
          <a:p>
            <a:pPr marL="0" marR="0" lvl="0" indent="0" algn="l" rtl="0">
              <a:spcBef>
                <a:spcPts val="480"/>
              </a:spcBef>
              <a:spcAft>
                <a:spcPts val="0"/>
              </a:spcAft>
              <a:buClr>
                <a:srgbClr val="000000"/>
              </a:buClr>
              <a:buSzPct val="25000"/>
              <a:buFont typeface="Arial"/>
              <a:buNone/>
            </a:pPr>
            <a:r>
              <a:rPr lang="en-US" sz="2400" b="0" i="0" u="none" strike="noStrike" cap="none">
                <a:solidFill>
                  <a:srgbClr val="000000"/>
                </a:solidFill>
                <a:latin typeface="Calibri"/>
                <a:ea typeface="Calibri"/>
                <a:cs typeface="Calibri"/>
                <a:sym typeface="Calibri"/>
              </a:rPr>
              <a:t> </a:t>
            </a:r>
          </a:p>
          <a:p>
            <a:pPr marL="0" marR="0" lvl="0" indent="0" algn="l" rtl="0">
              <a:spcBef>
                <a:spcPts val="480"/>
              </a:spcBef>
              <a:spcAft>
                <a:spcPts val="0"/>
              </a:spcAft>
              <a:buClr>
                <a:srgbClr val="000000"/>
              </a:buClr>
              <a:buSzPct val="25000"/>
              <a:buFont typeface="Arial"/>
              <a:buNone/>
            </a:pPr>
            <a:r>
              <a:rPr lang="en-US" sz="2400" b="1" i="0" u="none" strike="noStrike" cap="none">
                <a:solidFill>
                  <a:srgbClr val="000000"/>
                </a:solidFill>
                <a:latin typeface="Calibri"/>
                <a:ea typeface="Calibri"/>
                <a:cs typeface="Calibri"/>
                <a:sym typeface="Calibri"/>
              </a:rPr>
              <a:t>Tip</a:t>
            </a:r>
            <a:r>
              <a:rPr lang="en-US" sz="2400" b="0" i="0" u="none" strike="noStrike" cap="none">
                <a:solidFill>
                  <a:srgbClr val="000000"/>
                </a:solidFill>
                <a:latin typeface="Calibri"/>
                <a:ea typeface="Calibri"/>
                <a:cs typeface="Calibri"/>
                <a:sym typeface="Calibri"/>
              </a:rPr>
              <a:t>: Because advanced layouts take time to create, a quicker option is to use a template. Search Google for free website templates (these are pre-built website layouts you can use and customize).</a:t>
            </a:r>
          </a:p>
          <a:p>
            <a:pPr marL="0" marR="0" lvl="0" indent="0" algn="l" rtl="0">
              <a:spcBef>
                <a:spcPts val="480"/>
              </a:spcBef>
              <a:spcAft>
                <a:spcPts val="0"/>
              </a:spcAft>
              <a:buClr>
                <a:schemeClr val="dk1"/>
              </a:buClr>
              <a:buSzPct val="25000"/>
              <a:buFont typeface="Arial"/>
              <a:buNone/>
            </a:pPr>
            <a:endParaRPr sz="2400" b="0" i="0" u="none" strike="noStrike" cap="none">
              <a:solidFill>
                <a:srgbClr val="000000"/>
              </a:solidFill>
              <a:latin typeface="Calibri"/>
              <a:ea typeface="Calibri"/>
              <a:cs typeface="Calibri"/>
              <a:sym typeface="Calibri"/>
            </a:endParaRPr>
          </a:p>
          <a:p>
            <a:pPr marL="0" marR="0" lvl="0" indent="0" algn="l" rtl="0">
              <a:spcBef>
                <a:spcPts val="480"/>
              </a:spcBef>
              <a:buClr>
                <a:srgbClr val="000000"/>
              </a:buClr>
              <a:buSzPct val="25000"/>
              <a:buFont typeface="Arial"/>
              <a:buNone/>
            </a:pPr>
            <a:r>
              <a:rPr lang="en-US" sz="2400" b="1" i="0" u="sng" strike="noStrike" cap="none">
                <a:solidFill>
                  <a:srgbClr val="000000"/>
                </a:solidFill>
                <a:latin typeface="Calibri"/>
                <a:ea typeface="Calibri"/>
                <a:cs typeface="Calibri"/>
                <a:sym typeface="Calibri"/>
              </a:rPr>
              <a:t>HTML Layout Tags (P. 47)</a:t>
            </a: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1" name="Shape 541"/>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Forms</a:t>
            </a:r>
          </a:p>
        </p:txBody>
      </p:sp>
      <p:sp>
        <p:nvSpPr>
          <p:cNvPr id="540" name="Shape 540"/>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000000"/>
              </a:buClr>
              <a:buSzPct val="100000"/>
              <a:buFont typeface="Arial"/>
              <a:buChar char="•"/>
            </a:pPr>
            <a:r>
              <a:rPr lang="en-US" sz="2200" b="0" i="0" u="none" strike="noStrike" cap="none">
                <a:solidFill>
                  <a:srgbClr val="000000"/>
                </a:solidFill>
                <a:latin typeface="Calibri"/>
                <a:ea typeface="Calibri"/>
                <a:cs typeface="Calibri"/>
                <a:sym typeface="Calibri"/>
              </a:rPr>
              <a:t>HTML Forms are used to select different kinds of user input. </a:t>
            </a:r>
          </a:p>
          <a:p>
            <a:pPr marL="0" marR="0" lvl="0" indent="0" algn="l" rtl="0">
              <a:spcBef>
                <a:spcPts val="440"/>
              </a:spcBef>
              <a:spcAft>
                <a:spcPts val="0"/>
              </a:spcAft>
              <a:buClr>
                <a:srgbClr val="000000"/>
              </a:buClr>
              <a:buSzPct val="25000"/>
              <a:buFont typeface="Arial"/>
              <a:buNone/>
            </a:pPr>
            <a:r>
              <a:rPr lang="en-US" sz="2200" b="1" i="0" u="sng" strike="noStrike" cap="none">
                <a:solidFill>
                  <a:srgbClr val="000000"/>
                </a:solidFill>
                <a:latin typeface="Calibri"/>
                <a:ea typeface="Calibri"/>
                <a:cs typeface="Calibri"/>
                <a:sym typeface="Calibri"/>
              </a:rPr>
              <a:t>HTML Forms</a:t>
            </a:r>
          </a:p>
          <a:p>
            <a:pPr marL="342900" marR="0" lvl="0" indent="-342900" algn="l" rtl="0">
              <a:spcBef>
                <a:spcPts val="440"/>
              </a:spcBef>
              <a:spcAft>
                <a:spcPts val="0"/>
              </a:spcAft>
              <a:buClr>
                <a:srgbClr val="000000"/>
              </a:buClr>
              <a:buSzPct val="100000"/>
              <a:buFont typeface="Arial"/>
              <a:buChar char="•"/>
            </a:pPr>
            <a:r>
              <a:rPr lang="en-US" sz="2200" b="0" i="0" u="none" strike="noStrike" cap="none">
                <a:solidFill>
                  <a:srgbClr val="000000"/>
                </a:solidFill>
                <a:latin typeface="Calibri"/>
                <a:ea typeface="Calibri"/>
                <a:cs typeface="Calibri"/>
                <a:sym typeface="Calibri"/>
              </a:rPr>
              <a:t>HTML forms are used to pass data to a server.</a:t>
            </a:r>
          </a:p>
          <a:p>
            <a:pPr marL="342900" marR="0" lvl="0" indent="-342900" algn="l" rtl="0">
              <a:spcBef>
                <a:spcPts val="440"/>
              </a:spcBef>
              <a:spcAft>
                <a:spcPts val="0"/>
              </a:spcAft>
              <a:buClr>
                <a:srgbClr val="000000"/>
              </a:buClr>
              <a:buSzPct val="100000"/>
              <a:buFont typeface="Arial"/>
              <a:buChar char="•"/>
            </a:pPr>
            <a:r>
              <a:rPr lang="en-US" sz="2200" b="0" i="0" u="none" strike="noStrike" cap="none">
                <a:solidFill>
                  <a:srgbClr val="000000"/>
                </a:solidFill>
                <a:latin typeface="Calibri"/>
                <a:ea typeface="Calibri"/>
                <a:cs typeface="Calibri"/>
                <a:sym typeface="Calibri"/>
              </a:rPr>
              <a:t>An HTML form can contain input elements like </a:t>
            </a:r>
            <a:r>
              <a:rPr lang="en-US" sz="2200" b="1" i="0" u="none" strike="noStrike" cap="none">
                <a:solidFill>
                  <a:srgbClr val="000000"/>
                </a:solidFill>
                <a:latin typeface="Calibri"/>
                <a:ea typeface="Calibri"/>
                <a:cs typeface="Calibri"/>
                <a:sym typeface="Calibri"/>
              </a:rPr>
              <a:t>text fields, checkboxes, radio-buttons, submit buttons</a:t>
            </a:r>
            <a:r>
              <a:rPr lang="en-US" sz="2200" b="0" i="0" u="none" strike="noStrike" cap="none">
                <a:solidFill>
                  <a:srgbClr val="000000"/>
                </a:solidFill>
                <a:latin typeface="Calibri"/>
                <a:ea typeface="Calibri"/>
                <a:cs typeface="Calibri"/>
                <a:sym typeface="Calibri"/>
              </a:rPr>
              <a:t> and more. A form can also contain select lists, textarea, fieldset, legend, and label elements.</a:t>
            </a:r>
          </a:p>
          <a:p>
            <a:pPr marL="342900" marR="0" lvl="0" indent="-342900" algn="l" rtl="0">
              <a:spcBef>
                <a:spcPts val="440"/>
              </a:spcBef>
              <a:spcAft>
                <a:spcPts val="0"/>
              </a:spcAft>
              <a:buClr>
                <a:srgbClr val="000000"/>
              </a:buClr>
              <a:buSzPct val="100000"/>
              <a:buFont typeface="Arial"/>
              <a:buChar char="•"/>
            </a:pPr>
            <a:r>
              <a:rPr lang="en-US" sz="2200" b="0" i="0" u="none" strike="noStrike" cap="none">
                <a:solidFill>
                  <a:srgbClr val="000000"/>
                </a:solidFill>
                <a:latin typeface="Calibri"/>
                <a:ea typeface="Calibri"/>
                <a:cs typeface="Calibri"/>
                <a:sym typeface="Calibri"/>
              </a:rPr>
              <a:t>The &lt;form&gt; tag is used to create an HTML form:</a:t>
            </a:r>
          </a:p>
          <a:p>
            <a:pPr marL="0" marR="0" lvl="0" indent="0" algn="l" rtl="0">
              <a:spcBef>
                <a:spcPts val="440"/>
              </a:spcBef>
              <a:buClr>
                <a:srgbClr val="595959"/>
              </a:buClr>
              <a:buSzPct val="25000"/>
              <a:buFont typeface="Arial"/>
              <a:buNone/>
            </a:pPr>
            <a:r>
              <a:rPr lang="en-US" sz="2200" b="0" i="1" u="none" strike="noStrike" cap="none">
                <a:solidFill>
                  <a:srgbClr val="595959"/>
                </a:solidFill>
                <a:latin typeface="Calibri"/>
                <a:ea typeface="Calibri"/>
                <a:cs typeface="Calibri"/>
                <a:sym typeface="Calibri"/>
              </a:rPr>
              <a:t>&lt;form&gt;</a:t>
            </a:r>
            <a:br>
              <a:rPr lang="en-US" sz="2200" b="0" i="1" u="none" strike="noStrike" cap="none">
                <a:solidFill>
                  <a:srgbClr val="595959"/>
                </a:solidFill>
                <a:latin typeface="Calibri"/>
                <a:ea typeface="Calibri"/>
                <a:cs typeface="Calibri"/>
                <a:sym typeface="Calibri"/>
              </a:rPr>
            </a:br>
            <a:r>
              <a:rPr lang="en-US" sz="2200" b="0" i="1" u="none" strike="noStrike" cap="none">
                <a:solidFill>
                  <a:srgbClr val="595959"/>
                </a:solidFill>
                <a:latin typeface="Calibri"/>
                <a:ea typeface="Calibri"/>
                <a:cs typeface="Calibri"/>
                <a:sym typeface="Calibri"/>
              </a:rPr>
              <a:t>.</a:t>
            </a:r>
            <a:br>
              <a:rPr lang="en-US" sz="2200" b="0" i="1" u="none" strike="noStrike" cap="none">
                <a:solidFill>
                  <a:srgbClr val="595959"/>
                </a:solidFill>
                <a:latin typeface="Calibri"/>
                <a:ea typeface="Calibri"/>
                <a:cs typeface="Calibri"/>
                <a:sym typeface="Calibri"/>
              </a:rPr>
            </a:br>
            <a:r>
              <a:rPr lang="en-US" sz="2200" b="0" i="1" u="none" strike="noStrike" cap="none">
                <a:solidFill>
                  <a:srgbClr val="595959"/>
                </a:solidFill>
                <a:latin typeface="Calibri"/>
                <a:ea typeface="Calibri"/>
                <a:cs typeface="Calibri"/>
                <a:sym typeface="Calibri"/>
              </a:rPr>
              <a:t>input elements</a:t>
            </a:r>
            <a:br>
              <a:rPr lang="en-US" sz="2200" b="0" i="1" u="none" strike="noStrike" cap="none">
                <a:solidFill>
                  <a:srgbClr val="595959"/>
                </a:solidFill>
                <a:latin typeface="Calibri"/>
                <a:ea typeface="Calibri"/>
                <a:cs typeface="Calibri"/>
                <a:sym typeface="Calibri"/>
              </a:rPr>
            </a:br>
            <a:r>
              <a:rPr lang="en-US" sz="2200" b="0" i="1" u="none" strike="noStrike" cap="none">
                <a:solidFill>
                  <a:srgbClr val="595959"/>
                </a:solidFill>
                <a:latin typeface="Calibri"/>
                <a:ea typeface="Calibri"/>
                <a:cs typeface="Calibri"/>
                <a:sym typeface="Calibri"/>
              </a:rPr>
              <a:t>.</a:t>
            </a:r>
            <a:br>
              <a:rPr lang="en-US" sz="2200" b="0" i="1" u="none" strike="noStrike" cap="none">
                <a:solidFill>
                  <a:srgbClr val="595959"/>
                </a:solidFill>
                <a:latin typeface="Calibri"/>
                <a:ea typeface="Calibri"/>
                <a:cs typeface="Calibri"/>
                <a:sym typeface="Calibri"/>
              </a:rPr>
            </a:br>
            <a:r>
              <a:rPr lang="en-US" sz="2200" b="0" i="1" u="none" strike="noStrike" cap="none">
                <a:solidFill>
                  <a:srgbClr val="595959"/>
                </a:solidFill>
                <a:latin typeface="Calibri"/>
                <a:ea typeface="Calibri"/>
                <a:cs typeface="Calibri"/>
                <a:sym typeface="Calibri"/>
              </a:rPr>
              <a:t>&lt;/form&gt;</a:t>
            </a: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8" name="Shape 548"/>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Forms (Con)</a:t>
            </a:r>
          </a:p>
        </p:txBody>
      </p:sp>
      <p:sp>
        <p:nvSpPr>
          <p:cNvPr id="547" name="Shape 547"/>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Arial"/>
              <a:buNone/>
            </a:pPr>
            <a:r>
              <a:rPr lang="en-US" sz="2035" b="1" i="0" u="sng" strike="noStrike" cap="none">
                <a:solidFill>
                  <a:srgbClr val="000000"/>
                </a:solidFill>
                <a:latin typeface="Calibri"/>
                <a:ea typeface="Calibri"/>
                <a:cs typeface="Calibri"/>
                <a:sym typeface="Calibri"/>
              </a:rPr>
              <a:t>HTML Forms - The Input Element</a:t>
            </a:r>
          </a:p>
          <a:p>
            <a:pPr marL="342900" marR="0" lvl="0" indent="-342900" algn="l" rtl="0">
              <a:spcBef>
                <a:spcPts val="407"/>
              </a:spcBef>
              <a:spcAft>
                <a:spcPts val="0"/>
              </a:spcAft>
              <a:buClr>
                <a:srgbClr val="000000"/>
              </a:buClr>
              <a:buSzPct val="101750"/>
              <a:buFont typeface="Arial"/>
              <a:buChar char="•"/>
            </a:pPr>
            <a:r>
              <a:rPr lang="en-US" sz="2035" b="0" i="0" u="none" strike="noStrike" cap="none">
                <a:solidFill>
                  <a:srgbClr val="000000"/>
                </a:solidFill>
                <a:latin typeface="Calibri"/>
                <a:ea typeface="Calibri"/>
                <a:cs typeface="Calibri"/>
                <a:sym typeface="Calibri"/>
              </a:rPr>
              <a:t>The most important form element is the &lt;input&gt; element. </a:t>
            </a:r>
          </a:p>
          <a:p>
            <a:pPr marL="342900" marR="0" lvl="0" indent="-342900" algn="l" rtl="0">
              <a:spcBef>
                <a:spcPts val="407"/>
              </a:spcBef>
              <a:spcAft>
                <a:spcPts val="0"/>
              </a:spcAft>
              <a:buClr>
                <a:srgbClr val="000000"/>
              </a:buClr>
              <a:buSzPct val="101750"/>
              <a:buFont typeface="Arial"/>
              <a:buChar char="•"/>
            </a:pPr>
            <a:r>
              <a:rPr lang="en-US" sz="2035" b="0" i="0" u="none" strike="noStrike" cap="none">
                <a:solidFill>
                  <a:srgbClr val="000000"/>
                </a:solidFill>
                <a:latin typeface="Calibri"/>
                <a:ea typeface="Calibri"/>
                <a:cs typeface="Calibri"/>
                <a:sym typeface="Calibri"/>
              </a:rPr>
              <a:t>The &lt;input&gt; element is used to select user information.</a:t>
            </a:r>
          </a:p>
          <a:p>
            <a:pPr marL="342900" marR="0" lvl="0" indent="-342900" algn="l" rtl="0">
              <a:spcBef>
                <a:spcPts val="407"/>
              </a:spcBef>
              <a:spcAft>
                <a:spcPts val="0"/>
              </a:spcAft>
              <a:buClr>
                <a:srgbClr val="000000"/>
              </a:buClr>
              <a:buSzPct val="101750"/>
              <a:buFont typeface="Arial"/>
              <a:buChar char="•"/>
            </a:pPr>
            <a:r>
              <a:rPr lang="en-US" sz="2035" b="0" i="0" u="none" strike="noStrike" cap="none">
                <a:solidFill>
                  <a:srgbClr val="000000"/>
                </a:solidFill>
                <a:latin typeface="Calibri"/>
                <a:ea typeface="Calibri"/>
                <a:cs typeface="Calibri"/>
                <a:sym typeface="Calibri"/>
              </a:rPr>
              <a:t>An &lt;input&gt; element can vary in many ways, depending on the type attribute. An &lt;input&gt; element can be of type text field, checkbox, password, radio button, submit button, and more.</a:t>
            </a:r>
          </a:p>
          <a:p>
            <a:pPr marL="342900" marR="0" lvl="0" indent="-342900" algn="l" rtl="0">
              <a:spcBef>
                <a:spcPts val="407"/>
              </a:spcBef>
              <a:spcAft>
                <a:spcPts val="0"/>
              </a:spcAft>
              <a:buClr>
                <a:schemeClr val="dk1"/>
              </a:buClr>
              <a:buSzPct val="101750"/>
              <a:buFont typeface="Arial"/>
              <a:buNone/>
            </a:pPr>
            <a:endParaRPr sz="2035" b="0" i="0" u="none" strike="noStrike" cap="none">
              <a:solidFill>
                <a:srgbClr val="000000"/>
              </a:solidFill>
              <a:latin typeface="Calibri"/>
              <a:ea typeface="Calibri"/>
              <a:cs typeface="Calibri"/>
              <a:sym typeface="Calibri"/>
            </a:endParaRPr>
          </a:p>
          <a:p>
            <a:pPr marL="0" marR="0" lvl="0" indent="0" algn="l" rtl="0">
              <a:spcBef>
                <a:spcPts val="407"/>
              </a:spcBef>
              <a:spcAft>
                <a:spcPts val="0"/>
              </a:spcAft>
              <a:buClr>
                <a:srgbClr val="000000"/>
              </a:buClr>
              <a:buSzPct val="25000"/>
              <a:buFont typeface="Arial"/>
              <a:buNone/>
            </a:pPr>
            <a:r>
              <a:rPr lang="en-US" sz="2035" b="1" i="0" u="sng" strike="noStrike" cap="none">
                <a:solidFill>
                  <a:srgbClr val="000000"/>
                </a:solidFill>
                <a:latin typeface="Calibri"/>
                <a:ea typeface="Calibri"/>
                <a:cs typeface="Calibri"/>
                <a:sym typeface="Calibri"/>
              </a:rPr>
              <a:t>Text Fields</a:t>
            </a:r>
          </a:p>
          <a:p>
            <a:pPr marL="342900" marR="0" lvl="0" indent="-342900" algn="l" rtl="0">
              <a:spcBef>
                <a:spcPts val="407"/>
              </a:spcBef>
              <a:spcAft>
                <a:spcPts val="0"/>
              </a:spcAft>
              <a:buClr>
                <a:srgbClr val="000000"/>
              </a:buClr>
              <a:buSzPct val="101750"/>
              <a:buFont typeface="Arial"/>
              <a:buChar char="•"/>
            </a:pPr>
            <a:r>
              <a:rPr lang="en-US" sz="2035" b="0" i="0" u="none" strike="noStrike" cap="none">
                <a:solidFill>
                  <a:srgbClr val="000000"/>
                </a:solidFill>
                <a:latin typeface="Calibri"/>
                <a:ea typeface="Calibri"/>
                <a:cs typeface="Calibri"/>
                <a:sym typeface="Calibri"/>
              </a:rPr>
              <a:t>&lt;input type="text"&gt; defines a one-line input field that a user can enter text into:</a:t>
            </a:r>
          </a:p>
          <a:p>
            <a:pPr marL="0" marR="0" lvl="0" indent="0" algn="l" rtl="0">
              <a:spcBef>
                <a:spcPts val="407"/>
              </a:spcBef>
              <a:spcAft>
                <a:spcPts val="0"/>
              </a:spcAft>
              <a:buClr>
                <a:srgbClr val="595959"/>
              </a:buClr>
              <a:buSzPct val="25000"/>
              <a:buFont typeface="Arial"/>
              <a:buNone/>
            </a:pPr>
            <a:r>
              <a:rPr lang="en-US" sz="2035" b="0" i="1" u="none" strike="noStrike" cap="none">
                <a:solidFill>
                  <a:srgbClr val="595959"/>
                </a:solidFill>
                <a:latin typeface="Calibri"/>
                <a:ea typeface="Calibri"/>
                <a:cs typeface="Calibri"/>
                <a:sym typeface="Calibri"/>
              </a:rPr>
              <a:t>&lt;form&gt;</a:t>
            </a:r>
            <a:br>
              <a:rPr lang="en-US" sz="2035" b="0" i="1" u="none" strike="noStrike" cap="none">
                <a:solidFill>
                  <a:srgbClr val="595959"/>
                </a:solidFill>
                <a:latin typeface="Calibri"/>
                <a:ea typeface="Calibri"/>
                <a:cs typeface="Calibri"/>
                <a:sym typeface="Calibri"/>
              </a:rPr>
            </a:br>
            <a:r>
              <a:rPr lang="en-US" sz="2035" b="0" i="1" u="none" strike="noStrike" cap="none">
                <a:solidFill>
                  <a:srgbClr val="595959"/>
                </a:solidFill>
                <a:latin typeface="Calibri"/>
                <a:ea typeface="Calibri"/>
                <a:cs typeface="Calibri"/>
                <a:sym typeface="Calibri"/>
              </a:rPr>
              <a:t>First name: &lt;input type="text" name="firstname"&gt;&lt;br&gt;</a:t>
            </a:r>
            <a:br>
              <a:rPr lang="en-US" sz="2035" b="0" i="1" u="none" strike="noStrike" cap="none">
                <a:solidFill>
                  <a:srgbClr val="595959"/>
                </a:solidFill>
                <a:latin typeface="Calibri"/>
                <a:ea typeface="Calibri"/>
                <a:cs typeface="Calibri"/>
                <a:sym typeface="Calibri"/>
              </a:rPr>
            </a:br>
            <a:r>
              <a:rPr lang="en-US" sz="2035" b="0" i="1" u="none" strike="noStrike" cap="none">
                <a:solidFill>
                  <a:srgbClr val="595959"/>
                </a:solidFill>
                <a:latin typeface="Calibri"/>
                <a:ea typeface="Calibri"/>
                <a:cs typeface="Calibri"/>
                <a:sym typeface="Calibri"/>
              </a:rPr>
              <a:t>Last name: &lt;input type="text" name="lastname"&gt;</a:t>
            </a:r>
            <a:br>
              <a:rPr lang="en-US" sz="2035" b="0" i="1" u="none" strike="noStrike" cap="none">
                <a:solidFill>
                  <a:srgbClr val="595959"/>
                </a:solidFill>
                <a:latin typeface="Calibri"/>
                <a:ea typeface="Calibri"/>
                <a:cs typeface="Calibri"/>
                <a:sym typeface="Calibri"/>
              </a:rPr>
            </a:br>
            <a:r>
              <a:rPr lang="en-US" sz="2035" b="0" i="1" u="none" strike="noStrike" cap="none">
                <a:solidFill>
                  <a:srgbClr val="595959"/>
                </a:solidFill>
                <a:latin typeface="Calibri"/>
                <a:ea typeface="Calibri"/>
                <a:cs typeface="Calibri"/>
                <a:sym typeface="Calibri"/>
              </a:rPr>
              <a:t>&lt;/form&gt; </a:t>
            </a:r>
          </a:p>
          <a:p>
            <a:pPr marL="0" marR="0" lvl="0" indent="0" algn="l" rtl="0">
              <a:spcBef>
                <a:spcPts val="407"/>
              </a:spcBef>
              <a:spcAft>
                <a:spcPts val="0"/>
              </a:spcAft>
              <a:buClr>
                <a:srgbClr val="000000"/>
              </a:buClr>
              <a:buSzPct val="25000"/>
              <a:buFont typeface="Arial"/>
              <a:buNone/>
            </a:pPr>
            <a:r>
              <a:rPr lang="en-US" sz="2035" b="1" i="0" u="none" strike="noStrike" cap="none">
                <a:solidFill>
                  <a:srgbClr val="000000"/>
                </a:solidFill>
                <a:latin typeface="Calibri"/>
                <a:ea typeface="Calibri"/>
                <a:cs typeface="Calibri"/>
                <a:sym typeface="Calibri"/>
              </a:rPr>
              <a:t>Note</a:t>
            </a:r>
            <a:r>
              <a:rPr lang="en-US" sz="2035" b="0" i="0" u="none" strike="noStrike" cap="none">
                <a:solidFill>
                  <a:srgbClr val="000000"/>
                </a:solidFill>
                <a:latin typeface="Calibri"/>
                <a:ea typeface="Calibri"/>
                <a:cs typeface="Calibri"/>
                <a:sym typeface="Calibri"/>
              </a:rPr>
              <a:t>: The form itself is not visible. Also note that the default width of a text field is 20 characters.  </a:t>
            </a:r>
          </a:p>
          <a:p>
            <a:pPr marL="342900" marR="0" lvl="0" indent="-342900" algn="l" rtl="0">
              <a:spcBef>
                <a:spcPts val="407"/>
              </a:spcBef>
              <a:buClr>
                <a:schemeClr val="dk1"/>
              </a:buClr>
              <a:buSzPct val="101750"/>
              <a:buFont typeface="Arial"/>
              <a:buNone/>
            </a:pPr>
            <a:endParaRPr sz="2035" b="0" i="1" u="none" strike="noStrike" cap="none">
              <a:solidFill>
                <a:srgbClr val="595959"/>
              </a:solidFill>
              <a:latin typeface="Calibri"/>
              <a:ea typeface="Calibri"/>
              <a:cs typeface="Calibri"/>
              <a:sym typeface="Calibri"/>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5" name="Shape 555"/>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Forms (Con)</a:t>
            </a:r>
          </a:p>
        </p:txBody>
      </p:sp>
      <p:sp>
        <p:nvSpPr>
          <p:cNvPr id="554" name="Shape 554"/>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rgbClr val="000000"/>
              </a:buClr>
              <a:buSzPct val="25000"/>
              <a:buFont typeface="Arial"/>
              <a:buNone/>
            </a:pPr>
            <a:r>
              <a:rPr lang="en-US" sz="2220" b="1" i="0" u="sng" strike="noStrike" cap="none">
                <a:solidFill>
                  <a:srgbClr val="000000"/>
                </a:solidFill>
                <a:latin typeface="Calibri"/>
                <a:ea typeface="Calibri"/>
                <a:cs typeface="Calibri"/>
                <a:sym typeface="Calibri"/>
              </a:rPr>
              <a:t>Password Field</a:t>
            </a:r>
          </a:p>
          <a:p>
            <a:pPr marL="342900" marR="0" lvl="0" indent="-342900" algn="l" rtl="0">
              <a:lnSpc>
                <a:spcPct val="80000"/>
              </a:lnSpc>
              <a:spcBef>
                <a:spcPts val="444"/>
              </a:spcBef>
              <a:spcAft>
                <a:spcPts val="0"/>
              </a:spcAft>
              <a:buClr>
                <a:srgbClr val="000000"/>
              </a:buClr>
              <a:buSzPct val="100909"/>
              <a:buFont typeface="Arial"/>
              <a:buChar char="•"/>
            </a:pPr>
            <a:r>
              <a:rPr lang="en-US" sz="2220" b="0" i="0" u="none" strike="noStrike" cap="none">
                <a:solidFill>
                  <a:srgbClr val="000000"/>
                </a:solidFill>
                <a:latin typeface="Calibri"/>
                <a:ea typeface="Calibri"/>
                <a:cs typeface="Calibri"/>
                <a:sym typeface="Calibri"/>
              </a:rPr>
              <a:t>&lt;input type="password"&gt; defines a password field:</a:t>
            </a:r>
          </a:p>
          <a:p>
            <a:pPr marL="0" marR="0" lvl="0" indent="0" algn="l" rtl="0">
              <a:lnSpc>
                <a:spcPct val="80000"/>
              </a:lnSpc>
              <a:spcBef>
                <a:spcPts val="444"/>
              </a:spcBef>
              <a:spcAft>
                <a:spcPts val="0"/>
              </a:spcAft>
              <a:buClr>
                <a:srgbClr val="595959"/>
              </a:buClr>
              <a:buSzPct val="25000"/>
              <a:buFont typeface="Arial"/>
              <a:buNone/>
            </a:pPr>
            <a:r>
              <a:rPr lang="en-US" sz="2220" b="0" i="1" u="none" strike="noStrike" cap="none">
                <a:solidFill>
                  <a:srgbClr val="595959"/>
                </a:solidFill>
                <a:latin typeface="Calibri"/>
                <a:ea typeface="Calibri"/>
                <a:cs typeface="Calibri"/>
                <a:sym typeface="Calibri"/>
              </a:rPr>
              <a:t>&lt;form&gt;</a:t>
            </a:r>
            <a:br>
              <a:rPr lang="en-US" sz="2220" b="0" i="1" u="none" strike="noStrike" cap="none">
                <a:solidFill>
                  <a:srgbClr val="595959"/>
                </a:solidFill>
                <a:latin typeface="Calibri"/>
                <a:ea typeface="Calibri"/>
                <a:cs typeface="Calibri"/>
                <a:sym typeface="Calibri"/>
              </a:rPr>
            </a:br>
            <a:r>
              <a:rPr lang="en-US" sz="2220" b="0" i="1" u="none" strike="noStrike" cap="none">
                <a:solidFill>
                  <a:srgbClr val="595959"/>
                </a:solidFill>
                <a:latin typeface="Calibri"/>
                <a:ea typeface="Calibri"/>
                <a:cs typeface="Calibri"/>
                <a:sym typeface="Calibri"/>
              </a:rPr>
              <a:t>Password: &lt;input type="password" name="pwd"&gt;</a:t>
            </a:r>
            <a:br>
              <a:rPr lang="en-US" sz="2220" b="0" i="1" u="none" strike="noStrike" cap="none">
                <a:solidFill>
                  <a:srgbClr val="595959"/>
                </a:solidFill>
                <a:latin typeface="Calibri"/>
                <a:ea typeface="Calibri"/>
                <a:cs typeface="Calibri"/>
                <a:sym typeface="Calibri"/>
              </a:rPr>
            </a:br>
            <a:r>
              <a:rPr lang="en-US" sz="2220" b="0" i="1" u="none" strike="noStrike" cap="none">
                <a:solidFill>
                  <a:srgbClr val="595959"/>
                </a:solidFill>
                <a:latin typeface="Calibri"/>
                <a:ea typeface="Calibri"/>
                <a:cs typeface="Calibri"/>
                <a:sym typeface="Calibri"/>
              </a:rPr>
              <a:t>&lt;/form&gt; </a:t>
            </a:r>
          </a:p>
          <a:p>
            <a:pPr marL="0" marR="0" lvl="0" indent="0" algn="l" rtl="0">
              <a:lnSpc>
                <a:spcPct val="80000"/>
              </a:lnSpc>
              <a:spcBef>
                <a:spcPts val="444"/>
              </a:spcBef>
              <a:spcAft>
                <a:spcPts val="0"/>
              </a:spcAft>
              <a:buClr>
                <a:srgbClr val="000000"/>
              </a:buClr>
              <a:buSzPct val="25000"/>
              <a:buFont typeface="Arial"/>
              <a:buNone/>
            </a:pPr>
            <a:r>
              <a:rPr lang="en-US" sz="2220" b="1" i="0" u="none" strike="noStrike" cap="none">
                <a:solidFill>
                  <a:srgbClr val="000000"/>
                </a:solidFill>
                <a:latin typeface="Calibri"/>
                <a:ea typeface="Calibri"/>
                <a:cs typeface="Calibri"/>
                <a:sym typeface="Calibri"/>
              </a:rPr>
              <a:t>Note</a:t>
            </a:r>
            <a:r>
              <a:rPr lang="en-US" sz="2220" b="0" i="0" u="none" strike="noStrike" cap="none">
                <a:solidFill>
                  <a:srgbClr val="000000"/>
                </a:solidFill>
                <a:latin typeface="Calibri"/>
                <a:ea typeface="Calibri"/>
                <a:cs typeface="Calibri"/>
                <a:sym typeface="Calibri"/>
              </a:rPr>
              <a:t>: The characters in a password field are masked (shown as asterisks or circles).</a:t>
            </a:r>
          </a:p>
          <a:p>
            <a:pPr marL="0" marR="0" lvl="0" indent="0" algn="l" rtl="0">
              <a:lnSpc>
                <a:spcPct val="80000"/>
              </a:lnSpc>
              <a:spcBef>
                <a:spcPts val="444"/>
              </a:spcBef>
              <a:spcAft>
                <a:spcPts val="0"/>
              </a:spcAft>
              <a:buClr>
                <a:srgbClr val="000000"/>
              </a:buClr>
              <a:buSzPct val="25000"/>
              <a:buFont typeface="Arial"/>
              <a:buNone/>
            </a:pPr>
            <a:r>
              <a:rPr lang="en-US" sz="2220" b="0" i="0" u="none" strike="noStrike" cap="none">
                <a:solidFill>
                  <a:srgbClr val="000000"/>
                </a:solidFill>
                <a:latin typeface="Calibri"/>
                <a:ea typeface="Calibri"/>
                <a:cs typeface="Calibri"/>
                <a:sym typeface="Calibri"/>
              </a:rPr>
              <a:t> </a:t>
            </a:r>
          </a:p>
          <a:p>
            <a:pPr marL="0" marR="0" lvl="0" indent="0" algn="l" rtl="0">
              <a:lnSpc>
                <a:spcPct val="80000"/>
              </a:lnSpc>
              <a:spcBef>
                <a:spcPts val="444"/>
              </a:spcBef>
              <a:spcAft>
                <a:spcPts val="0"/>
              </a:spcAft>
              <a:buClr>
                <a:srgbClr val="000000"/>
              </a:buClr>
              <a:buSzPct val="25000"/>
              <a:buFont typeface="Arial"/>
              <a:buNone/>
            </a:pPr>
            <a:r>
              <a:rPr lang="en-US" sz="2220" b="1" i="0" u="sng" strike="noStrike" cap="none">
                <a:solidFill>
                  <a:srgbClr val="000000"/>
                </a:solidFill>
                <a:latin typeface="Calibri"/>
                <a:ea typeface="Calibri"/>
                <a:cs typeface="Calibri"/>
                <a:sym typeface="Calibri"/>
              </a:rPr>
              <a:t>Radio Buttons</a:t>
            </a:r>
          </a:p>
          <a:p>
            <a:pPr marL="342900" marR="0" lvl="0" indent="-342900" algn="l" rtl="0">
              <a:lnSpc>
                <a:spcPct val="80000"/>
              </a:lnSpc>
              <a:spcBef>
                <a:spcPts val="444"/>
              </a:spcBef>
              <a:spcAft>
                <a:spcPts val="0"/>
              </a:spcAft>
              <a:buClr>
                <a:srgbClr val="000000"/>
              </a:buClr>
              <a:buSzPct val="100909"/>
              <a:buFont typeface="Arial"/>
              <a:buChar char="•"/>
            </a:pPr>
            <a:r>
              <a:rPr lang="en-US" sz="2220" b="0" i="0" u="none" strike="noStrike" cap="none">
                <a:solidFill>
                  <a:srgbClr val="000000"/>
                </a:solidFill>
                <a:latin typeface="Calibri"/>
                <a:ea typeface="Calibri"/>
                <a:cs typeface="Calibri"/>
                <a:sym typeface="Calibri"/>
              </a:rPr>
              <a:t>&lt;input type="radio"&gt; defines a radio button. Radio buttons let a user select ONLY ONE of a limited number of choices:</a:t>
            </a:r>
          </a:p>
          <a:p>
            <a:pPr marL="0" marR="0" lvl="0" indent="0" algn="l" rtl="0">
              <a:lnSpc>
                <a:spcPct val="80000"/>
              </a:lnSpc>
              <a:spcBef>
                <a:spcPts val="444"/>
              </a:spcBef>
              <a:spcAft>
                <a:spcPts val="0"/>
              </a:spcAft>
              <a:buClr>
                <a:srgbClr val="595959"/>
              </a:buClr>
              <a:buSzPct val="25000"/>
              <a:buFont typeface="Arial"/>
              <a:buNone/>
            </a:pPr>
            <a:r>
              <a:rPr lang="en-US" sz="2220" b="0" i="1" u="none" strike="noStrike" cap="none">
                <a:solidFill>
                  <a:srgbClr val="595959"/>
                </a:solidFill>
                <a:latin typeface="Calibri"/>
                <a:ea typeface="Calibri"/>
                <a:cs typeface="Calibri"/>
                <a:sym typeface="Calibri"/>
              </a:rPr>
              <a:t>&lt;form&gt;</a:t>
            </a:r>
            <a:br>
              <a:rPr lang="en-US" sz="2220" b="0" i="1" u="none" strike="noStrike" cap="none">
                <a:solidFill>
                  <a:srgbClr val="595959"/>
                </a:solidFill>
                <a:latin typeface="Calibri"/>
                <a:ea typeface="Calibri"/>
                <a:cs typeface="Calibri"/>
                <a:sym typeface="Calibri"/>
              </a:rPr>
            </a:br>
            <a:r>
              <a:rPr lang="en-US" sz="2220" b="0" i="1" u="none" strike="noStrike" cap="none">
                <a:solidFill>
                  <a:srgbClr val="595959"/>
                </a:solidFill>
                <a:latin typeface="Calibri"/>
                <a:ea typeface="Calibri"/>
                <a:cs typeface="Calibri"/>
                <a:sym typeface="Calibri"/>
              </a:rPr>
              <a:t>&lt;input type="radio" name="sex" value="male"&gt;Male&lt;br&gt;</a:t>
            </a:r>
            <a:br>
              <a:rPr lang="en-US" sz="2220" b="0" i="1" u="none" strike="noStrike" cap="none">
                <a:solidFill>
                  <a:srgbClr val="595959"/>
                </a:solidFill>
                <a:latin typeface="Calibri"/>
                <a:ea typeface="Calibri"/>
                <a:cs typeface="Calibri"/>
                <a:sym typeface="Calibri"/>
              </a:rPr>
            </a:br>
            <a:r>
              <a:rPr lang="en-US" sz="2220" b="0" i="1" u="none" strike="noStrike" cap="none">
                <a:solidFill>
                  <a:srgbClr val="595959"/>
                </a:solidFill>
                <a:latin typeface="Calibri"/>
                <a:ea typeface="Calibri"/>
                <a:cs typeface="Calibri"/>
                <a:sym typeface="Calibri"/>
              </a:rPr>
              <a:t>&lt;input type="radio" name="sex" value="female"&gt;Female</a:t>
            </a:r>
            <a:br>
              <a:rPr lang="en-US" sz="2220" b="0" i="1" u="none" strike="noStrike" cap="none">
                <a:solidFill>
                  <a:srgbClr val="595959"/>
                </a:solidFill>
                <a:latin typeface="Calibri"/>
                <a:ea typeface="Calibri"/>
                <a:cs typeface="Calibri"/>
                <a:sym typeface="Calibri"/>
              </a:rPr>
            </a:br>
            <a:r>
              <a:rPr lang="en-US" sz="2220" b="0" i="1" u="none" strike="noStrike" cap="none">
                <a:solidFill>
                  <a:srgbClr val="595959"/>
                </a:solidFill>
                <a:latin typeface="Calibri"/>
                <a:ea typeface="Calibri"/>
                <a:cs typeface="Calibri"/>
                <a:sym typeface="Calibri"/>
              </a:rPr>
              <a:t>&lt;/form&gt;</a:t>
            </a:r>
          </a:p>
          <a:p>
            <a:pPr marL="0" marR="0" lvl="0" indent="0" algn="l" rtl="0">
              <a:lnSpc>
                <a:spcPct val="80000"/>
              </a:lnSpc>
              <a:spcBef>
                <a:spcPts val="407"/>
              </a:spcBef>
              <a:spcAft>
                <a:spcPts val="0"/>
              </a:spcAft>
              <a:buClr>
                <a:srgbClr val="000000"/>
              </a:buClr>
              <a:buSzPct val="25000"/>
              <a:buFont typeface="Arial"/>
              <a:buNone/>
            </a:pPr>
            <a:r>
              <a:rPr lang="en-US" sz="2035" b="0" i="0" u="none" strike="noStrike" cap="none">
                <a:solidFill>
                  <a:srgbClr val="000000"/>
                </a:solidFill>
                <a:latin typeface="Calibri"/>
                <a:ea typeface="Calibri"/>
                <a:cs typeface="Calibri"/>
                <a:sym typeface="Calibri"/>
              </a:rPr>
              <a:t>  </a:t>
            </a:r>
          </a:p>
          <a:p>
            <a:pPr marL="342900" marR="0" lvl="0" indent="-342900" algn="l" rtl="0">
              <a:lnSpc>
                <a:spcPct val="80000"/>
              </a:lnSpc>
              <a:spcBef>
                <a:spcPts val="407"/>
              </a:spcBef>
              <a:buClr>
                <a:schemeClr val="dk1"/>
              </a:buClr>
              <a:buSzPct val="101750"/>
              <a:buFont typeface="Arial"/>
              <a:buNone/>
            </a:pPr>
            <a:endParaRPr sz="2035" b="0" i="1" u="none" strike="noStrike" cap="none">
              <a:solidFill>
                <a:srgbClr val="595959"/>
              </a:solidFill>
              <a:latin typeface="Calibri"/>
              <a:ea typeface="Calibri"/>
              <a:cs typeface="Calibri"/>
              <a:sym typeface="Calibri"/>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2" name="Shape 562"/>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Forms (Con)</a:t>
            </a:r>
          </a:p>
        </p:txBody>
      </p:sp>
      <p:sp>
        <p:nvSpPr>
          <p:cNvPr id="561" name="Shape 561"/>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Arial"/>
              <a:buNone/>
            </a:pPr>
            <a:r>
              <a:rPr lang="en-US" sz="2000" b="1" i="0" u="sng" strike="noStrike" cap="none">
                <a:solidFill>
                  <a:srgbClr val="000000"/>
                </a:solidFill>
                <a:latin typeface="Calibri"/>
                <a:ea typeface="Calibri"/>
                <a:cs typeface="Calibri"/>
                <a:sym typeface="Calibri"/>
              </a:rPr>
              <a:t>Checkboxes</a:t>
            </a:r>
          </a:p>
          <a:p>
            <a:pPr marL="342900" marR="0" lvl="0" indent="-342900" algn="l" rtl="0">
              <a:spcBef>
                <a:spcPts val="40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&lt;input type="checkbox"&gt; defines a checkbox. Checkboxes let a user select ZERO or MORE options of a limited number of choices.</a:t>
            </a:r>
          </a:p>
          <a:p>
            <a:pPr marL="0" marR="0" lvl="0" indent="0" algn="l" rtl="0">
              <a:spcBef>
                <a:spcPts val="400"/>
              </a:spcBef>
              <a:spcAft>
                <a:spcPts val="0"/>
              </a:spcAft>
              <a:buClr>
                <a:srgbClr val="595959"/>
              </a:buClr>
              <a:buSzPct val="25000"/>
              <a:buFont typeface="Arial"/>
              <a:buNone/>
            </a:pPr>
            <a:r>
              <a:rPr lang="en-US" sz="2000" b="0" i="1" u="none" strike="noStrike" cap="none">
                <a:solidFill>
                  <a:srgbClr val="595959"/>
                </a:solidFill>
                <a:latin typeface="Calibri"/>
                <a:ea typeface="Calibri"/>
                <a:cs typeface="Calibri"/>
                <a:sym typeface="Calibri"/>
              </a:rPr>
              <a:t>&lt;form&gt;    &lt;input type="checkbox" name="vehicle" value="Bike"&gt;I have a bike&lt;br&gt;</a:t>
            </a:r>
            <a:br>
              <a:rPr lang="en-US" sz="2000" b="0" i="1" u="none" strike="noStrike" cap="none">
                <a:solidFill>
                  <a:srgbClr val="595959"/>
                </a:solidFill>
                <a:latin typeface="Calibri"/>
                <a:ea typeface="Calibri"/>
                <a:cs typeface="Calibri"/>
                <a:sym typeface="Calibri"/>
              </a:rPr>
            </a:br>
            <a:r>
              <a:rPr lang="en-US" sz="2000" b="0" i="1" u="none" strike="noStrike" cap="none">
                <a:solidFill>
                  <a:srgbClr val="595959"/>
                </a:solidFill>
                <a:latin typeface="Calibri"/>
                <a:ea typeface="Calibri"/>
                <a:cs typeface="Calibri"/>
                <a:sym typeface="Calibri"/>
              </a:rPr>
              <a:t>	 &lt;input type="checkbox" name="vehicle" value="Car"&gt;I have a car    &lt;/form&gt; </a:t>
            </a:r>
          </a:p>
          <a:p>
            <a:pPr marL="0" marR="0" lvl="0" indent="0" algn="l" rtl="0">
              <a:spcBef>
                <a:spcPts val="400"/>
              </a:spcBef>
              <a:spcAft>
                <a:spcPts val="0"/>
              </a:spcAft>
              <a:buClr>
                <a:srgbClr val="000000"/>
              </a:buClr>
              <a:buSzPct val="25000"/>
              <a:buFont typeface="Arial"/>
              <a:buNone/>
            </a:pPr>
            <a:r>
              <a:rPr lang="en-US" sz="2000" b="1" i="0" u="sng" strike="noStrike" cap="none">
                <a:solidFill>
                  <a:srgbClr val="000000"/>
                </a:solidFill>
                <a:latin typeface="Calibri"/>
                <a:ea typeface="Calibri"/>
                <a:cs typeface="Calibri"/>
                <a:sym typeface="Calibri"/>
              </a:rPr>
              <a:t>Submit Button</a:t>
            </a:r>
          </a:p>
          <a:p>
            <a:pPr marL="342900" marR="0" lvl="0" indent="-342900" algn="l" rtl="0">
              <a:spcBef>
                <a:spcPts val="40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&lt;input type="submit"&gt; defines a submit button.</a:t>
            </a:r>
          </a:p>
          <a:p>
            <a:pPr marL="342900" marR="0" lvl="0" indent="-342900" algn="l" rtl="0">
              <a:spcBef>
                <a:spcPts val="40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A submit button is used to send form data to a server. The data is sent to the page specified in the form's action attribute. The file defined in the action attribute usually does something with the received input:</a:t>
            </a:r>
          </a:p>
          <a:p>
            <a:pPr marL="0" marR="0" lvl="0" indent="0" algn="l" rtl="0">
              <a:spcBef>
                <a:spcPts val="400"/>
              </a:spcBef>
              <a:spcAft>
                <a:spcPts val="0"/>
              </a:spcAft>
              <a:buClr>
                <a:srgbClr val="595959"/>
              </a:buClr>
              <a:buSzPct val="25000"/>
              <a:buFont typeface="Arial"/>
              <a:buNone/>
            </a:pPr>
            <a:r>
              <a:rPr lang="en-US" sz="2000" b="0" i="1" u="none" strike="noStrike" cap="none">
                <a:solidFill>
                  <a:srgbClr val="595959"/>
                </a:solidFill>
                <a:latin typeface="Calibri"/>
                <a:ea typeface="Calibri"/>
                <a:cs typeface="Calibri"/>
                <a:sym typeface="Calibri"/>
              </a:rPr>
              <a:t>&lt;form name="input" action="html_form_action.asp" method="get"&gt;</a:t>
            </a:r>
            <a:br>
              <a:rPr lang="en-US" sz="2000" b="0" i="1" u="none" strike="noStrike" cap="none">
                <a:solidFill>
                  <a:srgbClr val="595959"/>
                </a:solidFill>
                <a:latin typeface="Calibri"/>
                <a:ea typeface="Calibri"/>
                <a:cs typeface="Calibri"/>
                <a:sym typeface="Calibri"/>
              </a:rPr>
            </a:br>
            <a:r>
              <a:rPr lang="en-US" sz="2000" b="0" i="1" u="none" strike="noStrike" cap="none">
                <a:solidFill>
                  <a:srgbClr val="595959"/>
                </a:solidFill>
                <a:latin typeface="Calibri"/>
                <a:ea typeface="Calibri"/>
                <a:cs typeface="Calibri"/>
                <a:sym typeface="Calibri"/>
              </a:rPr>
              <a:t>               Username: &lt;input type="text" name="user"&gt;</a:t>
            </a:r>
            <a:br>
              <a:rPr lang="en-US" sz="2000" b="0" i="1" u="none" strike="noStrike" cap="none">
                <a:solidFill>
                  <a:srgbClr val="595959"/>
                </a:solidFill>
                <a:latin typeface="Calibri"/>
                <a:ea typeface="Calibri"/>
                <a:cs typeface="Calibri"/>
                <a:sym typeface="Calibri"/>
              </a:rPr>
            </a:br>
            <a:r>
              <a:rPr lang="en-US" sz="2000" b="0" i="1" u="none" strike="noStrike" cap="none">
                <a:solidFill>
                  <a:srgbClr val="595959"/>
                </a:solidFill>
                <a:latin typeface="Calibri"/>
                <a:ea typeface="Calibri"/>
                <a:cs typeface="Calibri"/>
                <a:sym typeface="Calibri"/>
              </a:rPr>
              <a:t>               &lt;input type="submit" value="Submit"&gt;</a:t>
            </a:r>
            <a:br>
              <a:rPr lang="en-US" sz="2000" b="0" i="1" u="none" strike="noStrike" cap="none">
                <a:solidFill>
                  <a:srgbClr val="595959"/>
                </a:solidFill>
                <a:latin typeface="Calibri"/>
                <a:ea typeface="Calibri"/>
                <a:cs typeface="Calibri"/>
                <a:sym typeface="Calibri"/>
              </a:rPr>
            </a:br>
            <a:r>
              <a:rPr lang="en-US" sz="2000" b="0" i="1" u="none" strike="noStrike" cap="none">
                <a:solidFill>
                  <a:srgbClr val="595959"/>
                </a:solidFill>
                <a:latin typeface="Calibri"/>
                <a:ea typeface="Calibri"/>
                <a:cs typeface="Calibri"/>
                <a:sym typeface="Calibri"/>
              </a:rPr>
              <a:t>&lt;/form&gt;</a:t>
            </a:r>
          </a:p>
          <a:p>
            <a:pPr marL="342900" marR="0" lvl="0" indent="-342900" algn="l" rtl="0">
              <a:spcBef>
                <a:spcPts val="40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If you type some characters in the text field above, and click the "Submit" button, the browser will send your input to a page called "html_form_action.asp". The page will show you the received input. </a:t>
            </a:r>
          </a:p>
          <a:p>
            <a:pPr marL="0" marR="0" lvl="0" indent="0" algn="l" rtl="0">
              <a:spcBef>
                <a:spcPts val="560"/>
              </a:spcBef>
              <a:spcAft>
                <a:spcPts val="0"/>
              </a:spcAft>
              <a:buClr>
                <a:srgbClr val="000000"/>
              </a:buClr>
              <a:buSzPct val="25000"/>
              <a:buFont typeface="Arial"/>
              <a:buNone/>
            </a:pPr>
            <a:r>
              <a:rPr lang="en-US" sz="2800" b="0" i="0" u="none" strike="noStrike" cap="none">
                <a:solidFill>
                  <a:srgbClr val="000000"/>
                </a:solidFill>
                <a:latin typeface="Calibri"/>
                <a:ea typeface="Calibri"/>
                <a:cs typeface="Calibri"/>
                <a:sym typeface="Calibri"/>
              </a:rPr>
              <a:t>  </a:t>
            </a:r>
          </a:p>
          <a:p>
            <a:pPr marL="342900" marR="0" lvl="0" indent="-342900" algn="l" rtl="0">
              <a:spcBef>
                <a:spcPts val="560"/>
              </a:spcBef>
              <a:buClr>
                <a:schemeClr val="dk1"/>
              </a:buClr>
              <a:buSzPct val="100000"/>
              <a:buFont typeface="Arial"/>
              <a:buNone/>
            </a:pPr>
            <a:endParaRPr sz="2800" b="0" i="1" u="none" strike="noStrike" cap="none">
              <a:solidFill>
                <a:srgbClr val="595959"/>
              </a:solidFill>
              <a:latin typeface="Calibri"/>
              <a:ea typeface="Calibri"/>
              <a:cs typeface="Calibri"/>
              <a:sym typeface="Calibri"/>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9" name="Shape 569"/>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Forms (Con)</a:t>
            </a:r>
          </a:p>
        </p:txBody>
      </p:sp>
      <p:sp>
        <p:nvSpPr>
          <p:cNvPr id="568" name="Shape 568"/>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rgbClr val="000000"/>
              </a:buClr>
              <a:buSzPct val="25000"/>
              <a:buFont typeface="Arial"/>
              <a:buNone/>
            </a:pPr>
            <a:r>
              <a:rPr lang="en-US" sz="1400" b="0" i="0" u="sng" strike="noStrike" cap="none">
                <a:solidFill>
                  <a:schemeClr val="hlink"/>
                </a:solidFill>
                <a:latin typeface="Calibri"/>
                <a:ea typeface="Calibri"/>
                <a:cs typeface="Calibri"/>
                <a:sym typeface="Calibri"/>
                <a:hlinkClick r:id="rId3"/>
              </a:rPr>
              <a:t>Simple drop-down list</a:t>
            </a:r>
            <a:r>
              <a:rPr lang="en-US" sz="1400" b="0" i="0" u="none" strike="noStrike" cap="none">
                <a:solidFill>
                  <a:srgbClr val="000000"/>
                </a:solidFill>
                <a:latin typeface="Calibri"/>
                <a:ea typeface="Calibri"/>
                <a:cs typeface="Calibri"/>
                <a:sym typeface="Calibri"/>
              </a:rPr>
              <a:t> : How to create a simple drop-down list.</a:t>
            </a:r>
          </a:p>
          <a:p>
            <a:pPr marL="0" marR="0" lvl="0" indent="0" algn="l" rtl="0">
              <a:lnSpc>
                <a:spcPct val="90000"/>
              </a:lnSpc>
              <a:spcBef>
                <a:spcPts val="280"/>
              </a:spcBef>
              <a:spcAft>
                <a:spcPts val="0"/>
              </a:spcAft>
              <a:buClr>
                <a:schemeClr val="dk1"/>
              </a:buClr>
              <a:buSzPct val="25000"/>
              <a:buFont typeface="Arial"/>
              <a:buNone/>
            </a:pPr>
            <a:endParaRPr sz="1400" b="0" i="0" u="sng" strike="noStrike" cap="none">
              <a:solidFill>
                <a:srgbClr val="000000"/>
              </a:solidFill>
              <a:latin typeface="Calibri"/>
              <a:ea typeface="Calibri"/>
              <a:cs typeface="Calibri"/>
              <a:sym typeface="Calibri"/>
            </a:endParaRPr>
          </a:p>
          <a:p>
            <a:pPr marL="0" marR="0" lvl="0" indent="0" algn="l" rtl="0">
              <a:lnSpc>
                <a:spcPct val="90000"/>
              </a:lnSpc>
              <a:spcBef>
                <a:spcPts val="280"/>
              </a:spcBef>
              <a:spcAft>
                <a:spcPts val="0"/>
              </a:spcAft>
              <a:buClr>
                <a:srgbClr val="000000"/>
              </a:buClr>
              <a:buSzPct val="25000"/>
              <a:buFont typeface="Arial"/>
              <a:buNone/>
            </a:pPr>
            <a:r>
              <a:rPr lang="en-US" sz="1400" b="0" i="0" u="sng" strike="noStrike" cap="none">
                <a:solidFill>
                  <a:schemeClr val="hlink"/>
                </a:solidFill>
                <a:latin typeface="Calibri"/>
                <a:ea typeface="Calibri"/>
                <a:cs typeface="Calibri"/>
                <a:sym typeface="Calibri"/>
                <a:hlinkClick r:id="rId4"/>
              </a:rPr>
              <a:t>Drop-down list with a pre-selected value</a:t>
            </a:r>
            <a:r>
              <a:rPr lang="en-US" sz="1400" b="0" i="0" u="none" strike="noStrike" cap="none">
                <a:solidFill>
                  <a:srgbClr val="000000"/>
                </a:solidFill>
                <a:latin typeface="Calibri"/>
                <a:ea typeface="Calibri"/>
                <a:cs typeface="Calibri"/>
                <a:sym typeface="Calibri"/>
              </a:rPr>
              <a:t> : How to create a drop-down list with a pre-selected value.</a:t>
            </a:r>
          </a:p>
          <a:p>
            <a:pPr marL="0" marR="0" lvl="0" indent="0" algn="l" rtl="0">
              <a:lnSpc>
                <a:spcPct val="90000"/>
              </a:lnSpc>
              <a:spcBef>
                <a:spcPts val="280"/>
              </a:spcBef>
              <a:spcAft>
                <a:spcPts val="0"/>
              </a:spcAft>
              <a:buClr>
                <a:schemeClr val="dk1"/>
              </a:buClr>
              <a:buSzPct val="25000"/>
              <a:buFont typeface="Arial"/>
              <a:buNone/>
            </a:pPr>
            <a:endParaRPr sz="1400" b="0" i="0" u="sng" strike="noStrike" cap="none">
              <a:solidFill>
                <a:srgbClr val="000000"/>
              </a:solidFill>
              <a:latin typeface="Calibri"/>
              <a:ea typeface="Calibri"/>
              <a:cs typeface="Calibri"/>
              <a:sym typeface="Calibri"/>
            </a:endParaRPr>
          </a:p>
          <a:p>
            <a:pPr marL="0" marR="0" lvl="0" indent="0" algn="l" rtl="0">
              <a:lnSpc>
                <a:spcPct val="90000"/>
              </a:lnSpc>
              <a:spcBef>
                <a:spcPts val="280"/>
              </a:spcBef>
              <a:spcAft>
                <a:spcPts val="0"/>
              </a:spcAft>
              <a:buClr>
                <a:srgbClr val="000000"/>
              </a:buClr>
              <a:buSzPct val="25000"/>
              <a:buFont typeface="Arial"/>
              <a:buNone/>
            </a:pPr>
            <a:r>
              <a:rPr lang="en-US" sz="1400" b="0" i="0" u="sng" strike="noStrike" cap="none">
                <a:solidFill>
                  <a:schemeClr val="hlink"/>
                </a:solidFill>
                <a:latin typeface="Calibri"/>
                <a:ea typeface="Calibri"/>
                <a:cs typeface="Calibri"/>
                <a:sym typeface="Calibri"/>
                <a:hlinkClick r:id="rId5"/>
              </a:rPr>
              <a:t>Textarea</a:t>
            </a:r>
            <a:r>
              <a:rPr lang="en-US" sz="1400" b="0" i="0" u="none" strike="noStrike" cap="none">
                <a:solidFill>
                  <a:srgbClr val="000000"/>
                </a:solidFill>
                <a:latin typeface="Calibri"/>
                <a:ea typeface="Calibri"/>
                <a:cs typeface="Calibri"/>
                <a:sym typeface="Calibri"/>
              </a:rPr>
              <a:t> : How to create a multi-line text input control. In a text-area the user can write an unlimited number of characters.</a:t>
            </a:r>
          </a:p>
          <a:p>
            <a:pPr marL="0" marR="0" lvl="0" indent="0" algn="l" rtl="0">
              <a:lnSpc>
                <a:spcPct val="90000"/>
              </a:lnSpc>
              <a:spcBef>
                <a:spcPts val="280"/>
              </a:spcBef>
              <a:spcAft>
                <a:spcPts val="0"/>
              </a:spcAft>
              <a:buClr>
                <a:schemeClr val="dk1"/>
              </a:buClr>
              <a:buSzPct val="25000"/>
              <a:buFont typeface="Arial"/>
              <a:buNone/>
            </a:pPr>
            <a:endParaRPr sz="1400" b="0" i="0" u="sng" strike="noStrike" cap="none">
              <a:solidFill>
                <a:srgbClr val="000000"/>
              </a:solidFill>
              <a:latin typeface="Calibri"/>
              <a:ea typeface="Calibri"/>
              <a:cs typeface="Calibri"/>
              <a:sym typeface="Calibri"/>
            </a:endParaRPr>
          </a:p>
          <a:p>
            <a:pPr marL="0" marR="0" lvl="0" indent="0" algn="l" rtl="0">
              <a:lnSpc>
                <a:spcPct val="90000"/>
              </a:lnSpc>
              <a:spcBef>
                <a:spcPts val="280"/>
              </a:spcBef>
              <a:spcAft>
                <a:spcPts val="0"/>
              </a:spcAft>
              <a:buClr>
                <a:srgbClr val="000000"/>
              </a:buClr>
              <a:buSzPct val="25000"/>
              <a:buFont typeface="Arial"/>
              <a:buNone/>
            </a:pPr>
            <a:r>
              <a:rPr lang="en-US" sz="1400" b="0" i="0" u="sng" strike="noStrike" cap="none">
                <a:solidFill>
                  <a:schemeClr val="hlink"/>
                </a:solidFill>
                <a:latin typeface="Calibri"/>
                <a:ea typeface="Calibri"/>
                <a:cs typeface="Calibri"/>
                <a:sym typeface="Calibri"/>
                <a:hlinkClick r:id="rId6"/>
              </a:rPr>
              <a:t>Create a button</a:t>
            </a:r>
            <a:r>
              <a:rPr lang="en-US" sz="1400" b="0" i="0" u="none" strike="noStrike" cap="none">
                <a:solidFill>
                  <a:srgbClr val="000000"/>
                </a:solidFill>
                <a:latin typeface="Calibri"/>
                <a:ea typeface="Calibri"/>
                <a:cs typeface="Calibri"/>
                <a:sym typeface="Calibri"/>
              </a:rPr>
              <a:t> : How to create a button.</a:t>
            </a:r>
          </a:p>
          <a:p>
            <a:pPr marL="0" marR="0" lvl="0" indent="0" algn="l" rtl="0">
              <a:lnSpc>
                <a:spcPct val="90000"/>
              </a:lnSpc>
              <a:spcBef>
                <a:spcPts val="280"/>
              </a:spcBef>
              <a:spcAft>
                <a:spcPts val="0"/>
              </a:spcAft>
              <a:buClr>
                <a:schemeClr val="dk1"/>
              </a:buClr>
              <a:buSzPct val="250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90000"/>
              </a:lnSpc>
              <a:spcBef>
                <a:spcPts val="280"/>
              </a:spcBef>
              <a:spcAft>
                <a:spcPts val="0"/>
              </a:spcAft>
              <a:buClr>
                <a:srgbClr val="000000"/>
              </a:buClr>
              <a:buSzPct val="25000"/>
              <a:buFont typeface="Arial"/>
              <a:buNone/>
            </a:pPr>
            <a:r>
              <a:rPr lang="en-US" sz="1400" b="0" i="0" u="sng" strike="noStrike" cap="none">
                <a:solidFill>
                  <a:schemeClr val="hlink"/>
                </a:solidFill>
                <a:latin typeface="Calibri"/>
                <a:ea typeface="Calibri"/>
                <a:cs typeface="Calibri"/>
                <a:sym typeface="Calibri"/>
                <a:hlinkClick r:id="rId7"/>
              </a:rPr>
              <a:t>Fieldset around form-data</a:t>
            </a:r>
            <a:r>
              <a:rPr lang="en-US" sz="1400" b="0" i="0" u="none" strike="noStrike" cap="none">
                <a:solidFill>
                  <a:srgbClr val="000000"/>
                </a:solidFill>
                <a:latin typeface="Calibri"/>
                <a:ea typeface="Calibri"/>
                <a:cs typeface="Calibri"/>
                <a:sym typeface="Calibri"/>
              </a:rPr>
              <a:t> : How to create a border around elements in a form.</a:t>
            </a:r>
          </a:p>
          <a:p>
            <a:pPr marL="0" marR="0" lvl="0" indent="0" algn="l" rtl="0">
              <a:lnSpc>
                <a:spcPct val="90000"/>
              </a:lnSpc>
              <a:spcBef>
                <a:spcPts val="280"/>
              </a:spcBef>
              <a:spcAft>
                <a:spcPts val="0"/>
              </a:spcAft>
              <a:buClr>
                <a:schemeClr val="dk1"/>
              </a:buClr>
              <a:buSzPct val="25000"/>
              <a:buFont typeface="Arial"/>
              <a:buNone/>
            </a:pPr>
            <a:endParaRPr sz="1400" b="0" i="0" u="sng" strike="noStrike" cap="none">
              <a:solidFill>
                <a:srgbClr val="000000"/>
              </a:solidFill>
              <a:latin typeface="Calibri"/>
              <a:ea typeface="Calibri"/>
              <a:cs typeface="Calibri"/>
              <a:sym typeface="Calibri"/>
            </a:endParaRPr>
          </a:p>
          <a:p>
            <a:pPr marL="0" marR="0" lvl="0" indent="0" algn="l" rtl="0">
              <a:lnSpc>
                <a:spcPct val="90000"/>
              </a:lnSpc>
              <a:spcBef>
                <a:spcPts val="280"/>
              </a:spcBef>
              <a:spcAft>
                <a:spcPts val="0"/>
              </a:spcAft>
              <a:buClr>
                <a:srgbClr val="000000"/>
              </a:buClr>
              <a:buSzPct val="25000"/>
              <a:buFont typeface="Arial"/>
              <a:buNone/>
            </a:pPr>
            <a:r>
              <a:rPr lang="en-US" sz="1400" b="0" i="0" u="sng" strike="noStrike" cap="none">
                <a:solidFill>
                  <a:schemeClr val="hlink"/>
                </a:solidFill>
                <a:latin typeface="Calibri"/>
                <a:ea typeface="Calibri"/>
                <a:cs typeface="Calibri"/>
                <a:sym typeface="Calibri"/>
                <a:hlinkClick r:id="rId8"/>
              </a:rPr>
              <a:t>Form with text fields and a submit button</a:t>
            </a:r>
            <a:r>
              <a:rPr lang="en-US" sz="1400" b="0" i="0" u="none" strike="noStrike" cap="none">
                <a:solidFill>
                  <a:srgbClr val="000000"/>
                </a:solidFill>
                <a:latin typeface="Calibri"/>
                <a:ea typeface="Calibri"/>
                <a:cs typeface="Calibri"/>
                <a:sym typeface="Calibri"/>
              </a:rPr>
              <a:t> : How to create a form with two text fields and a submit button.</a:t>
            </a:r>
          </a:p>
          <a:p>
            <a:pPr marL="0" marR="0" lvl="0" indent="0" algn="l" rtl="0">
              <a:lnSpc>
                <a:spcPct val="90000"/>
              </a:lnSpc>
              <a:spcBef>
                <a:spcPts val="280"/>
              </a:spcBef>
              <a:spcAft>
                <a:spcPts val="0"/>
              </a:spcAft>
              <a:buClr>
                <a:schemeClr val="dk1"/>
              </a:buClr>
              <a:buSzPct val="25000"/>
              <a:buFont typeface="Arial"/>
              <a:buNone/>
            </a:pPr>
            <a:endParaRPr sz="1400" b="0" i="0" u="sng" strike="noStrike" cap="none">
              <a:solidFill>
                <a:srgbClr val="000000"/>
              </a:solidFill>
              <a:latin typeface="Calibri"/>
              <a:ea typeface="Calibri"/>
              <a:cs typeface="Calibri"/>
              <a:sym typeface="Calibri"/>
            </a:endParaRPr>
          </a:p>
          <a:p>
            <a:pPr marL="0" marR="0" lvl="0" indent="0" algn="l" rtl="0">
              <a:lnSpc>
                <a:spcPct val="90000"/>
              </a:lnSpc>
              <a:spcBef>
                <a:spcPts val="280"/>
              </a:spcBef>
              <a:spcAft>
                <a:spcPts val="0"/>
              </a:spcAft>
              <a:buClr>
                <a:srgbClr val="000000"/>
              </a:buClr>
              <a:buSzPct val="25000"/>
              <a:buFont typeface="Arial"/>
              <a:buNone/>
            </a:pPr>
            <a:r>
              <a:rPr lang="en-US" sz="1400" b="0" i="0" u="sng" strike="noStrike" cap="none">
                <a:solidFill>
                  <a:schemeClr val="hlink"/>
                </a:solidFill>
                <a:latin typeface="Calibri"/>
                <a:ea typeface="Calibri"/>
                <a:cs typeface="Calibri"/>
                <a:sym typeface="Calibri"/>
                <a:hlinkClick r:id="rId9"/>
              </a:rPr>
              <a:t>Form with checkboxes</a:t>
            </a:r>
            <a:r>
              <a:rPr lang="en-US" sz="1400" b="0" i="0" u="none" strike="noStrike" cap="none">
                <a:solidFill>
                  <a:srgbClr val="000000"/>
                </a:solidFill>
                <a:latin typeface="Calibri"/>
                <a:ea typeface="Calibri"/>
                <a:cs typeface="Calibri"/>
                <a:sym typeface="Calibri"/>
              </a:rPr>
              <a:t> : How to create a form with two checkboxes and a submit button.</a:t>
            </a:r>
          </a:p>
          <a:p>
            <a:pPr marL="0" marR="0" lvl="0" indent="0" algn="l" rtl="0">
              <a:lnSpc>
                <a:spcPct val="90000"/>
              </a:lnSpc>
              <a:spcBef>
                <a:spcPts val="280"/>
              </a:spcBef>
              <a:spcAft>
                <a:spcPts val="0"/>
              </a:spcAft>
              <a:buClr>
                <a:schemeClr val="dk1"/>
              </a:buClr>
              <a:buSzPct val="25000"/>
              <a:buFont typeface="Arial"/>
              <a:buNone/>
            </a:pPr>
            <a:endParaRPr sz="1400" b="0" i="0" u="sng" strike="noStrike" cap="none">
              <a:solidFill>
                <a:srgbClr val="000000"/>
              </a:solidFill>
              <a:latin typeface="Calibri"/>
              <a:ea typeface="Calibri"/>
              <a:cs typeface="Calibri"/>
              <a:sym typeface="Calibri"/>
            </a:endParaRPr>
          </a:p>
          <a:p>
            <a:pPr marL="0" marR="0" lvl="0" indent="0" algn="l" rtl="0">
              <a:lnSpc>
                <a:spcPct val="90000"/>
              </a:lnSpc>
              <a:spcBef>
                <a:spcPts val="280"/>
              </a:spcBef>
              <a:spcAft>
                <a:spcPts val="0"/>
              </a:spcAft>
              <a:buClr>
                <a:srgbClr val="000000"/>
              </a:buClr>
              <a:buSzPct val="25000"/>
              <a:buFont typeface="Arial"/>
              <a:buNone/>
            </a:pPr>
            <a:r>
              <a:rPr lang="en-US" sz="1400" b="0" i="0" u="sng" strike="noStrike" cap="none">
                <a:solidFill>
                  <a:schemeClr val="hlink"/>
                </a:solidFill>
                <a:latin typeface="Calibri"/>
                <a:ea typeface="Calibri"/>
                <a:cs typeface="Calibri"/>
                <a:sym typeface="Calibri"/>
                <a:hlinkClick r:id="rId10"/>
              </a:rPr>
              <a:t>Form with radio buttons</a:t>
            </a:r>
            <a:r>
              <a:rPr lang="en-US" sz="1400" b="0" i="0" u="none" strike="noStrike" cap="none">
                <a:solidFill>
                  <a:srgbClr val="000000"/>
                </a:solidFill>
                <a:latin typeface="Calibri"/>
                <a:ea typeface="Calibri"/>
                <a:cs typeface="Calibri"/>
                <a:sym typeface="Calibri"/>
              </a:rPr>
              <a:t> : How to create a form with two radio buttons, and a submit button.</a:t>
            </a:r>
          </a:p>
          <a:p>
            <a:pPr marL="0" marR="0" lvl="0" indent="0" algn="l" rtl="0">
              <a:lnSpc>
                <a:spcPct val="90000"/>
              </a:lnSpc>
              <a:spcBef>
                <a:spcPts val="280"/>
              </a:spcBef>
              <a:spcAft>
                <a:spcPts val="0"/>
              </a:spcAft>
              <a:buClr>
                <a:schemeClr val="dk1"/>
              </a:buClr>
              <a:buSzPct val="250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90000"/>
              </a:lnSpc>
              <a:spcBef>
                <a:spcPts val="280"/>
              </a:spcBef>
              <a:spcAft>
                <a:spcPts val="0"/>
              </a:spcAft>
              <a:buClr>
                <a:srgbClr val="000000"/>
              </a:buClr>
              <a:buSzPct val="25000"/>
              <a:buFont typeface="Arial"/>
              <a:buNone/>
            </a:pPr>
            <a:r>
              <a:rPr lang="en-US" sz="1400" b="0" i="0" u="sng" strike="noStrike" cap="none">
                <a:solidFill>
                  <a:schemeClr val="hlink"/>
                </a:solidFill>
                <a:latin typeface="Calibri"/>
                <a:ea typeface="Calibri"/>
                <a:cs typeface="Calibri"/>
                <a:sym typeface="Calibri"/>
                <a:hlinkClick r:id="rId11"/>
              </a:rPr>
              <a:t>Send e-mail from a form</a:t>
            </a:r>
            <a:r>
              <a:rPr lang="en-US" sz="1400" b="0" i="0" u="none" strike="noStrike" cap="none">
                <a:solidFill>
                  <a:srgbClr val="000000"/>
                </a:solidFill>
                <a:latin typeface="Calibri"/>
                <a:ea typeface="Calibri"/>
                <a:cs typeface="Calibri"/>
                <a:sym typeface="Calibri"/>
              </a:rPr>
              <a:t> : How to send e-mail from a form.</a:t>
            </a:r>
          </a:p>
          <a:p>
            <a:pPr marL="0" marR="0" lvl="0" indent="0" algn="l" rtl="0">
              <a:lnSpc>
                <a:spcPct val="90000"/>
              </a:lnSpc>
              <a:spcBef>
                <a:spcPts val="280"/>
              </a:spcBef>
              <a:spcAft>
                <a:spcPts val="0"/>
              </a:spcAft>
              <a:buClr>
                <a:schemeClr val="dk1"/>
              </a:buClr>
              <a:buSzPct val="250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90000"/>
              </a:lnSpc>
              <a:spcBef>
                <a:spcPts val="280"/>
              </a:spcBef>
              <a:spcAft>
                <a:spcPts val="0"/>
              </a:spcAft>
              <a:buClr>
                <a:srgbClr val="000000"/>
              </a:buClr>
              <a:buSzPct val="25000"/>
              <a:buFont typeface="Arial"/>
              <a:buNone/>
            </a:pPr>
            <a:r>
              <a:rPr lang="en-US" sz="1400" b="1" i="0" u="sng" strike="noStrike" cap="none">
                <a:solidFill>
                  <a:srgbClr val="000000"/>
                </a:solidFill>
                <a:latin typeface="Calibri"/>
                <a:ea typeface="Calibri"/>
                <a:cs typeface="Calibri"/>
                <a:sym typeface="Calibri"/>
              </a:rPr>
              <a:t>HTML Form Tags (P. 53)</a:t>
            </a:r>
          </a:p>
          <a:p>
            <a:pPr marL="0" marR="0" lvl="0" indent="0" algn="l" rtl="0">
              <a:lnSpc>
                <a:spcPct val="90000"/>
              </a:lnSpc>
              <a:spcBef>
                <a:spcPts val="440"/>
              </a:spcBef>
              <a:buClr>
                <a:schemeClr val="dk1"/>
              </a:buClr>
              <a:buSzPct val="25000"/>
              <a:buFont typeface="Arial"/>
              <a:buNone/>
            </a:pPr>
            <a:endParaRPr sz="2200" b="0" i="1" u="none" strike="noStrike" cap="none">
              <a:solidFill>
                <a:srgbClr val="595959"/>
              </a:solidFill>
              <a:latin typeface="Calibri"/>
              <a:ea typeface="Calibri"/>
              <a:cs typeface="Calibri"/>
              <a:sym typeface="Calibri"/>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6" name="Shape 576"/>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Iframe (Con)</a:t>
            </a:r>
          </a:p>
        </p:txBody>
      </p:sp>
      <p:sp>
        <p:nvSpPr>
          <p:cNvPr id="575" name="Shape 575"/>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000000"/>
              </a:buClr>
              <a:buSzPct val="100000"/>
              <a:buFont typeface="Arial"/>
              <a:buChar char="•"/>
            </a:pPr>
            <a:r>
              <a:rPr lang="en-US" sz="2200" b="0" i="0" u="none" strike="noStrike" cap="none">
                <a:solidFill>
                  <a:srgbClr val="000000"/>
                </a:solidFill>
                <a:latin typeface="Calibri"/>
                <a:ea typeface="Calibri"/>
                <a:cs typeface="Calibri"/>
                <a:sym typeface="Calibri"/>
              </a:rPr>
              <a:t>An iframe is used to display a web page within a web page.</a:t>
            </a:r>
          </a:p>
          <a:p>
            <a:pPr marL="0" marR="0" lvl="0" indent="0" algn="l" rtl="0">
              <a:spcBef>
                <a:spcPts val="440"/>
              </a:spcBef>
              <a:spcAft>
                <a:spcPts val="0"/>
              </a:spcAft>
              <a:buClr>
                <a:srgbClr val="000000"/>
              </a:buClr>
              <a:buSzPct val="25000"/>
              <a:buFont typeface="Arial"/>
              <a:buNone/>
            </a:pPr>
            <a:r>
              <a:rPr lang="en-US" sz="2200" b="1" i="0" u="none" strike="noStrike" cap="none">
                <a:solidFill>
                  <a:srgbClr val="000000"/>
                </a:solidFill>
                <a:latin typeface="Calibri"/>
                <a:ea typeface="Calibri"/>
                <a:cs typeface="Calibri"/>
                <a:sym typeface="Calibri"/>
              </a:rPr>
              <a:t>Syntax for adding an iframe:</a:t>
            </a:r>
          </a:p>
          <a:p>
            <a:pPr marL="0" marR="0" lvl="0" indent="0" algn="l" rtl="0">
              <a:spcBef>
                <a:spcPts val="440"/>
              </a:spcBef>
              <a:spcAft>
                <a:spcPts val="0"/>
              </a:spcAft>
              <a:buClr>
                <a:srgbClr val="595959"/>
              </a:buClr>
              <a:buSzPct val="25000"/>
              <a:buFont typeface="Arial"/>
              <a:buNone/>
            </a:pPr>
            <a:r>
              <a:rPr lang="en-US" sz="2200" b="0" i="1" u="none" strike="noStrike" cap="none">
                <a:solidFill>
                  <a:srgbClr val="595959"/>
                </a:solidFill>
                <a:latin typeface="Calibri"/>
                <a:ea typeface="Calibri"/>
                <a:cs typeface="Calibri"/>
                <a:sym typeface="Calibri"/>
              </a:rPr>
              <a:t>&lt;iframe src="URL"&gt;&lt;/iframe&gt; </a:t>
            </a:r>
          </a:p>
          <a:p>
            <a:pPr marL="342900" marR="0" lvl="0" indent="-342900" algn="l" rtl="0">
              <a:spcBef>
                <a:spcPts val="440"/>
              </a:spcBef>
              <a:spcAft>
                <a:spcPts val="0"/>
              </a:spcAft>
              <a:buClr>
                <a:srgbClr val="000000"/>
              </a:buClr>
              <a:buSzPct val="100000"/>
              <a:buFont typeface="Arial"/>
              <a:buChar char="•"/>
            </a:pPr>
            <a:r>
              <a:rPr lang="en-US" sz="2200" b="0" i="0" u="none" strike="noStrike" cap="none">
                <a:solidFill>
                  <a:srgbClr val="000000"/>
                </a:solidFill>
                <a:latin typeface="Calibri"/>
                <a:ea typeface="Calibri"/>
                <a:cs typeface="Calibri"/>
                <a:sym typeface="Calibri"/>
              </a:rPr>
              <a:t>The URL points to the location of the separate page.</a:t>
            </a:r>
          </a:p>
          <a:p>
            <a:pPr marL="0" marR="0" lvl="0" indent="0" algn="l" rtl="0">
              <a:spcBef>
                <a:spcPts val="440"/>
              </a:spcBef>
              <a:spcAft>
                <a:spcPts val="0"/>
              </a:spcAft>
              <a:buClr>
                <a:srgbClr val="000000"/>
              </a:buClr>
              <a:buSzPct val="25000"/>
              <a:buFont typeface="Arial"/>
              <a:buNone/>
            </a:pPr>
            <a:r>
              <a:rPr lang="en-US" sz="2200" b="0" i="0" u="none" strike="noStrike" cap="none">
                <a:solidFill>
                  <a:srgbClr val="000000"/>
                </a:solidFill>
                <a:latin typeface="Calibri"/>
                <a:ea typeface="Calibri"/>
                <a:cs typeface="Calibri"/>
                <a:sym typeface="Calibri"/>
              </a:rPr>
              <a:t> </a:t>
            </a:r>
          </a:p>
          <a:p>
            <a:pPr marL="0" marR="0" lvl="0" indent="0" algn="l" rtl="0">
              <a:spcBef>
                <a:spcPts val="440"/>
              </a:spcBef>
              <a:spcAft>
                <a:spcPts val="0"/>
              </a:spcAft>
              <a:buClr>
                <a:srgbClr val="000000"/>
              </a:buClr>
              <a:buSzPct val="25000"/>
              <a:buFont typeface="Arial"/>
              <a:buNone/>
            </a:pPr>
            <a:r>
              <a:rPr lang="en-US" sz="2200" b="1" i="0" u="sng" strike="noStrike" cap="none">
                <a:solidFill>
                  <a:srgbClr val="000000"/>
                </a:solidFill>
                <a:latin typeface="Calibri"/>
                <a:ea typeface="Calibri"/>
                <a:cs typeface="Calibri"/>
                <a:sym typeface="Calibri"/>
              </a:rPr>
              <a:t>Iframe - Set Height and Width</a:t>
            </a:r>
          </a:p>
          <a:p>
            <a:pPr marL="342900" marR="0" lvl="0" indent="-342900" algn="l" rtl="0">
              <a:spcBef>
                <a:spcPts val="440"/>
              </a:spcBef>
              <a:spcAft>
                <a:spcPts val="0"/>
              </a:spcAft>
              <a:buClr>
                <a:srgbClr val="000000"/>
              </a:buClr>
              <a:buSzPct val="100000"/>
              <a:buFont typeface="Arial"/>
              <a:buChar char="•"/>
            </a:pPr>
            <a:r>
              <a:rPr lang="en-US" sz="2200" b="0" i="0" u="none" strike="noStrike" cap="none">
                <a:solidFill>
                  <a:srgbClr val="000000"/>
                </a:solidFill>
                <a:latin typeface="Calibri"/>
                <a:ea typeface="Calibri"/>
                <a:cs typeface="Calibri"/>
                <a:sym typeface="Calibri"/>
              </a:rPr>
              <a:t>The height and width attributes are used to specify the height and width of the iframe.</a:t>
            </a:r>
          </a:p>
          <a:p>
            <a:pPr marL="342900" marR="0" lvl="0" indent="-342900" algn="l" rtl="0">
              <a:spcBef>
                <a:spcPts val="440"/>
              </a:spcBef>
              <a:spcAft>
                <a:spcPts val="0"/>
              </a:spcAft>
              <a:buClr>
                <a:srgbClr val="000000"/>
              </a:buClr>
              <a:buSzPct val="100000"/>
              <a:buFont typeface="Arial"/>
              <a:buChar char="•"/>
            </a:pPr>
            <a:r>
              <a:rPr lang="en-US" sz="2200" b="0" i="0" u="none" strike="noStrike" cap="none">
                <a:solidFill>
                  <a:srgbClr val="000000"/>
                </a:solidFill>
                <a:latin typeface="Calibri"/>
                <a:ea typeface="Calibri"/>
                <a:cs typeface="Calibri"/>
                <a:sym typeface="Calibri"/>
              </a:rPr>
              <a:t>The attribute values are specified in pixels by default, but they can also be in percent (like "80%").</a:t>
            </a:r>
          </a:p>
          <a:p>
            <a:pPr marL="0" marR="0" lvl="0" indent="0" algn="l" rtl="0">
              <a:spcBef>
                <a:spcPts val="440"/>
              </a:spcBef>
              <a:spcAft>
                <a:spcPts val="0"/>
              </a:spcAft>
              <a:buClr>
                <a:srgbClr val="000000"/>
              </a:buClr>
              <a:buSzPct val="25000"/>
              <a:buFont typeface="Arial"/>
              <a:buNone/>
            </a:pPr>
            <a:r>
              <a:rPr lang="en-US" sz="2200" b="0" i="0" u="sng" strike="noStrike" cap="none">
                <a:solidFill>
                  <a:schemeClr val="hlink"/>
                </a:solidFill>
                <a:latin typeface="Calibri"/>
                <a:ea typeface="Calibri"/>
                <a:cs typeface="Calibri"/>
                <a:sym typeface="Calibri"/>
                <a:hlinkClick r:id="rId3"/>
              </a:rPr>
              <a:t>Example</a:t>
            </a:r>
          </a:p>
          <a:p>
            <a:pPr marL="0" marR="0" lvl="0" indent="0" algn="l" rtl="0">
              <a:spcBef>
                <a:spcPts val="440"/>
              </a:spcBef>
              <a:spcAft>
                <a:spcPts val="0"/>
              </a:spcAft>
              <a:buClr>
                <a:srgbClr val="595959"/>
              </a:buClr>
              <a:buSzPct val="25000"/>
              <a:buFont typeface="Arial"/>
              <a:buNone/>
            </a:pPr>
            <a:r>
              <a:rPr lang="en-US" sz="2200" b="0" i="1" u="none" strike="noStrike" cap="none">
                <a:solidFill>
                  <a:srgbClr val="595959"/>
                </a:solidFill>
                <a:latin typeface="Calibri"/>
                <a:ea typeface="Calibri"/>
                <a:cs typeface="Calibri"/>
                <a:sym typeface="Calibri"/>
              </a:rPr>
              <a:t>&lt;iframe src=“http://www.w3school.com" width="200" height="200"&gt;&lt;/iframe&gt;</a:t>
            </a:r>
          </a:p>
          <a:p>
            <a:pPr marL="0" marR="0" lvl="0" indent="0" algn="l" rtl="0">
              <a:spcBef>
                <a:spcPts val="440"/>
              </a:spcBef>
              <a:buClr>
                <a:schemeClr val="dk1"/>
              </a:buClr>
              <a:buSzPct val="25000"/>
              <a:buFont typeface="Arial"/>
              <a:buNone/>
            </a:pPr>
            <a:endParaRPr sz="2200" b="0" i="1" u="none" strike="noStrike" cap="none">
              <a:solidFill>
                <a:srgbClr val="595959"/>
              </a:solidFill>
              <a:latin typeface="Calibri"/>
              <a:ea typeface="Calibri"/>
              <a:cs typeface="Calibri"/>
              <a:sym typeface="Calibri"/>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3" name="Shape 583"/>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Iframe (Con)</a:t>
            </a:r>
          </a:p>
        </p:txBody>
      </p:sp>
      <p:sp>
        <p:nvSpPr>
          <p:cNvPr id="582" name="Shape 582"/>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rgbClr val="000000"/>
              </a:buClr>
              <a:buSzPct val="25000"/>
              <a:buFont typeface="Arial"/>
              <a:buNone/>
            </a:pPr>
            <a:r>
              <a:rPr lang="en-US" sz="2000" b="1" i="0" u="sng" strike="noStrike" cap="none">
                <a:solidFill>
                  <a:srgbClr val="000000"/>
                </a:solidFill>
                <a:latin typeface="Calibri"/>
                <a:ea typeface="Calibri"/>
                <a:cs typeface="Calibri"/>
                <a:sym typeface="Calibri"/>
              </a:rPr>
              <a:t>Iframe - Remove the Border</a:t>
            </a:r>
          </a:p>
          <a:p>
            <a:pPr marL="342900" marR="0" lvl="0" indent="-342900" algn="l" rtl="0">
              <a:lnSpc>
                <a:spcPct val="90000"/>
              </a:lnSpc>
              <a:spcBef>
                <a:spcPts val="40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The frameborder attribute specifies whether or not to display a border around the iframe.</a:t>
            </a:r>
          </a:p>
          <a:p>
            <a:pPr marL="342900" marR="0" lvl="0" indent="-342900" algn="l" rtl="0">
              <a:lnSpc>
                <a:spcPct val="90000"/>
              </a:lnSpc>
              <a:spcBef>
                <a:spcPts val="40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Set the attribute value to "0" to remove the border:</a:t>
            </a:r>
          </a:p>
          <a:p>
            <a:pPr marL="0" marR="0" lvl="0" indent="0" algn="l" rtl="0">
              <a:lnSpc>
                <a:spcPct val="90000"/>
              </a:lnSpc>
              <a:spcBef>
                <a:spcPts val="400"/>
              </a:spcBef>
              <a:spcAft>
                <a:spcPts val="0"/>
              </a:spcAft>
              <a:buClr>
                <a:srgbClr val="000000"/>
              </a:buClr>
              <a:buSzPct val="25000"/>
              <a:buFont typeface="Arial"/>
              <a:buNone/>
            </a:pPr>
            <a:r>
              <a:rPr lang="en-US" sz="2000" b="0" i="0" u="sng" strike="noStrike" cap="none">
                <a:solidFill>
                  <a:schemeClr val="hlink"/>
                </a:solidFill>
                <a:latin typeface="Calibri"/>
                <a:ea typeface="Calibri"/>
                <a:cs typeface="Calibri"/>
                <a:sym typeface="Calibri"/>
                <a:hlinkClick r:id="rId3"/>
              </a:rPr>
              <a:t>Example</a:t>
            </a:r>
          </a:p>
          <a:p>
            <a:pPr marL="0" marR="0" lvl="0" indent="0" algn="l" rtl="0">
              <a:lnSpc>
                <a:spcPct val="90000"/>
              </a:lnSpc>
              <a:spcBef>
                <a:spcPts val="400"/>
              </a:spcBef>
              <a:spcAft>
                <a:spcPts val="0"/>
              </a:spcAft>
              <a:buClr>
                <a:srgbClr val="595959"/>
              </a:buClr>
              <a:buSzPct val="25000"/>
              <a:buFont typeface="Arial"/>
              <a:buNone/>
            </a:pPr>
            <a:r>
              <a:rPr lang="en-US" sz="2000" b="0" i="1" u="none" strike="noStrike" cap="none">
                <a:solidFill>
                  <a:srgbClr val="595959"/>
                </a:solidFill>
                <a:latin typeface="Calibri"/>
                <a:ea typeface="Calibri"/>
                <a:cs typeface="Calibri"/>
                <a:sym typeface="Calibri"/>
              </a:rPr>
              <a:t>&lt;iframe src="demo_iframe.htm" frameborder="0"&gt;&lt;/iframe&gt;</a:t>
            </a:r>
          </a:p>
          <a:p>
            <a:pPr marL="0" marR="0" lvl="0" indent="0" algn="l" rtl="0">
              <a:lnSpc>
                <a:spcPct val="90000"/>
              </a:lnSpc>
              <a:spcBef>
                <a:spcPts val="400"/>
              </a:spcBef>
              <a:spcAft>
                <a:spcPts val="0"/>
              </a:spcAft>
              <a:buClr>
                <a:schemeClr val="dk1"/>
              </a:buClr>
              <a:buSzPct val="25000"/>
              <a:buFont typeface="Arial"/>
              <a:buNone/>
            </a:pPr>
            <a:endParaRPr sz="2000" b="0" i="0" u="none" strike="noStrike" cap="none">
              <a:solidFill>
                <a:srgbClr val="000000"/>
              </a:solidFill>
              <a:latin typeface="Calibri"/>
              <a:ea typeface="Calibri"/>
              <a:cs typeface="Calibri"/>
              <a:sym typeface="Calibri"/>
            </a:endParaRPr>
          </a:p>
          <a:p>
            <a:pPr marL="0" marR="0" lvl="0" indent="0" algn="l" rtl="0">
              <a:lnSpc>
                <a:spcPct val="90000"/>
              </a:lnSpc>
              <a:spcBef>
                <a:spcPts val="400"/>
              </a:spcBef>
              <a:spcAft>
                <a:spcPts val="0"/>
              </a:spcAft>
              <a:buClr>
                <a:srgbClr val="000000"/>
              </a:buClr>
              <a:buSzPct val="25000"/>
              <a:buFont typeface="Arial"/>
              <a:buNone/>
            </a:pPr>
            <a:r>
              <a:rPr lang="en-US" sz="2000" b="1" i="0" u="sng" strike="noStrike" cap="none">
                <a:solidFill>
                  <a:srgbClr val="000000"/>
                </a:solidFill>
                <a:latin typeface="Calibri"/>
                <a:ea typeface="Calibri"/>
                <a:cs typeface="Calibri"/>
                <a:sym typeface="Calibri"/>
              </a:rPr>
              <a:t>Use iframe as a Target for a Link</a:t>
            </a:r>
          </a:p>
          <a:p>
            <a:pPr marL="342900" marR="0" lvl="0" indent="-342900" algn="l" rtl="0">
              <a:lnSpc>
                <a:spcPct val="90000"/>
              </a:lnSpc>
              <a:spcBef>
                <a:spcPts val="40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An iframe can be used as the target frame for a link.</a:t>
            </a:r>
          </a:p>
          <a:p>
            <a:pPr marL="342900" marR="0" lvl="0" indent="-342900" algn="l" rtl="0">
              <a:lnSpc>
                <a:spcPct val="90000"/>
              </a:lnSpc>
              <a:spcBef>
                <a:spcPts val="40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The target attribute of a link must refer to the name attribute of the iframe:</a:t>
            </a:r>
          </a:p>
          <a:p>
            <a:pPr marL="0" marR="0" lvl="0" indent="0" algn="l" rtl="0">
              <a:lnSpc>
                <a:spcPct val="90000"/>
              </a:lnSpc>
              <a:spcBef>
                <a:spcPts val="400"/>
              </a:spcBef>
              <a:spcAft>
                <a:spcPts val="0"/>
              </a:spcAft>
              <a:buClr>
                <a:srgbClr val="000000"/>
              </a:buClr>
              <a:buSzPct val="25000"/>
              <a:buFont typeface="Arial"/>
              <a:buNone/>
            </a:pPr>
            <a:r>
              <a:rPr lang="en-US" sz="2000" b="0" i="0" u="sng" strike="noStrike" cap="none">
                <a:solidFill>
                  <a:schemeClr val="hlink"/>
                </a:solidFill>
                <a:latin typeface="Calibri"/>
                <a:ea typeface="Calibri"/>
                <a:cs typeface="Calibri"/>
                <a:sym typeface="Calibri"/>
                <a:hlinkClick r:id="rId4"/>
              </a:rPr>
              <a:t>Example</a:t>
            </a:r>
          </a:p>
          <a:p>
            <a:pPr marL="0" marR="0" lvl="0" indent="0" algn="l" rtl="0">
              <a:lnSpc>
                <a:spcPct val="90000"/>
              </a:lnSpc>
              <a:spcBef>
                <a:spcPts val="400"/>
              </a:spcBef>
              <a:spcAft>
                <a:spcPts val="0"/>
              </a:spcAft>
              <a:buClr>
                <a:srgbClr val="595959"/>
              </a:buClr>
              <a:buSzPct val="25000"/>
              <a:buFont typeface="Arial"/>
              <a:buNone/>
            </a:pPr>
            <a:r>
              <a:rPr lang="en-US" sz="2000" b="0" i="1" u="none" strike="noStrike" cap="none">
                <a:solidFill>
                  <a:srgbClr val="595959"/>
                </a:solidFill>
                <a:latin typeface="Calibri"/>
                <a:ea typeface="Calibri"/>
                <a:cs typeface="Calibri"/>
                <a:sym typeface="Calibri"/>
              </a:rPr>
              <a:t>&lt;iframe src="demo_iframe.htm" name="iframe_a"&gt;&lt;/iframe&gt;</a:t>
            </a:r>
            <a:br>
              <a:rPr lang="en-US" sz="2000" b="0" i="1" u="none" strike="noStrike" cap="none">
                <a:solidFill>
                  <a:srgbClr val="595959"/>
                </a:solidFill>
                <a:latin typeface="Calibri"/>
                <a:ea typeface="Calibri"/>
                <a:cs typeface="Calibri"/>
                <a:sym typeface="Calibri"/>
              </a:rPr>
            </a:br>
            <a:r>
              <a:rPr lang="en-US" sz="2000" b="0" i="1" u="none" strike="noStrike" cap="none">
                <a:solidFill>
                  <a:srgbClr val="595959"/>
                </a:solidFill>
                <a:latin typeface="Calibri"/>
                <a:ea typeface="Calibri"/>
                <a:cs typeface="Calibri"/>
                <a:sym typeface="Calibri"/>
              </a:rPr>
              <a:t>&lt;p&gt;&lt;a href="http://www.w3schools.com" target="iframe_a"&gt;W3Schools.com&lt;/a&gt;&lt;/p&gt; </a:t>
            </a:r>
          </a:p>
          <a:p>
            <a:pPr marL="0" marR="0" lvl="0" indent="0" algn="l" rtl="0">
              <a:lnSpc>
                <a:spcPct val="90000"/>
              </a:lnSpc>
              <a:spcBef>
                <a:spcPts val="400"/>
              </a:spcBef>
              <a:spcAft>
                <a:spcPts val="0"/>
              </a:spcAft>
              <a:buClr>
                <a:schemeClr val="dk1"/>
              </a:buClr>
              <a:buSzPct val="25000"/>
              <a:buFont typeface="Arial"/>
              <a:buNone/>
            </a:pPr>
            <a:endParaRPr sz="2000" b="0" i="1" u="none" strike="noStrike" cap="none">
              <a:solidFill>
                <a:srgbClr val="595959"/>
              </a:solidFill>
              <a:latin typeface="Calibri"/>
              <a:ea typeface="Calibri"/>
              <a:cs typeface="Calibri"/>
              <a:sym typeface="Calibri"/>
            </a:endParaRPr>
          </a:p>
          <a:p>
            <a:pPr marL="0" marR="0" lvl="0" indent="0" algn="l" rtl="0">
              <a:lnSpc>
                <a:spcPct val="90000"/>
              </a:lnSpc>
              <a:spcBef>
                <a:spcPts val="400"/>
              </a:spcBef>
              <a:spcAft>
                <a:spcPts val="0"/>
              </a:spcAft>
              <a:buClr>
                <a:srgbClr val="000000"/>
              </a:buClr>
              <a:buSzPct val="25000"/>
              <a:buFont typeface="Arial"/>
              <a:buNone/>
            </a:pPr>
            <a:r>
              <a:rPr lang="en-US" sz="2000" b="1" i="0" u="sng" strike="noStrike" cap="none">
                <a:solidFill>
                  <a:srgbClr val="000000"/>
                </a:solidFill>
                <a:latin typeface="Calibri"/>
                <a:ea typeface="Calibri"/>
                <a:cs typeface="Calibri"/>
                <a:sym typeface="Calibri"/>
              </a:rPr>
              <a:t>HTML iframe Tag (P. 54)</a:t>
            </a:r>
          </a:p>
          <a:p>
            <a:pPr marL="0" marR="0" lvl="0" indent="0" algn="l" rtl="0">
              <a:lnSpc>
                <a:spcPct val="90000"/>
              </a:lnSpc>
              <a:spcBef>
                <a:spcPts val="440"/>
              </a:spcBef>
              <a:buClr>
                <a:schemeClr val="dk1"/>
              </a:buClr>
              <a:buSzPct val="25000"/>
              <a:buFont typeface="Arial"/>
              <a:buNone/>
            </a:pPr>
            <a:endParaRPr sz="2200" b="0" i="1" u="none" strike="noStrike" cap="none">
              <a:solidFill>
                <a:srgbClr val="595959"/>
              </a:solidFill>
              <a:latin typeface="Calibri"/>
              <a:ea typeface="Calibri"/>
              <a:cs typeface="Calibri"/>
              <a:sym typeface="Calibri"/>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90" name="Shape 590"/>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Color (Cont)</a:t>
            </a:r>
          </a:p>
        </p:txBody>
      </p:sp>
      <p:sp>
        <p:nvSpPr>
          <p:cNvPr id="589" name="Shape 589"/>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rgbClr val="000000"/>
              </a:buClr>
              <a:buSzPct val="100000"/>
              <a:buFont typeface="Arial"/>
              <a:buChar char="•"/>
            </a:pPr>
            <a:r>
              <a:rPr lang="en-US" sz="1900" b="0" i="0" u="none" strike="noStrike" cap="none">
                <a:solidFill>
                  <a:srgbClr val="000000"/>
                </a:solidFill>
                <a:latin typeface="Calibri"/>
                <a:ea typeface="Calibri"/>
                <a:cs typeface="Calibri"/>
                <a:sym typeface="Calibri"/>
              </a:rPr>
              <a:t>Colors are displayed combining RED, GREEN, and BLUE light. </a:t>
            </a:r>
          </a:p>
          <a:p>
            <a:pPr marL="0" marR="0" lvl="0" indent="0" algn="l" rtl="0">
              <a:lnSpc>
                <a:spcPct val="90000"/>
              </a:lnSpc>
              <a:spcBef>
                <a:spcPts val="380"/>
              </a:spcBef>
              <a:spcAft>
                <a:spcPts val="0"/>
              </a:spcAft>
              <a:buClr>
                <a:srgbClr val="000000"/>
              </a:buClr>
              <a:buSzPct val="25000"/>
              <a:buFont typeface="Arial"/>
              <a:buNone/>
            </a:pPr>
            <a:r>
              <a:rPr lang="en-US" sz="1900" b="1" i="0" u="sng" strike="noStrike" cap="none">
                <a:solidFill>
                  <a:srgbClr val="000000"/>
                </a:solidFill>
                <a:latin typeface="Calibri"/>
                <a:ea typeface="Calibri"/>
                <a:cs typeface="Calibri"/>
                <a:sym typeface="Calibri"/>
              </a:rPr>
              <a:t>Color Values</a:t>
            </a:r>
          </a:p>
          <a:p>
            <a:pPr marL="342900" marR="0" lvl="0" indent="-342900" algn="l" rtl="0">
              <a:lnSpc>
                <a:spcPct val="90000"/>
              </a:lnSpc>
              <a:spcBef>
                <a:spcPts val="380"/>
              </a:spcBef>
              <a:spcAft>
                <a:spcPts val="0"/>
              </a:spcAft>
              <a:buClr>
                <a:srgbClr val="000000"/>
              </a:buClr>
              <a:buSzPct val="100000"/>
              <a:buFont typeface="Arial"/>
              <a:buChar char="•"/>
            </a:pPr>
            <a:r>
              <a:rPr lang="en-US" sz="1900" b="0" i="0" u="none" strike="noStrike" cap="none">
                <a:solidFill>
                  <a:srgbClr val="000000"/>
                </a:solidFill>
                <a:latin typeface="Calibri"/>
                <a:ea typeface="Calibri"/>
                <a:cs typeface="Calibri"/>
                <a:sym typeface="Calibri"/>
              </a:rPr>
              <a:t>CSS colors are defined using a hexadecimal (hex) notation for the combination of Red, Green, and Blue color values (RGB). The lowest value that can be given to one of the light sources is 0 (hex 00). The highest value is 255 (hex FF).</a:t>
            </a:r>
          </a:p>
          <a:p>
            <a:pPr marL="342900" marR="0" lvl="0" indent="-342900" algn="l" rtl="0">
              <a:lnSpc>
                <a:spcPct val="90000"/>
              </a:lnSpc>
              <a:spcBef>
                <a:spcPts val="380"/>
              </a:spcBef>
              <a:spcAft>
                <a:spcPts val="0"/>
              </a:spcAft>
              <a:buClr>
                <a:srgbClr val="000000"/>
              </a:buClr>
              <a:buSzPct val="100000"/>
              <a:buFont typeface="Arial"/>
              <a:buChar char="•"/>
            </a:pPr>
            <a:r>
              <a:rPr lang="en-US" sz="1900" b="0" i="0" u="none" strike="noStrike" cap="none">
                <a:solidFill>
                  <a:srgbClr val="000000"/>
                </a:solidFill>
                <a:latin typeface="Calibri"/>
                <a:ea typeface="Calibri"/>
                <a:cs typeface="Calibri"/>
                <a:sym typeface="Calibri"/>
              </a:rPr>
              <a:t>Hex values are written as 3 double digit numbers, starting with a # sign.</a:t>
            </a:r>
          </a:p>
          <a:p>
            <a:pPr marL="342900" marR="0" lvl="0" indent="-342900" algn="l" rtl="0">
              <a:lnSpc>
                <a:spcPct val="90000"/>
              </a:lnSpc>
              <a:spcBef>
                <a:spcPts val="380"/>
              </a:spcBef>
              <a:spcAft>
                <a:spcPts val="0"/>
              </a:spcAft>
              <a:buClr>
                <a:schemeClr val="dk1"/>
              </a:buClr>
              <a:buSzPct val="1000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90000"/>
              </a:lnSpc>
              <a:spcBef>
                <a:spcPts val="380"/>
              </a:spcBef>
              <a:spcAft>
                <a:spcPts val="0"/>
              </a:spcAft>
              <a:buClr>
                <a:srgbClr val="000000"/>
              </a:buClr>
              <a:buSzPct val="25000"/>
              <a:buFont typeface="Arial"/>
              <a:buNone/>
            </a:pPr>
            <a:r>
              <a:rPr lang="en-US" sz="1900" b="1" i="0" u="sng" strike="noStrike" cap="none">
                <a:solidFill>
                  <a:srgbClr val="000000"/>
                </a:solidFill>
                <a:latin typeface="Calibri"/>
                <a:ea typeface="Calibri"/>
                <a:cs typeface="Calibri"/>
                <a:sym typeface="Calibri"/>
              </a:rPr>
              <a:t>16 Million Different Colors</a:t>
            </a:r>
          </a:p>
          <a:p>
            <a:pPr marL="342900" marR="0" lvl="0" indent="-342900" algn="l" rtl="0">
              <a:lnSpc>
                <a:spcPct val="90000"/>
              </a:lnSpc>
              <a:spcBef>
                <a:spcPts val="380"/>
              </a:spcBef>
              <a:spcAft>
                <a:spcPts val="0"/>
              </a:spcAft>
              <a:buClr>
                <a:srgbClr val="000000"/>
              </a:buClr>
              <a:buSzPct val="100000"/>
              <a:buFont typeface="Arial"/>
              <a:buChar char="•"/>
            </a:pPr>
            <a:r>
              <a:rPr lang="en-US" sz="1900" b="0" i="0" u="none" strike="noStrike" cap="none">
                <a:solidFill>
                  <a:srgbClr val="000000"/>
                </a:solidFill>
                <a:latin typeface="Calibri"/>
                <a:ea typeface="Calibri"/>
                <a:cs typeface="Calibri"/>
                <a:sym typeface="Calibri"/>
              </a:rPr>
              <a:t>The combination of Red, Green and Blue values from 0 to 255 gives a total of more than 16 million different colors to play with (256 x 256 x 256).</a:t>
            </a:r>
          </a:p>
          <a:p>
            <a:pPr marL="342900" marR="0" lvl="0" indent="-342900" algn="l" rtl="0">
              <a:lnSpc>
                <a:spcPct val="90000"/>
              </a:lnSpc>
              <a:spcBef>
                <a:spcPts val="380"/>
              </a:spcBef>
              <a:spcAft>
                <a:spcPts val="0"/>
              </a:spcAft>
              <a:buClr>
                <a:srgbClr val="000000"/>
              </a:buClr>
              <a:buSzPct val="100000"/>
              <a:buFont typeface="Arial"/>
              <a:buChar char="•"/>
            </a:pPr>
            <a:r>
              <a:rPr lang="en-US" sz="1900" b="0" i="0" u="none" strike="noStrike" cap="none">
                <a:solidFill>
                  <a:srgbClr val="000000"/>
                </a:solidFill>
                <a:latin typeface="Calibri"/>
                <a:ea typeface="Calibri"/>
                <a:cs typeface="Calibri"/>
                <a:sym typeface="Calibri"/>
              </a:rPr>
              <a:t>Most modern monitors are capable of displaying at least 16384 different colors.</a:t>
            </a:r>
          </a:p>
          <a:p>
            <a:pPr marL="342900" marR="0" lvl="0" indent="-342900" algn="l" rtl="0">
              <a:lnSpc>
                <a:spcPct val="90000"/>
              </a:lnSpc>
              <a:spcBef>
                <a:spcPts val="380"/>
              </a:spcBef>
              <a:spcAft>
                <a:spcPts val="0"/>
              </a:spcAft>
              <a:buClr>
                <a:srgbClr val="000000"/>
              </a:buClr>
              <a:buSzPct val="100000"/>
              <a:buFont typeface="Arial"/>
              <a:buChar char="•"/>
            </a:pPr>
            <a:r>
              <a:rPr lang="en-US" sz="1900" b="0" i="0" u="none" strike="noStrike" cap="none">
                <a:solidFill>
                  <a:srgbClr val="000000"/>
                </a:solidFill>
                <a:latin typeface="Calibri"/>
                <a:ea typeface="Calibri"/>
                <a:cs typeface="Calibri"/>
                <a:sym typeface="Calibri"/>
              </a:rPr>
              <a:t>If you look at the color table below, you will see the result of varying the red light from 0 to 255, while keeping the green and blue light at zero.</a:t>
            </a:r>
          </a:p>
          <a:p>
            <a:pPr marL="0" marR="0" lvl="0" indent="0" algn="l" rtl="0">
              <a:lnSpc>
                <a:spcPct val="90000"/>
              </a:lnSpc>
              <a:spcBef>
                <a:spcPts val="380"/>
              </a:spcBef>
              <a:spcAft>
                <a:spcPts val="0"/>
              </a:spcAft>
              <a:buClr>
                <a:schemeClr val="dk1"/>
              </a:buClr>
              <a:buSzPct val="250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90000"/>
              </a:lnSpc>
              <a:spcBef>
                <a:spcPts val="380"/>
              </a:spcBef>
              <a:spcAft>
                <a:spcPts val="0"/>
              </a:spcAft>
              <a:buClr>
                <a:srgbClr val="000000"/>
              </a:buClr>
              <a:buSzPct val="25000"/>
              <a:buFont typeface="Arial"/>
              <a:buNone/>
            </a:pPr>
            <a:r>
              <a:rPr lang="en-US" sz="1900" b="1" i="0" u="none" strike="noStrike" cap="none">
                <a:solidFill>
                  <a:srgbClr val="000000"/>
                </a:solidFill>
                <a:latin typeface="Calibri"/>
                <a:ea typeface="Calibri"/>
                <a:cs typeface="Calibri"/>
                <a:sym typeface="Calibri"/>
              </a:rPr>
              <a:t>More: </a:t>
            </a:r>
            <a:r>
              <a:rPr lang="en-US" sz="1900" b="0" i="0" u="sng" strike="noStrike" cap="none">
                <a:solidFill>
                  <a:schemeClr val="hlink"/>
                </a:solidFill>
                <a:latin typeface="Calibri"/>
                <a:ea typeface="Calibri"/>
                <a:cs typeface="Calibri"/>
                <a:sym typeface="Calibri"/>
                <a:hlinkClick r:id="rId3"/>
              </a:rPr>
              <a:t>http://www.w3schools.com/html/html_colornames.asp</a:t>
            </a:r>
          </a:p>
          <a:p>
            <a:pPr marL="0" marR="0" lvl="0" indent="0" algn="l" rtl="0">
              <a:lnSpc>
                <a:spcPct val="90000"/>
              </a:lnSpc>
              <a:spcBef>
                <a:spcPts val="440"/>
              </a:spcBef>
              <a:buClr>
                <a:schemeClr val="dk1"/>
              </a:buClr>
              <a:buSzPct val="25000"/>
              <a:buFont typeface="Arial"/>
              <a:buNone/>
            </a:pPr>
            <a:endParaRPr sz="2200" b="0" i="1" u="none" strike="noStrike" cap="none">
              <a:solidFill>
                <a:srgbClr val="595959"/>
              </a:solidFill>
              <a:latin typeface="Calibri"/>
              <a:ea typeface="Calibri"/>
              <a:cs typeface="Calibri"/>
              <a:sym typeface="Calibri"/>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Shape 153"/>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Editors</a:t>
            </a:r>
          </a:p>
        </p:txBody>
      </p:sp>
      <p:sp>
        <p:nvSpPr>
          <p:cNvPr id="152" name="Shape 152"/>
          <p:cNvSpPr txBox="1">
            <a:spLocks noGrp="1"/>
          </p:cNvSpPr>
          <p:nvPr>
            <p:ph type="body" idx="1"/>
          </p:nvPr>
        </p:nvSpPr>
        <p:spPr>
          <a:xfrm>
            <a:off x="425158" y="1493413"/>
            <a:ext cx="11020925" cy="505252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2200" b="1" i="0" u="sng" strike="noStrike" cap="none">
                <a:solidFill>
                  <a:schemeClr val="dk1"/>
                </a:solidFill>
                <a:latin typeface="Arial"/>
                <a:ea typeface="Arial"/>
                <a:cs typeface="Arial"/>
                <a:sym typeface="Arial"/>
              </a:rPr>
              <a:t>Writing HTML Using Notepad or TextEdit</a:t>
            </a:r>
          </a:p>
          <a:p>
            <a:pPr marL="274320" marR="0" lvl="0" indent="-274320" algn="l" rtl="0">
              <a:spcBef>
                <a:spcPts val="2200"/>
              </a:spcBef>
              <a:spcAft>
                <a:spcPts val="0"/>
              </a:spcAft>
              <a:buClr>
                <a:schemeClr val="dk1"/>
              </a:buClr>
              <a:buSzPct val="100000"/>
              <a:buFont typeface="Arial"/>
              <a:buChar char="•"/>
            </a:pPr>
            <a:r>
              <a:rPr lang="en-US" sz="2200" b="0" i="0" u="none" strike="noStrike" cap="none">
                <a:solidFill>
                  <a:schemeClr val="dk1"/>
                </a:solidFill>
                <a:latin typeface="Arial"/>
                <a:ea typeface="Arial"/>
                <a:cs typeface="Arial"/>
                <a:sym typeface="Arial"/>
              </a:rPr>
              <a:t>HTML can be edited by using a professional HTML editor like:</a:t>
            </a:r>
          </a:p>
          <a:p>
            <a:pPr marL="594360" marR="0" lvl="1" indent="-276860" algn="l" rtl="0">
              <a:spcBef>
                <a:spcPts val="160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Adobe Dreamweaver</a:t>
            </a:r>
          </a:p>
          <a:p>
            <a:pPr marL="594360" marR="0" lvl="1" indent="-276860" algn="l" rtl="0">
              <a:spcBef>
                <a:spcPts val="160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Sublime Text</a:t>
            </a:r>
          </a:p>
          <a:p>
            <a:pPr marL="594360" marR="0" lvl="1" indent="-276860" algn="l" rtl="0">
              <a:spcBef>
                <a:spcPts val="160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Notepad / Notepad++</a:t>
            </a:r>
          </a:p>
          <a:p>
            <a:pPr marL="594360" marR="0" lvl="1" indent="-276860" algn="l" rtl="0">
              <a:spcBef>
                <a:spcPts val="160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Microsoft Expression Web</a:t>
            </a:r>
          </a:p>
          <a:p>
            <a:pPr marL="594360" marR="0" lvl="1" indent="-276860" algn="l" rtl="0">
              <a:spcBef>
                <a:spcPts val="1600"/>
              </a:spcBef>
              <a:spcAft>
                <a:spcPts val="0"/>
              </a:spcAft>
              <a:buClr>
                <a:schemeClr val="dk1"/>
              </a:buClr>
              <a:buSzPct val="100000"/>
              <a:buFont typeface="Arial"/>
              <a:buChar char="•"/>
            </a:pPr>
            <a:r>
              <a:rPr lang="en-US" sz="1800" b="0" i="0" u="none" strike="noStrike" cap="none">
                <a:solidFill>
                  <a:schemeClr val="dk1"/>
                </a:solidFill>
                <a:latin typeface="Arial"/>
                <a:ea typeface="Arial"/>
                <a:cs typeface="Arial"/>
                <a:sym typeface="Arial"/>
              </a:rPr>
              <a:t>CoffeeCup HTML Editor</a:t>
            </a:r>
          </a:p>
          <a:p>
            <a:pPr marL="274320" marR="0" lvl="0" indent="-274320" algn="l" rtl="0">
              <a:spcBef>
                <a:spcPts val="2200"/>
              </a:spcBef>
              <a:spcAft>
                <a:spcPts val="0"/>
              </a:spcAft>
              <a:buClr>
                <a:schemeClr val="dk1"/>
              </a:buClr>
              <a:buSzPct val="100000"/>
              <a:buFont typeface="Arial"/>
              <a:buChar char="•"/>
            </a:pPr>
            <a:r>
              <a:rPr lang="en-US" sz="2200" b="0" i="0" u="none" strike="noStrike" cap="none">
                <a:solidFill>
                  <a:schemeClr val="dk1"/>
                </a:solidFill>
                <a:latin typeface="Arial"/>
                <a:ea typeface="Arial"/>
                <a:cs typeface="Arial"/>
                <a:sym typeface="Arial"/>
              </a:rPr>
              <a:t>However, for learning HTML we recommend a text editor like Notepad (PC) or TextEdit (Mac). We believe using a simple text editor is a good way to learn HTML.</a:t>
            </a:r>
          </a:p>
          <a:p>
            <a:pPr marL="0" marR="0" lvl="0" indent="0" algn="l" rtl="0">
              <a:spcBef>
                <a:spcPts val="2200"/>
              </a:spcBef>
              <a:buClr>
                <a:schemeClr val="dk1"/>
              </a:buClr>
              <a:buSzPct val="25000"/>
              <a:buFont typeface="Arial"/>
              <a:buNone/>
            </a:pPr>
            <a:endParaRPr sz="2200" b="0" i="1" u="none" strike="noStrike" cap="none">
              <a:solidFill>
                <a:srgbClr val="595959"/>
              </a:solidFill>
              <a:latin typeface="Arial"/>
              <a:ea typeface="Arial"/>
              <a:cs typeface="Arial"/>
              <a:sym typeface="Arial"/>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6" name="Shape 59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Color</a:t>
            </a:r>
          </a:p>
        </p:txBody>
      </p:sp>
      <p:sp>
        <p:nvSpPr>
          <p:cNvPr id="595" name="Shape 595"/>
          <p:cNvSpPr txBox="1">
            <a:spLocks noGrp="1"/>
          </p:cNvSpPr>
          <p:nvPr>
            <p:ph type="body" idx="1"/>
          </p:nvPr>
        </p:nvSpPr>
        <p:spPr>
          <a:prstGeom prst="rect">
            <a:avLst/>
          </a:prstGeom>
          <a:noFill/>
          <a:ln>
            <a:noFill/>
          </a:ln>
        </p:spPr>
        <p:txBody>
          <a:bodyPr lIns="91425" tIns="45700" rIns="91425" bIns="45700" anchor="t" anchorCtr="0">
            <a:noAutofit/>
          </a:bodyPr>
          <a:lstStyle/>
          <a:p>
            <a:pPr marL="274320" marR="0" lvl="0" indent="-274320" algn="l" rtl="0">
              <a:lnSpc>
                <a:spcPct val="150000"/>
              </a:lnSpc>
              <a:spcBef>
                <a:spcPts val="0"/>
              </a:spcBef>
              <a:spcAft>
                <a:spcPts val="0"/>
              </a:spcAft>
              <a:buClr>
                <a:schemeClr val="dk1"/>
              </a:buClr>
              <a:buSzPct val="100000"/>
              <a:buFont typeface="Arial"/>
              <a:buChar char="•"/>
            </a:pPr>
            <a:r>
              <a:rPr lang="en-US" sz="2800" b="0" i="0" u="none" strike="noStrike" cap="none">
                <a:solidFill>
                  <a:schemeClr val="dk1"/>
                </a:solidFill>
                <a:latin typeface="Arial"/>
                <a:ea typeface="Arial"/>
                <a:cs typeface="Arial"/>
                <a:sym typeface="Arial"/>
              </a:rPr>
              <a:t>We can display colors in html with 3 ways:</a:t>
            </a:r>
          </a:p>
          <a:p>
            <a:pPr marL="868680" marR="0" lvl="2" indent="-233680" algn="l" rtl="0">
              <a:lnSpc>
                <a:spcPct val="150000"/>
              </a:lnSpc>
              <a:spcBef>
                <a:spcPts val="1200"/>
              </a:spcBef>
              <a:spcAft>
                <a:spcPts val="0"/>
              </a:spcAft>
              <a:buClr>
                <a:schemeClr val="dk1"/>
              </a:buClr>
              <a:buSzPct val="100000"/>
              <a:buFont typeface="Noto Sans Symbols"/>
              <a:buChar char="▪"/>
            </a:pPr>
            <a:r>
              <a:rPr lang="en-US" sz="2800" b="0" i="0" u="none" strike="noStrike" cap="none">
                <a:solidFill>
                  <a:schemeClr val="dk1"/>
                </a:solidFill>
                <a:latin typeface="Arial"/>
                <a:ea typeface="Arial"/>
                <a:cs typeface="Arial"/>
                <a:sym typeface="Arial"/>
              </a:rPr>
              <a:t>Color name 			</a:t>
            </a:r>
            <a:r>
              <a:rPr lang="en-US" sz="2800" b="0" i="0" u="sng" strike="noStrike" cap="none">
                <a:solidFill>
                  <a:schemeClr val="hlink"/>
                </a:solidFill>
                <a:latin typeface="Arial"/>
                <a:ea typeface="Arial"/>
                <a:cs typeface="Arial"/>
                <a:sym typeface="Arial"/>
                <a:hlinkClick r:id="rId3"/>
              </a:rPr>
              <a:t>Example</a:t>
            </a:r>
          </a:p>
          <a:p>
            <a:pPr marL="868680" marR="0" lvl="2" indent="-233680" algn="l" rtl="0">
              <a:lnSpc>
                <a:spcPct val="150000"/>
              </a:lnSpc>
              <a:spcBef>
                <a:spcPts val="1200"/>
              </a:spcBef>
              <a:spcAft>
                <a:spcPts val="0"/>
              </a:spcAft>
              <a:buClr>
                <a:schemeClr val="dk1"/>
              </a:buClr>
              <a:buSzPct val="100000"/>
              <a:buFont typeface="Noto Sans Symbols"/>
              <a:buChar char="▪"/>
            </a:pPr>
            <a:r>
              <a:rPr lang="en-US" sz="2800" b="0" i="0" u="none" strike="noStrike" cap="none">
                <a:solidFill>
                  <a:schemeClr val="dk1"/>
                </a:solidFill>
                <a:latin typeface="Arial"/>
                <a:ea typeface="Arial"/>
                <a:cs typeface="Arial"/>
                <a:sym typeface="Arial"/>
              </a:rPr>
              <a:t>RGB (red, green, blue)		</a:t>
            </a:r>
            <a:r>
              <a:rPr lang="en-US" sz="2800" b="0" i="0" u="sng" strike="noStrike" cap="none">
                <a:solidFill>
                  <a:schemeClr val="hlink"/>
                </a:solidFill>
                <a:latin typeface="Arial"/>
                <a:ea typeface="Arial"/>
                <a:cs typeface="Arial"/>
                <a:sym typeface="Arial"/>
                <a:hlinkClick r:id="rId4"/>
              </a:rPr>
              <a:t>Example</a:t>
            </a:r>
          </a:p>
          <a:p>
            <a:pPr marL="868680" marR="0" lvl="2" indent="-233680" algn="l" rtl="0">
              <a:lnSpc>
                <a:spcPct val="150000"/>
              </a:lnSpc>
              <a:spcBef>
                <a:spcPts val="1200"/>
              </a:spcBef>
              <a:buClr>
                <a:schemeClr val="dk1"/>
              </a:buClr>
              <a:buSzPct val="100000"/>
              <a:buFont typeface="Noto Sans Symbols"/>
              <a:buChar char="▪"/>
            </a:pPr>
            <a:r>
              <a:rPr lang="en-US" sz="2800" b="0" i="0" u="none" strike="noStrike" cap="none">
                <a:solidFill>
                  <a:schemeClr val="dk1"/>
                </a:solidFill>
                <a:latin typeface="Arial"/>
                <a:ea typeface="Arial"/>
                <a:cs typeface="Arial"/>
                <a:sym typeface="Arial"/>
              </a:rPr>
              <a:t>Hexadecimal Colors		</a:t>
            </a:r>
            <a:r>
              <a:rPr lang="en-US" sz="2800" b="0" i="0" u="sng" strike="noStrike" cap="none">
                <a:solidFill>
                  <a:schemeClr val="hlink"/>
                </a:solidFill>
                <a:latin typeface="Arial"/>
                <a:ea typeface="Arial"/>
                <a:cs typeface="Arial"/>
                <a:sym typeface="Arial"/>
                <a:hlinkClick r:id="rId5"/>
              </a:rPr>
              <a:t>Example</a:t>
            </a: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3" name="Shape 603"/>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Entities</a:t>
            </a:r>
          </a:p>
        </p:txBody>
      </p:sp>
      <p:sp>
        <p:nvSpPr>
          <p:cNvPr id="602" name="Shape 602"/>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Arial"/>
              <a:buNone/>
            </a:pPr>
            <a:r>
              <a:rPr lang="en-US" sz="2400" b="1" i="0" u="sng" strike="noStrike" cap="none">
                <a:solidFill>
                  <a:srgbClr val="000000"/>
                </a:solidFill>
                <a:latin typeface="Calibri"/>
                <a:ea typeface="Calibri"/>
                <a:cs typeface="Calibri"/>
                <a:sym typeface="Calibri"/>
              </a:rPr>
              <a:t>HTML Entitites</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Reserved characters in HTML must be replaced with character entities.</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Characters, not present on your keyboard, can also be replaced by entities.</a:t>
            </a:r>
          </a:p>
          <a:p>
            <a:pPr marL="0" marR="0" lvl="0" indent="0" algn="l" rtl="0">
              <a:spcBef>
                <a:spcPts val="480"/>
              </a:spcBef>
              <a:spcAft>
                <a:spcPts val="0"/>
              </a:spcAft>
              <a:buClr>
                <a:srgbClr val="000000"/>
              </a:buClr>
              <a:buSzPct val="25000"/>
              <a:buFont typeface="Arial"/>
              <a:buNone/>
            </a:pPr>
            <a:r>
              <a:rPr lang="en-US" sz="2400" b="1" i="0" u="sng" strike="noStrike" cap="none">
                <a:solidFill>
                  <a:srgbClr val="000000"/>
                </a:solidFill>
                <a:latin typeface="Calibri"/>
                <a:ea typeface="Calibri"/>
                <a:cs typeface="Calibri"/>
                <a:sym typeface="Calibri"/>
              </a:rPr>
              <a:t>HTML Entities</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Some characters are reserved in HTML.</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If you use the less than (&lt;) or greater than (&gt;) signs in your text, the browser might mix them with tags.</a:t>
            </a:r>
          </a:p>
          <a:p>
            <a:pPr marL="342900" marR="0" lvl="0" indent="-342900" algn="l" rtl="0">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Character entities are used to display reserved characters in HTML.</a:t>
            </a:r>
          </a:p>
          <a:p>
            <a:pPr marL="342900" marR="0" lvl="0" indent="-342900" algn="l" rtl="0">
              <a:spcBef>
                <a:spcPts val="480"/>
              </a:spcBef>
              <a:spcAft>
                <a:spcPts val="0"/>
              </a:spcAft>
              <a:buClr>
                <a:schemeClr val="dk1"/>
              </a:buClr>
              <a:buSzPct val="100000"/>
              <a:buFont typeface="Arial"/>
              <a:buNone/>
            </a:pPr>
            <a:endParaRPr sz="2400" b="0" i="0" u="none" strike="noStrike" cap="none">
              <a:solidFill>
                <a:srgbClr val="000000"/>
              </a:solidFill>
              <a:latin typeface="Calibri"/>
              <a:ea typeface="Calibri"/>
              <a:cs typeface="Calibri"/>
              <a:sym typeface="Calibri"/>
            </a:endParaRPr>
          </a:p>
          <a:p>
            <a:pPr marL="0" marR="0" lvl="0" indent="0" algn="l" rtl="0">
              <a:spcBef>
                <a:spcPts val="640"/>
              </a:spcBef>
              <a:buClr>
                <a:schemeClr val="dk1"/>
              </a:buClr>
              <a:buSzPct val="25000"/>
              <a:buFont typeface="Arial"/>
              <a:buNone/>
            </a:pPr>
            <a:endParaRPr sz="3200" b="0" i="1" u="none" strike="noStrike" cap="none">
              <a:solidFill>
                <a:srgbClr val="595959"/>
              </a:solidFill>
              <a:latin typeface="Calibri"/>
              <a:ea typeface="Calibri"/>
              <a:cs typeface="Calibri"/>
              <a:sym typeface="Calibri"/>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9" name="Shape 60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Entities (Con)</a:t>
            </a:r>
          </a:p>
        </p:txBody>
      </p:sp>
      <p:sp>
        <p:nvSpPr>
          <p:cNvPr id="608" name="Shape 608"/>
          <p:cNvSpPr txBox="1">
            <a:spLocks noGrp="1"/>
          </p:cNvSpPr>
          <p:nvPr>
            <p:ph type="body" idx="1"/>
          </p:nvPr>
        </p:nvSpPr>
        <p:spPr>
          <a:xfrm>
            <a:off x="588975" y="1502963"/>
            <a:ext cx="11020925" cy="4760858"/>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A character entity looks like this:</a:t>
            </a:r>
          </a:p>
          <a:p>
            <a:pPr marL="0" marR="0" lvl="0" indent="0" algn="l" rtl="0">
              <a:lnSpc>
                <a:spcPct val="90000"/>
              </a:lnSpc>
              <a:spcBef>
                <a:spcPts val="480"/>
              </a:spcBef>
              <a:spcAft>
                <a:spcPts val="0"/>
              </a:spcAft>
              <a:buClr>
                <a:srgbClr val="595959"/>
              </a:buClr>
              <a:buSzPct val="25000"/>
              <a:buFont typeface="Arial"/>
              <a:buNone/>
            </a:pPr>
            <a:r>
              <a:rPr lang="en-US" sz="2400" b="0" i="1" u="none" strike="noStrike" cap="none">
                <a:solidFill>
                  <a:srgbClr val="595959"/>
                </a:solidFill>
                <a:latin typeface="Calibri"/>
                <a:ea typeface="Calibri"/>
                <a:cs typeface="Calibri"/>
                <a:sym typeface="Calibri"/>
              </a:rPr>
              <a:t>&amp;entity_name; </a:t>
            </a:r>
          </a:p>
          <a:p>
            <a:pPr marL="342900" marR="0" lvl="0" indent="-342900" algn="l" rtl="0">
              <a:lnSpc>
                <a:spcPct val="90000"/>
              </a:lnSpc>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OR</a:t>
            </a:r>
          </a:p>
          <a:p>
            <a:pPr marL="0" marR="0" lvl="0" indent="0" algn="l" rtl="0">
              <a:lnSpc>
                <a:spcPct val="90000"/>
              </a:lnSpc>
              <a:spcBef>
                <a:spcPts val="480"/>
              </a:spcBef>
              <a:spcAft>
                <a:spcPts val="0"/>
              </a:spcAft>
              <a:buClr>
                <a:srgbClr val="595959"/>
              </a:buClr>
              <a:buSzPct val="25000"/>
              <a:buFont typeface="Arial"/>
              <a:buNone/>
            </a:pPr>
            <a:r>
              <a:rPr lang="en-US" sz="2400" b="0" i="1" u="none" strike="noStrike" cap="none">
                <a:solidFill>
                  <a:srgbClr val="595959"/>
                </a:solidFill>
                <a:latin typeface="Calibri"/>
                <a:ea typeface="Calibri"/>
                <a:cs typeface="Calibri"/>
                <a:sym typeface="Calibri"/>
              </a:rPr>
              <a:t>&amp;#entity_number; </a:t>
            </a:r>
          </a:p>
          <a:p>
            <a:pPr marL="342900" marR="0" lvl="0" indent="-342900" algn="l" rtl="0">
              <a:lnSpc>
                <a:spcPct val="90000"/>
              </a:lnSpc>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To display a less than sign we must write: </a:t>
            </a:r>
            <a:r>
              <a:rPr lang="en-US" sz="2400" b="1" i="0" u="none" strike="noStrike" cap="none">
                <a:solidFill>
                  <a:srgbClr val="000000"/>
                </a:solidFill>
                <a:latin typeface="Calibri"/>
                <a:ea typeface="Calibri"/>
                <a:cs typeface="Calibri"/>
                <a:sym typeface="Calibri"/>
              </a:rPr>
              <a:t>&amp;lt;</a:t>
            </a:r>
            <a:r>
              <a:rPr lang="en-US" sz="2400" b="0" i="0" u="none" strike="noStrike" cap="none">
                <a:solidFill>
                  <a:srgbClr val="000000"/>
                </a:solidFill>
                <a:latin typeface="Calibri"/>
                <a:ea typeface="Calibri"/>
                <a:cs typeface="Calibri"/>
                <a:sym typeface="Calibri"/>
              </a:rPr>
              <a:t> or </a:t>
            </a:r>
            <a:r>
              <a:rPr lang="en-US" sz="2400" b="1" i="0" u="none" strike="noStrike" cap="none">
                <a:solidFill>
                  <a:srgbClr val="000000"/>
                </a:solidFill>
                <a:latin typeface="Calibri"/>
                <a:ea typeface="Calibri"/>
                <a:cs typeface="Calibri"/>
                <a:sym typeface="Calibri"/>
              </a:rPr>
              <a:t>&amp;#60</a:t>
            </a:r>
            <a:r>
              <a:rPr lang="en-US" sz="2400" b="0" i="0" u="none" strike="noStrike" cap="none">
                <a:solidFill>
                  <a:srgbClr val="000000"/>
                </a:solidFill>
                <a:latin typeface="Calibri"/>
                <a:ea typeface="Calibri"/>
                <a:cs typeface="Calibri"/>
                <a:sym typeface="Calibri"/>
              </a:rPr>
              <a:t>;</a:t>
            </a:r>
          </a:p>
          <a:p>
            <a:pPr marL="0" marR="0" lvl="0" indent="0" algn="l" rtl="0">
              <a:lnSpc>
                <a:spcPct val="90000"/>
              </a:lnSpc>
              <a:spcBef>
                <a:spcPts val="480"/>
              </a:spcBef>
              <a:spcAft>
                <a:spcPts val="0"/>
              </a:spcAft>
              <a:buClr>
                <a:srgbClr val="000000"/>
              </a:buClr>
              <a:buSzPct val="25000"/>
              <a:buFont typeface="Arial"/>
              <a:buNone/>
            </a:pPr>
            <a:r>
              <a:rPr lang="en-US" sz="2400" b="1" i="0" u="none" strike="noStrike" cap="none">
                <a:solidFill>
                  <a:srgbClr val="000000"/>
                </a:solidFill>
                <a:latin typeface="Calibri"/>
                <a:ea typeface="Calibri"/>
                <a:cs typeface="Calibri"/>
                <a:sym typeface="Calibri"/>
              </a:rPr>
              <a:t>Note:</a:t>
            </a:r>
          </a:p>
          <a:p>
            <a:pPr marL="342900" marR="0" lvl="0" indent="-342900" algn="l" rtl="0">
              <a:lnSpc>
                <a:spcPct val="90000"/>
              </a:lnSpc>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The advantage of using an entity name, instead of a number, is that the name is easier to remember.</a:t>
            </a:r>
          </a:p>
          <a:p>
            <a:pPr marL="342900" marR="0" lvl="0" indent="-342900" algn="l" rtl="0">
              <a:lnSpc>
                <a:spcPct val="90000"/>
              </a:lnSpc>
              <a:spcBef>
                <a:spcPts val="480"/>
              </a:spcBef>
              <a:spcAft>
                <a:spcPts val="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The disadvantage is that browsers may not support all entity names, but the support for numbers is good.</a:t>
            </a:r>
          </a:p>
          <a:p>
            <a:pPr marL="342900" marR="0" lvl="0" indent="-342900" algn="l" rtl="0">
              <a:lnSpc>
                <a:spcPct val="90000"/>
              </a:lnSpc>
              <a:spcBef>
                <a:spcPts val="480"/>
              </a:spcBef>
              <a:spcAft>
                <a:spcPts val="0"/>
              </a:spcAft>
              <a:buClr>
                <a:schemeClr val="dk1"/>
              </a:buClr>
              <a:buSzPct val="100000"/>
              <a:buFont typeface="Arial"/>
              <a:buNone/>
            </a:pPr>
            <a:endParaRPr sz="2400" b="0" i="0" u="none" strike="noStrike" cap="none">
              <a:solidFill>
                <a:srgbClr val="000000"/>
              </a:solidFill>
              <a:latin typeface="Calibri"/>
              <a:ea typeface="Calibri"/>
              <a:cs typeface="Calibri"/>
              <a:sym typeface="Calibri"/>
            </a:endParaRPr>
          </a:p>
          <a:p>
            <a:pPr marL="0" marR="0" lvl="0" indent="0" algn="l" rtl="0">
              <a:lnSpc>
                <a:spcPct val="90000"/>
              </a:lnSpc>
              <a:spcBef>
                <a:spcPts val="440"/>
              </a:spcBef>
              <a:spcAft>
                <a:spcPts val="0"/>
              </a:spcAft>
              <a:buClr>
                <a:schemeClr val="dk1"/>
              </a:buClr>
              <a:buSzPct val="25000"/>
              <a:buFont typeface="Arial"/>
              <a:buNone/>
            </a:pPr>
            <a:r>
              <a:rPr lang="en-US" sz="2200" b="0" i="0" u="sng" strike="noStrike" cap="none">
                <a:solidFill>
                  <a:schemeClr val="hlink"/>
                </a:solidFill>
                <a:latin typeface="Arial"/>
                <a:ea typeface="Arial"/>
                <a:cs typeface="Arial"/>
                <a:sym typeface="Arial"/>
                <a:hlinkClick r:id="rId3"/>
              </a:rPr>
              <a:t>http://www.w3schools.com/html/html_entities.asp</a:t>
            </a:r>
          </a:p>
          <a:p>
            <a:pPr marL="0" marR="0" lvl="0" indent="0" algn="l" rtl="0">
              <a:lnSpc>
                <a:spcPct val="90000"/>
              </a:lnSpc>
              <a:spcBef>
                <a:spcPts val="440"/>
              </a:spcBef>
              <a:buClr>
                <a:schemeClr val="dk1"/>
              </a:buClr>
              <a:buSzPct val="25000"/>
              <a:buFont typeface="Arial"/>
              <a:buNone/>
            </a:pPr>
            <a:endParaRPr sz="2200" b="0" i="0" u="none" strike="noStrike" cap="none">
              <a:solidFill>
                <a:schemeClr val="dk1"/>
              </a:solidFill>
              <a:latin typeface="Arial"/>
              <a:ea typeface="Arial"/>
              <a:cs typeface="Arial"/>
              <a:sym typeface="Arial"/>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6" name="Shape 616"/>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Entities (Con)</a:t>
            </a:r>
          </a:p>
        </p:txBody>
      </p:sp>
      <p:sp>
        <p:nvSpPr>
          <p:cNvPr id="615" name="Shape 615"/>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Arial"/>
              <a:buNone/>
            </a:pPr>
            <a:r>
              <a:rPr lang="en-US" sz="1800" b="1" i="0" u="sng" strike="noStrike" cap="none">
                <a:solidFill>
                  <a:srgbClr val="000000"/>
                </a:solidFill>
                <a:latin typeface="Calibri"/>
                <a:ea typeface="Calibri"/>
                <a:cs typeface="Calibri"/>
                <a:sym typeface="Calibri"/>
              </a:rPr>
              <a:t>Non Breaking Space</a:t>
            </a:r>
          </a:p>
          <a:p>
            <a:pPr marL="342900" marR="0" lvl="0" indent="-342900" algn="l" rtl="0">
              <a:spcBef>
                <a:spcPts val="360"/>
              </a:spcBef>
              <a:spcAft>
                <a:spcPts val="0"/>
              </a:spcAft>
              <a:buClr>
                <a:srgbClr val="000000"/>
              </a:buClr>
              <a:buSzPct val="100000"/>
              <a:buFont typeface="Arial"/>
              <a:buChar char="•"/>
            </a:pPr>
            <a:r>
              <a:rPr lang="en-US" sz="1800" b="0" i="0" u="none" strike="noStrike" cap="none">
                <a:solidFill>
                  <a:srgbClr val="000000"/>
                </a:solidFill>
                <a:latin typeface="Calibri"/>
                <a:ea typeface="Calibri"/>
                <a:cs typeface="Calibri"/>
                <a:sym typeface="Calibri"/>
              </a:rPr>
              <a:t>A common character entity used in HTML is the non breaking space (&amp;nbsp;).</a:t>
            </a:r>
          </a:p>
          <a:p>
            <a:pPr marL="342900" marR="0" lvl="0" indent="-342900" algn="l" rtl="0">
              <a:spcBef>
                <a:spcPts val="360"/>
              </a:spcBef>
              <a:spcAft>
                <a:spcPts val="0"/>
              </a:spcAft>
              <a:buClr>
                <a:srgbClr val="000000"/>
              </a:buClr>
              <a:buSzPct val="100000"/>
              <a:buFont typeface="Arial"/>
              <a:buChar char="•"/>
            </a:pPr>
            <a:r>
              <a:rPr lang="en-US" sz="1800" b="0" i="0" u="none" strike="noStrike" cap="none">
                <a:solidFill>
                  <a:srgbClr val="000000"/>
                </a:solidFill>
                <a:latin typeface="Calibri"/>
                <a:ea typeface="Calibri"/>
                <a:cs typeface="Calibri"/>
                <a:sym typeface="Calibri"/>
              </a:rPr>
              <a:t>Remember that browsers will always truncate spaces in HTML pages. If you write 10 spaces in your text, the browser will remove 9 of them. To add real spaces to your text, you can use the </a:t>
            </a:r>
            <a:r>
              <a:rPr lang="en-US" sz="1800" b="1" i="0" u="none" strike="noStrike" cap="none">
                <a:solidFill>
                  <a:srgbClr val="000000"/>
                </a:solidFill>
                <a:latin typeface="Calibri"/>
                <a:ea typeface="Calibri"/>
                <a:cs typeface="Calibri"/>
                <a:sym typeface="Calibri"/>
              </a:rPr>
              <a:t>&amp;nbsp;</a:t>
            </a:r>
            <a:r>
              <a:rPr lang="en-US" sz="1800" b="0" i="0" u="none" strike="noStrike" cap="none">
                <a:solidFill>
                  <a:srgbClr val="000000"/>
                </a:solidFill>
                <a:latin typeface="Calibri"/>
                <a:ea typeface="Calibri"/>
                <a:cs typeface="Calibri"/>
                <a:sym typeface="Calibri"/>
              </a:rPr>
              <a:t> character entity.</a:t>
            </a:r>
          </a:p>
          <a:p>
            <a:pPr marL="0" marR="0" lvl="0" indent="0" algn="l" rtl="0">
              <a:spcBef>
                <a:spcPts val="360"/>
              </a:spcBef>
              <a:spcAft>
                <a:spcPts val="0"/>
              </a:spcAft>
              <a:buClr>
                <a:schemeClr val="dk1"/>
              </a:buClr>
              <a:buSzPct val="25000"/>
              <a:buFont typeface="Arial"/>
              <a:buNone/>
            </a:pPr>
            <a:endParaRPr sz="1800" b="0" i="0" u="none" strike="noStrike" cap="none">
              <a:solidFill>
                <a:srgbClr val="000000"/>
              </a:solidFill>
              <a:latin typeface="Calibri"/>
              <a:ea typeface="Calibri"/>
              <a:cs typeface="Calibri"/>
              <a:sym typeface="Calibri"/>
            </a:endParaRPr>
          </a:p>
          <a:p>
            <a:pPr marL="0" marR="0" lvl="0" indent="0" algn="l" rtl="0">
              <a:spcBef>
                <a:spcPts val="360"/>
              </a:spcBef>
              <a:spcAft>
                <a:spcPts val="0"/>
              </a:spcAft>
              <a:buClr>
                <a:srgbClr val="000000"/>
              </a:buClr>
              <a:buSzPct val="25000"/>
              <a:buFont typeface="Arial"/>
              <a:buNone/>
            </a:pPr>
            <a:r>
              <a:rPr lang="en-US" sz="1800" b="1" i="0" u="sng" strike="noStrike" cap="none">
                <a:solidFill>
                  <a:srgbClr val="000000"/>
                </a:solidFill>
                <a:latin typeface="Calibri"/>
                <a:ea typeface="Calibri"/>
                <a:cs typeface="Calibri"/>
                <a:sym typeface="Calibri"/>
              </a:rPr>
              <a:t>Combining Diacritical Marks</a:t>
            </a:r>
          </a:p>
          <a:p>
            <a:pPr marL="342900" marR="0" lvl="0" indent="-342900" algn="l" rtl="0">
              <a:spcBef>
                <a:spcPts val="360"/>
              </a:spcBef>
              <a:spcAft>
                <a:spcPts val="0"/>
              </a:spcAft>
              <a:buClr>
                <a:srgbClr val="000000"/>
              </a:buClr>
              <a:buSzPct val="100000"/>
              <a:buFont typeface="Arial"/>
              <a:buChar char="•"/>
            </a:pPr>
            <a:r>
              <a:rPr lang="en-US" sz="1800" b="0" i="0" u="none" strike="noStrike" cap="none">
                <a:solidFill>
                  <a:srgbClr val="000000"/>
                </a:solidFill>
                <a:latin typeface="Calibri"/>
                <a:ea typeface="Calibri"/>
                <a:cs typeface="Calibri"/>
                <a:sym typeface="Calibri"/>
              </a:rPr>
              <a:t>A diacritical mark is a "glyph" added to a letter.</a:t>
            </a:r>
          </a:p>
          <a:p>
            <a:pPr marL="342900" marR="0" lvl="0" indent="-342900" algn="l" rtl="0">
              <a:spcBef>
                <a:spcPts val="360"/>
              </a:spcBef>
              <a:spcAft>
                <a:spcPts val="0"/>
              </a:spcAft>
              <a:buClr>
                <a:srgbClr val="000000"/>
              </a:buClr>
              <a:buSzPct val="100000"/>
              <a:buFont typeface="Arial"/>
              <a:buChar char="•"/>
            </a:pPr>
            <a:r>
              <a:rPr lang="en-US" sz="1800" b="0" i="0" u="none" strike="noStrike" cap="none">
                <a:solidFill>
                  <a:srgbClr val="000000"/>
                </a:solidFill>
                <a:latin typeface="Calibri"/>
                <a:ea typeface="Calibri"/>
                <a:cs typeface="Calibri"/>
                <a:sym typeface="Calibri"/>
              </a:rPr>
              <a:t>Some diacritical marks, like acute (  ̀) and grave (  ́) are called accents. </a:t>
            </a:r>
          </a:p>
          <a:p>
            <a:pPr marL="342900" marR="0" lvl="0" indent="-342900" algn="l" rtl="0">
              <a:spcBef>
                <a:spcPts val="360"/>
              </a:spcBef>
              <a:spcAft>
                <a:spcPts val="0"/>
              </a:spcAft>
              <a:buClr>
                <a:srgbClr val="000000"/>
              </a:buClr>
              <a:buSzPct val="100000"/>
              <a:buFont typeface="Arial"/>
              <a:buChar char="•"/>
            </a:pPr>
            <a:r>
              <a:rPr lang="en-US" sz="1800" b="0" i="0" u="none" strike="noStrike" cap="none">
                <a:solidFill>
                  <a:srgbClr val="000000"/>
                </a:solidFill>
                <a:latin typeface="Calibri"/>
                <a:ea typeface="Calibri"/>
                <a:cs typeface="Calibri"/>
                <a:sym typeface="Calibri"/>
              </a:rPr>
              <a:t>Diacritical marks can appear both above and below a letter, inside a letter, and between two letters.</a:t>
            </a:r>
          </a:p>
          <a:p>
            <a:pPr marL="342900" marR="0" lvl="0" indent="-342900" algn="l" rtl="0">
              <a:spcBef>
                <a:spcPts val="360"/>
              </a:spcBef>
              <a:spcAft>
                <a:spcPts val="0"/>
              </a:spcAft>
              <a:buClr>
                <a:srgbClr val="000000"/>
              </a:buClr>
              <a:buSzPct val="100000"/>
              <a:buFont typeface="Arial"/>
              <a:buChar char="•"/>
            </a:pPr>
            <a:r>
              <a:rPr lang="en-US" sz="1800" b="0" i="0" u="none" strike="noStrike" cap="none">
                <a:solidFill>
                  <a:srgbClr val="000000"/>
                </a:solidFill>
                <a:latin typeface="Calibri"/>
                <a:ea typeface="Calibri"/>
                <a:cs typeface="Calibri"/>
                <a:sym typeface="Calibri"/>
              </a:rPr>
              <a:t>Diacritical marks can be used in combination with alphanumeric characters, to produce a character that is not present in the character set (encoding) used in the page.</a:t>
            </a:r>
          </a:p>
          <a:p>
            <a:pPr marL="0" marR="0" lvl="0" indent="0" algn="l" rtl="0">
              <a:spcBef>
                <a:spcPts val="360"/>
              </a:spcBef>
              <a:spcAft>
                <a:spcPts val="0"/>
              </a:spcAft>
              <a:buClr>
                <a:srgbClr val="000000"/>
              </a:buClr>
              <a:buSzPct val="25000"/>
              <a:buFont typeface="Arial"/>
              <a:buNone/>
            </a:pPr>
            <a:r>
              <a:rPr lang="en-US" sz="1800" b="1" i="0" u="none" strike="noStrike" cap="none">
                <a:solidFill>
                  <a:srgbClr val="000000"/>
                </a:solidFill>
                <a:latin typeface="Calibri"/>
                <a:ea typeface="Calibri"/>
                <a:cs typeface="Calibri"/>
                <a:sym typeface="Calibri"/>
              </a:rPr>
              <a:t>Go to P. 57</a:t>
            </a:r>
          </a:p>
          <a:p>
            <a:pPr marL="0" marR="0" lvl="0" indent="0" algn="l" rtl="0">
              <a:spcBef>
                <a:spcPts val="360"/>
              </a:spcBef>
              <a:spcAft>
                <a:spcPts val="0"/>
              </a:spcAft>
              <a:buClr>
                <a:schemeClr val="dk1"/>
              </a:buClr>
              <a:buSzPct val="25000"/>
              <a:buFont typeface="Arial"/>
              <a:buNone/>
            </a:pPr>
            <a:endParaRPr sz="1800" b="1" i="0" u="none" strike="noStrike" cap="none">
              <a:solidFill>
                <a:srgbClr val="000000"/>
              </a:solidFill>
              <a:latin typeface="Calibri"/>
              <a:ea typeface="Calibri"/>
              <a:cs typeface="Calibri"/>
              <a:sym typeface="Calibri"/>
            </a:endParaRPr>
          </a:p>
          <a:p>
            <a:pPr marL="0" marR="0" lvl="0" indent="0" algn="l" rtl="0">
              <a:spcBef>
                <a:spcPts val="360"/>
              </a:spcBef>
              <a:spcAft>
                <a:spcPts val="0"/>
              </a:spcAft>
              <a:buClr>
                <a:srgbClr val="000000"/>
              </a:buClr>
              <a:buSzPct val="25000"/>
              <a:buFont typeface="Arial"/>
              <a:buNone/>
            </a:pPr>
            <a:r>
              <a:rPr lang="en-US" sz="1800" b="1" i="0" u="sng" strike="noStrike" cap="none">
                <a:solidFill>
                  <a:srgbClr val="000000"/>
                </a:solidFill>
                <a:latin typeface="Calibri"/>
                <a:ea typeface="Calibri"/>
                <a:cs typeface="Calibri"/>
                <a:sym typeface="Calibri"/>
              </a:rPr>
              <a:t>Some Other Useful HTML Character Entities</a:t>
            </a:r>
          </a:p>
          <a:p>
            <a:pPr marL="342900" marR="0" lvl="0" indent="-342900" algn="l" rtl="0">
              <a:spcBef>
                <a:spcPts val="360"/>
              </a:spcBef>
              <a:spcAft>
                <a:spcPts val="0"/>
              </a:spcAft>
              <a:buClr>
                <a:srgbClr val="000000"/>
              </a:buClr>
              <a:buSzPct val="100000"/>
              <a:buFont typeface="Arial"/>
              <a:buChar char="•"/>
            </a:pPr>
            <a:r>
              <a:rPr lang="en-US" sz="1800" b="0" i="0" u="none" strike="noStrike" cap="none">
                <a:solidFill>
                  <a:srgbClr val="000000"/>
                </a:solidFill>
                <a:latin typeface="Calibri"/>
                <a:ea typeface="Calibri"/>
                <a:cs typeface="Calibri"/>
                <a:sym typeface="Calibri"/>
              </a:rPr>
              <a:t>Entity names are case sensitive.</a:t>
            </a:r>
          </a:p>
          <a:p>
            <a:pPr marL="0" marR="0" lvl="0" indent="0" algn="l" rtl="0">
              <a:spcBef>
                <a:spcPts val="360"/>
              </a:spcBef>
              <a:spcAft>
                <a:spcPts val="0"/>
              </a:spcAft>
              <a:buClr>
                <a:srgbClr val="000000"/>
              </a:buClr>
              <a:buSzPct val="25000"/>
              <a:buFont typeface="Arial"/>
              <a:buNone/>
            </a:pPr>
            <a:r>
              <a:rPr lang="en-US" sz="1800" b="1" i="0" u="none" strike="noStrike" cap="none">
                <a:solidFill>
                  <a:srgbClr val="000000"/>
                </a:solidFill>
                <a:latin typeface="Calibri"/>
                <a:ea typeface="Calibri"/>
                <a:cs typeface="Calibri"/>
                <a:sym typeface="Calibri"/>
              </a:rPr>
              <a:t>Go to P. 58</a:t>
            </a:r>
          </a:p>
          <a:p>
            <a:pPr marL="0" marR="0" lvl="0" indent="0" algn="l" rtl="0">
              <a:spcBef>
                <a:spcPts val="480"/>
              </a:spcBef>
              <a:buClr>
                <a:schemeClr val="dk1"/>
              </a:buClr>
              <a:buSzPct val="25000"/>
              <a:buFont typeface="Arial"/>
              <a:buNone/>
            </a:pPr>
            <a:endParaRPr sz="2400" b="0" i="1" u="none" strike="noStrike" cap="none">
              <a:solidFill>
                <a:srgbClr val="595959"/>
              </a:solidFill>
              <a:latin typeface="Calibri"/>
              <a:ea typeface="Calibri"/>
              <a:cs typeface="Calibri"/>
              <a:sym typeface="Calibri"/>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2" name="Shape 62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Charset</a:t>
            </a:r>
          </a:p>
        </p:txBody>
      </p:sp>
      <p:sp>
        <p:nvSpPr>
          <p:cNvPr id="621" name="Shape 621"/>
          <p:cNvSpPr txBox="1">
            <a:spLocks noGrp="1"/>
          </p:cNvSpPr>
          <p:nvPr>
            <p:ph type="body" idx="1"/>
          </p:nvPr>
        </p:nvSpPr>
        <p:spPr>
          <a:prstGeom prst="rect">
            <a:avLst/>
          </a:prstGeom>
          <a:noFill/>
          <a:ln>
            <a:noFill/>
          </a:ln>
        </p:spPr>
        <p:txBody>
          <a:bodyPr lIns="91425" tIns="45700" rIns="91425" bIns="45700" anchor="t" anchorCtr="0">
            <a:noAutofit/>
          </a:bodyPr>
          <a:lstStyle/>
          <a:p>
            <a:pPr marL="274320" marR="0" lvl="0" indent="-274320" algn="l" rtl="0">
              <a:spcBef>
                <a:spcPts val="0"/>
              </a:spcBef>
              <a:spcAft>
                <a:spcPts val="0"/>
              </a:spcAft>
              <a:buClr>
                <a:schemeClr val="dk1"/>
              </a:buClr>
              <a:buSzPct val="100000"/>
              <a:buFont typeface="Arial"/>
              <a:buChar char="•"/>
            </a:pPr>
            <a:r>
              <a:rPr lang="en-US" sz="2200" b="0" i="0" u="none" strike="noStrike" cap="none">
                <a:solidFill>
                  <a:schemeClr val="dk1"/>
                </a:solidFill>
                <a:latin typeface="Arial"/>
                <a:ea typeface="Arial"/>
                <a:cs typeface="Arial"/>
                <a:sym typeface="Arial"/>
              </a:rPr>
              <a:t>To display an HTML page correctly, a web browser must know the character set (character encoding) to use.</a:t>
            </a:r>
          </a:p>
          <a:p>
            <a:pPr marL="274320" marR="0" lvl="0" indent="-274320" algn="l" rtl="0">
              <a:spcBef>
                <a:spcPts val="2200"/>
              </a:spcBef>
              <a:spcAft>
                <a:spcPts val="0"/>
              </a:spcAft>
              <a:buClr>
                <a:schemeClr val="dk1"/>
              </a:buClr>
              <a:buSzPct val="100000"/>
              <a:buFont typeface="Arial"/>
              <a:buChar char="•"/>
            </a:pPr>
            <a:r>
              <a:rPr lang="en-US" sz="2200" b="0" i="0" u="none" strike="noStrike" cap="none">
                <a:solidFill>
                  <a:schemeClr val="dk1"/>
                </a:solidFill>
                <a:latin typeface="Arial"/>
                <a:ea typeface="Arial"/>
                <a:cs typeface="Arial"/>
                <a:sym typeface="Arial"/>
              </a:rPr>
              <a:t>ASCII was the first </a:t>
            </a:r>
            <a:r>
              <a:rPr lang="en-US" sz="2200" b="1" i="0" u="none" strike="noStrike" cap="none">
                <a:solidFill>
                  <a:schemeClr val="dk1"/>
                </a:solidFill>
                <a:latin typeface="Arial"/>
                <a:ea typeface="Arial"/>
                <a:cs typeface="Arial"/>
                <a:sym typeface="Arial"/>
              </a:rPr>
              <a:t>character encoding standard</a:t>
            </a:r>
            <a:r>
              <a:rPr lang="en-US" sz="2200" b="0" i="0" u="none" strike="noStrike" cap="none">
                <a:solidFill>
                  <a:schemeClr val="dk1"/>
                </a:solidFill>
                <a:latin typeface="Arial"/>
                <a:ea typeface="Arial"/>
                <a:cs typeface="Arial"/>
                <a:sym typeface="Arial"/>
              </a:rPr>
              <a:t> (also called character set)</a:t>
            </a:r>
          </a:p>
          <a:p>
            <a:pPr marL="0" marR="0" lvl="0" indent="0" algn="l" rtl="0">
              <a:spcBef>
                <a:spcPts val="2200"/>
              </a:spcBef>
              <a:spcAft>
                <a:spcPts val="0"/>
              </a:spcAft>
              <a:buClr>
                <a:schemeClr val="dk1"/>
              </a:buClr>
              <a:buSzPct val="25000"/>
              <a:buFont typeface="Arial"/>
              <a:buNone/>
            </a:pPr>
            <a:r>
              <a:rPr lang="en-US" sz="2200" b="0" i="0" u="none" strike="noStrike" cap="none">
                <a:solidFill>
                  <a:schemeClr val="dk1"/>
                </a:solidFill>
                <a:latin typeface="Arial"/>
                <a:ea typeface="Arial"/>
                <a:cs typeface="Arial"/>
                <a:sym typeface="Arial"/>
              </a:rPr>
              <a:t>Syntax:</a:t>
            </a:r>
          </a:p>
          <a:p>
            <a:pPr marL="0" marR="0" lvl="0" indent="0" algn="l" rtl="0">
              <a:spcBef>
                <a:spcPts val="2200"/>
              </a:spcBef>
              <a:spcAft>
                <a:spcPts val="0"/>
              </a:spcAft>
              <a:buClr>
                <a:schemeClr val="dk1"/>
              </a:buClr>
              <a:buSzPct val="25000"/>
              <a:buFont typeface="Arial"/>
              <a:buNone/>
            </a:pPr>
            <a:r>
              <a:rPr lang="en-US" sz="2200" b="0" i="0" u="none" strike="noStrike" cap="none">
                <a:solidFill>
                  <a:schemeClr val="dk1"/>
                </a:solidFill>
                <a:latin typeface="Arial"/>
                <a:ea typeface="Arial"/>
                <a:cs typeface="Arial"/>
                <a:sym typeface="Arial"/>
              </a:rPr>
              <a:t>	</a:t>
            </a:r>
            <a:r>
              <a:rPr lang="en-US" sz="2400" b="0" i="1" u="none" strike="noStrike" cap="none">
                <a:solidFill>
                  <a:srgbClr val="595959"/>
                </a:solidFill>
                <a:latin typeface="Calibri"/>
                <a:ea typeface="Calibri"/>
                <a:cs typeface="Calibri"/>
                <a:sym typeface="Calibri"/>
              </a:rPr>
              <a:t>&lt;meta charset="UTF-8"&gt;</a:t>
            </a:r>
          </a:p>
          <a:p>
            <a:pPr marL="0" marR="0" lvl="0" indent="0" algn="l" rtl="0">
              <a:spcBef>
                <a:spcPts val="2200"/>
              </a:spcBef>
              <a:spcAft>
                <a:spcPts val="0"/>
              </a:spcAft>
              <a:buClr>
                <a:schemeClr val="dk1"/>
              </a:buClr>
              <a:buSzPct val="25000"/>
              <a:buFont typeface="Arial"/>
              <a:buNone/>
            </a:pPr>
            <a:r>
              <a:rPr lang="en-US" sz="2400" b="0" i="0" u="sng" strike="noStrike" cap="none">
                <a:solidFill>
                  <a:schemeClr val="hlink"/>
                </a:solidFill>
                <a:latin typeface="Calibri"/>
                <a:ea typeface="Calibri"/>
                <a:cs typeface="Calibri"/>
                <a:sym typeface="Calibri"/>
                <a:hlinkClick r:id="rId3"/>
              </a:rPr>
              <a:t>Example with charset</a:t>
            </a:r>
          </a:p>
          <a:p>
            <a:pPr marL="0" marR="0" lvl="0" indent="0" algn="l" rtl="0">
              <a:spcBef>
                <a:spcPts val="2200"/>
              </a:spcBef>
              <a:buClr>
                <a:schemeClr val="dk1"/>
              </a:buClr>
              <a:buSzPct val="25000"/>
              <a:buFont typeface="Arial"/>
              <a:buNone/>
            </a:pPr>
            <a:r>
              <a:rPr lang="en-US" sz="2400" b="0" i="0" u="sng" strike="noStrike" cap="none">
                <a:solidFill>
                  <a:schemeClr val="hlink"/>
                </a:solidFill>
                <a:latin typeface="Calibri"/>
                <a:ea typeface="Calibri"/>
                <a:cs typeface="Calibri"/>
                <a:sym typeface="Calibri"/>
                <a:hlinkClick r:id="rId4"/>
              </a:rPr>
              <a:t>Example without charset</a:t>
            </a: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Shape 627"/>
          <p:cNvSpPr txBox="1">
            <a:spLocks noGrp="1"/>
          </p:cNvSpPr>
          <p:nvPr>
            <p:ph type="body" idx="1"/>
          </p:nvPr>
        </p:nvSpPr>
        <p:spPr>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endParaRPr sz="7200" b="0" i="0" u="none" strike="noStrike" cap="none" dirty="0">
              <a:solidFill>
                <a:schemeClr val="dk1"/>
              </a:solidFill>
              <a:latin typeface="Arial"/>
              <a:ea typeface="Arial"/>
              <a:cs typeface="Arial"/>
              <a:sym typeface="Arial"/>
            </a:endParaRPr>
          </a:p>
          <a:p>
            <a:pPr marL="0" marR="0" lvl="0" indent="0" algn="ctr" rtl="0">
              <a:spcBef>
                <a:spcPts val="2200"/>
              </a:spcBef>
              <a:buClr>
                <a:schemeClr val="dk1"/>
              </a:buClr>
              <a:buSzPct val="25000"/>
              <a:buFont typeface="Arial"/>
              <a:buNone/>
            </a:pPr>
            <a:r>
              <a:rPr lang="en-US" sz="7200" b="0" i="0" u="none" strike="noStrike" cap="none" dirty="0">
                <a:solidFill>
                  <a:schemeClr val="accent1"/>
                </a:solidFill>
                <a:latin typeface="Arial"/>
                <a:ea typeface="Arial"/>
                <a:cs typeface="Arial"/>
                <a:sym typeface="Arial"/>
              </a:rPr>
              <a:t>Thank You!</a:t>
            </a:r>
          </a:p>
        </p:txBody>
      </p:sp>
      <p:sp>
        <p:nvSpPr>
          <p:cNvPr id="3" name="Rectangle 2"/>
          <p:cNvSpPr/>
          <p:nvPr/>
        </p:nvSpPr>
        <p:spPr>
          <a:xfrm>
            <a:off x="235390" y="4014020"/>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Shape 160"/>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Basic</a:t>
            </a:r>
          </a:p>
        </p:txBody>
      </p:sp>
      <p:sp>
        <p:nvSpPr>
          <p:cNvPr id="159" name="Shape 159"/>
          <p:cNvSpPr txBox="1">
            <a:spLocks noGrp="1"/>
          </p:cNvSpPr>
          <p:nvPr>
            <p:ph type="body" idx="1"/>
          </p:nvPr>
        </p:nvSpPr>
        <p:spPr>
          <a:xfrm>
            <a:off x="425158" y="1493415"/>
            <a:ext cx="11020925" cy="4760858"/>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US" sz="2035" b="1" i="0" u="sng" strike="noStrike" cap="none">
                <a:solidFill>
                  <a:schemeClr val="dk1"/>
                </a:solidFill>
                <a:latin typeface="Arial"/>
                <a:ea typeface="Arial"/>
                <a:cs typeface="Arial"/>
                <a:sym typeface="Arial"/>
              </a:rPr>
              <a:t>HTML Headings</a:t>
            </a:r>
          </a:p>
          <a:p>
            <a:pPr marL="274320" marR="0" lvl="0" indent="-274320" algn="l" rtl="0">
              <a:lnSpc>
                <a:spcPct val="90000"/>
              </a:lnSpc>
              <a:spcBef>
                <a:spcPts val="2200"/>
              </a:spcBef>
              <a:spcAft>
                <a:spcPts val="0"/>
              </a:spcAft>
              <a:buClr>
                <a:schemeClr val="dk1"/>
              </a:buClr>
              <a:buSzPct val="101750"/>
              <a:buFont typeface="Arial"/>
              <a:buChar char="•"/>
            </a:pPr>
            <a:r>
              <a:rPr lang="en-US" sz="2035" b="0" i="0" u="none" strike="noStrike" cap="none">
                <a:solidFill>
                  <a:schemeClr val="dk1"/>
                </a:solidFill>
                <a:latin typeface="Arial"/>
                <a:ea typeface="Arial"/>
                <a:cs typeface="Arial"/>
                <a:sym typeface="Arial"/>
              </a:rPr>
              <a:t>HTML headings are defined with the &lt;h1&gt; to &lt;h6&gt; tags.</a:t>
            </a:r>
          </a:p>
          <a:p>
            <a:pPr marL="0" marR="0" lvl="0" indent="0" algn="l" rtl="0">
              <a:lnSpc>
                <a:spcPct val="90000"/>
              </a:lnSpc>
              <a:spcBef>
                <a:spcPts val="2200"/>
              </a:spcBef>
              <a:spcAft>
                <a:spcPts val="0"/>
              </a:spcAft>
              <a:buClr>
                <a:schemeClr val="dk1"/>
              </a:buClr>
              <a:buSzPct val="25000"/>
              <a:buFont typeface="Arial"/>
              <a:buNone/>
            </a:pPr>
            <a:r>
              <a:rPr lang="en-US" sz="2035" b="0" i="1" u="sng" strike="noStrike" cap="none">
                <a:solidFill>
                  <a:schemeClr val="hlink"/>
                </a:solidFill>
                <a:latin typeface="Arial"/>
                <a:ea typeface="Arial"/>
                <a:cs typeface="Arial"/>
                <a:sym typeface="Arial"/>
                <a:hlinkClick r:id="rId3"/>
              </a:rPr>
              <a:t>Example</a:t>
            </a:r>
          </a:p>
          <a:p>
            <a:pPr marL="0" marR="0" lvl="0" indent="0" algn="l" rtl="0">
              <a:lnSpc>
                <a:spcPct val="90000"/>
              </a:lnSpc>
              <a:spcBef>
                <a:spcPts val="2200"/>
              </a:spcBef>
              <a:spcAft>
                <a:spcPts val="0"/>
              </a:spcAft>
              <a:buClr>
                <a:schemeClr val="dk1"/>
              </a:buClr>
              <a:buSzPct val="25000"/>
              <a:buFont typeface="Arial"/>
              <a:buNone/>
            </a:pPr>
            <a:r>
              <a:rPr lang="en-US" sz="2405" b="0" i="1" u="none" strike="noStrike" cap="none">
                <a:solidFill>
                  <a:srgbClr val="595959"/>
                </a:solidFill>
                <a:latin typeface="Arial"/>
                <a:ea typeface="Arial"/>
                <a:cs typeface="Arial"/>
                <a:sym typeface="Arial"/>
              </a:rPr>
              <a:t>&lt;h1&gt;This is heading 1&lt;/h1&gt;</a:t>
            </a:r>
          </a:p>
          <a:p>
            <a:pPr marL="0" marR="0" lvl="0" indent="0" algn="l" rtl="0">
              <a:lnSpc>
                <a:spcPct val="90000"/>
              </a:lnSpc>
              <a:spcBef>
                <a:spcPts val="2200"/>
              </a:spcBef>
              <a:spcAft>
                <a:spcPts val="0"/>
              </a:spcAft>
              <a:buClr>
                <a:schemeClr val="dk1"/>
              </a:buClr>
              <a:buSzPct val="25000"/>
              <a:buFont typeface="Arial"/>
              <a:buNone/>
            </a:pPr>
            <a:r>
              <a:rPr lang="en-US" sz="2220" b="0" i="1" u="none" strike="noStrike" cap="none">
                <a:solidFill>
                  <a:srgbClr val="595959"/>
                </a:solidFill>
                <a:latin typeface="Arial"/>
                <a:ea typeface="Arial"/>
                <a:cs typeface="Arial"/>
                <a:sym typeface="Arial"/>
              </a:rPr>
              <a:t>&lt;h2&gt;This is heading 2&lt;/h2&gt;</a:t>
            </a:r>
          </a:p>
          <a:p>
            <a:pPr marL="0" marR="0" lvl="0" indent="0" algn="l" rtl="0">
              <a:lnSpc>
                <a:spcPct val="90000"/>
              </a:lnSpc>
              <a:spcBef>
                <a:spcPts val="2200"/>
              </a:spcBef>
              <a:spcAft>
                <a:spcPts val="0"/>
              </a:spcAft>
              <a:buClr>
                <a:schemeClr val="dk1"/>
              </a:buClr>
              <a:buSzPct val="25000"/>
              <a:buFont typeface="Arial"/>
              <a:buNone/>
            </a:pPr>
            <a:r>
              <a:rPr lang="en-US" sz="2035" b="0" i="1" u="none" strike="noStrike" cap="none">
                <a:solidFill>
                  <a:srgbClr val="595959"/>
                </a:solidFill>
                <a:latin typeface="Arial"/>
                <a:ea typeface="Arial"/>
                <a:cs typeface="Arial"/>
                <a:sym typeface="Arial"/>
              </a:rPr>
              <a:t>&lt;h3&gt;This is heading 3&lt;/h3&gt;</a:t>
            </a:r>
          </a:p>
          <a:p>
            <a:pPr marL="0" marR="0" lvl="0" indent="0" algn="l" rtl="0">
              <a:lnSpc>
                <a:spcPct val="90000"/>
              </a:lnSpc>
              <a:spcBef>
                <a:spcPts val="2200"/>
              </a:spcBef>
              <a:spcAft>
                <a:spcPts val="0"/>
              </a:spcAft>
              <a:buClr>
                <a:schemeClr val="dk1"/>
              </a:buClr>
              <a:buSzPct val="25000"/>
              <a:buFont typeface="Arial"/>
              <a:buNone/>
            </a:pPr>
            <a:r>
              <a:rPr lang="en-US" sz="1850" b="0" i="1" u="none" strike="noStrike" cap="none">
                <a:solidFill>
                  <a:srgbClr val="595959"/>
                </a:solidFill>
                <a:latin typeface="Arial"/>
                <a:ea typeface="Arial"/>
                <a:cs typeface="Arial"/>
                <a:sym typeface="Arial"/>
              </a:rPr>
              <a:t>&lt;h4&gt;This is heading 4&lt;/h4&gt;</a:t>
            </a:r>
          </a:p>
          <a:p>
            <a:pPr marL="0" marR="0" lvl="0" indent="0" algn="l" rtl="0">
              <a:lnSpc>
                <a:spcPct val="90000"/>
              </a:lnSpc>
              <a:spcBef>
                <a:spcPts val="2200"/>
              </a:spcBef>
              <a:spcAft>
                <a:spcPts val="0"/>
              </a:spcAft>
              <a:buClr>
                <a:schemeClr val="dk1"/>
              </a:buClr>
              <a:buSzPct val="25000"/>
              <a:buFont typeface="Arial"/>
              <a:buNone/>
            </a:pPr>
            <a:r>
              <a:rPr lang="en-US" sz="1665" b="0" i="1" u="none" strike="noStrike" cap="none">
                <a:solidFill>
                  <a:srgbClr val="595959"/>
                </a:solidFill>
                <a:latin typeface="Arial"/>
                <a:ea typeface="Arial"/>
                <a:cs typeface="Arial"/>
                <a:sym typeface="Arial"/>
              </a:rPr>
              <a:t>&lt;h5&gt;This is heading 5&lt;/h5&gt;</a:t>
            </a:r>
          </a:p>
          <a:p>
            <a:pPr marL="0" marR="0" lvl="0" indent="0" algn="l" rtl="0">
              <a:lnSpc>
                <a:spcPct val="90000"/>
              </a:lnSpc>
              <a:spcBef>
                <a:spcPts val="2200"/>
              </a:spcBef>
              <a:spcAft>
                <a:spcPts val="0"/>
              </a:spcAft>
              <a:buClr>
                <a:schemeClr val="dk1"/>
              </a:buClr>
              <a:buSzPct val="25000"/>
              <a:buFont typeface="Arial"/>
              <a:buNone/>
            </a:pPr>
            <a:r>
              <a:rPr lang="en-US" sz="1480" b="0" i="1" u="none" strike="noStrike" cap="none">
                <a:solidFill>
                  <a:srgbClr val="595959"/>
                </a:solidFill>
                <a:latin typeface="Arial"/>
                <a:ea typeface="Arial"/>
                <a:cs typeface="Arial"/>
                <a:sym typeface="Arial"/>
              </a:rPr>
              <a:t>&lt;h6&gt;This is heading 6&lt;/h6&gt;</a:t>
            </a:r>
          </a:p>
          <a:p>
            <a:pPr marL="0" marR="0" lvl="0" indent="0" algn="l" rtl="0">
              <a:lnSpc>
                <a:spcPct val="90000"/>
              </a:lnSpc>
              <a:spcBef>
                <a:spcPts val="2200"/>
              </a:spcBef>
              <a:buClr>
                <a:schemeClr val="dk1"/>
              </a:buClr>
              <a:buSzPct val="25000"/>
              <a:buFont typeface="Arial"/>
              <a:buNone/>
            </a:pPr>
            <a:endParaRPr sz="2035" b="0" i="1" u="none" strike="noStrike" cap="none">
              <a:solidFill>
                <a:srgbClr val="595959"/>
              </a:solidFill>
              <a:latin typeface="Arial"/>
              <a:ea typeface="Arial"/>
              <a:cs typeface="Arial"/>
              <a:sym typeface="Arial"/>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Shape 167"/>
          <p:cNvSpPr txBox="1">
            <a:spLocks noGrp="1"/>
          </p:cNvSpPr>
          <p:nvPr>
            <p:ph type="title"/>
          </p:nvPr>
        </p:nvSpPr>
        <p:spPr>
          <a:xfrm>
            <a:off x="492206" y="349421"/>
            <a:ext cx="10994125" cy="101466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FF0000"/>
              </a:buClr>
              <a:buSzPct val="25000"/>
              <a:buFont typeface="Arial"/>
              <a:buNone/>
            </a:pPr>
            <a:r>
              <a:rPr lang="en-US" sz="3400" b="0" i="0" u="none" strike="noStrike" cap="none">
                <a:solidFill>
                  <a:srgbClr val="FF0000"/>
                </a:solidFill>
                <a:latin typeface="Arial"/>
                <a:ea typeface="Arial"/>
                <a:cs typeface="Arial"/>
                <a:sym typeface="Arial"/>
              </a:rPr>
              <a:t>HTML Basic (Continues)</a:t>
            </a:r>
          </a:p>
        </p:txBody>
      </p:sp>
      <p:sp>
        <p:nvSpPr>
          <p:cNvPr id="166" name="Shape 166"/>
          <p:cNvSpPr txBox="1">
            <a:spLocks noGrp="1"/>
          </p:cNvSpPr>
          <p:nvPr>
            <p:ph type="body" idx="1"/>
          </p:nvPr>
        </p:nvSpPr>
        <p:spPr>
          <a:xfrm>
            <a:off x="425158" y="1493413"/>
            <a:ext cx="11020925" cy="521218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Arial"/>
              <a:buNone/>
            </a:pPr>
            <a:r>
              <a:rPr lang="en-US" sz="1800" b="1" i="0" u="sng" strike="noStrike" cap="none">
                <a:solidFill>
                  <a:srgbClr val="000000"/>
                </a:solidFill>
                <a:latin typeface="Calibri"/>
                <a:ea typeface="Calibri"/>
                <a:cs typeface="Calibri"/>
                <a:sym typeface="Calibri"/>
              </a:rPr>
              <a:t>HTML Paragraphs</a:t>
            </a:r>
          </a:p>
          <a:p>
            <a:pPr marL="342900" marR="0" lvl="0" indent="-342900" algn="l" rtl="0">
              <a:spcBef>
                <a:spcPts val="320"/>
              </a:spcBef>
              <a:spcAft>
                <a:spcPts val="0"/>
              </a:spcAft>
              <a:buClr>
                <a:srgbClr val="000000"/>
              </a:buClr>
              <a:buSzPct val="100000"/>
              <a:buFont typeface="Arial"/>
              <a:buChar char="•"/>
            </a:pPr>
            <a:r>
              <a:rPr lang="en-US" sz="1600" b="0" i="0" u="none" strike="noStrike" cap="none">
                <a:solidFill>
                  <a:srgbClr val="000000"/>
                </a:solidFill>
                <a:latin typeface="Calibri"/>
                <a:ea typeface="Calibri"/>
                <a:cs typeface="Calibri"/>
                <a:sym typeface="Calibri"/>
              </a:rPr>
              <a:t>HTML paragraphs are defined with &lt;p&gt; tag.</a:t>
            </a:r>
          </a:p>
          <a:p>
            <a:pPr marL="0" marR="0" lvl="0" indent="0" algn="l" rtl="0">
              <a:spcBef>
                <a:spcPts val="320"/>
              </a:spcBef>
              <a:spcAft>
                <a:spcPts val="0"/>
              </a:spcAft>
              <a:buClr>
                <a:srgbClr val="595959"/>
              </a:buClr>
              <a:buSzPct val="25000"/>
              <a:buFont typeface="Arial"/>
              <a:buNone/>
            </a:pPr>
            <a:r>
              <a:rPr lang="en-US" sz="1600" b="0" i="1" u="sng" strike="noStrike" cap="none">
                <a:solidFill>
                  <a:schemeClr val="hlink"/>
                </a:solidFill>
                <a:latin typeface="Calibri"/>
                <a:ea typeface="Calibri"/>
                <a:cs typeface="Calibri"/>
                <a:sym typeface="Calibri"/>
                <a:hlinkClick r:id="rId3"/>
              </a:rPr>
              <a:t>Example</a:t>
            </a:r>
          </a:p>
          <a:p>
            <a:pPr marL="0" marR="0" lvl="0" indent="0" algn="l" rtl="0">
              <a:spcBef>
                <a:spcPts val="360"/>
              </a:spcBef>
              <a:spcAft>
                <a:spcPts val="0"/>
              </a:spcAft>
              <a:buClr>
                <a:srgbClr val="595959"/>
              </a:buClr>
              <a:buSzPct val="25000"/>
              <a:buFont typeface="Arial"/>
              <a:buNone/>
            </a:pPr>
            <a:r>
              <a:rPr lang="en-US" sz="1800" b="0" i="1" u="none" strike="noStrike" cap="none">
                <a:solidFill>
                  <a:srgbClr val="595959"/>
                </a:solidFill>
                <a:latin typeface="Calibri"/>
                <a:ea typeface="Calibri"/>
                <a:cs typeface="Calibri"/>
                <a:sym typeface="Calibri"/>
              </a:rPr>
              <a:t>&lt;p&gt;This is a paragraph.&lt;/p&gt;</a:t>
            </a:r>
          </a:p>
          <a:p>
            <a:pPr marL="0" marR="0" lvl="0" indent="0" algn="l" rtl="0">
              <a:spcBef>
                <a:spcPts val="360"/>
              </a:spcBef>
              <a:spcAft>
                <a:spcPts val="0"/>
              </a:spcAft>
              <a:buClr>
                <a:srgbClr val="595959"/>
              </a:buClr>
              <a:buSzPct val="25000"/>
              <a:buFont typeface="Arial"/>
              <a:buNone/>
            </a:pPr>
            <a:r>
              <a:rPr lang="en-US" sz="1800" b="0" i="1" u="none" strike="noStrike" cap="none">
                <a:solidFill>
                  <a:srgbClr val="595959"/>
                </a:solidFill>
                <a:latin typeface="Calibri"/>
                <a:ea typeface="Calibri"/>
                <a:cs typeface="Calibri"/>
                <a:sym typeface="Calibri"/>
              </a:rPr>
              <a:t>&lt;p&gt;This is another paragraph.&lt;/p&gt;</a:t>
            </a:r>
          </a:p>
          <a:p>
            <a:pPr marL="0" marR="0" lvl="0" indent="0" algn="l" rtl="0">
              <a:spcBef>
                <a:spcPts val="320"/>
              </a:spcBef>
              <a:spcAft>
                <a:spcPts val="0"/>
              </a:spcAft>
              <a:buClr>
                <a:srgbClr val="000000"/>
              </a:buClr>
              <a:buSzPct val="25000"/>
              <a:buFont typeface="Arial"/>
              <a:buNone/>
            </a:pPr>
            <a:r>
              <a:rPr lang="en-US" sz="1600" b="0" i="0" u="none" strike="noStrike" cap="none">
                <a:solidFill>
                  <a:srgbClr val="000000"/>
                </a:solidFill>
                <a:latin typeface="Calibri"/>
                <a:ea typeface="Calibri"/>
                <a:cs typeface="Calibri"/>
                <a:sym typeface="Calibri"/>
              </a:rPr>
              <a:t> </a:t>
            </a:r>
          </a:p>
          <a:p>
            <a:pPr marL="0" marR="0" lvl="0" indent="0" algn="l" rtl="0">
              <a:spcBef>
                <a:spcPts val="360"/>
              </a:spcBef>
              <a:spcAft>
                <a:spcPts val="0"/>
              </a:spcAft>
              <a:buClr>
                <a:srgbClr val="000000"/>
              </a:buClr>
              <a:buSzPct val="25000"/>
              <a:buFont typeface="Arial"/>
              <a:buNone/>
            </a:pPr>
            <a:r>
              <a:rPr lang="en-US" sz="1800" b="1" i="0" u="sng" strike="noStrike" cap="none">
                <a:solidFill>
                  <a:srgbClr val="000000"/>
                </a:solidFill>
                <a:latin typeface="Calibri"/>
                <a:ea typeface="Calibri"/>
                <a:cs typeface="Calibri"/>
                <a:sym typeface="Calibri"/>
              </a:rPr>
              <a:t>HTML Links</a:t>
            </a:r>
          </a:p>
          <a:p>
            <a:pPr marL="342900" marR="0" lvl="0" indent="-342900" algn="l" rtl="0">
              <a:spcBef>
                <a:spcPts val="320"/>
              </a:spcBef>
              <a:spcAft>
                <a:spcPts val="0"/>
              </a:spcAft>
              <a:buClr>
                <a:srgbClr val="000000"/>
              </a:buClr>
              <a:buSzPct val="100000"/>
              <a:buFont typeface="Arial"/>
              <a:buChar char="•"/>
            </a:pPr>
            <a:r>
              <a:rPr lang="en-US" sz="1600" b="0" i="0" u="none" strike="noStrike" cap="none">
                <a:solidFill>
                  <a:srgbClr val="000000"/>
                </a:solidFill>
                <a:latin typeface="Calibri"/>
                <a:ea typeface="Calibri"/>
                <a:cs typeface="Calibri"/>
                <a:sym typeface="Calibri"/>
              </a:rPr>
              <a:t>HTML links are defined with the &lt;a&gt; tag.</a:t>
            </a:r>
          </a:p>
          <a:p>
            <a:pPr marL="0" marR="0" lvl="0" indent="0" algn="l" rtl="0">
              <a:spcBef>
                <a:spcPts val="320"/>
              </a:spcBef>
              <a:spcAft>
                <a:spcPts val="0"/>
              </a:spcAft>
              <a:buClr>
                <a:srgbClr val="595959"/>
              </a:buClr>
              <a:buSzPct val="25000"/>
              <a:buFont typeface="Arial"/>
              <a:buNone/>
            </a:pPr>
            <a:r>
              <a:rPr lang="en-US" sz="1600" b="0" i="1" u="sng" strike="noStrike" cap="none">
                <a:solidFill>
                  <a:schemeClr val="hlink"/>
                </a:solidFill>
                <a:latin typeface="Calibri"/>
                <a:ea typeface="Calibri"/>
                <a:cs typeface="Calibri"/>
                <a:sym typeface="Calibri"/>
                <a:hlinkClick r:id="rId4"/>
              </a:rPr>
              <a:t>Example</a:t>
            </a:r>
          </a:p>
          <a:p>
            <a:pPr marL="0" marR="0" lvl="0" indent="0" algn="l" rtl="0">
              <a:spcBef>
                <a:spcPts val="360"/>
              </a:spcBef>
              <a:spcAft>
                <a:spcPts val="0"/>
              </a:spcAft>
              <a:buClr>
                <a:srgbClr val="595959"/>
              </a:buClr>
              <a:buSzPct val="25000"/>
              <a:buFont typeface="Arial"/>
              <a:buNone/>
            </a:pPr>
            <a:r>
              <a:rPr lang="en-US" sz="1800" b="0" i="1" u="none" strike="noStrike" cap="none">
                <a:solidFill>
                  <a:srgbClr val="595959"/>
                </a:solidFill>
                <a:latin typeface="Calibri"/>
                <a:ea typeface="Calibri"/>
                <a:cs typeface="Calibri"/>
                <a:sym typeface="Calibri"/>
              </a:rPr>
              <a:t>&lt;a href="http://www.w3schools.com"&gt;This is a link&lt;/a&gt;</a:t>
            </a:r>
          </a:p>
          <a:p>
            <a:pPr marL="0" marR="0" lvl="0" indent="0" algn="l" rtl="0">
              <a:spcBef>
                <a:spcPts val="320"/>
              </a:spcBef>
              <a:spcAft>
                <a:spcPts val="0"/>
              </a:spcAft>
              <a:buClr>
                <a:srgbClr val="000000"/>
              </a:buClr>
              <a:buSzPct val="25000"/>
              <a:buFont typeface="Arial"/>
              <a:buNone/>
            </a:pPr>
            <a:r>
              <a:rPr lang="en-US" sz="1600" b="1" i="0" u="none" strike="noStrike" cap="none">
                <a:solidFill>
                  <a:srgbClr val="000000"/>
                </a:solidFill>
                <a:latin typeface="Calibri"/>
                <a:ea typeface="Calibri"/>
                <a:cs typeface="Calibri"/>
                <a:sym typeface="Calibri"/>
              </a:rPr>
              <a:t>Note</a:t>
            </a:r>
            <a:r>
              <a:rPr lang="en-US" sz="1600" b="0" i="0" u="none" strike="noStrike" cap="none">
                <a:solidFill>
                  <a:srgbClr val="000000"/>
                </a:solidFill>
                <a:latin typeface="Calibri"/>
                <a:ea typeface="Calibri"/>
                <a:cs typeface="Calibri"/>
                <a:sym typeface="Calibri"/>
              </a:rPr>
              <a:t>: The link address is specified in the href attribute.</a:t>
            </a:r>
          </a:p>
          <a:p>
            <a:pPr marL="0" marR="0" lvl="0" indent="0" algn="l" rtl="0">
              <a:spcBef>
                <a:spcPts val="320"/>
              </a:spcBef>
              <a:spcAft>
                <a:spcPts val="0"/>
              </a:spcAft>
              <a:buClr>
                <a:schemeClr val="dk1"/>
              </a:buClr>
              <a:buSzPct val="25000"/>
              <a:buFont typeface="Arial"/>
              <a:buNone/>
            </a:pPr>
            <a:endParaRPr sz="1600" b="0" i="0" u="none" strike="noStrike" cap="none">
              <a:solidFill>
                <a:srgbClr val="000000"/>
              </a:solidFill>
              <a:latin typeface="Calibri"/>
              <a:ea typeface="Calibri"/>
              <a:cs typeface="Calibri"/>
              <a:sym typeface="Calibri"/>
            </a:endParaRPr>
          </a:p>
          <a:p>
            <a:pPr marL="0" marR="0" lvl="0" indent="0" algn="l" rtl="0">
              <a:spcBef>
                <a:spcPts val="360"/>
              </a:spcBef>
              <a:spcAft>
                <a:spcPts val="0"/>
              </a:spcAft>
              <a:buClr>
                <a:srgbClr val="000000"/>
              </a:buClr>
              <a:buSzPct val="25000"/>
              <a:buFont typeface="Arial"/>
              <a:buNone/>
            </a:pPr>
            <a:r>
              <a:rPr lang="en-US" sz="1800" b="1" i="0" u="sng" strike="noStrike" cap="none">
                <a:solidFill>
                  <a:srgbClr val="000000"/>
                </a:solidFill>
                <a:latin typeface="Calibri"/>
                <a:ea typeface="Calibri"/>
                <a:cs typeface="Calibri"/>
                <a:sym typeface="Calibri"/>
              </a:rPr>
              <a:t>HTML Images</a:t>
            </a:r>
          </a:p>
          <a:p>
            <a:pPr marL="342900" marR="0" lvl="0" indent="-342900" algn="l" rtl="0">
              <a:spcBef>
                <a:spcPts val="320"/>
              </a:spcBef>
              <a:spcAft>
                <a:spcPts val="0"/>
              </a:spcAft>
              <a:buClr>
                <a:srgbClr val="000000"/>
              </a:buClr>
              <a:buSzPct val="100000"/>
              <a:buFont typeface="Arial"/>
              <a:buChar char="•"/>
            </a:pPr>
            <a:r>
              <a:rPr lang="en-US" sz="1600" b="0" i="0" u="none" strike="noStrike" cap="none">
                <a:solidFill>
                  <a:srgbClr val="000000"/>
                </a:solidFill>
                <a:latin typeface="Calibri"/>
                <a:ea typeface="Calibri"/>
                <a:cs typeface="Calibri"/>
                <a:sym typeface="Calibri"/>
              </a:rPr>
              <a:t>HTML images are defined with the &lt;img&gt; tag.</a:t>
            </a:r>
          </a:p>
          <a:p>
            <a:pPr marL="0" marR="0" lvl="0" indent="0" algn="l" rtl="0">
              <a:spcBef>
                <a:spcPts val="320"/>
              </a:spcBef>
              <a:spcAft>
                <a:spcPts val="0"/>
              </a:spcAft>
              <a:buClr>
                <a:srgbClr val="000000"/>
              </a:buClr>
              <a:buSzPct val="25000"/>
              <a:buFont typeface="Arial"/>
              <a:buNone/>
            </a:pPr>
            <a:r>
              <a:rPr lang="en-US" sz="1600" b="0" i="0" u="sng" strike="noStrike" cap="none">
                <a:solidFill>
                  <a:schemeClr val="hlink"/>
                </a:solidFill>
                <a:latin typeface="Calibri"/>
                <a:ea typeface="Calibri"/>
                <a:cs typeface="Calibri"/>
                <a:sym typeface="Calibri"/>
                <a:hlinkClick r:id="rId5"/>
              </a:rPr>
              <a:t>Example</a:t>
            </a:r>
          </a:p>
          <a:p>
            <a:pPr marL="0" marR="0" lvl="0" indent="0" algn="l" rtl="0">
              <a:spcBef>
                <a:spcPts val="360"/>
              </a:spcBef>
              <a:spcAft>
                <a:spcPts val="0"/>
              </a:spcAft>
              <a:buClr>
                <a:srgbClr val="595959"/>
              </a:buClr>
              <a:buSzPct val="25000"/>
              <a:buFont typeface="Arial"/>
              <a:buNone/>
            </a:pPr>
            <a:r>
              <a:rPr lang="en-US" sz="1800" b="0" i="1" u="none" strike="noStrike" cap="none">
                <a:solidFill>
                  <a:srgbClr val="595959"/>
                </a:solidFill>
                <a:latin typeface="Calibri"/>
                <a:ea typeface="Calibri"/>
                <a:cs typeface="Calibri"/>
                <a:sym typeface="Calibri"/>
              </a:rPr>
              <a:t>&lt;img src=" w3schools.jpg" alt="W3Schools.com" width="104" height="142"&gt;</a:t>
            </a:r>
          </a:p>
          <a:p>
            <a:pPr marL="0" marR="0" lvl="0" indent="0" algn="l" rtl="0">
              <a:spcBef>
                <a:spcPts val="320"/>
              </a:spcBef>
              <a:spcAft>
                <a:spcPts val="0"/>
              </a:spcAft>
              <a:buClr>
                <a:srgbClr val="000000"/>
              </a:buClr>
              <a:buSzPct val="25000"/>
              <a:buFont typeface="Arial"/>
              <a:buNone/>
            </a:pPr>
            <a:r>
              <a:rPr lang="en-US" sz="1600" b="1" i="0" u="none" strike="noStrike" cap="none">
                <a:solidFill>
                  <a:srgbClr val="000000"/>
                </a:solidFill>
                <a:latin typeface="Calibri"/>
                <a:ea typeface="Calibri"/>
                <a:cs typeface="Calibri"/>
                <a:sym typeface="Calibri"/>
              </a:rPr>
              <a:t>Note</a:t>
            </a:r>
            <a:r>
              <a:rPr lang="en-US" sz="1600" b="0" i="0" u="none" strike="noStrike" cap="none">
                <a:solidFill>
                  <a:srgbClr val="000000"/>
                </a:solidFill>
                <a:latin typeface="Calibri"/>
                <a:ea typeface="Calibri"/>
                <a:cs typeface="Calibri"/>
                <a:sym typeface="Calibri"/>
              </a:rPr>
              <a:t>: The filename and the size of the image are provided as attributes.</a:t>
            </a:r>
          </a:p>
          <a:p>
            <a:pPr marL="0" marR="0" lvl="0" indent="0" algn="l" rtl="0">
              <a:spcBef>
                <a:spcPts val="2200"/>
              </a:spcBef>
              <a:buClr>
                <a:schemeClr val="dk1"/>
              </a:buClr>
              <a:buSzPct val="25000"/>
              <a:buFont typeface="Arial"/>
              <a:buNone/>
            </a:pPr>
            <a:endParaRPr sz="1600" b="0" i="1" u="none" strike="noStrike" cap="none">
              <a:solidFill>
                <a:srgbClr val="595959"/>
              </a:solidFill>
              <a:latin typeface="Arial"/>
              <a:ea typeface="Arial"/>
              <a:cs typeface="Arial"/>
              <a:sym typeface="Arial"/>
            </a:endParaRPr>
          </a:p>
        </p:txBody>
      </p:sp>
      <p:sp>
        <p:nvSpPr>
          <p:cNvPr id="4" name="Rectangle 3"/>
          <p:cNvSpPr/>
          <p:nvPr/>
        </p:nvSpPr>
        <p:spPr>
          <a:xfrm>
            <a:off x="235390" y="1253841"/>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16</TotalTime>
  <Words>5409</Words>
  <Application>Microsoft Office PowerPoint</Application>
  <PresentationFormat>Widescreen</PresentationFormat>
  <Paragraphs>894</Paragraphs>
  <Slides>75</Slides>
  <Notes>75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75</vt:i4>
      </vt:variant>
    </vt:vector>
  </HeadingPairs>
  <TitlesOfParts>
    <vt:vector size="83" baseType="lpstr">
      <vt:lpstr>Arial</vt:lpstr>
      <vt:lpstr>Rockwell</vt:lpstr>
      <vt:lpstr>Calibri</vt:lpstr>
      <vt:lpstr>Rockwell Condensed</vt:lpstr>
      <vt:lpstr>Quattrocento Sans</vt:lpstr>
      <vt:lpstr>Noto Sans Symbols</vt:lpstr>
      <vt:lpstr>Wingdings</vt:lpstr>
      <vt:lpstr>Wood Type</vt:lpstr>
      <vt:lpstr>PowerPoint Presentation</vt:lpstr>
      <vt:lpstr>HTML Introduction</vt:lpstr>
      <vt:lpstr>HTML Introduction (Cont.)</vt:lpstr>
      <vt:lpstr>HTML Introduction (Cont.)</vt:lpstr>
      <vt:lpstr>HTML Introduction (Cont.)</vt:lpstr>
      <vt:lpstr>HTML Introduction (Cont.)</vt:lpstr>
      <vt:lpstr>HTML Editors</vt:lpstr>
      <vt:lpstr>HTML Basic</vt:lpstr>
      <vt:lpstr>HTML Basic (Continues)</vt:lpstr>
      <vt:lpstr>HTML Elements</vt:lpstr>
      <vt:lpstr>HTML Elements(Con.)</vt:lpstr>
      <vt:lpstr>HTML Elements(Con.)</vt:lpstr>
      <vt:lpstr>HTML Elements(Con.)</vt:lpstr>
      <vt:lpstr>HTML Elements(Con.)</vt:lpstr>
      <vt:lpstr>HTML Attributes</vt:lpstr>
      <vt:lpstr>HTML Attributes (Con)</vt:lpstr>
      <vt:lpstr>HTML Attributes (Con)</vt:lpstr>
      <vt:lpstr>HTML Attributes (Con)</vt:lpstr>
      <vt:lpstr>HTML Headings</vt:lpstr>
      <vt:lpstr>HTML Headings (Con.)</vt:lpstr>
      <vt:lpstr>HTML Headings (Con.)</vt:lpstr>
      <vt:lpstr>HTML Paragraph </vt:lpstr>
      <vt:lpstr>HTML Paragraph (Con)</vt:lpstr>
      <vt:lpstr>HTML Text Formatting</vt:lpstr>
      <vt:lpstr>HTML Text Formatting(Con)</vt:lpstr>
      <vt:lpstr>HTML Text Formatting(Con)</vt:lpstr>
      <vt:lpstr>HTML Comment</vt:lpstr>
      <vt:lpstr>HTML Comment (Con)</vt:lpstr>
      <vt:lpstr>HTML Link</vt:lpstr>
      <vt:lpstr>HTML Link (Con)</vt:lpstr>
      <vt:lpstr>HTML Link (Con)</vt:lpstr>
      <vt:lpstr>HTML Link (Con)</vt:lpstr>
      <vt:lpstr>HTML Link (Con)</vt:lpstr>
      <vt:lpstr>HTML Head</vt:lpstr>
      <vt:lpstr>HTML Head(Con)</vt:lpstr>
      <vt:lpstr>HTML Head(Con)</vt:lpstr>
      <vt:lpstr>HTML Head(Con)</vt:lpstr>
      <vt:lpstr>HTML Head(Con)</vt:lpstr>
      <vt:lpstr>HTML Image</vt:lpstr>
      <vt:lpstr>HTML Image (Con)</vt:lpstr>
      <vt:lpstr>HTML Image (Con)</vt:lpstr>
      <vt:lpstr>HTML Image (Con)</vt:lpstr>
      <vt:lpstr>HTML Table</vt:lpstr>
      <vt:lpstr>HTML Table (Con)</vt:lpstr>
      <vt:lpstr>HTML Table (Con)</vt:lpstr>
      <vt:lpstr>HTML Table (Con)</vt:lpstr>
      <vt:lpstr>HTML Table (Con)</vt:lpstr>
      <vt:lpstr>HTML Table (Con)</vt:lpstr>
      <vt:lpstr>HTML Table (Con)</vt:lpstr>
      <vt:lpstr>HTML Table (Con)</vt:lpstr>
      <vt:lpstr>HTML List</vt:lpstr>
      <vt:lpstr>HTML List (Con)</vt:lpstr>
      <vt:lpstr>HTML List (Con)</vt:lpstr>
      <vt:lpstr>HTML List (Con)</vt:lpstr>
      <vt:lpstr>HTML Block</vt:lpstr>
      <vt:lpstr>HTML Block (Con)</vt:lpstr>
      <vt:lpstr>HTML Block (Con)</vt:lpstr>
      <vt:lpstr>HTML Layout</vt:lpstr>
      <vt:lpstr>HTML Layout (Con)</vt:lpstr>
      <vt:lpstr>HTML Layout (Con)</vt:lpstr>
      <vt:lpstr>HTML Layout (Con)</vt:lpstr>
      <vt:lpstr>HTML Forms</vt:lpstr>
      <vt:lpstr>HTML Forms (Con)</vt:lpstr>
      <vt:lpstr>HTML Forms (Con)</vt:lpstr>
      <vt:lpstr>HTML Forms (Con)</vt:lpstr>
      <vt:lpstr>HTML Forms (Con)</vt:lpstr>
      <vt:lpstr>HTML Iframe (Con)</vt:lpstr>
      <vt:lpstr>HTML Iframe (Con)</vt:lpstr>
      <vt:lpstr>HTML Color (Cont)</vt:lpstr>
      <vt:lpstr>HTML Color</vt:lpstr>
      <vt:lpstr>HTML Entities</vt:lpstr>
      <vt:lpstr>HTML Entities (Con)</vt:lpstr>
      <vt:lpstr>HTML Entities (Con)</vt:lpstr>
      <vt:lpstr>HTML Charset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nokk sal</cp:lastModifiedBy>
  <cp:revision>3</cp:revision>
  <dcterms:modified xsi:type="dcterms:W3CDTF">2019-11-25T04:45:26Z</dcterms:modified>
</cp:coreProperties>
</file>