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49"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12192000" cy="6858000"/>
  <p:notesSz cx="6858000" cy="9144000"/>
  <p:embeddedFontLst>
    <p:embeddedFont>
      <p:font typeface="Rockwell" panose="02060603020205020403" pitchFamily="18" charset="0"/>
      <p:regular r:id="rId94"/>
      <p:bold r:id="rId95"/>
      <p:italic r:id="rId96"/>
      <p:boldItalic r:id="rId97"/>
    </p:embeddedFont>
    <p:embeddedFont>
      <p:font typeface="Calibri" panose="020F0502020204030204" pitchFamily="34" charset="0"/>
      <p:regular r:id="rId98"/>
      <p:bold r:id="rId99"/>
      <p:italic r:id="rId100"/>
      <p:boldItalic r:id="rId101"/>
    </p:embeddedFont>
    <p:embeddedFont>
      <p:font typeface="Rockwell Condensed" panose="02060603050405020104" pitchFamily="18" charset="0"/>
      <p:regular r:id="rId102"/>
      <p:bold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A16973-7B6A-494C-A831-7C1C3CB9F143}">
  <a:tblStyle styleId="{48A16973-7B6A-494C-A831-7C1C3CB9F143}" styleName="Table_0"/>
  <a:tblStyle styleId="{B69A0108-AF98-48DE-B8F2-36D7766B805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12700" cap="flat" cmpd="sng">
              <a:solidFill>
                <a:schemeClr val="accent1"/>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254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D205B396-9AD4-407D-BCE6-CBE0635E1364}" styleName="Table_2">
    <a:wholeTbl>
      <a:tcTxStyle b="off" i="off">
        <a:font>
          <a:latin typeface="Arial"/>
          <a:ea typeface="Arial"/>
          <a:cs typeface="Arial"/>
        </a:font>
        <a:schemeClr val="dk1"/>
      </a:tcTxStyle>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op>
            <a:ln w="9525" cap="flat" cmpd="sng">
              <a:solidFill>
                <a:schemeClr val="accent1"/>
              </a:solidFill>
              <a:prstDash val="solid"/>
              <a:round/>
              <a:headEnd type="none" w="med" len="med"/>
              <a:tailEnd type="none" w="med" len="med"/>
            </a:ln>
          </a:top>
          <a:bottom>
            <a:ln w="9525"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top>
            <a:ln w="9525" cap="flat" cmpd="sng">
              <a:solidFill>
                <a:schemeClr val="accent1"/>
              </a:solidFill>
              <a:prstDash val="solid"/>
              <a:round/>
              <a:headEnd type="none" w="med" len="med"/>
              <a:tailEnd type="none" w="med" len="med"/>
            </a:ln>
          </a:top>
          <a:bottom>
            <a:ln w="9525" cap="flat" cmpd="sng">
              <a:solidFill>
                <a:schemeClr val="accent1"/>
              </a:solidFill>
              <a:prstDash val="solid"/>
              <a:round/>
              <a:headEnd type="none" w="med" len="med"/>
              <a:tailEnd type="none" w="med" len="med"/>
            </a:ln>
          </a:bottom>
        </a:tcBdr>
      </a:tcStyle>
    </a:band1H>
    <a:band1V>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cBdr>
      </a:tcStyle>
    </a:band1V>
    <a:band2V>
      <a:tcStyle>
        <a:tcBdr>
          <a:left>
            <a:ln w="9525" cap="flat" cmpd="sng">
              <a:solidFill>
                <a:schemeClr val="accent1"/>
              </a:solidFill>
              <a:prstDash val="solid"/>
              <a:round/>
              <a:headEnd type="none" w="med" len="med"/>
              <a:tailEnd type="none" w="med" len="med"/>
            </a:ln>
          </a:left>
          <a:right>
            <a:ln w="9525" cap="flat" cmpd="sng">
              <a:solidFill>
                <a:schemeClr val="accent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tcStyle>
    </a:lastRow>
    <a:firstRow>
      <a:tcTxStyle b="on" i="off">
        <a:font>
          <a:latin typeface="Arial"/>
          <a:ea typeface="Arial"/>
          <a:cs typeface="Arial"/>
        </a:font>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7"/>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2.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4.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7.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09424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Arial"/>
                <a:ea typeface="Arial"/>
                <a:cs typeface="Arial"/>
                <a:sym typeface="Arial"/>
              </a:rPr>
              <a:t>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88905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13</a:t>
            </a:fld>
            <a:endParaRPr lang="en-US"/>
          </a:p>
        </p:txBody>
      </p:sp>
    </p:spTree>
    <p:extLst>
      <p:ext uri="{BB962C8B-B14F-4D97-AF65-F5344CB8AC3E}">
        <p14:creationId xmlns:p14="http://schemas.microsoft.com/office/powerpoint/2010/main" val="3134704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15</a:t>
            </a:fld>
            <a:endParaRPr lang="en-US"/>
          </a:p>
        </p:txBody>
      </p:sp>
    </p:spTree>
    <p:extLst>
      <p:ext uri="{BB962C8B-B14F-4D97-AF65-F5344CB8AC3E}">
        <p14:creationId xmlns:p14="http://schemas.microsoft.com/office/powerpoint/2010/main" val="3375849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16</a:t>
            </a:fld>
            <a:endParaRPr lang="en-US"/>
          </a:p>
        </p:txBody>
      </p:sp>
    </p:spTree>
    <p:extLst>
      <p:ext uri="{BB962C8B-B14F-4D97-AF65-F5344CB8AC3E}">
        <p14:creationId xmlns:p14="http://schemas.microsoft.com/office/powerpoint/2010/main" val="1908157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18</a:t>
            </a:fld>
            <a:endParaRPr lang="en-US"/>
          </a:p>
        </p:txBody>
      </p:sp>
    </p:spTree>
    <p:extLst>
      <p:ext uri="{BB962C8B-B14F-4D97-AF65-F5344CB8AC3E}">
        <p14:creationId xmlns:p14="http://schemas.microsoft.com/office/powerpoint/2010/main" val="21764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20</a:t>
            </a:fld>
            <a:endParaRPr lang="en-US"/>
          </a:p>
        </p:txBody>
      </p:sp>
    </p:spTree>
    <p:extLst>
      <p:ext uri="{BB962C8B-B14F-4D97-AF65-F5344CB8AC3E}">
        <p14:creationId xmlns:p14="http://schemas.microsoft.com/office/powerpoint/2010/main" val="22815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22</a:t>
            </a:fld>
            <a:endParaRPr lang="en-US"/>
          </a:p>
        </p:txBody>
      </p:sp>
    </p:spTree>
    <p:extLst>
      <p:ext uri="{BB962C8B-B14F-4D97-AF65-F5344CB8AC3E}">
        <p14:creationId xmlns:p14="http://schemas.microsoft.com/office/powerpoint/2010/main" val="156236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23</a:t>
            </a:fld>
            <a:endParaRPr lang="en-US"/>
          </a:p>
        </p:txBody>
      </p:sp>
    </p:spTree>
    <p:extLst>
      <p:ext uri="{BB962C8B-B14F-4D97-AF65-F5344CB8AC3E}">
        <p14:creationId xmlns:p14="http://schemas.microsoft.com/office/powerpoint/2010/main" val="61638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25</a:t>
            </a:fld>
            <a:endParaRPr lang="en-US"/>
          </a:p>
        </p:txBody>
      </p:sp>
    </p:spTree>
    <p:extLst>
      <p:ext uri="{BB962C8B-B14F-4D97-AF65-F5344CB8AC3E}">
        <p14:creationId xmlns:p14="http://schemas.microsoft.com/office/powerpoint/2010/main" val="2399934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26</a:t>
            </a:fld>
            <a:endParaRPr lang="en-US"/>
          </a:p>
        </p:txBody>
      </p:sp>
    </p:spTree>
    <p:extLst>
      <p:ext uri="{BB962C8B-B14F-4D97-AF65-F5344CB8AC3E}">
        <p14:creationId xmlns:p14="http://schemas.microsoft.com/office/powerpoint/2010/main" val="971780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27</a:t>
            </a:fld>
            <a:endParaRPr lang="en-US"/>
          </a:p>
        </p:txBody>
      </p:sp>
    </p:spTree>
    <p:extLst>
      <p:ext uri="{BB962C8B-B14F-4D97-AF65-F5344CB8AC3E}">
        <p14:creationId xmlns:p14="http://schemas.microsoft.com/office/powerpoint/2010/main" val="120379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a:t>
            </a:fld>
            <a:endParaRPr lang="en-US"/>
          </a:p>
        </p:txBody>
      </p:sp>
    </p:spTree>
    <p:extLst>
      <p:ext uri="{BB962C8B-B14F-4D97-AF65-F5344CB8AC3E}">
        <p14:creationId xmlns:p14="http://schemas.microsoft.com/office/powerpoint/2010/main" val="2386442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28</a:t>
            </a:fld>
            <a:endParaRPr lang="en-US"/>
          </a:p>
        </p:txBody>
      </p:sp>
    </p:spTree>
    <p:extLst>
      <p:ext uri="{BB962C8B-B14F-4D97-AF65-F5344CB8AC3E}">
        <p14:creationId xmlns:p14="http://schemas.microsoft.com/office/powerpoint/2010/main" val="1847638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30</a:t>
            </a:fld>
            <a:endParaRPr lang="en-US"/>
          </a:p>
        </p:txBody>
      </p:sp>
    </p:spTree>
    <p:extLst>
      <p:ext uri="{BB962C8B-B14F-4D97-AF65-F5344CB8AC3E}">
        <p14:creationId xmlns:p14="http://schemas.microsoft.com/office/powerpoint/2010/main" val="1397096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31</a:t>
            </a:fld>
            <a:endParaRPr lang="en-US"/>
          </a:p>
        </p:txBody>
      </p:sp>
    </p:spTree>
    <p:extLst>
      <p:ext uri="{BB962C8B-B14F-4D97-AF65-F5344CB8AC3E}">
        <p14:creationId xmlns:p14="http://schemas.microsoft.com/office/powerpoint/2010/main" val="1525867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32</a:t>
            </a:fld>
            <a:endParaRPr lang="en-US"/>
          </a:p>
        </p:txBody>
      </p:sp>
    </p:spTree>
    <p:extLst>
      <p:ext uri="{BB962C8B-B14F-4D97-AF65-F5344CB8AC3E}">
        <p14:creationId xmlns:p14="http://schemas.microsoft.com/office/powerpoint/2010/main" val="749269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33</a:t>
            </a:fld>
            <a:endParaRPr lang="en-US"/>
          </a:p>
        </p:txBody>
      </p:sp>
    </p:spTree>
    <p:extLst>
      <p:ext uri="{BB962C8B-B14F-4D97-AF65-F5344CB8AC3E}">
        <p14:creationId xmlns:p14="http://schemas.microsoft.com/office/powerpoint/2010/main" val="3014689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34</a:t>
            </a:fld>
            <a:endParaRPr lang="en-US"/>
          </a:p>
        </p:txBody>
      </p:sp>
    </p:spTree>
    <p:extLst>
      <p:ext uri="{BB962C8B-B14F-4D97-AF65-F5344CB8AC3E}">
        <p14:creationId xmlns:p14="http://schemas.microsoft.com/office/powerpoint/2010/main" val="3051228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35</a:t>
            </a:fld>
            <a:endParaRPr lang="en-US"/>
          </a:p>
        </p:txBody>
      </p:sp>
    </p:spTree>
    <p:extLst>
      <p:ext uri="{BB962C8B-B14F-4D97-AF65-F5344CB8AC3E}">
        <p14:creationId xmlns:p14="http://schemas.microsoft.com/office/powerpoint/2010/main" val="4116265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37</a:t>
            </a:fld>
            <a:endParaRPr lang="en-US"/>
          </a:p>
        </p:txBody>
      </p:sp>
    </p:spTree>
    <p:extLst>
      <p:ext uri="{BB962C8B-B14F-4D97-AF65-F5344CB8AC3E}">
        <p14:creationId xmlns:p14="http://schemas.microsoft.com/office/powerpoint/2010/main" val="478533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38</a:t>
            </a:fld>
            <a:endParaRPr lang="en-US"/>
          </a:p>
        </p:txBody>
      </p:sp>
    </p:spTree>
    <p:extLst>
      <p:ext uri="{BB962C8B-B14F-4D97-AF65-F5344CB8AC3E}">
        <p14:creationId xmlns:p14="http://schemas.microsoft.com/office/powerpoint/2010/main" val="1457657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39</a:t>
            </a:fld>
            <a:endParaRPr lang="en-US"/>
          </a:p>
        </p:txBody>
      </p:sp>
    </p:spTree>
    <p:extLst>
      <p:ext uri="{BB962C8B-B14F-4D97-AF65-F5344CB8AC3E}">
        <p14:creationId xmlns:p14="http://schemas.microsoft.com/office/powerpoint/2010/main" val="386363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3</a:t>
            </a:fld>
            <a:endParaRPr lang="en-US"/>
          </a:p>
        </p:txBody>
      </p:sp>
    </p:spTree>
    <p:extLst>
      <p:ext uri="{BB962C8B-B14F-4D97-AF65-F5344CB8AC3E}">
        <p14:creationId xmlns:p14="http://schemas.microsoft.com/office/powerpoint/2010/main" val="985055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40</a:t>
            </a:fld>
            <a:endParaRPr lang="en-US"/>
          </a:p>
        </p:txBody>
      </p:sp>
    </p:spTree>
    <p:extLst>
      <p:ext uri="{BB962C8B-B14F-4D97-AF65-F5344CB8AC3E}">
        <p14:creationId xmlns:p14="http://schemas.microsoft.com/office/powerpoint/2010/main" val="3366289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41</a:t>
            </a:fld>
            <a:endParaRPr lang="en-US"/>
          </a:p>
        </p:txBody>
      </p:sp>
    </p:spTree>
    <p:extLst>
      <p:ext uri="{BB962C8B-B14F-4D97-AF65-F5344CB8AC3E}">
        <p14:creationId xmlns:p14="http://schemas.microsoft.com/office/powerpoint/2010/main" val="724739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42</a:t>
            </a:fld>
            <a:endParaRPr lang="en-US"/>
          </a:p>
        </p:txBody>
      </p:sp>
    </p:spTree>
    <p:extLst>
      <p:ext uri="{BB962C8B-B14F-4D97-AF65-F5344CB8AC3E}">
        <p14:creationId xmlns:p14="http://schemas.microsoft.com/office/powerpoint/2010/main" val="2924734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43</a:t>
            </a:fld>
            <a:endParaRPr lang="en-US"/>
          </a:p>
        </p:txBody>
      </p:sp>
    </p:spTree>
    <p:extLst>
      <p:ext uri="{BB962C8B-B14F-4D97-AF65-F5344CB8AC3E}">
        <p14:creationId xmlns:p14="http://schemas.microsoft.com/office/powerpoint/2010/main" val="2778623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44</a:t>
            </a:fld>
            <a:endParaRPr lang="en-US"/>
          </a:p>
        </p:txBody>
      </p:sp>
    </p:spTree>
    <p:extLst>
      <p:ext uri="{BB962C8B-B14F-4D97-AF65-F5344CB8AC3E}">
        <p14:creationId xmlns:p14="http://schemas.microsoft.com/office/powerpoint/2010/main" val="732685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45</a:t>
            </a:fld>
            <a:endParaRPr lang="en-US"/>
          </a:p>
        </p:txBody>
      </p:sp>
    </p:spTree>
    <p:extLst>
      <p:ext uri="{BB962C8B-B14F-4D97-AF65-F5344CB8AC3E}">
        <p14:creationId xmlns:p14="http://schemas.microsoft.com/office/powerpoint/2010/main" val="3853977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46</a:t>
            </a:fld>
            <a:endParaRPr lang="en-US"/>
          </a:p>
        </p:txBody>
      </p:sp>
    </p:spTree>
    <p:extLst>
      <p:ext uri="{BB962C8B-B14F-4D97-AF65-F5344CB8AC3E}">
        <p14:creationId xmlns:p14="http://schemas.microsoft.com/office/powerpoint/2010/main" val="302530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47</a:t>
            </a:fld>
            <a:endParaRPr lang="en-US"/>
          </a:p>
        </p:txBody>
      </p:sp>
    </p:spTree>
    <p:extLst>
      <p:ext uri="{BB962C8B-B14F-4D97-AF65-F5344CB8AC3E}">
        <p14:creationId xmlns:p14="http://schemas.microsoft.com/office/powerpoint/2010/main" val="14454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48</a:t>
            </a:fld>
            <a:endParaRPr lang="en-US"/>
          </a:p>
        </p:txBody>
      </p:sp>
    </p:spTree>
    <p:extLst>
      <p:ext uri="{BB962C8B-B14F-4D97-AF65-F5344CB8AC3E}">
        <p14:creationId xmlns:p14="http://schemas.microsoft.com/office/powerpoint/2010/main" val="728594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49</a:t>
            </a:fld>
            <a:endParaRPr lang="en-US"/>
          </a:p>
        </p:txBody>
      </p:sp>
    </p:spTree>
    <p:extLst>
      <p:ext uri="{BB962C8B-B14F-4D97-AF65-F5344CB8AC3E}">
        <p14:creationId xmlns:p14="http://schemas.microsoft.com/office/powerpoint/2010/main" val="335748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4</a:t>
            </a:fld>
            <a:endParaRPr lang="en-US"/>
          </a:p>
        </p:txBody>
      </p:sp>
    </p:spTree>
    <p:extLst>
      <p:ext uri="{BB962C8B-B14F-4D97-AF65-F5344CB8AC3E}">
        <p14:creationId xmlns:p14="http://schemas.microsoft.com/office/powerpoint/2010/main" val="69901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50</a:t>
            </a:fld>
            <a:endParaRPr lang="en-US"/>
          </a:p>
        </p:txBody>
      </p:sp>
    </p:spTree>
    <p:extLst>
      <p:ext uri="{BB962C8B-B14F-4D97-AF65-F5344CB8AC3E}">
        <p14:creationId xmlns:p14="http://schemas.microsoft.com/office/powerpoint/2010/main" val="3809601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51</a:t>
            </a:fld>
            <a:endParaRPr lang="en-US"/>
          </a:p>
        </p:txBody>
      </p:sp>
    </p:spTree>
    <p:extLst>
      <p:ext uri="{BB962C8B-B14F-4D97-AF65-F5344CB8AC3E}">
        <p14:creationId xmlns:p14="http://schemas.microsoft.com/office/powerpoint/2010/main" val="1856586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52</a:t>
            </a:fld>
            <a:endParaRPr lang="en-US"/>
          </a:p>
        </p:txBody>
      </p:sp>
    </p:spTree>
    <p:extLst>
      <p:ext uri="{BB962C8B-B14F-4D97-AF65-F5344CB8AC3E}">
        <p14:creationId xmlns:p14="http://schemas.microsoft.com/office/powerpoint/2010/main" val="1687514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53</a:t>
            </a:fld>
            <a:endParaRPr lang="en-US"/>
          </a:p>
        </p:txBody>
      </p:sp>
    </p:spTree>
    <p:extLst>
      <p:ext uri="{BB962C8B-B14F-4D97-AF65-F5344CB8AC3E}">
        <p14:creationId xmlns:p14="http://schemas.microsoft.com/office/powerpoint/2010/main" val="3516111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54</a:t>
            </a:fld>
            <a:endParaRPr lang="en-US"/>
          </a:p>
        </p:txBody>
      </p:sp>
    </p:spTree>
    <p:extLst>
      <p:ext uri="{BB962C8B-B14F-4D97-AF65-F5344CB8AC3E}">
        <p14:creationId xmlns:p14="http://schemas.microsoft.com/office/powerpoint/2010/main" val="3285320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55</a:t>
            </a:fld>
            <a:endParaRPr lang="en-US"/>
          </a:p>
        </p:txBody>
      </p:sp>
    </p:spTree>
    <p:extLst>
      <p:ext uri="{BB962C8B-B14F-4D97-AF65-F5344CB8AC3E}">
        <p14:creationId xmlns:p14="http://schemas.microsoft.com/office/powerpoint/2010/main" val="4232303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56</a:t>
            </a:fld>
            <a:endParaRPr lang="en-US"/>
          </a:p>
        </p:txBody>
      </p:sp>
    </p:spTree>
    <p:extLst>
      <p:ext uri="{BB962C8B-B14F-4D97-AF65-F5344CB8AC3E}">
        <p14:creationId xmlns:p14="http://schemas.microsoft.com/office/powerpoint/2010/main" val="27261562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57</a:t>
            </a:fld>
            <a:endParaRPr lang="en-US"/>
          </a:p>
        </p:txBody>
      </p:sp>
    </p:spTree>
    <p:extLst>
      <p:ext uri="{BB962C8B-B14F-4D97-AF65-F5344CB8AC3E}">
        <p14:creationId xmlns:p14="http://schemas.microsoft.com/office/powerpoint/2010/main" val="1850600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58</a:t>
            </a:fld>
            <a:endParaRPr lang="en-US"/>
          </a:p>
        </p:txBody>
      </p:sp>
    </p:spTree>
    <p:extLst>
      <p:ext uri="{BB962C8B-B14F-4D97-AF65-F5344CB8AC3E}">
        <p14:creationId xmlns:p14="http://schemas.microsoft.com/office/powerpoint/2010/main" val="654323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59</a:t>
            </a:fld>
            <a:endParaRPr lang="en-US"/>
          </a:p>
        </p:txBody>
      </p:sp>
    </p:spTree>
    <p:extLst>
      <p:ext uri="{BB962C8B-B14F-4D97-AF65-F5344CB8AC3E}">
        <p14:creationId xmlns:p14="http://schemas.microsoft.com/office/powerpoint/2010/main" val="3594526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5</a:t>
            </a:fld>
            <a:endParaRPr lang="en-US"/>
          </a:p>
        </p:txBody>
      </p:sp>
    </p:spTree>
    <p:extLst>
      <p:ext uri="{BB962C8B-B14F-4D97-AF65-F5344CB8AC3E}">
        <p14:creationId xmlns:p14="http://schemas.microsoft.com/office/powerpoint/2010/main" val="646404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60</a:t>
            </a:fld>
            <a:endParaRPr lang="en-US"/>
          </a:p>
        </p:txBody>
      </p:sp>
    </p:spTree>
    <p:extLst>
      <p:ext uri="{BB962C8B-B14F-4D97-AF65-F5344CB8AC3E}">
        <p14:creationId xmlns:p14="http://schemas.microsoft.com/office/powerpoint/2010/main" val="10405845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61</a:t>
            </a:fld>
            <a:endParaRPr lang="en-US"/>
          </a:p>
        </p:txBody>
      </p:sp>
    </p:spTree>
    <p:extLst>
      <p:ext uri="{BB962C8B-B14F-4D97-AF65-F5344CB8AC3E}">
        <p14:creationId xmlns:p14="http://schemas.microsoft.com/office/powerpoint/2010/main" val="8530811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62</a:t>
            </a:fld>
            <a:endParaRPr lang="en-US"/>
          </a:p>
        </p:txBody>
      </p:sp>
    </p:spTree>
    <p:extLst>
      <p:ext uri="{BB962C8B-B14F-4D97-AF65-F5344CB8AC3E}">
        <p14:creationId xmlns:p14="http://schemas.microsoft.com/office/powerpoint/2010/main" val="21663994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63</a:t>
            </a:fld>
            <a:endParaRPr lang="en-US">
              <a:solidFill>
                <a:prstClr val="black"/>
              </a:solidFill>
              <a:latin typeface="Calibri"/>
            </a:endParaRPr>
          </a:p>
        </p:txBody>
      </p:sp>
    </p:spTree>
    <p:extLst>
      <p:ext uri="{BB962C8B-B14F-4D97-AF65-F5344CB8AC3E}">
        <p14:creationId xmlns:p14="http://schemas.microsoft.com/office/powerpoint/2010/main" val="2973095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64</a:t>
            </a:fld>
            <a:endParaRPr lang="en-US">
              <a:solidFill>
                <a:prstClr val="black"/>
              </a:solidFill>
              <a:latin typeface="Calibri"/>
            </a:endParaRPr>
          </a:p>
        </p:txBody>
      </p:sp>
    </p:spTree>
    <p:extLst>
      <p:ext uri="{BB962C8B-B14F-4D97-AF65-F5344CB8AC3E}">
        <p14:creationId xmlns:p14="http://schemas.microsoft.com/office/powerpoint/2010/main" val="8545189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65</a:t>
            </a:fld>
            <a:endParaRPr lang="en-US">
              <a:solidFill>
                <a:prstClr val="black"/>
              </a:solidFill>
              <a:latin typeface="Calibri"/>
            </a:endParaRPr>
          </a:p>
        </p:txBody>
      </p:sp>
    </p:spTree>
    <p:extLst>
      <p:ext uri="{BB962C8B-B14F-4D97-AF65-F5344CB8AC3E}">
        <p14:creationId xmlns:p14="http://schemas.microsoft.com/office/powerpoint/2010/main" val="94134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66</a:t>
            </a:fld>
            <a:endParaRPr lang="en-US">
              <a:solidFill>
                <a:prstClr val="black"/>
              </a:solidFill>
              <a:latin typeface="Calibri"/>
            </a:endParaRPr>
          </a:p>
        </p:txBody>
      </p:sp>
    </p:spTree>
    <p:extLst>
      <p:ext uri="{BB962C8B-B14F-4D97-AF65-F5344CB8AC3E}">
        <p14:creationId xmlns:p14="http://schemas.microsoft.com/office/powerpoint/2010/main" val="3783502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67</a:t>
            </a:fld>
            <a:endParaRPr lang="en-US">
              <a:solidFill>
                <a:prstClr val="black"/>
              </a:solidFill>
              <a:latin typeface="Calibri"/>
            </a:endParaRPr>
          </a:p>
        </p:txBody>
      </p:sp>
    </p:spTree>
    <p:extLst>
      <p:ext uri="{BB962C8B-B14F-4D97-AF65-F5344CB8AC3E}">
        <p14:creationId xmlns:p14="http://schemas.microsoft.com/office/powerpoint/2010/main" val="26719330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68</a:t>
            </a:fld>
            <a:endParaRPr lang="en-US">
              <a:solidFill>
                <a:prstClr val="black"/>
              </a:solidFill>
              <a:latin typeface="Calibri"/>
            </a:endParaRPr>
          </a:p>
        </p:txBody>
      </p:sp>
    </p:spTree>
    <p:extLst>
      <p:ext uri="{BB962C8B-B14F-4D97-AF65-F5344CB8AC3E}">
        <p14:creationId xmlns:p14="http://schemas.microsoft.com/office/powerpoint/2010/main" val="855452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69</a:t>
            </a:fld>
            <a:endParaRPr lang="en-US">
              <a:solidFill>
                <a:prstClr val="black"/>
              </a:solidFill>
              <a:latin typeface="Calibri"/>
            </a:endParaRPr>
          </a:p>
        </p:txBody>
      </p:sp>
    </p:spTree>
    <p:extLst>
      <p:ext uri="{BB962C8B-B14F-4D97-AF65-F5344CB8AC3E}">
        <p14:creationId xmlns:p14="http://schemas.microsoft.com/office/powerpoint/2010/main" val="195379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6</a:t>
            </a:fld>
            <a:endParaRPr lang="en-US"/>
          </a:p>
        </p:txBody>
      </p:sp>
    </p:spTree>
    <p:extLst>
      <p:ext uri="{BB962C8B-B14F-4D97-AF65-F5344CB8AC3E}">
        <p14:creationId xmlns:p14="http://schemas.microsoft.com/office/powerpoint/2010/main" val="15321245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70</a:t>
            </a:fld>
            <a:endParaRPr lang="en-US">
              <a:solidFill>
                <a:prstClr val="black"/>
              </a:solidFill>
              <a:latin typeface="Calibri"/>
            </a:endParaRPr>
          </a:p>
        </p:txBody>
      </p:sp>
    </p:spTree>
    <p:extLst>
      <p:ext uri="{BB962C8B-B14F-4D97-AF65-F5344CB8AC3E}">
        <p14:creationId xmlns:p14="http://schemas.microsoft.com/office/powerpoint/2010/main" val="2220294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71</a:t>
            </a:fld>
            <a:endParaRPr lang="en-US">
              <a:solidFill>
                <a:prstClr val="black"/>
              </a:solidFill>
              <a:latin typeface="Calibri"/>
            </a:endParaRPr>
          </a:p>
        </p:txBody>
      </p:sp>
    </p:spTree>
    <p:extLst>
      <p:ext uri="{BB962C8B-B14F-4D97-AF65-F5344CB8AC3E}">
        <p14:creationId xmlns:p14="http://schemas.microsoft.com/office/powerpoint/2010/main" val="31337059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72</a:t>
            </a:fld>
            <a:endParaRPr lang="en-US">
              <a:solidFill>
                <a:prstClr val="black"/>
              </a:solidFill>
              <a:latin typeface="Calibri"/>
            </a:endParaRPr>
          </a:p>
        </p:txBody>
      </p:sp>
    </p:spTree>
    <p:extLst>
      <p:ext uri="{BB962C8B-B14F-4D97-AF65-F5344CB8AC3E}">
        <p14:creationId xmlns:p14="http://schemas.microsoft.com/office/powerpoint/2010/main" val="10607195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73</a:t>
            </a:fld>
            <a:endParaRPr lang="en-US">
              <a:solidFill>
                <a:prstClr val="black"/>
              </a:solidFill>
              <a:latin typeface="Calibri"/>
            </a:endParaRPr>
          </a:p>
        </p:txBody>
      </p:sp>
    </p:spTree>
    <p:extLst>
      <p:ext uri="{BB962C8B-B14F-4D97-AF65-F5344CB8AC3E}">
        <p14:creationId xmlns:p14="http://schemas.microsoft.com/office/powerpoint/2010/main" val="5671274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74</a:t>
            </a:fld>
            <a:endParaRPr lang="en-US">
              <a:solidFill>
                <a:prstClr val="black"/>
              </a:solidFill>
              <a:latin typeface="Calibri"/>
            </a:endParaRPr>
          </a:p>
        </p:txBody>
      </p:sp>
    </p:spTree>
    <p:extLst>
      <p:ext uri="{BB962C8B-B14F-4D97-AF65-F5344CB8AC3E}">
        <p14:creationId xmlns:p14="http://schemas.microsoft.com/office/powerpoint/2010/main" val="15482553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75</a:t>
            </a:fld>
            <a:endParaRPr lang="en-US">
              <a:solidFill>
                <a:prstClr val="black"/>
              </a:solidFill>
              <a:latin typeface="Calibri"/>
            </a:endParaRPr>
          </a:p>
        </p:txBody>
      </p:sp>
    </p:spTree>
    <p:extLst>
      <p:ext uri="{BB962C8B-B14F-4D97-AF65-F5344CB8AC3E}">
        <p14:creationId xmlns:p14="http://schemas.microsoft.com/office/powerpoint/2010/main" val="2468650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76</a:t>
            </a:fld>
            <a:endParaRPr lang="en-US">
              <a:solidFill>
                <a:prstClr val="black"/>
              </a:solidFill>
              <a:latin typeface="Calibri"/>
            </a:endParaRPr>
          </a:p>
        </p:txBody>
      </p:sp>
    </p:spTree>
    <p:extLst>
      <p:ext uri="{BB962C8B-B14F-4D97-AF65-F5344CB8AC3E}">
        <p14:creationId xmlns:p14="http://schemas.microsoft.com/office/powerpoint/2010/main" val="19418269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77</a:t>
            </a:fld>
            <a:endParaRPr lang="en-US">
              <a:solidFill>
                <a:prstClr val="black"/>
              </a:solidFill>
              <a:latin typeface="Calibri"/>
            </a:endParaRPr>
          </a:p>
        </p:txBody>
      </p:sp>
    </p:spTree>
    <p:extLst>
      <p:ext uri="{BB962C8B-B14F-4D97-AF65-F5344CB8AC3E}">
        <p14:creationId xmlns:p14="http://schemas.microsoft.com/office/powerpoint/2010/main" val="772952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78</a:t>
            </a:fld>
            <a:endParaRPr lang="en-US">
              <a:solidFill>
                <a:prstClr val="black"/>
              </a:solidFill>
              <a:latin typeface="Calibri"/>
            </a:endParaRPr>
          </a:p>
        </p:txBody>
      </p:sp>
    </p:spTree>
    <p:extLst>
      <p:ext uri="{BB962C8B-B14F-4D97-AF65-F5344CB8AC3E}">
        <p14:creationId xmlns:p14="http://schemas.microsoft.com/office/powerpoint/2010/main" val="26383185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79</a:t>
            </a:fld>
            <a:endParaRPr lang="en-US">
              <a:solidFill>
                <a:prstClr val="black"/>
              </a:solidFill>
              <a:latin typeface="Calibri"/>
            </a:endParaRPr>
          </a:p>
        </p:txBody>
      </p:sp>
    </p:spTree>
    <p:extLst>
      <p:ext uri="{BB962C8B-B14F-4D97-AF65-F5344CB8AC3E}">
        <p14:creationId xmlns:p14="http://schemas.microsoft.com/office/powerpoint/2010/main" val="411930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7</a:t>
            </a:fld>
            <a:endParaRPr lang="en-US"/>
          </a:p>
        </p:txBody>
      </p:sp>
    </p:spTree>
    <p:extLst>
      <p:ext uri="{BB962C8B-B14F-4D97-AF65-F5344CB8AC3E}">
        <p14:creationId xmlns:p14="http://schemas.microsoft.com/office/powerpoint/2010/main" val="3489452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80</a:t>
            </a:fld>
            <a:endParaRPr lang="en-US">
              <a:solidFill>
                <a:prstClr val="black"/>
              </a:solidFill>
              <a:latin typeface="Calibri"/>
            </a:endParaRPr>
          </a:p>
        </p:txBody>
      </p:sp>
    </p:spTree>
    <p:extLst>
      <p:ext uri="{BB962C8B-B14F-4D97-AF65-F5344CB8AC3E}">
        <p14:creationId xmlns:p14="http://schemas.microsoft.com/office/powerpoint/2010/main" val="3917645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81</a:t>
            </a:fld>
            <a:endParaRPr lang="en-US">
              <a:solidFill>
                <a:prstClr val="black"/>
              </a:solidFill>
              <a:latin typeface="Calibri"/>
            </a:endParaRPr>
          </a:p>
        </p:txBody>
      </p:sp>
    </p:spTree>
    <p:extLst>
      <p:ext uri="{BB962C8B-B14F-4D97-AF65-F5344CB8AC3E}">
        <p14:creationId xmlns:p14="http://schemas.microsoft.com/office/powerpoint/2010/main" val="29187646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82</a:t>
            </a:fld>
            <a:endParaRPr lang="en-US">
              <a:solidFill>
                <a:prstClr val="black"/>
              </a:solidFill>
              <a:latin typeface="Calibri"/>
            </a:endParaRPr>
          </a:p>
        </p:txBody>
      </p:sp>
    </p:spTree>
    <p:extLst>
      <p:ext uri="{BB962C8B-B14F-4D97-AF65-F5344CB8AC3E}">
        <p14:creationId xmlns:p14="http://schemas.microsoft.com/office/powerpoint/2010/main" val="11912895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83</a:t>
            </a:fld>
            <a:endParaRPr lang="en-US">
              <a:solidFill>
                <a:prstClr val="black"/>
              </a:solidFill>
              <a:latin typeface="Calibri"/>
            </a:endParaRPr>
          </a:p>
        </p:txBody>
      </p:sp>
    </p:spTree>
    <p:extLst>
      <p:ext uri="{BB962C8B-B14F-4D97-AF65-F5344CB8AC3E}">
        <p14:creationId xmlns:p14="http://schemas.microsoft.com/office/powerpoint/2010/main" val="10046785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84</a:t>
            </a:fld>
            <a:endParaRPr lang="en-US">
              <a:solidFill>
                <a:prstClr val="black"/>
              </a:solidFill>
              <a:latin typeface="Calibri"/>
            </a:endParaRPr>
          </a:p>
        </p:txBody>
      </p:sp>
    </p:spTree>
    <p:extLst>
      <p:ext uri="{BB962C8B-B14F-4D97-AF65-F5344CB8AC3E}">
        <p14:creationId xmlns:p14="http://schemas.microsoft.com/office/powerpoint/2010/main" val="2624995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85</a:t>
            </a:fld>
            <a:endParaRPr lang="en-US">
              <a:solidFill>
                <a:prstClr val="black"/>
              </a:solidFill>
              <a:latin typeface="Calibri"/>
            </a:endParaRPr>
          </a:p>
        </p:txBody>
      </p:sp>
    </p:spTree>
    <p:extLst>
      <p:ext uri="{BB962C8B-B14F-4D97-AF65-F5344CB8AC3E}">
        <p14:creationId xmlns:p14="http://schemas.microsoft.com/office/powerpoint/2010/main" val="28640032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86</a:t>
            </a:fld>
            <a:endParaRPr lang="en-US">
              <a:solidFill>
                <a:prstClr val="black"/>
              </a:solidFill>
              <a:latin typeface="Calibri"/>
            </a:endParaRPr>
          </a:p>
        </p:txBody>
      </p:sp>
    </p:spTree>
    <p:extLst>
      <p:ext uri="{BB962C8B-B14F-4D97-AF65-F5344CB8AC3E}">
        <p14:creationId xmlns:p14="http://schemas.microsoft.com/office/powerpoint/2010/main" val="4879096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87</a:t>
            </a:fld>
            <a:endParaRPr lang="en-US">
              <a:solidFill>
                <a:prstClr val="black"/>
              </a:solidFill>
              <a:latin typeface="Calibri"/>
            </a:endParaRPr>
          </a:p>
        </p:txBody>
      </p:sp>
    </p:spTree>
    <p:extLst>
      <p:ext uri="{BB962C8B-B14F-4D97-AF65-F5344CB8AC3E}">
        <p14:creationId xmlns:p14="http://schemas.microsoft.com/office/powerpoint/2010/main" val="9703369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88</a:t>
            </a:fld>
            <a:endParaRPr lang="en-US">
              <a:solidFill>
                <a:prstClr val="black"/>
              </a:solidFill>
              <a:latin typeface="Calibri"/>
            </a:endParaRPr>
          </a:p>
        </p:txBody>
      </p:sp>
    </p:spTree>
    <p:extLst>
      <p:ext uri="{BB962C8B-B14F-4D97-AF65-F5344CB8AC3E}">
        <p14:creationId xmlns:p14="http://schemas.microsoft.com/office/powerpoint/2010/main" val="22625372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89</a:t>
            </a:fld>
            <a:endParaRPr lang="en-US">
              <a:solidFill>
                <a:prstClr val="black"/>
              </a:solidFill>
              <a:latin typeface="Calibri"/>
            </a:endParaRPr>
          </a:p>
        </p:txBody>
      </p:sp>
    </p:spTree>
    <p:extLst>
      <p:ext uri="{BB962C8B-B14F-4D97-AF65-F5344CB8AC3E}">
        <p14:creationId xmlns:p14="http://schemas.microsoft.com/office/powerpoint/2010/main" val="70877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9</a:t>
            </a:fld>
            <a:endParaRPr lang="en-US"/>
          </a:p>
        </p:txBody>
      </p:sp>
    </p:spTree>
    <p:extLst>
      <p:ext uri="{BB962C8B-B14F-4D97-AF65-F5344CB8AC3E}">
        <p14:creationId xmlns:p14="http://schemas.microsoft.com/office/powerpoint/2010/main" val="13564406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solidFill>
                  <a:prstClr val="black"/>
                </a:solidFill>
                <a:latin typeface="Calibri"/>
              </a:rPr>
              <a:pPr/>
              <a:t>90</a:t>
            </a:fld>
            <a:endParaRPr lang="en-US">
              <a:solidFill>
                <a:prstClr val="black"/>
              </a:solidFill>
              <a:latin typeface="Calibri"/>
            </a:endParaRPr>
          </a:p>
        </p:txBody>
      </p:sp>
    </p:spTree>
    <p:extLst>
      <p:ext uri="{BB962C8B-B14F-4D97-AF65-F5344CB8AC3E}">
        <p14:creationId xmlns:p14="http://schemas.microsoft.com/office/powerpoint/2010/main" val="35648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pPr/>
              <a:t>11</a:t>
            </a:fld>
            <a:endParaRPr lang="en-US"/>
          </a:p>
        </p:txBody>
      </p:sp>
    </p:spTree>
    <p:extLst>
      <p:ext uri="{BB962C8B-B14F-4D97-AF65-F5344CB8AC3E}">
        <p14:creationId xmlns:p14="http://schemas.microsoft.com/office/powerpoint/2010/main" val="2565249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6461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850187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8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6539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8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014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9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4573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7065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Shape 19"/>
        <p:cNvGrpSpPr/>
        <p:nvPr/>
      </p:nvGrpSpPr>
      <p:grpSpPr>
        <a:xfrm>
          <a:off x="0" y="0"/>
          <a:ext cx="0" cy="0"/>
          <a:chOff x="0" y="0"/>
          <a:chExt cx="0" cy="0"/>
        </a:xfrm>
      </p:grpSpPr>
      <p:sp>
        <p:nvSpPr>
          <p:cNvPr id="22" name="Shape 22"/>
          <p:cNvSpPr txBox="1">
            <a:spLocks noGrp="1"/>
          </p:cNvSpPr>
          <p:nvPr>
            <p:ph type="title"/>
          </p:nvPr>
        </p:nvSpPr>
        <p:spPr>
          <a:xfrm>
            <a:off x="609600" y="3153094"/>
            <a:ext cx="10972799" cy="22860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Arial"/>
              <a:buNone/>
              <a:defRPr sz="58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3133869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522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3924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407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0605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720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765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5698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06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7472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7632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6484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03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3550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9074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104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62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9539017"/>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7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6364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5253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95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411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499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4115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79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4918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009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19693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06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2332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057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9612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577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5762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6586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9461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274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305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2324611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243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9195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742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975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162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276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58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3256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5476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3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9689925"/>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371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629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9186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325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3973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406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606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458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2950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63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1200" smtClean="0">
                <a:solidFill>
                  <a:schemeClr val="dk1"/>
                </a:solidFill>
                <a:latin typeface="Arial"/>
                <a:ea typeface="Arial"/>
                <a:cs typeface="Arial"/>
                <a:sym typeface="Arial"/>
              </a:rPr>
              <a:t>‹#›</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752527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692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5663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5519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73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87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960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7910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427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141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186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76909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01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1534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246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8925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750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89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0522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637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558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7695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12/30/2019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25717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30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3091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47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8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292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8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567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8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607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8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6526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8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4246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8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1197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8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pPr/>
              <a:t>12/30/2019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pPr/>
              <a:t>‹#›</a:t>
            </a:fld>
            <a:endParaRPr/>
          </a:p>
        </p:txBody>
      </p:sp>
      <p:sp>
        <p:nvSpPr>
          <p:cNvPr id="7" name="Content Placeholder 6"/>
          <p:cNvSpPr>
            <a:spLocks noGrp="1"/>
          </p:cNvSpPr>
          <p:nvPr>
            <p:ph sz="quarter" idx="13"/>
          </p:nvPr>
        </p:nvSpPr>
        <p:spPr>
          <a:xfrm>
            <a:off x="606392" y="1633592"/>
            <a:ext cx="11020926" cy="4760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0911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image" Target="../media/image3.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image" Target="../media/image2.png"/><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microsoft.com/office/2007/relationships/hdphoto" Target="../media/hdphoto1.wdp"/><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04">
                <a:duotone>
                  <a:schemeClr val="accent1">
                    <a:shade val="45000"/>
                    <a:satMod val="135000"/>
                  </a:schemeClr>
                  <a:prstClr val="white"/>
                </a:duotone>
                <a:extLst>
                  <a:ext uri="{BEBA8EAE-BF5A-486C-A8C5-ECC9F3942E4B}">
                    <a14:imgProps xmlns:a14="http://schemas.microsoft.com/office/drawing/2010/main">
                      <a14:imgLayer r:embed="rId10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76318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 id="2147483787" r:id="rId38"/>
    <p:sldLayoutId id="2147483788" r:id="rId39"/>
    <p:sldLayoutId id="2147483789" r:id="rId40"/>
    <p:sldLayoutId id="2147483790" r:id="rId41"/>
    <p:sldLayoutId id="2147483791" r:id="rId42"/>
    <p:sldLayoutId id="2147483792" r:id="rId43"/>
    <p:sldLayoutId id="2147483793" r:id="rId44"/>
    <p:sldLayoutId id="2147483794" r:id="rId45"/>
    <p:sldLayoutId id="2147483795" r:id="rId46"/>
    <p:sldLayoutId id="2147483796" r:id="rId47"/>
    <p:sldLayoutId id="2147483797" r:id="rId48"/>
    <p:sldLayoutId id="2147483798" r:id="rId49"/>
    <p:sldLayoutId id="2147483799" r:id="rId50"/>
    <p:sldLayoutId id="2147483800" r:id="rId51"/>
    <p:sldLayoutId id="2147483801" r:id="rId52"/>
    <p:sldLayoutId id="2147483802" r:id="rId53"/>
    <p:sldLayoutId id="2147483803" r:id="rId54"/>
    <p:sldLayoutId id="2147483804" r:id="rId55"/>
    <p:sldLayoutId id="2147483805" r:id="rId56"/>
    <p:sldLayoutId id="2147483806" r:id="rId57"/>
    <p:sldLayoutId id="2147483807" r:id="rId58"/>
    <p:sldLayoutId id="2147483808" r:id="rId59"/>
    <p:sldLayoutId id="2147483809" r:id="rId60"/>
    <p:sldLayoutId id="2147483810" r:id="rId61"/>
    <p:sldLayoutId id="2147483811" r:id="rId62"/>
    <p:sldLayoutId id="2147483812" r:id="rId63"/>
    <p:sldLayoutId id="2147483813" r:id="rId64"/>
    <p:sldLayoutId id="2147483814" r:id="rId65"/>
    <p:sldLayoutId id="2147483815" r:id="rId66"/>
    <p:sldLayoutId id="2147483816" r:id="rId67"/>
    <p:sldLayoutId id="2147483817" r:id="rId68"/>
    <p:sldLayoutId id="2147483818" r:id="rId69"/>
    <p:sldLayoutId id="2147483819" r:id="rId70"/>
    <p:sldLayoutId id="2147483820" r:id="rId71"/>
    <p:sldLayoutId id="2147483821" r:id="rId72"/>
    <p:sldLayoutId id="2147483822" r:id="rId73"/>
    <p:sldLayoutId id="2147483823" r:id="rId74"/>
    <p:sldLayoutId id="2147483824" r:id="rId75"/>
    <p:sldLayoutId id="2147483825" r:id="rId76"/>
    <p:sldLayoutId id="2147483826" r:id="rId77"/>
    <p:sldLayoutId id="2147483827" r:id="rId78"/>
    <p:sldLayoutId id="2147483828" r:id="rId79"/>
    <p:sldLayoutId id="2147483829" r:id="rId80"/>
    <p:sldLayoutId id="2147483830" r:id="rId81"/>
    <p:sldLayoutId id="2147483831" r:id="rId82"/>
    <p:sldLayoutId id="2147483832" r:id="rId83"/>
    <p:sldLayoutId id="2147483833" r:id="rId84"/>
    <p:sldLayoutId id="2147483834" r:id="rId85"/>
    <p:sldLayoutId id="2147483835" r:id="rId86"/>
    <p:sldLayoutId id="2147483836" r:id="rId87"/>
    <p:sldLayoutId id="2147483837" r:id="rId88"/>
    <p:sldLayoutId id="2147483838" r:id="rId89"/>
    <p:sldLayoutId id="2147483839" r:id="rId90"/>
    <p:sldLayoutId id="2147483840" r:id="rId91"/>
    <p:sldLayoutId id="2147483841" r:id="rId92"/>
    <p:sldLayoutId id="2147483842" r:id="rId93"/>
    <p:sldLayoutId id="2147483843" r:id="rId94"/>
    <p:sldLayoutId id="2147483844" r:id="rId95"/>
    <p:sldLayoutId id="2147483845" r:id="rId96"/>
    <p:sldLayoutId id="2147483846" r:id="rId97"/>
    <p:sldLayoutId id="2147483847" r:id="rId98"/>
    <p:sldLayoutId id="2147483848" r:id="rId99"/>
    <p:sldLayoutId id="2147483849" r:id="rId100"/>
    <p:sldLayoutId id="2147483850" r:id="rId101"/>
    <p:sldLayoutId id="2147483851" r:id="rId102"/>
  </p:sldLayoutIdLst>
  <p:hf sldNum="0" hdr="0" ftr="0" dt="0"/>
  <p:txStyles>
    <p:titleStyle>
      <a:lvl1pPr algn="l" defTabSz="914400" rtl="0" eaLnBrk="1" latinLnBrk="0" hangingPunct="1">
        <a:lnSpc>
          <a:spcPct val="90000"/>
        </a:lnSpc>
        <a:spcBef>
          <a:spcPct val="0"/>
        </a:spcBef>
        <a:buNone/>
        <a:defRPr sz="5400" kern="1200" cap="all" baseline="0">
          <a:blipFill>
            <a:blip r:embed="rId10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CSS%20files/css_syntax_id.html" TargetMode="External"/><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CSS%20files/css_syntax_class.html" TargetMode="External"/><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hyperlink" Target="CSS%20files/css_syntax_element_class.html" TargetMode="Externa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hyperlink" Target="CSS%20files/css_background-color_body.html" TargetMode="Externa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CSS%20files/css_background-color_elements.html" TargetMode="External"/><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hyperlink" Target="CSS%20files/css_background-image_bad.html" TargetMode="External"/><Relationship Id="rId2" Type="http://schemas.openxmlformats.org/officeDocument/2006/relationships/hyperlink" Target="CSS%20files/css_background-image.html" TargetMode="Externa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hyperlink" Target="CSS%20files/css_background-image_gradient1.html" TargetMode="External"/><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hyperlink" Target="CSS%20files/css_background-image_gradient2.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CSS%20files/css_background-image_norepeat.html" TargetMode="External"/><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hyperlink" Target="CSS%20files/css_background-image_position.html" TargetMode="Externa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hyperlink" Target="CSS%20files/css_background-image_position.html" TargetMode="External"/><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hyperlink" Target="CSS%20files/css_background-attachment.html" TargetMode="External"/><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hyperlink" Target="CSS%20files/css_color.html" TargetMode="External"/><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hyperlink" Target="CSS%20files/css_text-align_all.html" TargetMode="External"/><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hyperlink" Target="CSS%20files/css_text-decoration.html" TargetMode="External"/><Relationship Id="rId2" Type="http://schemas.openxmlformats.org/officeDocument/2006/relationships/hyperlink" Target="CSS%20files/css_text-decoration_link.html" TargetMode="Externa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CSS%20files/css_text-transform.html" TargetMode="External"/><Relationship Id="rId2" Type="http://schemas.openxmlformats.org/officeDocument/2006/relationships/notesSlide" Target="../notesSlides/notesSlide21.xml"/><Relationship Id="rId1" Type="http://schemas.openxmlformats.org/officeDocument/2006/relationships/slideLayout" Target="../slideLayouts/slideLayout41.xml"/><Relationship Id="rId4" Type="http://schemas.openxmlformats.org/officeDocument/2006/relationships/hyperlink" Target="CSS%20files/css_text-indent.html"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CSS%20files/css_vertical-align.html" TargetMode="External"/><Relationship Id="rId3" Type="http://schemas.openxmlformats.org/officeDocument/2006/relationships/hyperlink" Target="CSS%20files/css_letter-spacing.html" TargetMode="External"/><Relationship Id="rId7" Type="http://schemas.openxmlformats.org/officeDocument/2006/relationships/hyperlink" Target="CSS%20files/css_text_white-space.html" TargetMode="External"/><Relationship Id="rId2" Type="http://schemas.openxmlformats.org/officeDocument/2006/relationships/notesSlide" Target="../notesSlides/notesSlide22.xml"/><Relationship Id="rId1" Type="http://schemas.openxmlformats.org/officeDocument/2006/relationships/slideLayout" Target="../slideLayouts/slideLayout42.xml"/><Relationship Id="rId6" Type="http://schemas.openxmlformats.org/officeDocument/2006/relationships/hyperlink" Target="CSS%20files/css_text_word-spacing.html" TargetMode="External"/><Relationship Id="rId5" Type="http://schemas.openxmlformats.org/officeDocument/2006/relationships/hyperlink" Target="CSS%20files/css_text_direction.html" TargetMode="External"/><Relationship Id="rId4" Type="http://schemas.openxmlformats.org/officeDocument/2006/relationships/hyperlink" Target="CSS%20files/css_line-height.html" TargetMode="External"/><Relationship Id="rId9" Type="http://schemas.openxmlformats.org/officeDocument/2006/relationships/hyperlink" Target="CSS%20files/css_text-shadow.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3" Type="http://schemas.openxmlformats.org/officeDocument/2006/relationships/hyperlink" Target="CSS%20files/css_font-family.html" TargetMode="External"/><Relationship Id="rId2" Type="http://schemas.openxmlformats.org/officeDocument/2006/relationships/notesSlide" Target="../notesSlides/notesSlide25.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hyperlink" Target="CSS%20files/css_font-size_px.html" TargetMode="External"/><Relationship Id="rId2" Type="http://schemas.openxmlformats.org/officeDocument/2006/relationships/notesSlide" Target="../notesSlides/notesSlide27.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3" Type="http://schemas.openxmlformats.org/officeDocument/2006/relationships/hyperlink" Target="CSS%20files/css_font-size_em.html" TargetMode="External"/><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hyperlink" Target="CSS%20files/css_font-size_perfect_em.html" TargetMode="External"/><Relationship Id="rId2" Type="http://schemas.openxmlformats.org/officeDocument/2006/relationships/notesSlide" Target="../notesSlides/notesSlide29.xml"/><Relationship Id="rId1" Type="http://schemas.openxmlformats.org/officeDocument/2006/relationships/slideLayout" Target="../slideLayouts/slideLayout50.xml"/><Relationship Id="rId6" Type="http://schemas.openxmlformats.org/officeDocument/2006/relationships/hyperlink" Target="CSS%20files/css_font.html" TargetMode="External"/><Relationship Id="rId5" Type="http://schemas.openxmlformats.org/officeDocument/2006/relationships/hyperlink" Target="CSS%20files/css_font-variant.html" TargetMode="External"/><Relationship Id="rId4" Type="http://schemas.openxmlformats.org/officeDocument/2006/relationships/hyperlink" Target="CSS%20files/css_font-weight.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CSS%20files/css_link.html" TargetMode="External"/><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3" Type="http://schemas.openxmlformats.org/officeDocument/2006/relationships/hyperlink" Target="CSS%20files/css_link_decoration.html" TargetMode="External"/><Relationship Id="rId2" Type="http://schemas.openxmlformats.org/officeDocument/2006/relationships/notesSlide" Target="../notesSlides/notesSlide31.xml"/><Relationship Id="rId1" Type="http://schemas.openxmlformats.org/officeDocument/2006/relationships/slideLayout" Target="../slideLayouts/slideLayout52.xml"/><Relationship Id="rId4" Type="http://schemas.openxmlformats.org/officeDocument/2006/relationships/hyperlink" Target="CSS%20files/css_link_background.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CSS%20files/css_link2.html" TargetMode="External"/><Relationship Id="rId2" Type="http://schemas.openxmlformats.org/officeDocument/2006/relationships/notesSlide" Target="../notesSlides/notesSlide32.xml"/><Relationship Id="rId1" Type="http://schemas.openxmlformats.org/officeDocument/2006/relationships/slideLayout" Target="../slideLayouts/slideLayout53.xml"/><Relationship Id="rId4" Type="http://schemas.openxmlformats.org/officeDocument/2006/relationships/hyperlink" Target="CSS%20files/css_link_advanced.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CSS%20files/css_list-style-type_ex.html" TargetMode="External"/><Relationship Id="rId2" Type="http://schemas.openxmlformats.org/officeDocument/2006/relationships/notesSlide" Target="../notesSlides/notesSlide33.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3" Type="http://schemas.openxmlformats.org/officeDocument/2006/relationships/hyperlink" Target="CSS%20files/css_list-style-image.html" TargetMode="External"/><Relationship Id="rId2" Type="http://schemas.openxmlformats.org/officeDocument/2006/relationships/notesSlide" Target="../notesSlides/notesSlide34.xml"/><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3" Type="http://schemas.openxmlformats.org/officeDocument/2006/relationships/hyperlink" Target="CSS%20files/css_list-style-image_crossbrow.html" TargetMode="External"/><Relationship Id="rId2" Type="http://schemas.openxmlformats.org/officeDocument/2006/relationships/notesSlide" Target="../notesSlides/notesSlide35.xml"/><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3" Type="http://schemas.openxmlformats.org/officeDocument/2006/relationships/hyperlink" Target="CSS%20files/css_list-style.html" TargetMode="External"/><Relationship Id="rId2" Type="http://schemas.openxmlformats.org/officeDocument/2006/relationships/notesSlide" Target="../notesSlides/notesSlide36.xml"/><Relationship Id="rId1" Type="http://schemas.openxmlformats.org/officeDocument/2006/relationships/slideLayout" Target="../slideLayouts/slideLayout57.xml"/><Relationship Id="rId4" Type="http://schemas.openxmlformats.org/officeDocument/2006/relationships/hyperlink" Target="CSS%20files/css_list-style-type_all.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CSS%20files/css_table_border.html" TargetMode="External"/><Relationship Id="rId2" Type="http://schemas.openxmlformats.org/officeDocument/2006/relationships/notesSlide" Target="../notesSlides/notesSlide37.xml"/><Relationship Id="rId1" Type="http://schemas.openxmlformats.org/officeDocument/2006/relationships/slideLayout" Target="../slideLayouts/slideLayout58.xml"/><Relationship Id="rId4" Type="http://schemas.openxmlformats.org/officeDocument/2006/relationships/hyperlink" Target="CSS%20files/css_table_border-collapse.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CSS%20files/css_table_width.html" TargetMode="External"/><Relationship Id="rId2" Type="http://schemas.openxmlformats.org/officeDocument/2006/relationships/notesSlide" Target="../notesSlides/notesSlide38.xml"/><Relationship Id="rId1" Type="http://schemas.openxmlformats.org/officeDocument/2006/relationships/slideLayout" Target="../slideLayouts/slideLayout59.xml"/><Relationship Id="rId5" Type="http://schemas.openxmlformats.org/officeDocument/2006/relationships/hyperlink" Target="CSS%20files/css_table_vertical-align.html" TargetMode="External"/><Relationship Id="rId4" Type="http://schemas.openxmlformats.org/officeDocument/2006/relationships/hyperlink" Target="CSS%20files/css_table_align.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CSS%20files/css_table_padding.html" TargetMode="External"/><Relationship Id="rId2" Type="http://schemas.openxmlformats.org/officeDocument/2006/relationships/notesSlide" Target="../notesSlides/notesSlide39.xml"/><Relationship Id="rId1" Type="http://schemas.openxmlformats.org/officeDocument/2006/relationships/slideLayout" Target="../slideLayouts/slideLayout60.xml"/><Relationship Id="rId6" Type="http://schemas.openxmlformats.org/officeDocument/2006/relationships/hyperlink" Target="CSS%20files/css_table_caption-side.html" TargetMode="External"/><Relationship Id="rId5" Type="http://schemas.openxmlformats.org/officeDocument/2006/relationships/hyperlink" Target="CSS%20files/css_table_fancy.html" TargetMode="External"/><Relationship Id="rId4" Type="http://schemas.openxmlformats.org/officeDocument/2006/relationships/hyperlink" Target="CSS%20files/css_table_color.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1.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3" Type="http://schemas.openxmlformats.org/officeDocument/2006/relationships/hyperlink" Target="CSS%20files/css_boxmodel_width.html" TargetMode="External"/><Relationship Id="rId2" Type="http://schemas.openxmlformats.org/officeDocument/2006/relationships/notesSlide" Target="../notesSlides/notesSlide43.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5.xml"/></Relationships>
</file>

<file path=ppt/slides/_rels/slide55.xml.rels><?xml version="1.0" encoding="UTF-8" standalone="yes"?>
<Relationships xmlns="http://schemas.openxmlformats.org/package/2006/relationships"><Relationship Id="rId3" Type="http://schemas.openxmlformats.org/officeDocument/2006/relationships/hyperlink" Target="CSS%20files/css_border-width.html" TargetMode="External"/><Relationship Id="rId2" Type="http://schemas.openxmlformats.org/officeDocument/2006/relationships/notesSlide" Target="../notesSlides/notesSlide45.xml"/><Relationship Id="rId1" Type="http://schemas.openxmlformats.org/officeDocument/2006/relationships/slideLayout" Target="../slideLayouts/slideLayout66.xml"/></Relationships>
</file>

<file path=ppt/slides/_rels/slide56.xml.rels><?xml version="1.0" encoding="UTF-8" standalone="yes"?>
<Relationships xmlns="http://schemas.openxmlformats.org/package/2006/relationships"><Relationship Id="rId3" Type="http://schemas.openxmlformats.org/officeDocument/2006/relationships/hyperlink" Target="CSS%20files/css_border-color1.html" TargetMode="External"/><Relationship Id="rId2" Type="http://schemas.openxmlformats.org/officeDocument/2006/relationships/notesSlide" Target="../notesSlides/notesSlide46.xml"/><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3" Type="http://schemas.openxmlformats.org/officeDocument/2006/relationships/hyperlink" Target="CSS%20files/css_border-side.html" TargetMode="External"/><Relationship Id="rId2" Type="http://schemas.openxmlformats.org/officeDocument/2006/relationships/notesSlide" Target="../notesSlides/notesSlide47.xml"/><Relationship Id="rId1" Type="http://schemas.openxmlformats.org/officeDocument/2006/relationships/slideLayout" Target="../slideLayouts/slideLayout68.xml"/><Relationship Id="rId4" Type="http://schemas.openxmlformats.org/officeDocument/2006/relationships/hyperlink" Target="CSS%20files/css_border-side2.html"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9.xml"/></Relationships>
</file>

<file path=ppt/slides/_rels/slide59.xml.rels><?xml version="1.0" encoding="UTF-8" standalone="yes"?>
<Relationships xmlns="http://schemas.openxmlformats.org/package/2006/relationships"><Relationship Id="rId3" Type="http://schemas.openxmlformats.org/officeDocument/2006/relationships/hyperlink" Target="CSS%20files/css_border.html" TargetMode="External"/><Relationship Id="rId2" Type="http://schemas.openxmlformats.org/officeDocument/2006/relationships/notesSlide" Target="../notesSlides/notesSlide49.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hyperlink" Target="CSS%20files/css_border-top.html" TargetMode="External"/><Relationship Id="rId2" Type="http://schemas.openxmlformats.org/officeDocument/2006/relationships/notesSlide" Target="../notesSlides/notesSlide50.xml"/><Relationship Id="rId1" Type="http://schemas.openxmlformats.org/officeDocument/2006/relationships/slideLayout" Target="../slideLayouts/slideLayout71.xml"/><Relationship Id="rId6" Type="http://schemas.openxmlformats.org/officeDocument/2006/relationships/hyperlink" Target="CSS%20files/css_border-right-color.html" TargetMode="External"/><Relationship Id="rId5" Type="http://schemas.openxmlformats.org/officeDocument/2006/relationships/hyperlink" Target="CSS%20files/css_border-left-width.html" TargetMode="External"/><Relationship Id="rId4" Type="http://schemas.openxmlformats.org/officeDocument/2006/relationships/hyperlink" Target="CSS%20files/css_border-bottom-style.html"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2.xml"/></Relationships>
</file>

<file path=ppt/slides/_rels/slide6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2.xml"/><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3" Type="http://schemas.openxmlformats.org/officeDocument/2006/relationships/hyperlink" Target="CSS%20files/css_outline.html" TargetMode="External"/><Relationship Id="rId2" Type="http://schemas.openxmlformats.org/officeDocument/2006/relationships/notesSlide" Target="../notesSlides/notesSlide53.xml"/><Relationship Id="rId1" Type="http://schemas.openxmlformats.org/officeDocument/2006/relationships/slideLayout" Target="../slideLayouts/slideLayout74.xml"/><Relationship Id="rId6" Type="http://schemas.openxmlformats.org/officeDocument/2006/relationships/hyperlink" Target="CSS%20files/css_outline-width.html" TargetMode="External"/><Relationship Id="rId5" Type="http://schemas.openxmlformats.org/officeDocument/2006/relationships/hyperlink" Target="CSS%20files/css_outline-color.html" TargetMode="External"/><Relationship Id="rId4" Type="http://schemas.openxmlformats.org/officeDocument/2006/relationships/hyperlink" Target="CSS%20files/css_outline-style.html"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75.xml"/></Relationships>
</file>

<file path=ppt/slides/_rels/slide65.xml.rels><?xml version="1.0" encoding="UTF-8" standalone="yes"?>
<Relationships xmlns="http://schemas.openxmlformats.org/package/2006/relationships"><Relationship Id="rId3" Type="http://schemas.openxmlformats.org/officeDocument/2006/relationships/hyperlink" Target="CSS%20files/css_margin_sides.html" TargetMode="External"/><Relationship Id="rId2" Type="http://schemas.openxmlformats.org/officeDocument/2006/relationships/notesSlide" Target="../notesSlides/notesSlide55.xml"/><Relationship Id="rId1" Type="http://schemas.openxmlformats.org/officeDocument/2006/relationships/slideLayout" Target="../slideLayouts/slideLayout76.xml"/><Relationship Id="rId4" Type="http://schemas.openxmlformats.org/officeDocument/2006/relationships/hyperlink" Target="CSS%20files/css_margin_shorthand.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7.xml"/></Relationships>
</file>

<file path=ppt/slides/_rels/slide67.xml.rels><?xml version="1.0" encoding="UTF-8" standalone="yes"?>
<Relationships xmlns="http://schemas.openxmlformats.org/package/2006/relationships"><Relationship Id="rId3" Type="http://schemas.openxmlformats.org/officeDocument/2006/relationships/hyperlink" Target="CSS%20files/css_margin-top.html" TargetMode="External"/><Relationship Id="rId2" Type="http://schemas.openxmlformats.org/officeDocument/2006/relationships/notesSlide" Target="../notesSlides/notesSlide57.xml"/><Relationship Id="rId1" Type="http://schemas.openxmlformats.org/officeDocument/2006/relationships/slideLayout" Target="../slideLayouts/slideLayout78.xml"/><Relationship Id="rId4" Type="http://schemas.openxmlformats.org/officeDocument/2006/relationships/hyperlink" Target="CSS%20files/css_margin-bottom_percent.html"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79.xml"/></Relationships>
</file>

<file path=ppt/slides/_rels/slide69.xml.rels><?xml version="1.0" encoding="UTF-8" standalone="yes"?>
<Relationships xmlns="http://schemas.openxmlformats.org/package/2006/relationships"><Relationship Id="rId3" Type="http://schemas.openxmlformats.org/officeDocument/2006/relationships/hyperlink" Target="CSS%20files/css_padding_shorthand.html" TargetMode="External"/><Relationship Id="rId2" Type="http://schemas.openxmlformats.org/officeDocument/2006/relationships/notesSlide" Target="../notesSlides/notesSlide59.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3" Type="http://schemas.openxmlformats.org/officeDocument/2006/relationships/hyperlink" Target="CSS%20files/css_padding.html" TargetMode="External"/><Relationship Id="rId2" Type="http://schemas.openxmlformats.org/officeDocument/2006/relationships/notesSlide" Target="../notesSlides/notesSlide61.xml"/><Relationship Id="rId1" Type="http://schemas.openxmlformats.org/officeDocument/2006/relationships/slideLayout" Target="../slideLayouts/slideLayout82.xml"/></Relationships>
</file>

<file path=ppt/slides/_rels/slide72.xml.rels><?xml version="1.0" encoding="UTF-8" standalone="yes"?>
<Relationships xmlns="http://schemas.openxmlformats.org/package/2006/relationships"><Relationship Id="rId3" Type="http://schemas.openxmlformats.org/officeDocument/2006/relationships/hyperlink" Target="CSS%20files/css_grouping.html" TargetMode="External"/><Relationship Id="rId2" Type="http://schemas.openxmlformats.org/officeDocument/2006/relationships/notesSlide" Target="../notesSlides/notesSlide62.xml"/><Relationship Id="rId1" Type="http://schemas.openxmlformats.org/officeDocument/2006/relationships/slideLayout" Target="../slideLayouts/slideLayout83.xml"/></Relationships>
</file>

<file path=ppt/slides/_rels/slide73.xml.rels><?xml version="1.0" encoding="UTF-8" standalone="yes"?>
<Relationships xmlns="http://schemas.openxmlformats.org/package/2006/relationships"><Relationship Id="rId3" Type="http://schemas.openxmlformats.org/officeDocument/2006/relationships/hyperlink" Target="CSS%20files/css_nesting.html" TargetMode="External"/><Relationship Id="rId2" Type="http://schemas.openxmlformats.org/officeDocument/2006/relationships/notesSlide" Target="../notesSlides/notesSlide63.xml"/><Relationship Id="rId1" Type="http://schemas.openxmlformats.org/officeDocument/2006/relationships/slideLayout" Target="../slideLayouts/slideLayout84.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3" Type="http://schemas.openxmlformats.org/officeDocument/2006/relationships/hyperlink" Target="CSS%20files/css_dim_height_percent.html" TargetMode="External"/><Relationship Id="rId2" Type="http://schemas.openxmlformats.org/officeDocument/2006/relationships/notesSlide" Target="../notesSlides/notesSlide65.xml"/><Relationship Id="rId1" Type="http://schemas.openxmlformats.org/officeDocument/2006/relationships/slideLayout" Target="../slideLayouts/slideLayout86.xml"/><Relationship Id="rId6" Type="http://schemas.openxmlformats.org/officeDocument/2006/relationships/hyperlink" Target="CSS%20files/css_dim_min-width.html" TargetMode="External"/><Relationship Id="rId5" Type="http://schemas.openxmlformats.org/officeDocument/2006/relationships/hyperlink" Target="CSS%20files/css_dim_max-height.html" TargetMode="External"/><Relationship Id="rId4" Type="http://schemas.openxmlformats.org/officeDocument/2006/relationships/hyperlink" Target="CSS%20files/css_dim_width.html"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CSS%20files/css_visibility_hidden.html" TargetMode="External"/><Relationship Id="rId2" Type="http://schemas.openxmlformats.org/officeDocument/2006/relationships/notesSlide" Target="../notesSlides/notesSlide66.xml"/><Relationship Id="rId1" Type="http://schemas.openxmlformats.org/officeDocument/2006/relationships/slideLayout" Target="../slideLayouts/slideLayout87.xml"/><Relationship Id="rId4" Type="http://schemas.openxmlformats.org/officeDocument/2006/relationships/hyperlink" Target="CSS%20files/css_display_none.html"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8.xml"/></Relationships>
</file>

<file path=ppt/slides/_rels/slide78.xml.rels><?xml version="1.0" encoding="UTF-8" standalone="yes"?>
<Relationships xmlns="http://schemas.openxmlformats.org/package/2006/relationships"><Relationship Id="rId3" Type="http://schemas.openxmlformats.org/officeDocument/2006/relationships/hyperlink" Target="CSS%20files/css_display_inline_list.html" TargetMode="External"/><Relationship Id="rId2" Type="http://schemas.openxmlformats.org/officeDocument/2006/relationships/notesSlide" Target="../notesSlides/notesSlide68.xml"/><Relationship Id="rId1" Type="http://schemas.openxmlformats.org/officeDocument/2006/relationships/slideLayout" Target="../slideLayouts/slideLayout89.xml"/><Relationship Id="rId4" Type="http://schemas.openxmlformats.org/officeDocument/2006/relationships/hyperlink" Target="CSS%20files/css_display_block2.html"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3" Type="http://schemas.openxmlformats.org/officeDocument/2006/relationships/hyperlink" Target="CSS%20files/css_position_fixed.html" TargetMode="External"/><Relationship Id="rId2" Type="http://schemas.openxmlformats.org/officeDocument/2006/relationships/notesSlide" Target="../notesSlides/notesSlide70.xml"/><Relationship Id="rId1" Type="http://schemas.openxmlformats.org/officeDocument/2006/relationships/slideLayout" Target="../slideLayouts/slideLayout91.xml"/></Relationships>
</file>

<file path=ppt/slides/_rels/slide81.xml.rels><?xml version="1.0" encoding="UTF-8" standalone="yes"?>
<Relationships xmlns="http://schemas.openxmlformats.org/package/2006/relationships"><Relationship Id="rId3" Type="http://schemas.openxmlformats.org/officeDocument/2006/relationships/hyperlink" Target="CSS%20files/css_position_relative.html" TargetMode="External"/><Relationship Id="rId2" Type="http://schemas.openxmlformats.org/officeDocument/2006/relationships/notesSlide" Target="../notesSlides/notesSlide71.xml"/><Relationship Id="rId1" Type="http://schemas.openxmlformats.org/officeDocument/2006/relationships/slideLayout" Target="../slideLayouts/slideLayout92.xml"/><Relationship Id="rId4" Type="http://schemas.openxmlformats.org/officeDocument/2006/relationships/hyperlink" Target="CSS%20files/css_position_relative2.html"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CSS%20files/css_position_absolute.html" TargetMode="External"/><Relationship Id="rId2" Type="http://schemas.openxmlformats.org/officeDocument/2006/relationships/notesSlide" Target="../notesSlides/notesSlide72.xml"/><Relationship Id="rId1" Type="http://schemas.openxmlformats.org/officeDocument/2006/relationships/slideLayout" Target="../slideLayouts/slideLayout93.xml"/></Relationships>
</file>

<file path=ppt/slides/_rels/slide83.xml.rels><?xml version="1.0" encoding="UTF-8" standalone="yes"?>
<Relationships xmlns="http://schemas.openxmlformats.org/package/2006/relationships"><Relationship Id="rId3" Type="http://schemas.openxmlformats.org/officeDocument/2006/relationships/hyperlink" Target="CSS%20files/css_zindex.html" TargetMode="External"/><Relationship Id="rId2" Type="http://schemas.openxmlformats.org/officeDocument/2006/relationships/notesSlide" Target="../notesSlides/notesSlide73.xml"/><Relationship Id="rId1" Type="http://schemas.openxmlformats.org/officeDocument/2006/relationships/slideLayout" Target="../slideLayouts/slideLayout94.xml"/></Relationships>
</file>

<file path=ppt/slides/_rels/slide84.xml.rels><?xml version="1.0" encoding="UTF-8" standalone="yes"?>
<Relationships xmlns="http://schemas.openxmlformats.org/package/2006/relationships"><Relationship Id="rId3" Type="http://schemas.openxmlformats.org/officeDocument/2006/relationships/hyperlink" Target="CSS%20files/css_overflow.html" TargetMode="External"/><Relationship Id="rId2" Type="http://schemas.openxmlformats.org/officeDocument/2006/relationships/notesSlide" Target="../notesSlides/notesSlide74.xml"/><Relationship Id="rId1" Type="http://schemas.openxmlformats.org/officeDocument/2006/relationships/slideLayout" Target="../slideLayouts/slideLayout95.xml"/><Relationship Id="rId4" Type="http://schemas.openxmlformats.org/officeDocument/2006/relationships/hyperlink" Target="CSS%20files/css_cursor.htm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CSS%20files/css_float.html" TargetMode="External"/><Relationship Id="rId2" Type="http://schemas.openxmlformats.org/officeDocument/2006/relationships/notesSlide" Target="../notesSlides/notesSlide75.xml"/><Relationship Id="rId1" Type="http://schemas.openxmlformats.org/officeDocument/2006/relationships/slideLayout" Target="../slideLayouts/slideLayout96.xml"/></Relationships>
</file>

<file path=ppt/slides/_rels/slide86.xml.rels><?xml version="1.0" encoding="UTF-8" standalone="yes"?>
<Relationships xmlns="http://schemas.openxmlformats.org/package/2006/relationships"><Relationship Id="rId3" Type="http://schemas.openxmlformats.org/officeDocument/2006/relationships/hyperlink" Target="CSS%20files/css_float_elements.html" TargetMode="External"/><Relationship Id="rId2" Type="http://schemas.openxmlformats.org/officeDocument/2006/relationships/notesSlide" Target="../notesSlides/notesSlide76.xml"/><Relationship Id="rId1" Type="http://schemas.openxmlformats.org/officeDocument/2006/relationships/slideLayout" Target="../slideLayouts/slideLayout97.xml"/></Relationships>
</file>

<file path=ppt/slides/_rels/slide87.xml.rels><?xml version="1.0" encoding="UTF-8" standalone="yes"?>
<Relationships xmlns="http://schemas.openxmlformats.org/package/2006/relationships"><Relationship Id="rId3" Type="http://schemas.openxmlformats.org/officeDocument/2006/relationships/hyperlink" Target="CSS%20files/css_float_clear.html" TargetMode="External"/><Relationship Id="rId2" Type="http://schemas.openxmlformats.org/officeDocument/2006/relationships/notesSlide" Target="../notesSlides/notesSlide77.xml"/><Relationship Id="rId1" Type="http://schemas.openxmlformats.org/officeDocument/2006/relationships/slideLayout" Target="../slideLayouts/slideLayout98.xml"/><Relationship Id="rId4" Type="http://schemas.openxmlformats.org/officeDocument/2006/relationships/hyperlink" Target="CSS%20files/css_float5.html"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CSS%20files/css_align_container.html" TargetMode="External"/><Relationship Id="rId2" Type="http://schemas.openxmlformats.org/officeDocument/2006/relationships/notesSlide" Target="../notesSlides/notesSlide78.xml"/><Relationship Id="rId1" Type="http://schemas.openxmlformats.org/officeDocument/2006/relationships/slideLayout" Target="../slideLayouts/slideLayout99.xml"/></Relationships>
</file>

<file path=ppt/slides/_rels/slide89.xml.rels><?xml version="1.0" encoding="UTF-8" standalone="yes"?>
<Relationships xmlns="http://schemas.openxmlformats.org/package/2006/relationships"><Relationship Id="rId3" Type="http://schemas.openxmlformats.org/officeDocument/2006/relationships/hyperlink" Target="CSS%20files/css_align_pos.html" TargetMode="External"/><Relationship Id="rId2" Type="http://schemas.openxmlformats.org/officeDocument/2006/relationships/notesSlide" Target="../notesSlides/notesSlide79.xml"/><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3" Type="http://schemas.openxmlformats.org/officeDocument/2006/relationships/hyperlink" Target="CSS%20files/css_align_float.html" TargetMode="External"/><Relationship Id="rId2" Type="http://schemas.openxmlformats.org/officeDocument/2006/relationships/notesSlide" Target="../notesSlides/notesSlide80.xml"/><Relationship Id="rId1" Type="http://schemas.openxmlformats.org/officeDocument/2006/relationships/slideLayout" Target="../slideLayouts/slideLayout10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Rectangle 2"/>
          <p:cNvSpPr/>
          <p:nvPr/>
        </p:nvSpPr>
        <p:spPr>
          <a:xfrm>
            <a:off x="0" y="0"/>
            <a:ext cx="12191999" cy="1900302"/>
          </a:xfrm>
          <a:prstGeom prst="rect">
            <a:avLst/>
          </a:prstGeom>
          <a:ln>
            <a:noFill/>
          </a:ln>
        </p:spPr>
        <p:style>
          <a:lnRef idx="2">
            <a:schemeClr val="accent2"/>
          </a:lnRef>
          <a:fillRef idx="1002">
            <a:schemeClr val="lt2"/>
          </a:fillRef>
          <a:effectRef idx="0">
            <a:schemeClr val="accent2"/>
          </a:effectRef>
          <a:fontRef idx="minor">
            <a:schemeClr val="dk1"/>
          </a:fontRef>
        </p:style>
        <p:txBody>
          <a:bodyPr rtlCol="0" anchor="ctr"/>
          <a:lstStyle/>
          <a:p>
            <a:pPr algn="ctr"/>
            <a:endParaRPr lang="en-US"/>
          </a:p>
        </p:txBody>
      </p:sp>
      <p:sp>
        <p:nvSpPr>
          <p:cNvPr id="110" name="Shape 110"/>
          <p:cNvSpPr/>
          <p:nvPr/>
        </p:nvSpPr>
        <p:spPr>
          <a:xfrm>
            <a:off x="314780" y="4347107"/>
            <a:ext cx="289797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dirty="0">
                <a:solidFill>
                  <a:schemeClr val="dk1"/>
                </a:solidFill>
                <a:latin typeface="Arial"/>
                <a:ea typeface="Arial"/>
                <a:cs typeface="Arial"/>
                <a:sym typeface="Arial"/>
              </a:rPr>
              <a:t>Prepared By:</a:t>
            </a:r>
          </a:p>
          <a:p>
            <a:pPr marL="171450" marR="0" lvl="0" indent="-171450" algn="l" rtl="0">
              <a:spcBef>
                <a:spcPts val="0"/>
              </a:spcBef>
              <a:buClr>
                <a:schemeClr val="dk1"/>
              </a:buClr>
              <a:buSzPct val="100000"/>
              <a:buFont typeface="Noto Sans Symbols"/>
              <a:buChar char="▪"/>
            </a:pPr>
            <a:r>
              <a:rPr lang="en-US" sz="1200" b="1" dirty="0" smtClean="0">
                <a:solidFill>
                  <a:schemeClr val="dk1"/>
                </a:solidFill>
              </a:rPr>
              <a:t>Ly </a:t>
            </a:r>
            <a:r>
              <a:rPr lang="en-US" sz="1200" b="1" dirty="0" err="1" smtClean="0">
                <a:solidFill>
                  <a:schemeClr val="dk1"/>
                </a:solidFill>
              </a:rPr>
              <a:t>Pichponreay</a:t>
            </a:r>
            <a:endParaRPr lang="en-US" sz="1200" b="1" dirty="0" smtClean="0">
              <a:solidFill>
                <a:schemeClr val="dk1"/>
              </a:solidFill>
            </a:endParaRPr>
          </a:p>
          <a:p>
            <a:pPr marL="171450" marR="0" lvl="0" indent="-171450" algn="l" rtl="0">
              <a:spcBef>
                <a:spcPts val="0"/>
              </a:spcBef>
              <a:buClr>
                <a:schemeClr val="dk1"/>
              </a:buClr>
              <a:buSzPct val="100000"/>
              <a:buFont typeface="Noto Sans Symbols"/>
              <a:buChar char="▪"/>
            </a:pPr>
            <a:r>
              <a:rPr lang="en-US" sz="1200" b="1" cap="none" dirty="0" err="1" smtClean="0">
                <a:solidFill>
                  <a:schemeClr val="dk1"/>
                </a:solidFill>
                <a:latin typeface="Arial"/>
                <a:ea typeface="Arial"/>
                <a:cs typeface="Arial"/>
                <a:sym typeface="Arial"/>
              </a:rPr>
              <a:t>Eath</a:t>
            </a:r>
            <a:r>
              <a:rPr lang="en-US" sz="1200" b="1" cap="none" dirty="0" smtClean="0">
                <a:solidFill>
                  <a:schemeClr val="dk1"/>
                </a:solidFill>
                <a:latin typeface="Arial"/>
                <a:ea typeface="Arial"/>
                <a:cs typeface="Arial"/>
                <a:sym typeface="Arial"/>
              </a:rPr>
              <a:t> </a:t>
            </a:r>
            <a:r>
              <a:rPr lang="en-US" sz="1200" b="1" cap="none" dirty="0" err="1" smtClean="0">
                <a:solidFill>
                  <a:schemeClr val="dk1"/>
                </a:solidFill>
                <a:latin typeface="Arial"/>
                <a:ea typeface="Arial"/>
                <a:cs typeface="Arial"/>
                <a:sym typeface="Arial"/>
              </a:rPr>
              <a:t>Manith</a:t>
            </a:r>
            <a:endParaRPr lang="en-US" sz="1200" b="1" cap="none" dirty="0">
              <a:solidFill>
                <a:schemeClr val="dk1"/>
              </a:solidFill>
              <a:latin typeface="Arial"/>
              <a:ea typeface="Arial"/>
              <a:cs typeface="Arial"/>
              <a:sym typeface="Arial"/>
            </a:endParaRPr>
          </a:p>
        </p:txBody>
      </p:sp>
      <p:sp>
        <p:nvSpPr>
          <p:cNvPr id="111" name="Shape 111"/>
          <p:cNvSpPr/>
          <p:nvPr/>
        </p:nvSpPr>
        <p:spPr>
          <a:xfrm>
            <a:off x="1859788" y="2646939"/>
            <a:ext cx="8718568" cy="1477328"/>
          </a:xfrm>
          <a:prstGeom prst="rect">
            <a:avLst/>
          </a:prstGeom>
          <a:noFill/>
          <a:ln>
            <a:noFill/>
          </a:ln>
        </p:spPr>
        <p:txBody>
          <a:bodyPr lIns="91425" tIns="45700" rIns="91425" bIns="45700" anchor="t" anchorCtr="0">
            <a:noAutofit/>
          </a:bodyPr>
          <a:lstStyle/>
          <a:p>
            <a:pPr algn="ctr"/>
            <a:r>
              <a:rPr lang="en-US" sz="5400" b="1" dirty="0">
                <a:ln w="12700">
                  <a:solidFill>
                    <a:schemeClr val="tx1"/>
                  </a:solidFill>
                  <a:prstDash val="solid"/>
                </a:ln>
                <a:solidFill>
                  <a:schemeClr val="accent1">
                    <a:lumMod val="60000"/>
                    <a:lumOff val="40000"/>
                  </a:schemeClr>
                </a:solidFill>
                <a:effectLst>
                  <a:outerShdw blurRad="41275" dist="20320" dir="1800000" algn="tl" rotWithShape="0">
                    <a:srgbClr val="000000">
                      <a:alpha val="40000"/>
                    </a:srgbClr>
                  </a:outerShdw>
                </a:effectLst>
              </a:rPr>
              <a:t>CSS</a:t>
            </a:r>
          </a:p>
          <a:p>
            <a:pPr algn="ctr"/>
            <a:r>
              <a:rPr lang="en-US" sz="3600" b="1" dirty="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a:t>
            </a:r>
            <a:r>
              <a:rPr lang="en-US" sz="3600" b="1" dirty="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C</a:t>
            </a:r>
            <a:r>
              <a:rPr lang="en-US" sz="3600" b="1" dirty="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ascading </a:t>
            </a:r>
            <a:r>
              <a:rPr lang="en-US" sz="3600" b="1" dirty="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S</a:t>
            </a:r>
            <a:r>
              <a:rPr lang="en-US" sz="3600" b="1" dirty="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tyle </a:t>
            </a:r>
            <a:r>
              <a:rPr lang="en-US" sz="3600" b="1" dirty="0">
                <a:ln w="12700">
                  <a:solidFill>
                    <a:schemeClr val="bg2">
                      <a:lumMod val="25000"/>
                    </a:schemeClr>
                  </a:solidFill>
                  <a:prstDash val="solid"/>
                </a:ln>
                <a:solidFill>
                  <a:srgbClr val="FF0000"/>
                </a:solidFill>
                <a:effectLst>
                  <a:outerShdw blurRad="41275" dist="20320" dir="1800000" algn="tl" rotWithShape="0">
                    <a:srgbClr val="000000">
                      <a:alpha val="40000"/>
                    </a:srgbClr>
                  </a:outerShdw>
                </a:effectLst>
              </a:rPr>
              <a:t>S</a:t>
            </a:r>
            <a:r>
              <a:rPr lang="en-US" sz="3600" b="1" dirty="0">
                <a:ln w="12700">
                  <a:solidFill>
                    <a:schemeClr val="bg2">
                      <a:lumMod val="2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heets)</a:t>
            </a:r>
          </a:p>
        </p:txBody>
      </p:sp>
      <p:pic>
        <p:nvPicPr>
          <p:cNvPr id="4" name="Picture 3"/>
          <p:cNvPicPr>
            <a:picLocks noChangeAspect="1"/>
          </p:cNvPicPr>
          <p:nvPr/>
        </p:nvPicPr>
        <p:blipFill>
          <a:blip r:embed="rId3"/>
          <a:stretch>
            <a:fillRect/>
          </a:stretch>
        </p:blipFill>
        <p:spPr>
          <a:xfrm>
            <a:off x="4950929" y="336398"/>
            <a:ext cx="2536287" cy="618678"/>
          </a:xfrm>
          <a:prstGeom prst="rect">
            <a:avLst/>
          </a:prstGeom>
        </p:spPr>
      </p:pic>
      <p:sp>
        <p:nvSpPr>
          <p:cNvPr id="2" name="TextBox 1"/>
          <p:cNvSpPr txBox="1"/>
          <p:nvPr/>
        </p:nvSpPr>
        <p:spPr>
          <a:xfrm>
            <a:off x="2284729" y="1104523"/>
            <a:ext cx="7868686"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Cambodia-Korea Software Consulting</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35390" y="205959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lvl="0" indent="0">
              <a:spcBef>
                <a:spcPct val="20000"/>
              </a:spcBef>
              <a:buClrTx/>
              <a:buNone/>
            </a:pPr>
            <a:r>
              <a:rPr lang="en-US" sz="2400" b="1" u="sng" dirty="0">
                <a:solidFill>
                  <a:prstClr val="black"/>
                </a:solidFill>
                <a:latin typeface="Calibri"/>
              </a:rPr>
              <a:t>Inline Styles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An inline style loses many of the advantages of style sheets by mixing content with presentation. Use this method sparingly!</a:t>
            </a:r>
          </a:p>
          <a:p>
            <a:pPr marL="342900" lvl="0" indent="-342900">
              <a:spcBef>
                <a:spcPct val="20000"/>
              </a:spcBef>
              <a:buClrTx/>
            </a:pPr>
            <a:r>
              <a:rPr lang="en-US" sz="2400" dirty="0">
                <a:solidFill>
                  <a:prstClr val="black"/>
                </a:solidFill>
                <a:latin typeface="Calibri"/>
              </a:rPr>
              <a:t>To use inline styles you use the style attribute in the relevant tag. The style attribute can contain any CSS property. The example shows how to change the color and the left margin of a paragraph:</a:t>
            </a:r>
          </a:p>
          <a:p>
            <a:pPr marL="0" lvl="0" indent="0">
              <a:spcBef>
                <a:spcPct val="20000"/>
              </a:spcBef>
              <a:buClrTx/>
              <a:buNone/>
            </a:pPr>
            <a:r>
              <a:rPr lang="en-US" sz="2400" i="1" dirty="0">
                <a:solidFill>
                  <a:prstClr val="black">
                    <a:lumMod val="50000"/>
                    <a:lumOff val="50000"/>
                  </a:prstClr>
                </a:solidFill>
                <a:latin typeface="Calibri"/>
              </a:rPr>
              <a:t>&lt;p style="color:sienna;margin-left:20px;"&gt;This is a paragraph.&lt;/p&gt;</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95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b="1" u="sng" dirty="0">
                <a:solidFill>
                  <a:prstClr val="black"/>
                </a:solidFill>
                <a:latin typeface="Calibri"/>
              </a:rPr>
              <a:t>Multiple Style Sheets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If some properties have been set for the same selector in different style sheets, the values will be inherited from the more specific style sheet. </a:t>
            </a:r>
          </a:p>
          <a:p>
            <a:pPr marL="342900" lvl="0" indent="-342900">
              <a:spcBef>
                <a:spcPct val="20000"/>
              </a:spcBef>
              <a:buClrTx/>
            </a:pPr>
            <a:r>
              <a:rPr lang="en-US" sz="2400" dirty="0">
                <a:solidFill>
                  <a:prstClr val="black"/>
                </a:solidFill>
                <a:latin typeface="Calibri"/>
              </a:rPr>
              <a:t>For example, an external style sheet has these properties for the h3 selector:</a:t>
            </a:r>
          </a:p>
          <a:p>
            <a:pPr marL="0" lvl="0" indent="0">
              <a:spcBef>
                <a:spcPct val="20000"/>
              </a:spcBef>
              <a:buClrTx/>
              <a:buNone/>
            </a:pPr>
            <a:r>
              <a:rPr lang="en-US" sz="2400" i="1" dirty="0">
                <a:solidFill>
                  <a:prstClr val="black">
                    <a:lumMod val="50000"/>
                    <a:lumOff val="50000"/>
                  </a:prstClr>
                </a:solidFill>
                <a:latin typeface="Calibri"/>
              </a:rPr>
              <a:t>h3{</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color:red</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text-align:left</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font-size:8pt;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107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lvl="0" indent="-342900">
              <a:spcBef>
                <a:spcPct val="20000"/>
              </a:spcBef>
              <a:buClrTx/>
            </a:pPr>
            <a:r>
              <a:rPr lang="en-US" sz="2400" dirty="0">
                <a:solidFill>
                  <a:prstClr val="black"/>
                </a:solidFill>
                <a:latin typeface="Calibri"/>
              </a:rPr>
              <a:t>And an internal style sheet has these properties for the h3 selector:</a:t>
            </a:r>
          </a:p>
          <a:p>
            <a:pPr marL="0" lvl="0" indent="0">
              <a:spcBef>
                <a:spcPct val="20000"/>
              </a:spcBef>
              <a:buClrTx/>
              <a:buNone/>
            </a:pPr>
            <a:r>
              <a:rPr lang="en-US" sz="2400" i="1" dirty="0">
                <a:solidFill>
                  <a:prstClr val="black">
                    <a:lumMod val="50000"/>
                    <a:lumOff val="50000"/>
                  </a:prstClr>
                </a:solidFill>
                <a:latin typeface="Calibri"/>
              </a:rPr>
              <a:t>h3{</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text-align:right</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font-size:20pt;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 </a:t>
            </a:r>
          </a:p>
          <a:p>
            <a:pPr marL="342900" lvl="0" indent="-342900">
              <a:spcBef>
                <a:spcPct val="20000"/>
              </a:spcBef>
              <a:buClrTx/>
            </a:pPr>
            <a:r>
              <a:rPr lang="en-US" sz="2400" dirty="0">
                <a:solidFill>
                  <a:prstClr val="black"/>
                </a:solidFill>
                <a:latin typeface="Calibri"/>
              </a:rPr>
              <a:t>If the page with the internal style sheet also links to the external style sheet the properties for h3 will be:</a:t>
            </a:r>
          </a:p>
          <a:p>
            <a:pPr marL="0" lvl="0" indent="0">
              <a:spcBef>
                <a:spcPct val="20000"/>
              </a:spcBef>
              <a:buClrTx/>
              <a:buNone/>
            </a:pPr>
            <a:r>
              <a:rPr lang="en-US" sz="2400" i="1" dirty="0" err="1">
                <a:solidFill>
                  <a:prstClr val="black">
                    <a:lumMod val="50000"/>
                    <a:lumOff val="50000"/>
                  </a:prstClr>
                </a:solidFill>
                <a:latin typeface="Calibri"/>
              </a:rPr>
              <a:t>color:red</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text-align:right</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font-size:20pt;</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color is inherited from the external style sheet and the text-alignment and the font-size is replaced by the internal style sheet.</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070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514834" y="1742556"/>
            <a:ext cx="11020926" cy="4760858"/>
          </a:xfrm>
        </p:spPr>
        <p:txBody>
          <a:bodyPr>
            <a:normAutofit/>
          </a:bodyPr>
          <a:lstStyle/>
          <a:p>
            <a:pPr marL="0" lvl="0" indent="0">
              <a:spcBef>
                <a:spcPct val="20000"/>
              </a:spcBef>
              <a:buClrTx/>
              <a:buNone/>
            </a:pPr>
            <a:r>
              <a:rPr lang="en-US" sz="2400" b="1" u="sng" dirty="0">
                <a:solidFill>
                  <a:prstClr val="black"/>
                </a:solidFill>
                <a:latin typeface="Calibri"/>
              </a:rPr>
              <a:t>Multiple Styles Will Cascade into One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Styles can be specified:</a:t>
            </a:r>
          </a:p>
          <a:p>
            <a:pPr marL="742950" lvl="1" indent="-285750">
              <a:spcBef>
                <a:spcPct val="20000"/>
              </a:spcBef>
              <a:buClrTx/>
              <a:buFont typeface="Arial" pitchFamily="34" charset="0"/>
              <a:buChar char="–"/>
            </a:pPr>
            <a:r>
              <a:rPr lang="en-US" sz="2400" dirty="0">
                <a:solidFill>
                  <a:prstClr val="black"/>
                </a:solidFill>
                <a:latin typeface="Calibri"/>
              </a:rPr>
              <a:t>inside an HTML element</a:t>
            </a:r>
          </a:p>
          <a:p>
            <a:pPr marL="742950" lvl="1" indent="-285750">
              <a:spcBef>
                <a:spcPct val="20000"/>
              </a:spcBef>
              <a:buClrTx/>
              <a:buFont typeface="Arial" pitchFamily="34" charset="0"/>
              <a:buChar char="–"/>
            </a:pPr>
            <a:r>
              <a:rPr lang="en-US" sz="2400" dirty="0">
                <a:solidFill>
                  <a:prstClr val="black"/>
                </a:solidFill>
                <a:latin typeface="Calibri"/>
              </a:rPr>
              <a:t>inside the head section of an HTML page</a:t>
            </a:r>
          </a:p>
          <a:p>
            <a:pPr marL="742950" lvl="1" indent="-285750">
              <a:spcBef>
                <a:spcPct val="20000"/>
              </a:spcBef>
              <a:buClrTx/>
              <a:buFont typeface="Arial" pitchFamily="34" charset="0"/>
              <a:buChar char="–"/>
            </a:pPr>
            <a:r>
              <a:rPr lang="en-US" sz="2400" dirty="0">
                <a:solidFill>
                  <a:prstClr val="black"/>
                </a:solidFill>
                <a:latin typeface="Calibri"/>
              </a:rPr>
              <a:t>in an external CSS file</a:t>
            </a:r>
          </a:p>
          <a:p>
            <a:pPr marL="0" lvl="0" indent="0">
              <a:spcBef>
                <a:spcPct val="20000"/>
              </a:spcBef>
              <a:buClrTx/>
              <a:buNone/>
            </a:pPr>
            <a:r>
              <a:rPr lang="en-US" sz="2400" b="1" dirty="0">
                <a:solidFill>
                  <a:prstClr val="black"/>
                </a:solidFill>
                <a:latin typeface="Calibri"/>
              </a:rPr>
              <a:t>Tip</a:t>
            </a:r>
            <a:r>
              <a:rPr lang="en-US" sz="2400" dirty="0">
                <a:solidFill>
                  <a:prstClr val="black"/>
                </a:solidFill>
                <a:latin typeface="Calibri"/>
              </a:rPr>
              <a:t>: Even multiple external style sheets can be referenced inside a single HTML document.</a:t>
            </a:r>
          </a:p>
          <a:p>
            <a:pPr marL="0" lvl="0" indent="0">
              <a:spcBef>
                <a:spcPct val="20000"/>
              </a:spcBef>
              <a:buClrTx/>
              <a:buNone/>
            </a:pPr>
            <a:r>
              <a:rPr lang="en-US" sz="2400" dirty="0">
                <a:solidFill>
                  <a:prstClr val="black"/>
                </a:solidFill>
                <a:latin typeface="Calibri"/>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10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lvl="0" indent="0">
              <a:spcBef>
                <a:spcPct val="20000"/>
              </a:spcBef>
              <a:buClrTx/>
              <a:buNone/>
            </a:pPr>
            <a:r>
              <a:rPr lang="en-US" sz="2000" b="1" dirty="0">
                <a:solidFill>
                  <a:prstClr val="black"/>
                </a:solidFill>
                <a:latin typeface="Calibri"/>
              </a:rPr>
              <a:t>Cascading order</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What style will be used when there is more than one style specified for an HTML element?</a:t>
            </a:r>
          </a:p>
          <a:p>
            <a:pPr marL="342900" lvl="0" indent="-342900">
              <a:spcBef>
                <a:spcPct val="20000"/>
              </a:spcBef>
              <a:buClrTx/>
            </a:pPr>
            <a:r>
              <a:rPr lang="en-US" sz="2000" dirty="0">
                <a:solidFill>
                  <a:prstClr val="black"/>
                </a:solidFill>
                <a:latin typeface="Calibri"/>
              </a:rPr>
              <a:t>Generally speaking we can say that all the styles will "cascade" into a new "virtual" style sheet by the following rules, where number four has the highest priority:</a:t>
            </a:r>
          </a:p>
          <a:p>
            <a:pPr marL="857250" lvl="1" indent="-457200">
              <a:spcBef>
                <a:spcPct val="20000"/>
              </a:spcBef>
              <a:buClrTx/>
              <a:buFont typeface="+mj-lt"/>
              <a:buAutoNum type="arabicPeriod"/>
            </a:pPr>
            <a:r>
              <a:rPr lang="en-US" dirty="0">
                <a:solidFill>
                  <a:prstClr val="black"/>
                </a:solidFill>
                <a:latin typeface="Calibri"/>
              </a:rPr>
              <a:t>Browser default</a:t>
            </a:r>
          </a:p>
          <a:p>
            <a:pPr marL="857250" lvl="1" indent="-457200">
              <a:spcBef>
                <a:spcPct val="20000"/>
              </a:spcBef>
              <a:buClrTx/>
              <a:buFont typeface="+mj-lt"/>
              <a:buAutoNum type="arabicPeriod"/>
            </a:pPr>
            <a:r>
              <a:rPr lang="en-US" dirty="0">
                <a:solidFill>
                  <a:prstClr val="black"/>
                </a:solidFill>
                <a:latin typeface="Calibri"/>
              </a:rPr>
              <a:t>External style sheet</a:t>
            </a:r>
          </a:p>
          <a:p>
            <a:pPr marL="857250" lvl="1" indent="-457200">
              <a:spcBef>
                <a:spcPct val="20000"/>
              </a:spcBef>
              <a:buClrTx/>
              <a:buFont typeface="+mj-lt"/>
              <a:buAutoNum type="arabicPeriod"/>
            </a:pPr>
            <a:r>
              <a:rPr lang="en-US" dirty="0">
                <a:solidFill>
                  <a:prstClr val="black"/>
                </a:solidFill>
                <a:latin typeface="Calibri"/>
              </a:rPr>
              <a:t>Internal style sheet (in the head section)</a:t>
            </a:r>
          </a:p>
          <a:p>
            <a:pPr marL="857250" lvl="1" indent="-457200">
              <a:spcBef>
                <a:spcPct val="20000"/>
              </a:spcBef>
              <a:buClrTx/>
              <a:buFont typeface="+mj-lt"/>
              <a:buAutoNum type="arabicPeriod"/>
            </a:pPr>
            <a:r>
              <a:rPr lang="en-US" dirty="0">
                <a:solidFill>
                  <a:prstClr val="black"/>
                </a:solidFill>
                <a:latin typeface="Calibri"/>
              </a:rPr>
              <a:t>Inline style (inside an HTML element)</a:t>
            </a:r>
          </a:p>
          <a:p>
            <a:pPr marL="342900" lvl="0" indent="-342900">
              <a:spcBef>
                <a:spcPct val="20000"/>
              </a:spcBef>
              <a:buClrTx/>
            </a:pPr>
            <a:r>
              <a:rPr lang="en-US" sz="2000" dirty="0">
                <a:solidFill>
                  <a:prstClr val="black"/>
                </a:solidFill>
                <a:latin typeface="Calibri"/>
              </a:rPr>
              <a:t>So, an inline style (inside an HTML element) has the highest priority, which means that it will override a style defined inside the &lt;head&gt; tag, or in an external style sheet, or in a browser (a default value).</a:t>
            </a:r>
          </a:p>
          <a:p>
            <a:pPr marL="0" lvl="0" indent="0">
              <a:spcBef>
                <a:spcPct val="20000"/>
              </a:spcBef>
              <a:buClrTx/>
              <a:buNone/>
            </a:pPr>
            <a:endParaRPr lang="en-US" sz="2000" dirty="0">
              <a:solidFill>
                <a:prstClr val="black"/>
              </a:solidFill>
              <a:latin typeface="Calibri"/>
            </a:endParaRPr>
          </a:p>
          <a:p>
            <a:pPr marL="0" lvl="0" indent="0">
              <a:spcBef>
                <a:spcPct val="20000"/>
              </a:spcBef>
              <a:buClrTx/>
              <a:buNone/>
            </a:pPr>
            <a:r>
              <a:rPr lang="en-US" sz="2000" b="1" dirty="0">
                <a:solidFill>
                  <a:prstClr val="black"/>
                </a:solidFill>
                <a:latin typeface="Calibri"/>
              </a:rPr>
              <a:t>Note</a:t>
            </a:r>
            <a:r>
              <a:rPr lang="en-US" sz="2000" dirty="0">
                <a:solidFill>
                  <a:prstClr val="black"/>
                </a:solidFill>
                <a:latin typeface="Calibri"/>
              </a:rPr>
              <a:t>: If the link to the external style sheet is placed after the internal style sheet in HTML &lt;head&gt;, the external style sheet will override the internal style sheet!</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084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000" b="1" u="sng" dirty="0">
                <a:solidFill>
                  <a:prstClr val="black"/>
                </a:solidFill>
                <a:latin typeface="Calibri"/>
              </a:rPr>
              <a:t>The id and class Selectors</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In addition to setting a style for a HTML element, CSS allows you to specify your own selectors called "id" and "class".</a:t>
            </a:r>
          </a:p>
          <a:p>
            <a:pPr marL="0" lvl="0" indent="0">
              <a:spcBef>
                <a:spcPct val="20000"/>
              </a:spcBef>
              <a:buClrTx/>
              <a:buNone/>
            </a:pPr>
            <a:endParaRPr lang="en-US" sz="2000" dirty="0">
              <a:solidFill>
                <a:prstClr val="black"/>
              </a:solidFill>
              <a:latin typeface="Calibri"/>
            </a:endParaRPr>
          </a:p>
          <a:p>
            <a:pPr marL="0" lvl="0" indent="0">
              <a:spcBef>
                <a:spcPct val="20000"/>
              </a:spcBef>
              <a:buClrTx/>
              <a:buNone/>
            </a:pPr>
            <a:r>
              <a:rPr lang="en-US" sz="2000" b="1" u="sng" dirty="0">
                <a:solidFill>
                  <a:prstClr val="black"/>
                </a:solidFill>
                <a:latin typeface="Calibri"/>
              </a:rPr>
              <a:t>The id Selector</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id selector is used to specify a style for a single, unique element.</a:t>
            </a:r>
          </a:p>
          <a:p>
            <a:pPr marL="342900" lvl="0" indent="-342900">
              <a:spcBef>
                <a:spcPct val="20000"/>
              </a:spcBef>
              <a:buClrTx/>
            </a:pPr>
            <a:r>
              <a:rPr lang="en-US" sz="2000" dirty="0">
                <a:solidFill>
                  <a:prstClr val="black"/>
                </a:solidFill>
                <a:latin typeface="Calibri"/>
              </a:rPr>
              <a:t>The id selector uses the id attribute of the HTML element, and is defined with a "#".</a:t>
            </a:r>
          </a:p>
          <a:p>
            <a:pPr marL="342900" lvl="0" indent="-342900">
              <a:spcBef>
                <a:spcPct val="20000"/>
              </a:spcBef>
              <a:buClrTx/>
            </a:pPr>
            <a:r>
              <a:rPr lang="en-US" sz="2000" dirty="0">
                <a:solidFill>
                  <a:prstClr val="black"/>
                </a:solidFill>
                <a:latin typeface="Calibri"/>
              </a:rPr>
              <a:t>The style rule below will be applied to the element with id="para1":</a:t>
            </a: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#para1</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text-align:center</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color:red</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 </a:t>
            </a:r>
          </a:p>
          <a:p>
            <a:pPr marL="0" lvl="0" indent="0">
              <a:spcBef>
                <a:spcPct val="20000"/>
              </a:spcBef>
              <a:buClrTx/>
              <a:buNone/>
            </a:pPr>
            <a:r>
              <a:rPr lang="en-US" sz="2000" b="1" dirty="0">
                <a:solidFill>
                  <a:prstClr val="black"/>
                </a:solidFill>
                <a:latin typeface="Calibri"/>
              </a:rPr>
              <a:t>Note</a:t>
            </a:r>
            <a:r>
              <a:rPr lang="en-US" sz="2000" dirty="0">
                <a:solidFill>
                  <a:prstClr val="black"/>
                </a:solidFill>
                <a:latin typeface="Calibri"/>
              </a:rPr>
              <a:t>: Do NOT start an ID name with a number!</a:t>
            </a:r>
            <a:endParaRPr lang="en-US" sz="2000" b="1"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Id &amp; Class</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93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b="1" u="sng" dirty="0">
                <a:solidFill>
                  <a:prstClr val="black"/>
                </a:solidFill>
                <a:latin typeface="Calibri"/>
              </a:rPr>
              <a:t>The class Selector</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class selector is used to specify a style for a group of elements. Unlike the id selector, the class selector is most often used on several elements. </a:t>
            </a:r>
          </a:p>
          <a:p>
            <a:pPr marL="342900" lvl="0" indent="-342900">
              <a:spcBef>
                <a:spcPct val="20000"/>
              </a:spcBef>
              <a:buClrTx/>
            </a:pPr>
            <a:r>
              <a:rPr lang="en-US" sz="2400" dirty="0">
                <a:solidFill>
                  <a:prstClr val="black"/>
                </a:solidFill>
                <a:latin typeface="Calibri"/>
              </a:rPr>
              <a:t>This allows you to set a particular style for many HTML elements with the same class. </a:t>
            </a:r>
          </a:p>
          <a:p>
            <a:pPr marL="342900" lvl="0" indent="-342900">
              <a:spcBef>
                <a:spcPct val="20000"/>
              </a:spcBef>
              <a:buClrTx/>
            </a:pPr>
            <a:r>
              <a:rPr lang="en-US" sz="2400" dirty="0">
                <a:solidFill>
                  <a:prstClr val="black"/>
                </a:solidFill>
                <a:latin typeface="Calibri"/>
              </a:rPr>
              <a:t>The class selector uses the HTML class attribute, and is defined with a "."</a:t>
            </a:r>
          </a:p>
          <a:p>
            <a:pPr marL="342900" lvl="0" indent="-342900">
              <a:spcBef>
                <a:spcPct val="20000"/>
              </a:spcBef>
              <a:buClrTx/>
            </a:pPr>
            <a:r>
              <a:rPr lang="en-US" sz="2400" dirty="0">
                <a:solidFill>
                  <a:prstClr val="black"/>
                </a:solidFill>
                <a:latin typeface="Calibri"/>
              </a:rPr>
              <a:t>In the example below, all HTML elements with class="center" will be center-aligned:</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.center {</a:t>
            </a:r>
            <a:r>
              <a:rPr lang="en-US" sz="2400" i="1" dirty="0" err="1">
                <a:solidFill>
                  <a:prstClr val="black">
                    <a:lumMod val="50000"/>
                    <a:lumOff val="50000"/>
                  </a:prstClr>
                </a:solidFill>
                <a:latin typeface="Calibri"/>
              </a:rPr>
              <a:t>text-align:center</a:t>
            </a:r>
            <a:r>
              <a:rPr lang="en-US" sz="2400" i="1" dirty="0">
                <a:solidFill>
                  <a:prstClr val="black">
                    <a:lumMod val="50000"/>
                    <a:lumOff val="50000"/>
                  </a:prstClr>
                </a:solidFill>
                <a:latin typeface="Calibri"/>
              </a:rPr>
              <a:t>;} </a:t>
            </a:r>
          </a:p>
          <a:p>
            <a:pPr marL="0" lvl="0" indent="0">
              <a:spcBef>
                <a:spcPct val="20000"/>
              </a:spcBef>
              <a:buClrTx/>
              <a:buNone/>
            </a:pPr>
            <a:endParaRPr lang="en-US" sz="24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Id &amp; Class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305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lvl="0" indent="-342900">
              <a:spcBef>
                <a:spcPct val="20000"/>
              </a:spcBef>
              <a:buClrTx/>
            </a:pPr>
            <a:r>
              <a:rPr lang="en-US" sz="2400" dirty="0">
                <a:solidFill>
                  <a:prstClr val="black"/>
                </a:solidFill>
                <a:latin typeface="Calibri"/>
              </a:rPr>
              <a:t>You can also specify that only specific HTML elements should be affected by a class.</a:t>
            </a:r>
          </a:p>
          <a:p>
            <a:pPr marL="342900" lvl="0" indent="-342900">
              <a:spcBef>
                <a:spcPct val="20000"/>
              </a:spcBef>
              <a:buClrTx/>
            </a:pPr>
            <a:r>
              <a:rPr lang="en-US" sz="2400" dirty="0">
                <a:solidFill>
                  <a:prstClr val="black"/>
                </a:solidFill>
                <a:latin typeface="Calibri"/>
              </a:rPr>
              <a:t>In the example below, all p elements with class="center" will be center-aligned:</a:t>
            </a:r>
          </a:p>
          <a:p>
            <a:pPr marL="0" lvl="0" indent="0">
              <a:spcBef>
                <a:spcPct val="20000"/>
              </a:spcBef>
              <a:buClrTx/>
              <a:buNone/>
            </a:pPr>
            <a:r>
              <a:rPr lang="en-US" sz="2400" dirty="0">
                <a:solidFill>
                  <a:prstClr val="black"/>
                </a:solidFill>
                <a:latin typeface="Calibri"/>
                <a:hlinkClick r:id="rId2" action="ppaction://hlinkfile"/>
              </a:rPr>
              <a:t>Example</a:t>
            </a:r>
            <a:endParaRPr lang="en-US" sz="2400" dirty="0">
              <a:solidFill>
                <a:prstClr val="black"/>
              </a:solidFill>
              <a:latin typeface="Calibri"/>
            </a:endParaRPr>
          </a:p>
          <a:p>
            <a:pPr marL="0" lvl="0" indent="0">
              <a:spcBef>
                <a:spcPct val="20000"/>
              </a:spcBef>
              <a:buClrTx/>
              <a:buNone/>
            </a:pPr>
            <a:r>
              <a:rPr lang="en-US" sz="2400" i="1" dirty="0" err="1">
                <a:solidFill>
                  <a:prstClr val="black">
                    <a:lumMod val="50000"/>
                    <a:lumOff val="50000"/>
                  </a:prstClr>
                </a:solidFill>
                <a:latin typeface="Calibri"/>
              </a:rPr>
              <a:t>p.center</a:t>
            </a:r>
            <a:r>
              <a:rPr lang="en-US" sz="2400" i="1" dirty="0">
                <a:solidFill>
                  <a:prstClr val="black">
                    <a:lumMod val="50000"/>
                    <a:lumOff val="50000"/>
                  </a:prstClr>
                </a:solidFill>
                <a:latin typeface="Calibri"/>
              </a:rPr>
              <a:t> {</a:t>
            </a:r>
            <a:r>
              <a:rPr lang="en-US" sz="2400" i="1" dirty="0" err="1">
                <a:solidFill>
                  <a:prstClr val="black">
                    <a:lumMod val="50000"/>
                    <a:lumOff val="50000"/>
                  </a:prstClr>
                </a:solidFill>
                <a:latin typeface="Calibri"/>
              </a:rPr>
              <a:t>text-align:center</a:t>
            </a:r>
            <a:r>
              <a:rPr lang="en-US" sz="2400" i="1" dirty="0">
                <a:solidFill>
                  <a:prstClr val="black">
                    <a:lumMod val="50000"/>
                    <a:lumOff val="50000"/>
                  </a:prstClr>
                </a:solidFill>
                <a:latin typeface="Calibri"/>
              </a:rPr>
              <a:t>;}</a:t>
            </a:r>
          </a:p>
          <a:p>
            <a:pPr marL="0" lvl="0" indent="0">
              <a:spcBef>
                <a:spcPct val="20000"/>
              </a:spcBef>
              <a:buClrTx/>
              <a:buNone/>
            </a:pPr>
            <a:endParaRPr lang="en-US" sz="2400" i="1" dirty="0">
              <a:solidFill>
                <a:prstClr val="black">
                  <a:lumMod val="50000"/>
                  <a:lumOff val="50000"/>
                </a:prstClr>
              </a:solidFill>
              <a:latin typeface="Calibri"/>
            </a:endParaRP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Do NOT start a class name with a number!</a:t>
            </a:r>
            <a:endParaRPr lang="en-US" sz="2400" b="1" dirty="0">
              <a:solidFill>
                <a:prstClr val="black"/>
              </a:solidFill>
              <a:latin typeface="Calibri"/>
            </a:endParaRPr>
          </a:p>
          <a:p>
            <a:endParaRPr lang="en-US" sz="2400" dirty="0"/>
          </a:p>
        </p:txBody>
      </p:sp>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Id &amp; Class (Con)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328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342900" lvl="0" indent="-342900">
              <a:spcBef>
                <a:spcPct val="20000"/>
              </a:spcBef>
              <a:buClrTx/>
            </a:pPr>
            <a:r>
              <a:rPr lang="en-US" sz="2400" dirty="0">
                <a:solidFill>
                  <a:prstClr val="black"/>
                </a:solidFill>
                <a:latin typeface="Calibri"/>
              </a:rPr>
              <a:t>CSS background properties are used to define the background effects of an element.</a:t>
            </a:r>
          </a:p>
          <a:p>
            <a:pPr marL="342900" lvl="0" indent="-342900">
              <a:spcBef>
                <a:spcPct val="20000"/>
              </a:spcBef>
              <a:buClrTx/>
            </a:pPr>
            <a:r>
              <a:rPr lang="en-US" sz="2400" dirty="0">
                <a:solidFill>
                  <a:prstClr val="black"/>
                </a:solidFill>
                <a:latin typeface="Calibri"/>
              </a:rPr>
              <a:t>CSS properties used for background effects:</a:t>
            </a:r>
          </a:p>
          <a:p>
            <a:pPr marL="742950" lvl="1" indent="-285750">
              <a:spcBef>
                <a:spcPct val="20000"/>
              </a:spcBef>
              <a:buClrTx/>
              <a:buFont typeface="Arial" pitchFamily="34" charset="0"/>
              <a:buChar char="–"/>
            </a:pPr>
            <a:r>
              <a:rPr lang="en-US" sz="2400" dirty="0">
                <a:solidFill>
                  <a:prstClr val="black"/>
                </a:solidFill>
                <a:latin typeface="Calibri"/>
              </a:rPr>
              <a:t>background-color</a:t>
            </a:r>
          </a:p>
          <a:p>
            <a:pPr marL="742950" lvl="1" indent="-285750">
              <a:spcBef>
                <a:spcPct val="20000"/>
              </a:spcBef>
              <a:buClrTx/>
              <a:buFont typeface="Arial" pitchFamily="34" charset="0"/>
              <a:buChar char="–"/>
            </a:pPr>
            <a:r>
              <a:rPr lang="en-US" sz="2400" dirty="0">
                <a:solidFill>
                  <a:prstClr val="black"/>
                </a:solidFill>
                <a:latin typeface="Calibri"/>
              </a:rPr>
              <a:t>background-image</a:t>
            </a:r>
          </a:p>
          <a:p>
            <a:pPr marL="742950" lvl="1" indent="-285750">
              <a:spcBef>
                <a:spcPct val="20000"/>
              </a:spcBef>
              <a:buClrTx/>
              <a:buFont typeface="Arial" pitchFamily="34" charset="0"/>
              <a:buChar char="–"/>
            </a:pPr>
            <a:r>
              <a:rPr lang="en-US" sz="2400" dirty="0">
                <a:solidFill>
                  <a:prstClr val="black"/>
                </a:solidFill>
                <a:latin typeface="Calibri"/>
              </a:rPr>
              <a:t>background-repeat</a:t>
            </a:r>
          </a:p>
          <a:p>
            <a:pPr marL="742950" lvl="1" indent="-285750">
              <a:spcBef>
                <a:spcPct val="20000"/>
              </a:spcBef>
              <a:buClrTx/>
              <a:buFont typeface="Arial" pitchFamily="34" charset="0"/>
              <a:buChar char="–"/>
            </a:pPr>
            <a:r>
              <a:rPr lang="en-US" sz="2400" dirty="0">
                <a:solidFill>
                  <a:prstClr val="black"/>
                </a:solidFill>
                <a:latin typeface="Calibri"/>
              </a:rPr>
              <a:t>background-attachment</a:t>
            </a:r>
          </a:p>
          <a:p>
            <a:pPr marL="742950" lvl="1" indent="-285750">
              <a:spcBef>
                <a:spcPct val="20000"/>
              </a:spcBef>
              <a:buClrTx/>
              <a:buFont typeface="Arial" pitchFamily="34" charset="0"/>
              <a:buChar char="–"/>
            </a:pPr>
            <a:r>
              <a:rPr lang="en-US" sz="2400" dirty="0">
                <a:solidFill>
                  <a:prstClr val="black"/>
                </a:solidFill>
                <a:latin typeface="Calibri"/>
              </a:rPr>
              <a:t>background-position</a:t>
            </a:r>
          </a:p>
          <a:p>
            <a:pPr marL="0" lvl="0" indent="0">
              <a:spcBef>
                <a:spcPct val="20000"/>
              </a:spcBef>
              <a:buClrTx/>
              <a:buNone/>
            </a:pPr>
            <a:endParaRPr lang="en-US" sz="24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1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lvl="0" indent="0">
              <a:spcBef>
                <a:spcPct val="20000"/>
              </a:spcBef>
              <a:buClrTx/>
              <a:buNone/>
            </a:pPr>
            <a:r>
              <a:rPr lang="en-US" sz="2400" b="1" u="sng" dirty="0">
                <a:solidFill>
                  <a:prstClr val="black"/>
                </a:solidFill>
                <a:latin typeface="Calibri"/>
              </a:rPr>
              <a:t>Background Color</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background-color property specifies the background color of an element.</a:t>
            </a:r>
          </a:p>
          <a:p>
            <a:pPr marL="342900" lvl="0" indent="-342900">
              <a:spcBef>
                <a:spcPct val="20000"/>
              </a:spcBef>
              <a:buClrTx/>
            </a:pPr>
            <a:r>
              <a:rPr lang="en-US" sz="2400" dirty="0">
                <a:solidFill>
                  <a:prstClr val="black"/>
                </a:solidFill>
                <a:latin typeface="Calibri"/>
              </a:rPr>
              <a:t>The background color of a page is defined in the body selector:</a:t>
            </a:r>
          </a:p>
          <a:p>
            <a:pPr marL="0" lvl="0" indent="0">
              <a:spcBef>
                <a:spcPct val="20000"/>
              </a:spcBef>
              <a:buClrTx/>
              <a:buNone/>
            </a:pPr>
            <a:r>
              <a:rPr lang="en-US" sz="2400" dirty="0">
                <a:solidFill>
                  <a:prstClr val="black"/>
                </a:solidFill>
                <a:latin typeface="Calibri"/>
                <a:hlinkClick r:id="rId2"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body {background-color:#b0c4de;} </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With CSS, a color is most often specified by:</a:t>
            </a:r>
          </a:p>
          <a:p>
            <a:pPr marL="742950" lvl="1" indent="-285750">
              <a:spcBef>
                <a:spcPct val="20000"/>
              </a:spcBef>
              <a:buClrTx/>
              <a:buFont typeface="Arial" pitchFamily="34" charset="0"/>
              <a:buChar char="–"/>
            </a:pPr>
            <a:r>
              <a:rPr lang="en-US" sz="2400" dirty="0">
                <a:solidFill>
                  <a:prstClr val="black"/>
                </a:solidFill>
                <a:latin typeface="Calibri"/>
              </a:rPr>
              <a:t>a HEX value - like "#ff0000"</a:t>
            </a:r>
          </a:p>
          <a:p>
            <a:pPr marL="742950" lvl="1" indent="-285750">
              <a:spcBef>
                <a:spcPct val="20000"/>
              </a:spcBef>
              <a:buClrTx/>
              <a:buFont typeface="Arial" pitchFamily="34" charset="0"/>
              <a:buChar char="–"/>
            </a:pPr>
            <a:r>
              <a:rPr lang="en-US" sz="2400" dirty="0">
                <a:solidFill>
                  <a:prstClr val="black"/>
                </a:solidFill>
                <a:latin typeface="Calibri"/>
              </a:rPr>
              <a:t>an RGB value - like "</a:t>
            </a:r>
            <a:r>
              <a:rPr lang="en-US" sz="2400" dirty="0" err="1">
                <a:solidFill>
                  <a:prstClr val="black"/>
                </a:solidFill>
                <a:latin typeface="Calibri"/>
              </a:rPr>
              <a:t>rgb</a:t>
            </a:r>
            <a:r>
              <a:rPr lang="en-US" sz="2400" dirty="0">
                <a:solidFill>
                  <a:prstClr val="black"/>
                </a:solidFill>
                <a:latin typeface="Calibri"/>
              </a:rPr>
              <a:t>(255,0,0)"</a:t>
            </a:r>
          </a:p>
          <a:p>
            <a:pPr marL="742950" lvl="1" indent="-285750">
              <a:spcBef>
                <a:spcPct val="20000"/>
              </a:spcBef>
              <a:buClrTx/>
              <a:buFont typeface="Arial" pitchFamily="34" charset="0"/>
              <a:buChar char="–"/>
            </a:pPr>
            <a:r>
              <a:rPr lang="en-US" sz="2400" dirty="0">
                <a:solidFill>
                  <a:prstClr val="black"/>
                </a:solidFill>
                <a:latin typeface="Calibri"/>
              </a:rPr>
              <a:t>a color name - like "red"</a:t>
            </a:r>
          </a:p>
        </p:txBody>
      </p:sp>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80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b="1" u="sng" dirty="0">
                <a:solidFill>
                  <a:prstClr val="black"/>
                </a:solidFill>
                <a:latin typeface="Calibri"/>
              </a:rPr>
              <a:t>What is CSS?</a:t>
            </a:r>
            <a:endParaRPr lang="en-US" dirty="0">
              <a:solidFill>
                <a:prstClr val="black"/>
              </a:solidFill>
              <a:latin typeface="Calibri"/>
            </a:endParaRPr>
          </a:p>
          <a:p>
            <a:pPr marL="342900" lvl="0" indent="-342900">
              <a:spcBef>
                <a:spcPct val="20000"/>
              </a:spcBef>
              <a:buClrTx/>
            </a:pPr>
            <a:r>
              <a:rPr lang="en-US" b="1" dirty="0">
                <a:solidFill>
                  <a:prstClr val="black"/>
                </a:solidFill>
                <a:latin typeface="Calibri"/>
              </a:rPr>
              <a:t>CSS</a:t>
            </a:r>
            <a:r>
              <a:rPr lang="en-US" dirty="0">
                <a:solidFill>
                  <a:prstClr val="black"/>
                </a:solidFill>
                <a:latin typeface="Calibri"/>
              </a:rPr>
              <a:t> stands for </a:t>
            </a:r>
            <a:r>
              <a:rPr lang="en-US" b="1" dirty="0">
                <a:solidFill>
                  <a:prstClr val="black"/>
                </a:solidFill>
                <a:latin typeface="Calibri"/>
              </a:rPr>
              <a:t>C</a:t>
            </a:r>
            <a:r>
              <a:rPr lang="en-US" dirty="0">
                <a:solidFill>
                  <a:prstClr val="black"/>
                </a:solidFill>
                <a:latin typeface="Calibri"/>
              </a:rPr>
              <a:t>ascading </a:t>
            </a:r>
            <a:r>
              <a:rPr lang="en-US" b="1" dirty="0">
                <a:solidFill>
                  <a:prstClr val="black"/>
                </a:solidFill>
                <a:latin typeface="Calibri"/>
              </a:rPr>
              <a:t>S</a:t>
            </a:r>
            <a:r>
              <a:rPr lang="en-US" dirty="0">
                <a:solidFill>
                  <a:prstClr val="black"/>
                </a:solidFill>
                <a:latin typeface="Calibri"/>
              </a:rPr>
              <a:t>tyle </a:t>
            </a:r>
            <a:r>
              <a:rPr lang="en-US" b="1" dirty="0">
                <a:solidFill>
                  <a:prstClr val="black"/>
                </a:solidFill>
                <a:latin typeface="Calibri"/>
              </a:rPr>
              <a:t>S</a:t>
            </a:r>
            <a:r>
              <a:rPr lang="en-US" dirty="0">
                <a:solidFill>
                  <a:prstClr val="black"/>
                </a:solidFill>
                <a:latin typeface="Calibri"/>
              </a:rPr>
              <a:t>heets</a:t>
            </a:r>
          </a:p>
          <a:p>
            <a:pPr marL="342900" lvl="0" indent="-342900">
              <a:spcBef>
                <a:spcPct val="20000"/>
              </a:spcBef>
              <a:buClrTx/>
            </a:pPr>
            <a:r>
              <a:rPr lang="en-US" dirty="0">
                <a:solidFill>
                  <a:prstClr val="black"/>
                </a:solidFill>
                <a:latin typeface="Calibri"/>
              </a:rPr>
              <a:t>Styles define </a:t>
            </a:r>
            <a:r>
              <a:rPr lang="en-US" b="1" dirty="0">
                <a:solidFill>
                  <a:prstClr val="black"/>
                </a:solidFill>
                <a:latin typeface="Calibri"/>
              </a:rPr>
              <a:t>how to display</a:t>
            </a:r>
            <a:r>
              <a:rPr lang="en-US" dirty="0">
                <a:solidFill>
                  <a:prstClr val="black"/>
                </a:solidFill>
                <a:latin typeface="Calibri"/>
              </a:rPr>
              <a:t> HTML elements</a:t>
            </a:r>
          </a:p>
          <a:p>
            <a:pPr marL="342900" lvl="0" indent="-342900">
              <a:spcBef>
                <a:spcPct val="20000"/>
              </a:spcBef>
              <a:buClrTx/>
            </a:pPr>
            <a:r>
              <a:rPr lang="en-US" dirty="0">
                <a:solidFill>
                  <a:prstClr val="black"/>
                </a:solidFill>
                <a:latin typeface="Calibri"/>
              </a:rPr>
              <a:t>Styles were added to HTML 4.0 </a:t>
            </a:r>
            <a:r>
              <a:rPr lang="en-US" b="1" dirty="0">
                <a:solidFill>
                  <a:prstClr val="black"/>
                </a:solidFill>
                <a:latin typeface="Calibri"/>
              </a:rPr>
              <a:t>to solve a problem</a:t>
            </a:r>
            <a:endParaRPr lang="en-US" dirty="0">
              <a:solidFill>
                <a:prstClr val="black"/>
              </a:solidFill>
              <a:latin typeface="Calibri"/>
            </a:endParaRPr>
          </a:p>
          <a:p>
            <a:pPr marL="342900" lvl="0" indent="-342900">
              <a:spcBef>
                <a:spcPct val="20000"/>
              </a:spcBef>
              <a:buClrTx/>
            </a:pPr>
            <a:r>
              <a:rPr lang="en-US" b="1" dirty="0">
                <a:solidFill>
                  <a:prstClr val="black"/>
                </a:solidFill>
                <a:latin typeface="Calibri"/>
              </a:rPr>
              <a:t>External Style Sheets</a:t>
            </a:r>
            <a:r>
              <a:rPr lang="en-US" dirty="0">
                <a:solidFill>
                  <a:prstClr val="black"/>
                </a:solidFill>
                <a:latin typeface="Calibri"/>
              </a:rPr>
              <a:t> can save a lot of work</a:t>
            </a:r>
          </a:p>
          <a:p>
            <a:pPr marL="342900" lvl="0" indent="-342900">
              <a:spcBef>
                <a:spcPct val="20000"/>
              </a:spcBef>
              <a:buClrTx/>
            </a:pPr>
            <a:r>
              <a:rPr lang="en-US" dirty="0">
                <a:solidFill>
                  <a:prstClr val="black"/>
                </a:solidFill>
                <a:latin typeface="Calibri"/>
              </a:rPr>
              <a:t>External Style Sheets are stored in </a:t>
            </a:r>
            <a:r>
              <a:rPr lang="en-US" b="1" dirty="0">
                <a:solidFill>
                  <a:prstClr val="black"/>
                </a:solidFill>
                <a:latin typeface="Calibri"/>
              </a:rPr>
              <a:t>CSS files</a:t>
            </a:r>
          </a:p>
          <a:p>
            <a:pPr marL="342900" lvl="0" indent="-342900">
              <a:spcBef>
                <a:spcPct val="20000"/>
              </a:spcBef>
              <a:buClrTx/>
            </a:pPr>
            <a:endParaRPr lang="en-US" b="1" dirty="0">
              <a:solidFill>
                <a:prstClr val="black"/>
              </a:solidFill>
              <a:latin typeface="Calibri"/>
            </a:endParaRPr>
          </a:p>
          <a:p>
            <a:pPr marL="0" lvl="0" indent="0">
              <a:spcBef>
                <a:spcPct val="20000"/>
              </a:spcBef>
              <a:buClrTx/>
              <a:buNone/>
            </a:pPr>
            <a:r>
              <a:rPr lang="en-US" b="1" u="sng" dirty="0">
                <a:solidFill>
                  <a:prstClr val="black"/>
                </a:solidFill>
                <a:latin typeface="Calibri"/>
              </a:rPr>
              <a:t>CSS Saves a Lot of Work!</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CSS defines HOW HTML elements are to be displayed.</a:t>
            </a:r>
          </a:p>
          <a:p>
            <a:pPr marL="342900" lvl="0" indent="-342900">
              <a:spcBef>
                <a:spcPct val="20000"/>
              </a:spcBef>
              <a:buClrTx/>
            </a:pPr>
            <a:r>
              <a:rPr lang="en-US" dirty="0">
                <a:solidFill>
                  <a:prstClr val="black"/>
                </a:solidFill>
                <a:latin typeface="Calibri"/>
              </a:rPr>
              <a:t>Styles are normally saved in external .</a:t>
            </a:r>
            <a:r>
              <a:rPr lang="en-US" dirty="0" err="1">
                <a:solidFill>
                  <a:prstClr val="black"/>
                </a:solidFill>
                <a:latin typeface="Calibri"/>
              </a:rPr>
              <a:t>css</a:t>
            </a:r>
            <a:r>
              <a:rPr lang="en-US" dirty="0">
                <a:solidFill>
                  <a:prstClr val="black"/>
                </a:solidFill>
                <a:latin typeface="Calibri"/>
              </a:rPr>
              <a:t> files. External style sheets enable you to change the appearance and layout of all the pages in a Web site, just by editing one single file!</a:t>
            </a:r>
          </a:p>
          <a:p>
            <a:pPr marL="0" indent="0">
              <a:buNone/>
            </a:pPr>
            <a:endParaRPr lang="en-US" dirty="0"/>
          </a:p>
        </p:txBody>
      </p:sp>
      <p:sp>
        <p:nvSpPr>
          <p:cNvPr id="5" name="Rectangle 4"/>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Introduction</a:t>
            </a:r>
            <a:endParaRPr lang="en-US" sz="3600" dirty="0">
              <a:solidFill>
                <a:srgbClr val="FF0000"/>
              </a:solidFill>
              <a:latin typeface="Arial (Headings)"/>
            </a:endParaRPr>
          </a:p>
        </p:txBody>
      </p:sp>
    </p:spTree>
    <p:extLst>
      <p:ext uri="{BB962C8B-B14F-4D97-AF65-F5344CB8AC3E}">
        <p14:creationId xmlns:p14="http://schemas.microsoft.com/office/powerpoint/2010/main" val="249544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342900" lvl="0" indent="-342900">
              <a:spcBef>
                <a:spcPct val="20000"/>
              </a:spcBef>
              <a:buClrTx/>
            </a:pPr>
            <a:r>
              <a:rPr lang="en-US" sz="2400" dirty="0">
                <a:solidFill>
                  <a:prstClr val="black"/>
                </a:solidFill>
                <a:latin typeface="Calibri"/>
              </a:rPr>
              <a:t>In the example below, the h1, p, and div elements have different background colors:</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h1 {background-color:#6495ed;}</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p {background-color:#e0ffff;}</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div {background-color:#b0c4de;}</a:t>
            </a:r>
          </a:p>
          <a:p>
            <a:pPr marL="0" lvl="0" indent="0">
              <a:spcBef>
                <a:spcPct val="20000"/>
              </a:spcBef>
              <a:buClrTx/>
              <a:buNone/>
            </a:pPr>
            <a:r>
              <a:rPr lang="en-US" sz="2400" dirty="0">
                <a:solidFill>
                  <a:prstClr val="black"/>
                </a:solidFill>
                <a:latin typeface="Calibri"/>
              </a:rPr>
              <a:t> </a:t>
            </a:r>
          </a:p>
          <a:p>
            <a:pPr marL="0" lvl="0" indent="0">
              <a:spcBef>
                <a:spcPct val="20000"/>
              </a:spcBef>
              <a:buClrTx/>
              <a:buNone/>
            </a:pPr>
            <a:r>
              <a:rPr lang="en-US" sz="2400" b="1" u="sng" dirty="0">
                <a:solidFill>
                  <a:prstClr val="black"/>
                </a:solidFill>
                <a:latin typeface="Calibri"/>
              </a:rPr>
              <a:t>Background Image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background-image property specifies an image to use as the background of an element.</a:t>
            </a:r>
          </a:p>
          <a:p>
            <a:pPr marL="342900" lvl="0" indent="-342900">
              <a:spcBef>
                <a:spcPct val="20000"/>
              </a:spcBef>
              <a:buClrTx/>
            </a:pPr>
            <a:r>
              <a:rPr lang="en-US" sz="2400" dirty="0">
                <a:solidFill>
                  <a:prstClr val="black"/>
                </a:solidFill>
                <a:latin typeface="Calibri"/>
              </a:rPr>
              <a:t>By default, the image is repeated so it covers the entire element.</a:t>
            </a:r>
          </a:p>
          <a:p>
            <a:pPr marL="342900" lvl="0" indent="-342900">
              <a:spcBef>
                <a:spcPct val="20000"/>
              </a:spcBef>
              <a:buClrTx/>
            </a:pPr>
            <a:r>
              <a:rPr lang="en-US" sz="2400" dirty="0">
                <a:solidFill>
                  <a:prstClr val="black"/>
                </a:solidFill>
                <a:latin typeface="Calibri"/>
              </a:rPr>
              <a:t>The background image for a page can be set like this:</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25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lvl="0" indent="0">
              <a:spcBef>
                <a:spcPct val="20000"/>
              </a:spcBef>
              <a:buClrTx/>
              <a:buNone/>
            </a:pPr>
            <a:r>
              <a:rPr lang="en-US" sz="2400" dirty="0">
                <a:solidFill>
                  <a:prstClr val="black"/>
                </a:solidFill>
                <a:latin typeface="Calibri"/>
                <a:hlinkClick r:id="rId2"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body {</a:t>
            </a:r>
            <a:r>
              <a:rPr lang="en-US" sz="2400" i="1" dirty="0" err="1">
                <a:solidFill>
                  <a:prstClr val="black">
                    <a:lumMod val="50000"/>
                    <a:lumOff val="50000"/>
                  </a:prstClr>
                </a:solidFill>
                <a:latin typeface="Calibri"/>
              </a:rPr>
              <a:t>background-image:url</a:t>
            </a:r>
            <a:r>
              <a:rPr lang="en-US" sz="2400" i="1" dirty="0">
                <a:solidFill>
                  <a:prstClr val="black">
                    <a:lumMod val="50000"/>
                    <a:lumOff val="50000"/>
                  </a:prstClr>
                </a:solidFill>
                <a:latin typeface="Calibri"/>
              </a:rPr>
              <a:t>("paper.gif");} </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Below is an example of a bad combination of text and background image. The text is almost not readable:</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body {</a:t>
            </a:r>
            <a:r>
              <a:rPr lang="en-US" sz="2400" i="1" dirty="0" err="1">
                <a:solidFill>
                  <a:prstClr val="black">
                    <a:lumMod val="50000"/>
                    <a:lumOff val="50000"/>
                  </a:prstClr>
                </a:solidFill>
                <a:latin typeface="Calibri"/>
              </a:rPr>
              <a:t>background-image:url</a:t>
            </a:r>
            <a:r>
              <a:rPr lang="en-US" sz="2400" i="1" dirty="0">
                <a:solidFill>
                  <a:prstClr val="black">
                    <a:lumMod val="50000"/>
                    <a:lumOff val="50000"/>
                  </a:prstClr>
                </a:solidFill>
                <a:latin typeface="Calibri"/>
              </a:rPr>
              <a:t>("bgdesert.jpg");} </a:t>
            </a:r>
          </a:p>
        </p:txBody>
      </p:sp>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816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a:bodyPr>
          <a:lstStyle/>
          <a:p>
            <a:pPr marL="0" lvl="0" indent="0">
              <a:spcBef>
                <a:spcPct val="20000"/>
              </a:spcBef>
              <a:buClrTx/>
              <a:buNone/>
            </a:pPr>
            <a:r>
              <a:rPr lang="en-US" sz="2100" b="1" u="sng" dirty="0">
                <a:solidFill>
                  <a:prstClr val="black"/>
                </a:solidFill>
                <a:latin typeface="Calibri"/>
              </a:rPr>
              <a:t>Background Image - Repeat Horizontally or Vertically</a:t>
            </a:r>
            <a:endParaRPr lang="en-US" sz="2100" dirty="0">
              <a:solidFill>
                <a:prstClr val="black"/>
              </a:solidFill>
              <a:latin typeface="Calibri"/>
            </a:endParaRPr>
          </a:p>
          <a:p>
            <a:pPr marL="342900" lvl="0" indent="-342900">
              <a:spcBef>
                <a:spcPct val="20000"/>
              </a:spcBef>
              <a:buClrTx/>
            </a:pPr>
            <a:r>
              <a:rPr lang="en-US" sz="2100" dirty="0">
                <a:solidFill>
                  <a:prstClr val="black"/>
                </a:solidFill>
                <a:latin typeface="Calibri"/>
              </a:rPr>
              <a:t>By default, the background-image property repeats an image both horizontally and vertically.</a:t>
            </a:r>
          </a:p>
          <a:p>
            <a:pPr marL="342900" lvl="0" indent="-342900">
              <a:spcBef>
                <a:spcPct val="20000"/>
              </a:spcBef>
              <a:buClrTx/>
            </a:pPr>
            <a:r>
              <a:rPr lang="en-US" sz="2100" dirty="0">
                <a:solidFill>
                  <a:prstClr val="black"/>
                </a:solidFill>
                <a:latin typeface="Calibri"/>
              </a:rPr>
              <a:t>Some images should be repeated only horizontally or vertically, or they will look strange, like this:</a:t>
            </a:r>
          </a:p>
          <a:p>
            <a:pPr marL="0" lvl="0" indent="0">
              <a:spcBef>
                <a:spcPct val="20000"/>
              </a:spcBef>
              <a:buClrTx/>
              <a:buNone/>
            </a:pPr>
            <a:r>
              <a:rPr lang="en-US" sz="2100" dirty="0">
                <a:solidFill>
                  <a:prstClr val="black"/>
                </a:solidFill>
                <a:latin typeface="Calibri"/>
                <a:hlinkClick r:id="rId3" action="ppaction://hlinkfile"/>
              </a:rPr>
              <a:t>Example</a:t>
            </a:r>
            <a:endParaRPr lang="en-US" sz="2100" dirty="0">
              <a:solidFill>
                <a:prstClr val="black"/>
              </a:solidFill>
              <a:latin typeface="Calibri"/>
            </a:endParaRPr>
          </a:p>
          <a:p>
            <a:pPr marL="0" lvl="0" indent="0">
              <a:spcBef>
                <a:spcPct val="20000"/>
              </a:spcBef>
              <a:buClrTx/>
              <a:buNone/>
            </a:pPr>
            <a:r>
              <a:rPr lang="en-US" sz="2100" i="1" dirty="0">
                <a:solidFill>
                  <a:prstClr val="black">
                    <a:lumMod val="50000"/>
                    <a:lumOff val="50000"/>
                  </a:prstClr>
                </a:solidFill>
                <a:latin typeface="Calibri"/>
              </a:rPr>
              <a:t>body</a:t>
            </a:r>
            <a:br>
              <a:rPr lang="en-US" sz="2100" i="1" dirty="0">
                <a:solidFill>
                  <a:prstClr val="black">
                    <a:lumMod val="50000"/>
                    <a:lumOff val="50000"/>
                  </a:prstClr>
                </a:solidFill>
                <a:latin typeface="Calibri"/>
              </a:rPr>
            </a:br>
            <a:r>
              <a:rPr lang="en-US" sz="2100" i="1" dirty="0">
                <a:solidFill>
                  <a:prstClr val="black">
                    <a:lumMod val="50000"/>
                    <a:lumOff val="50000"/>
                  </a:prstClr>
                </a:solidFill>
                <a:latin typeface="Calibri"/>
              </a:rPr>
              <a:t>{</a:t>
            </a:r>
            <a:br>
              <a:rPr lang="en-US" sz="2100" i="1" dirty="0">
                <a:solidFill>
                  <a:prstClr val="black">
                    <a:lumMod val="50000"/>
                    <a:lumOff val="50000"/>
                  </a:prstClr>
                </a:solidFill>
                <a:latin typeface="Calibri"/>
              </a:rPr>
            </a:br>
            <a:r>
              <a:rPr lang="en-US" sz="2100" i="1" dirty="0" err="1">
                <a:solidFill>
                  <a:prstClr val="black">
                    <a:lumMod val="50000"/>
                    <a:lumOff val="50000"/>
                  </a:prstClr>
                </a:solidFill>
                <a:latin typeface="Calibri"/>
              </a:rPr>
              <a:t>background-image:url</a:t>
            </a:r>
            <a:r>
              <a:rPr lang="en-US" sz="2100" i="1" dirty="0">
                <a:solidFill>
                  <a:prstClr val="black">
                    <a:lumMod val="50000"/>
                    <a:lumOff val="50000"/>
                  </a:prstClr>
                </a:solidFill>
                <a:latin typeface="Calibri"/>
              </a:rPr>
              <a:t>("gradient2.png");</a:t>
            </a:r>
            <a:br>
              <a:rPr lang="en-US" sz="2100" i="1" dirty="0">
                <a:solidFill>
                  <a:prstClr val="black">
                    <a:lumMod val="50000"/>
                    <a:lumOff val="50000"/>
                  </a:prstClr>
                </a:solidFill>
                <a:latin typeface="Calibri"/>
              </a:rPr>
            </a:br>
            <a:r>
              <a:rPr lang="en-US" sz="2100" i="1" dirty="0">
                <a:solidFill>
                  <a:prstClr val="black">
                    <a:lumMod val="50000"/>
                    <a:lumOff val="50000"/>
                  </a:prstClr>
                </a:solidFill>
                <a:latin typeface="Calibri"/>
              </a:rPr>
              <a:t>} </a:t>
            </a:r>
          </a:p>
          <a:p>
            <a:pPr marL="0" lvl="0" indent="0">
              <a:spcBef>
                <a:spcPct val="20000"/>
              </a:spcBef>
              <a:buClrTx/>
              <a:buNone/>
            </a:pPr>
            <a:endParaRPr lang="en-US" sz="2100" dirty="0">
              <a:solidFill>
                <a:prstClr val="black"/>
              </a:solidFill>
              <a:latin typeface="Calibri"/>
            </a:endParaRPr>
          </a:p>
          <a:p>
            <a:pPr marL="342900" lvl="0" indent="-342900">
              <a:spcBef>
                <a:spcPct val="20000"/>
              </a:spcBef>
              <a:buClrTx/>
            </a:pPr>
            <a:r>
              <a:rPr lang="en-US" sz="2100" dirty="0">
                <a:solidFill>
                  <a:prstClr val="black"/>
                </a:solidFill>
                <a:latin typeface="Calibri"/>
              </a:rPr>
              <a:t>If the image is repeated only horizontally (repeat-x), the background will look better:</a:t>
            </a:r>
          </a:p>
          <a:p>
            <a:pPr marL="0" lvl="0" indent="0">
              <a:spcBef>
                <a:spcPct val="20000"/>
              </a:spcBef>
              <a:buClrTx/>
              <a:buNone/>
            </a:pPr>
            <a:r>
              <a:rPr lang="en-US" sz="2100" dirty="0">
                <a:solidFill>
                  <a:prstClr val="black"/>
                </a:solidFill>
                <a:latin typeface="Calibri"/>
                <a:hlinkClick r:id="rId4" action="ppaction://hlinkfile"/>
              </a:rPr>
              <a:t>Example</a:t>
            </a:r>
            <a:endParaRPr lang="en-US" sz="2100" dirty="0">
              <a:solidFill>
                <a:prstClr val="black"/>
              </a:solidFill>
              <a:latin typeface="Calibri"/>
            </a:endParaRPr>
          </a:p>
          <a:p>
            <a:pPr marL="0" lvl="0" indent="0">
              <a:spcBef>
                <a:spcPct val="20000"/>
              </a:spcBef>
              <a:buClrTx/>
              <a:buNone/>
            </a:pPr>
            <a:r>
              <a:rPr lang="en-US" sz="2100" i="1" dirty="0">
                <a:solidFill>
                  <a:prstClr val="black">
                    <a:lumMod val="50000"/>
                    <a:lumOff val="50000"/>
                  </a:prstClr>
                </a:solidFill>
                <a:latin typeface="Calibri"/>
              </a:rPr>
              <a:t>body</a:t>
            </a:r>
            <a:br>
              <a:rPr lang="en-US" sz="2100" i="1" dirty="0">
                <a:solidFill>
                  <a:prstClr val="black">
                    <a:lumMod val="50000"/>
                    <a:lumOff val="50000"/>
                  </a:prstClr>
                </a:solidFill>
                <a:latin typeface="Calibri"/>
              </a:rPr>
            </a:br>
            <a:r>
              <a:rPr lang="en-US" sz="2100" i="1" dirty="0">
                <a:solidFill>
                  <a:prstClr val="black">
                    <a:lumMod val="50000"/>
                    <a:lumOff val="50000"/>
                  </a:prstClr>
                </a:solidFill>
                <a:latin typeface="Calibri"/>
              </a:rPr>
              <a:t>{</a:t>
            </a:r>
            <a:br>
              <a:rPr lang="en-US" sz="2100" i="1" dirty="0">
                <a:solidFill>
                  <a:prstClr val="black">
                    <a:lumMod val="50000"/>
                    <a:lumOff val="50000"/>
                  </a:prstClr>
                </a:solidFill>
                <a:latin typeface="Calibri"/>
              </a:rPr>
            </a:br>
            <a:r>
              <a:rPr lang="en-US" sz="2100" i="1" dirty="0" err="1">
                <a:solidFill>
                  <a:prstClr val="black">
                    <a:lumMod val="50000"/>
                    <a:lumOff val="50000"/>
                  </a:prstClr>
                </a:solidFill>
                <a:latin typeface="Calibri"/>
              </a:rPr>
              <a:t>background-image:url</a:t>
            </a:r>
            <a:r>
              <a:rPr lang="en-US" sz="2100" i="1" dirty="0">
                <a:solidFill>
                  <a:prstClr val="black">
                    <a:lumMod val="50000"/>
                    <a:lumOff val="50000"/>
                  </a:prstClr>
                </a:solidFill>
                <a:latin typeface="Calibri"/>
              </a:rPr>
              <a:t>("gradient2.png");</a:t>
            </a:r>
            <a:br>
              <a:rPr lang="en-US" sz="2100" i="1" dirty="0">
                <a:solidFill>
                  <a:prstClr val="black">
                    <a:lumMod val="50000"/>
                    <a:lumOff val="50000"/>
                  </a:prstClr>
                </a:solidFill>
                <a:latin typeface="Calibri"/>
              </a:rPr>
            </a:br>
            <a:r>
              <a:rPr lang="en-US" sz="2100" i="1" dirty="0" err="1">
                <a:solidFill>
                  <a:prstClr val="black">
                    <a:lumMod val="50000"/>
                    <a:lumOff val="50000"/>
                  </a:prstClr>
                </a:solidFill>
                <a:latin typeface="Calibri"/>
              </a:rPr>
              <a:t>background-repeat:repeat-x</a:t>
            </a:r>
            <a:r>
              <a:rPr lang="en-US" sz="2100" i="1" dirty="0">
                <a:solidFill>
                  <a:prstClr val="black">
                    <a:lumMod val="50000"/>
                    <a:lumOff val="50000"/>
                  </a:prstClr>
                </a:solidFill>
                <a:latin typeface="Calibri"/>
              </a:rPr>
              <a:t>;</a:t>
            </a:r>
            <a:br>
              <a:rPr lang="en-US" sz="2100" i="1" dirty="0">
                <a:solidFill>
                  <a:prstClr val="black">
                    <a:lumMod val="50000"/>
                    <a:lumOff val="50000"/>
                  </a:prstClr>
                </a:solidFill>
                <a:latin typeface="Calibri"/>
              </a:rPr>
            </a:br>
            <a:r>
              <a:rPr lang="en-US" sz="2100" i="1" dirty="0">
                <a:solidFill>
                  <a:prstClr val="black">
                    <a:lumMod val="50000"/>
                    <a:lumOff val="50000"/>
                  </a:prstClr>
                </a:solidFill>
                <a:latin typeface="Calibri"/>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269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b="1" u="sng" dirty="0">
                <a:solidFill>
                  <a:prstClr val="black"/>
                </a:solidFill>
                <a:latin typeface="Calibri"/>
              </a:rPr>
              <a:t>Background Image - Set position and no-repeat</a:t>
            </a:r>
            <a:endParaRPr lang="en-US" sz="2400" dirty="0">
              <a:solidFill>
                <a:prstClr val="black"/>
              </a:solidFill>
              <a:latin typeface="Calibri"/>
            </a:endParaRP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When using a background image, use an image that does not disturb the text.</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Showing the image only once is specified by the background-repeat property:</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body</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background-image:url</a:t>
            </a:r>
            <a:r>
              <a:rPr lang="en-US" sz="2400" i="1" dirty="0">
                <a:solidFill>
                  <a:prstClr val="black">
                    <a:lumMod val="50000"/>
                    <a:lumOff val="50000"/>
                  </a:prstClr>
                </a:solidFill>
                <a:latin typeface="Calibri"/>
              </a:rPr>
              <a:t>("img_tree.png");</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background-repeat:no-repeat</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 </a:t>
            </a:r>
          </a:p>
          <a:p>
            <a:pPr marL="0" lvl="0" indent="0">
              <a:spcBef>
                <a:spcPct val="20000"/>
              </a:spcBef>
              <a:buClrTx/>
              <a:buNone/>
            </a:pPr>
            <a:endParaRPr lang="en-US" sz="24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15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342900" lvl="0" indent="-342900">
              <a:spcBef>
                <a:spcPct val="20000"/>
              </a:spcBef>
              <a:buClrTx/>
            </a:pPr>
            <a:r>
              <a:rPr lang="en-US" sz="2400">
                <a:solidFill>
                  <a:prstClr val="black"/>
                </a:solidFill>
                <a:latin typeface="Calibri"/>
              </a:rPr>
              <a:t>In the example above, the background image is shown in the same place as the text. We want to change the position of the image, so that it does not disturb the text too much.</a:t>
            </a:r>
          </a:p>
          <a:p>
            <a:pPr marL="342900" lvl="0" indent="-342900">
              <a:spcBef>
                <a:spcPct val="20000"/>
              </a:spcBef>
              <a:buClrTx/>
            </a:pPr>
            <a:r>
              <a:rPr lang="en-US" sz="2400">
                <a:solidFill>
                  <a:prstClr val="black"/>
                </a:solidFill>
                <a:latin typeface="Calibri"/>
              </a:rPr>
              <a:t>The position of the image is specified by the background-position property:</a:t>
            </a:r>
          </a:p>
          <a:p>
            <a:pPr marL="0" lvl="0" indent="0">
              <a:spcBef>
                <a:spcPct val="20000"/>
              </a:spcBef>
              <a:buClrTx/>
              <a:buNone/>
            </a:pPr>
            <a:r>
              <a:rPr lang="en-US" sz="2400">
                <a:solidFill>
                  <a:prstClr val="black"/>
                </a:solidFill>
                <a:latin typeface="Calibri"/>
                <a:hlinkClick r:id="rId2" action="ppaction://hlinkfile"/>
              </a:rPr>
              <a:t>Example</a:t>
            </a:r>
            <a:endParaRPr lang="en-US" sz="2400">
              <a:solidFill>
                <a:prstClr val="black"/>
              </a:solidFill>
              <a:latin typeface="Calibri"/>
            </a:endParaRPr>
          </a:p>
          <a:p>
            <a:pPr marL="0" lvl="0" indent="0">
              <a:spcBef>
                <a:spcPct val="20000"/>
              </a:spcBef>
              <a:buClrTx/>
              <a:buNone/>
            </a:pPr>
            <a:r>
              <a:rPr lang="en-US" sz="2400" i="1">
                <a:solidFill>
                  <a:prstClr val="black">
                    <a:lumMod val="50000"/>
                    <a:lumOff val="50000"/>
                  </a:prstClr>
                </a:solidFill>
                <a:latin typeface="Calibri"/>
              </a:rPr>
              <a:t>body</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background-image:url("img_tree.png");</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background-repeat:no-repeat;</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background-position:right top;</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 </a:t>
            </a:r>
            <a:endParaRPr lang="en-US" sz="2400" i="1" dirty="0">
              <a:solidFill>
                <a:prstClr val="black">
                  <a:lumMod val="50000"/>
                  <a:lumOff val="50000"/>
                </a:prstClr>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077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493172"/>
            <a:ext cx="11020926" cy="5323263"/>
          </a:xfrm>
        </p:spPr>
        <p:txBody>
          <a:bodyPr>
            <a:normAutofit lnSpcReduction="10000"/>
          </a:bodyPr>
          <a:lstStyle/>
          <a:p>
            <a:pPr marL="0" lvl="0" indent="0">
              <a:spcBef>
                <a:spcPct val="20000"/>
              </a:spcBef>
              <a:buClrTx/>
              <a:buNone/>
            </a:pPr>
            <a:r>
              <a:rPr lang="en-US" sz="2400" b="1" u="sng" dirty="0">
                <a:solidFill>
                  <a:prstClr val="black"/>
                </a:solidFill>
                <a:latin typeface="Calibri"/>
              </a:rPr>
              <a:t>Background - Shorthand property</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As you can see from the examples above, there are many properties to consider when dealing with backgrounds.</a:t>
            </a:r>
          </a:p>
          <a:p>
            <a:pPr marL="342900" lvl="0" indent="-342900">
              <a:spcBef>
                <a:spcPct val="20000"/>
              </a:spcBef>
              <a:buClrTx/>
            </a:pPr>
            <a:r>
              <a:rPr lang="en-US" sz="2400" dirty="0">
                <a:solidFill>
                  <a:prstClr val="black"/>
                </a:solidFill>
                <a:latin typeface="Calibri"/>
              </a:rPr>
              <a:t>To shorten the code, it is also possible to specify all the properties in one single property. This is called a shorthand property.</a:t>
            </a:r>
          </a:p>
          <a:p>
            <a:pPr marL="342900" lvl="0" indent="-342900">
              <a:spcBef>
                <a:spcPct val="20000"/>
              </a:spcBef>
              <a:buClrTx/>
            </a:pPr>
            <a:r>
              <a:rPr lang="en-US" sz="2400" dirty="0">
                <a:solidFill>
                  <a:prstClr val="black"/>
                </a:solidFill>
                <a:latin typeface="Calibri"/>
              </a:rPr>
              <a:t>The shorthand property for background is simply "background":</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body {background:#</a:t>
            </a:r>
            <a:r>
              <a:rPr lang="en-US" sz="2400" i="1" dirty="0" err="1">
                <a:solidFill>
                  <a:prstClr val="black">
                    <a:lumMod val="50000"/>
                    <a:lumOff val="50000"/>
                  </a:prstClr>
                </a:solidFill>
                <a:latin typeface="Calibri"/>
              </a:rPr>
              <a:t>ffffff</a:t>
            </a:r>
            <a:r>
              <a:rPr lang="en-US" sz="2400" i="1" dirty="0">
                <a:solidFill>
                  <a:prstClr val="black">
                    <a:lumMod val="50000"/>
                    <a:lumOff val="50000"/>
                  </a:prstClr>
                </a:solidFill>
                <a:latin typeface="Calibri"/>
              </a:rPr>
              <a:t> </a:t>
            </a:r>
            <a:r>
              <a:rPr lang="en-US" sz="2400" i="1" dirty="0" err="1">
                <a:solidFill>
                  <a:prstClr val="black">
                    <a:lumMod val="50000"/>
                    <a:lumOff val="50000"/>
                  </a:prstClr>
                </a:solidFill>
                <a:latin typeface="Calibri"/>
              </a:rPr>
              <a:t>url</a:t>
            </a:r>
            <a:r>
              <a:rPr lang="en-US" sz="2400" i="1" dirty="0">
                <a:solidFill>
                  <a:prstClr val="black">
                    <a:lumMod val="50000"/>
                    <a:lumOff val="50000"/>
                  </a:prstClr>
                </a:solidFill>
                <a:latin typeface="Calibri"/>
              </a:rPr>
              <a:t>("img_tree.png") no-repeat right top;}</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When using the shorthand property the order of the property values is:</a:t>
            </a:r>
          </a:p>
          <a:p>
            <a:pPr marL="742950" lvl="1" indent="-285750">
              <a:spcBef>
                <a:spcPct val="20000"/>
              </a:spcBef>
              <a:buClrTx/>
              <a:buFont typeface="Arial" pitchFamily="34" charset="0"/>
              <a:buChar char="–"/>
            </a:pPr>
            <a:r>
              <a:rPr lang="en-US" dirty="0">
                <a:solidFill>
                  <a:prstClr val="black"/>
                </a:solidFill>
                <a:latin typeface="Calibri"/>
              </a:rPr>
              <a:t>background-color</a:t>
            </a:r>
          </a:p>
          <a:p>
            <a:pPr marL="742950" lvl="1" indent="-285750">
              <a:spcBef>
                <a:spcPct val="20000"/>
              </a:spcBef>
              <a:buClrTx/>
              <a:buFont typeface="Arial" pitchFamily="34" charset="0"/>
              <a:buChar char="–"/>
            </a:pPr>
            <a:r>
              <a:rPr lang="en-US" dirty="0">
                <a:solidFill>
                  <a:prstClr val="black"/>
                </a:solidFill>
                <a:latin typeface="Calibri"/>
              </a:rPr>
              <a:t>background-image</a:t>
            </a:r>
          </a:p>
          <a:p>
            <a:pPr marL="742950" lvl="1" indent="-285750">
              <a:spcBef>
                <a:spcPct val="20000"/>
              </a:spcBef>
              <a:buClrTx/>
              <a:buFont typeface="Arial" pitchFamily="34" charset="0"/>
              <a:buChar char="–"/>
            </a:pPr>
            <a:r>
              <a:rPr lang="en-US" dirty="0">
                <a:solidFill>
                  <a:prstClr val="black"/>
                </a:solidFill>
                <a:latin typeface="Calibri"/>
              </a:rPr>
              <a:t>background-repeat</a:t>
            </a:r>
          </a:p>
          <a:p>
            <a:pPr marL="742950" lvl="1" indent="-285750">
              <a:spcBef>
                <a:spcPct val="20000"/>
              </a:spcBef>
              <a:buClrTx/>
              <a:buFont typeface="Arial" pitchFamily="34" charset="0"/>
              <a:buChar char="–"/>
            </a:pPr>
            <a:r>
              <a:rPr lang="en-US" dirty="0">
                <a:solidFill>
                  <a:prstClr val="black"/>
                </a:solidFill>
                <a:latin typeface="Calibri"/>
              </a:rPr>
              <a:t>background-attachment</a:t>
            </a:r>
          </a:p>
          <a:p>
            <a:pPr marL="742950" lvl="1" indent="-285750">
              <a:spcBef>
                <a:spcPct val="20000"/>
              </a:spcBef>
              <a:buClrTx/>
              <a:buFont typeface="Arial" pitchFamily="34" charset="0"/>
              <a:buChar char="–"/>
            </a:pPr>
            <a:r>
              <a:rPr lang="en-US" dirty="0">
                <a:solidFill>
                  <a:prstClr val="black"/>
                </a:solidFill>
                <a:latin typeface="Calibri"/>
              </a:rPr>
              <a:t>background-position</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26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a:spcBef>
                <a:spcPct val="20000"/>
              </a:spcBef>
              <a:buClrTx/>
            </a:pPr>
            <a:r>
              <a:rPr lang="en-US" sz="2400" dirty="0">
                <a:solidFill>
                  <a:prstClr val="black"/>
                </a:solidFill>
                <a:latin typeface="Calibri"/>
              </a:rPr>
              <a:t>It does not matter if one of the property values is missing, as long as the ones that are present are in this order.</a:t>
            </a:r>
          </a:p>
          <a:p>
            <a:pPr marL="0" lvl="0" indent="0">
              <a:spcBef>
                <a:spcPct val="20000"/>
              </a:spcBef>
              <a:buClrTx/>
              <a:buNone/>
            </a:pPr>
            <a:endParaRPr lang="en-US" sz="2400" u="sng" dirty="0">
              <a:solidFill>
                <a:prstClr val="black"/>
              </a:solidFill>
              <a:latin typeface="Calibri"/>
              <a:hlinkClick r:id="rId3" action="ppaction://hlinkfile"/>
            </a:endParaRPr>
          </a:p>
          <a:p>
            <a:pPr marL="0" lvl="0" indent="0">
              <a:spcBef>
                <a:spcPct val="20000"/>
              </a:spcBef>
              <a:buClrTx/>
              <a:buNone/>
            </a:pPr>
            <a:r>
              <a:rPr lang="en-US" sz="2400" u="sng" dirty="0">
                <a:solidFill>
                  <a:prstClr val="black"/>
                </a:solidFill>
                <a:latin typeface="Calibri"/>
                <a:hlinkClick r:id="rId3" action="ppaction://hlinkfile"/>
              </a:rPr>
              <a:t>How to set a fixed background image</a:t>
            </a:r>
            <a:r>
              <a:rPr lang="en-US" sz="2400" dirty="0">
                <a:solidFill>
                  <a:prstClr val="black"/>
                </a:solidFill>
                <a:latin typeface="Calibri"/>
                <a:hlinkClick r:id="rId3" action="ppaction://hlinkfile"/>
              </a:rPr>
              <a:t> </a:t>
            </a:r>
            <a:r>
              <a:rPr lang="en-US" sz="2400" dirty="0">
                <a:solidFill>
                  <a:prstClr val="black"/>
                </a:solidFill>
                <a:latin typeface="Calibri"/>
              </a:rPr>
              <a:t>: This example demonstrates how to set a fixed background image. The image will not scroll with the rest of the page.</a:t>
            </a:r>
          </a:p>
          <a:p>
            <a:pPr marL="0" lvl="0" indent="0">
              <a:spcBef>
                <a:spcPct val="20000"/>
              </a:spcBef>
              <a:buClrTx/>
              <a:buNone/>
            </a:pPr>
            <a:endParaRPr lang="en-US" sz="2400" dirty="0">
              <a:solidFill>
                <a:prstClr val="black"/>
              </a:solidFill>
              <a:latin typeface="Calibri"/>
            </a:endParaRPr>
          </a:p>
          <a:p>
            <a:pPr marL="0" lvl="0" indent="0">
              <a:spcBef>
                <a:spcPct val="20000"/>
              </a:spcBef>
              <a:buClrTx/>
              <a:buNone/>
            </a:pPr>
            <a:r>
              <a:rPr lang="en-US" sz="2400" b="1" u="sng" dirty="0">
                <a:solidFill>
                  <a:prstClr val="black"/>
                </a:solidFill>
                <a:latin typeface="Calibri"/>
              </a:rPr>
              <a:t>CSS Background Properties (P. 74)</a:t>
            </a:r>
            <a:endParaRPr lang="en-US"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Background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4897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lvl="0" indent="0">
              <a:spcBef>
                <a:spcPct val="20000"/>
              </a:spcBef>
              <a:buClrTx/>
              <a:buNone/>
            </a:pPr>
            <a:r>
              <a:rPr lang="en-US" sz="2400" b="1" u="sng" dirty="0">
                <a:solidFill>
                  <a:prstClr val="black"/>
                </a:solidFill>
                <a:latin typeface="Calibri"/>
              </a:rPr>
              <a:t>Text Color</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color property is used to set the color of the text.</a:t>
            </a:r>
          </a:p>
          <a:p>
            <a:pPr marL="342900" lvl="0" indent="-342900">
              <a:spcBef>
                <a:spcPct val="20000"/>
              </a:spcBef>
              <a:buClrTx/>
            </a:pPr>
            <a:r>
              <a:rPr lang="en-US" sz="2400" dirty="0">
                <a:solidFill>
                  <a:prstClr val="black"/>
                </a:solidFill>
                <a:latin typeface="Calibri"/>
              </a:rPr>
              <a:t>With CSS, a color is most often specified by:</a:t>
            </a:r>
          </a:p>
          <a:p>
            <a:pPr marL="742950" lvl="1" indent="-285750">
              <a:spcBef>
                <a:spcPct val="20000"/>
              </a:spcBef>
              <a:buClrTx/>
              <a:buFont typeface="Arial" pitchFamily="34" charset="0"/>
              <a:buChar char="–"/>
            </a:pPr>
            <a:r>
              <a:rPr lang="en-US" sz="2100" dirty="0">
                <a:solidFill>
                  <a:prstClr val="black"/>
                </a:solidFill>
                <a:latin typeface="Calibri"/>
              </a:rPr>
              <a:t>a HEX value - like "#ff0000"</a:t>
            </a:r>
          </a:p>
          <a:p>
            <a:pPr marL="742950" lvl="1" indent="-285750">
              <a:spcBef>
                <a:spcPct val="20000"/>
              </a:spcBef>
              <a:buClrTx/>
              <a:buFont typeface="Arial" pitchFamily="34" charset="0"/>
              <a:buChar char="–"/>
            </a:pPr>
            <a:r>
              <a:rPr lang="en-US" sz="2100" dirty="0">
                <a:solidFill>
                  <a:prstClr val="black"/>
                </a:solidFill>
                <a:latin typeface="Calibri"/>
              </a:rPr>
              <a:t>an RGB value - like "</a:t>
            </a:r>
            <a:r>
              <a:rPr lang="en-US" sz="2100" dirty="0" err="1">
                <a:solidFill>
                  <a:prstClr val="black"/>
                </a:solidFill>
                <a:latin typeface="Calibri"/>
              </a:rPr>
              <a:t>rgb</a:t>
            </a:r>
            <a:r>
              <a:rPr lang="en-US" sz="2100" dirty="0">
                <a:solidFill>
                  <a:prstClr val="black"/>
                </a:solidFill>
                <a:latin typeface="Calibri"/>
              </a:rPr>
              <a:t>(255,0,0)"</a:t>
            </a:r>
          </a:p>
          <a:p>
            <a:pPr marL="742950" lvl="1" indent="-285750">
              <a:spcBef>
                <a:spcPct val="20000"/>
              </a:spcBef>
              <a:buClrTx/>
              <a:buFont typeface="Arial" pitchFamily="34" charset="0"/>
              <a:buChar char="–"/>
            </a:pPr>
            <a:r>
              <a:rPr lang="en-US" sz="2100" dirty="0">
                <a:solidFill>
                  <a:prstClr val="black"/>
                </a:solidFill>
                <a:latin typeface="Calibri"/>
              </a:rPr>
              <a:t>a color name - like "red"</a:t>
            </a:r>
          </a:p>
          <a:p>
            <a:pPr marL="342900" lvl="0" indent="-342900">
              <a:spcBef>
                <a:spcPct val="20000"/>
              </a:spcBef>
              <a:buClrTx/>
            </a:pPr>
            <a:r>
              <a:rPr lang="en-US" sz="2400" dirty="0">
                <a:solidFill>
                  <a:prstClr val="black"/>
                </a:solidFill>
                <a:latin typeface="Calibri"/>
              </a:rPr>
              <a:t>The default color for a page is defined in the body selector.</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body {</a:t>
            </a:r>
            <a:r>
              <a:rPr lang="en-US" sz="2400" i="1" dirty="0" err="1">
                <a:solidFill>
                  <a:prstClr val="black">
                    <a:lumMod val="50000"/>
                    <a:lumOff val="50000"/>
                  </a:prstClr>
                </a:solidFill>
                <a:latin typeface="Calibri"/>
              </a:rPr>
              <a:t>color:blue</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h1 {color:#00ff00;}</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h2 {</a:t>
            </a:r>
            <a:r>
              <a:rPr lang="en-US" sz="2400" i="1" dirty="0" err="1">
                <a:solidFill>
                  <a:prstClr val="black">
                    <a:lumMod val="50000"/>
                    <a:lumOff val="50000"/>
                  </a:prstClr>
                </a:solidFill>
                <a:latin typeface="Calibri"/>
              </a:rPr>
              <a:t>color:rgb</a:t>
            </a:r>
            <a:r>
              <a:rPr lang="en-US" sz="2400" i="1" dirty="0">
                <a:solidFill>
                  <a:prstClr val="black">
                    <a:lumMod val="50000"/>
                    <a:lumOff val="50000"/>
                  </a:prstClr>
                </a:solidFill>
                <a:latin typeface="Calibri"/>
              </a:rPr>
              <a:t>(255,0,0);}</a:t>
            </a:r>
          </a:p>
          <a:p>
            <a:pPr marL="0" lvl="0" indent="0">
              <a:spcBef>
                <a:spcPct val="20000"/>
              </a:spcBef>
              <a:buClrTx/>
              <a:buNone/>
            </a:pPr>
            <a:endParaRPr lang="en-US" dirty="0">
              <a:solidFill>
                <a:prstClr val="black"/>
              </a:solidFill>
              <a:latin typeface="Calibri"/>
            </a:endParaRP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For W3C compliant CSS: If you define the color property, you must also define the background-color property.</a:t>
            </a:r>
            <a:endParaRPr lang="en-US"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Text</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65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000" b="1" u="sng" dirty="0">
                <a:solidFill>
                  <a:prstClr val="black"/>
                </a:solidFill>
                <a:latin typeface="Calibri"/>
              </a:rPr>
              <a:t>Text Alignment</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text-align property is used to set the horizontal alignment of a text.</a:t>
            </a:r>
          </a:p>
          <a:p>
            <a:pPr marL="342900" lvl="0" indent="-342900">
              <a:spcBef>
                <a:spcPct val="20000"/>
              </a:spcBef>
              <a:buClrTx/>
            </a:pPr>
            <a:r>
              <a:rPr lang="en-US" sz="2000" dirty="0">
                <a:solidFill>
                  <a:prstClr val="black"/>
                </a:solidFill>
                <a:latin typeface="Calibri"/>
              </a:rPr>
              <a:t>Text can be centered, or aligned to the left or right, or justified.</a:t>
            </a:r>
          </a:p>
          <a:p>
            <a:pPr marL="342900" lvl="0" indent="-342900">
              <a:spcBef>
                <a:spcPct val="20000"/>
              </a:spcBef>
              <a:buClrTx/>
            </a:pPr>
            <a:r>
              <a:rPr lang="en-US" sz="2000" dirty="0">
                <a:solidFill>
                  <a:prstClr val="black"/>
                </a:solidFill>
                <a:latin typeface="Calibri"/>
              </a:rPr>
              <a:t>When text-align is set to "justify", each line is stretched so that every line has equal width, and the left and right margins are straight (like in magazines and newspapers).</a:t>
            </a: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h1 {</a:t>
            </a:r>
            <a:r>
              <a:rPr lang="en-US" sz="2000" i="1" dirty="0" err="1">
                <a:solidFill>
                  <a:prstClr val="black">
                    <a:lumMod val="50000"/>
                    <a:lumOff val="50000"/>
                  </a:prstClr>
                </a:solidFill>
                <a:latin typeface="Calibri"/>
              </a:rPr>
              <a:t>text-align:center</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p.date</a:t>
            </a:r>
            <a:r>
              <a:rPr lang="en-US" sz="2000" i="1" dirty="0">
                <a:solidFill>
                  <a:prstClr val="black">
                    <a:lumMod val="50000"/>
                    <a:lumOff val="50000"/>
                  </a:prstClr>
                </a:solidFill>
                <a:latin typeface="Calibri"/>
              </a:rPr>
              <a:t> {</a:t>
            </a:r>
            <a:r>
              <a:rPr lang="en-US" sz="2000" i="1" dirty="0" err="1">
                <a:solidFill>
                  <a:prstClr val="black">
                    <a:lumMod val="50000"/>
                    <a:lumOff val="50000"/>
                  </a:prstClr>
                </a:solidFill>
                <a:latin typeface="Calibri"/>
              </a:rPr>
              <a:t>text-align:right</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p.main</a:t>
            </a:r>
            <a:r>
              <a:rPr lang="en-US" sz="2000" i="1" dirty="0">
                <a:solidFill>
                  <a:prstClr val="black">
                    <a:lumMod val="50000"/>
                    <a:lumOff val="50000"/>
                  </a:prstClr>
                </a:solidFill>
                <a:latin typeface="Calibri"/>
              </a:rPr>
              <a:t> {</a:t>
            </a:r>
            <a:r>
              <a:rPr lang="en-US" sz="2000" i="1" dirty="0" err="1">
                <a:solidFill>
                  <a:prstClr val="black">
                    <a:lumMod val="50000"/>
                    <a:lumOff val="50000"/>
                  </a:prstClr>
                </a:solidFill>
                <a:latin typeface="Calibri"/>
              </a:rPr>
              <a:t>text-align:justify</a:t>
            </a:r>
            <a:r>
              <a:rPr lang="en-US" sz="2000" i="1" dirty="0">
                <a:solidFill>
                  <a:prstClr val="black">
                    <a:lumMod val="50000"/>
                    <a:lumOff val="50000"/>
                  </a:prstClr>
                </a:solidFill>
                <a:latin typeface="Calibri"/>
              </a:rPr>
              <a:t>;} </a:t>
            </a:r>
          </a:p>
          <a:p>
            <a:pPr marL="0" lvl="0" indent="0">
              <a:spcBef>
                <a:spcPct val="20000"/>
              </a:spcBef>
              <a:buClrTx/>
              <a:buNone/>
            </a:pPr>
            <a:r>
              <a:rPr lang="en-US" sz="2000" dirty="0">
                <a:solidFill>
                  <a:prstClr val="black"/>
                </a:solidFill>
                <a:latin typeface="Calibri"/>
              </a:rPr>
              <a:t> </a:t>
            </a:r>
          </a:p>
          <a:p>
            <a:pPr marL="0" lvl="0" indent="0">
              <a:spcBef>
                <a:spcPct val="20000"/>
              </a:spcBef>
              <a:buClrTx/>
              <a:buNone/>
            </a:pPr>
            <a:r>
              <a:rPr lang="en-US" sz="2000" b="1" u="sng" dirty="0">
                <a:solidFill>
                  <a:prstClr val="black"/>
                </a:solidFill>
                <a:latin typeface="Calibri"/>
              </a:rPr>
              <a:t>Text Decoration</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text-decoration property is used to set or remove decorations from text.</a:t>
            </a:r>
          </a:p>
          <a:p>
            <a:pPr marL="342900" lvl="0" indent="-342900">
              <a:spcBef>
                <a:spcPct val="20000"/>
              </a:spcBef>
              <a:buClrTx/>
            </a:pPr>
            <a:r>
              <a:rPr lang="en-US" sz="2000" dirty="0">
                <a:solidFill>
                  <a:prstClr val="black"/>
                </a:solidFill>
                <a:latin typeface="Calibri"/>
              </a:rPr>
              <a:t>The text-decoration property is mostly used to remove underlines from links for design purposes:</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Text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42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lvl="0" indent="0">
              <a:spcBef>
                <a:spcPct val="20000"/>
              </a:spcBef>
              <a:buClrTx/>
              <a:buNone/>
            </a:pPr>
            <a:r>
              <a:rPr lang="en-US" sz="2400">
                <a:solidFill>
                  <a:prstClr val="black"/>
                </a:solidFill>
                <a:latin typeface="Calibri"/>
                <a:hlinkClick r:id="rId2" action="ppaction://hlinkfile"/>
              </a:rPr>
              <a:t>Example</a:t>
            </a:r>
            <a:endParaRPr lang="en-US" sz="2400">
              <a:solidFill>
                <a:prstClr val="black"/>
              </a:solidFill>
              <a:latin typeface="Calibri"/>
            </a:endParaRPr>
          </a:p>
          <a:p>
            <a:pPr marL="0" lvl="0" indent="0">
              <a:spcBef>
                <a:spcPct val="20000"/>
              </a:spcBef>
              <a:buClrTx/>
              <a:buNone/>
            </a:pPr>
            <a:r>
              <a:rPr lang="en-US" sz="2400" i="1">
                <a:solidFill>
                  <a:prstClr val="black">
                    <a:lumMod val="50000"/>
                    <a:lumOff val="50000"/>
                  </a:prstClr>
                </a:solidFill>
                <a:latin typeface="Calibri"/>
              </a:rPr>
              <a:t>a {text-decoration:none;} </a:t>
            </a:r>
          </a:p>
          <a:p>
            <a:pPr marL="0" lvl="0" indent="0">
              <a:spcBef>
                <a:spcPct val="20000"/>
              </a:spcBef>
              <a:buClrTx/>
              <a:buNone/>
            </a:pPr>
            <a:r>
              <a:rPr lang="en-US" sz="2400">
                <a:solidFill>
                  <a:prstClr val="black"/>
                </a:solidFill>
                <a:latin typeface="Calibri"/>
              </a:rPr>
              <a:t> </a:t>
            </a:r>
          </a:p>
          <a:p>
            <a:pPr marL="342900" lvl="0" indent="-342900">
              <a:spcBef>
                <a:spcPct val="20000"/>
              </a:spcBef>
              <a:buClrTx/>
            </a:pPr>
            <a:r>
              <a:rPr lang="en-US" sz="2400">
                <a:solidFill>
                  <a:prstClr val="black"/>
                </a:solidFill>
                <a:latin typeface="Calibri"/>
              </a:rPr>
              <a:t>It can also be used to decorate text:</a:t>
            </a:r>
          </a:p>
          <a:p>
            <a:pPr marL="0" lvl="0" indent="0">
              <a:spcBef>
                <a:spcPct val="20000"/>
              </a:spcBef>
              <a:buClrTx/>
              <a:buNone/>
            </a:pPr>
            <a:r>
              <a:rPr lang="en-US" sz="2400">
                <a:solidFill>
                  <a:prstClr val="black"/>
                </a:solidFill>
                <a:latin typeface="Calibri"/>
                <a:hlinkClick r:id="rId3" action="ppaction://hlinkfile"/>
              </a:rPr>
              <a:t>Example</a:t>
            </a:r>
            <a:endParaRPr lang="en-US" sz="2400">
              <a:solidFill>
                <a:prstClr val="black"/>
              </a:solidFill>
              <a:latin typeface="Calibri"/>
            </a:endParaRPr>
          </a:p>
          <a:p>
            <a:pPr marL="0" lvl="0" indent="0">
              <a:spcBef>
                <a:spcPct val="20000"/>
              </a:spcBef>
              <a:buClrTx/>
              <a:buNone/>
            </a:pPr>
            <a:r>
              <a:rPr lang="en-US" sz="2400" i="1">
                <a:solidFill>
                  <a:prstClr val="black">
                    <a:lumMod val="50000"/>
                    <a:lumOff val="50000"/>
                  </a:prstClr>
                </a:solidFill>
                <a:latin typeface="Calibri"/>
              </a:rPr>
              <a:t>h1 {text-decoration:overline;}</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h2 {text-decoration:line-through;}</a:t>
            </a:r>
            <a:br>
              <a:rPr lang="en-US" sz="2400" i="1">
                <a:solidFill>
                  <a:prstClr val="black">
                    <a:lumMod val="50000"/>
                    <a:lumOff val="50000"/>
                  </a:prstClr>
                </a:solidFill>
                <a:latin typeface="Calibri"/>
              </a:rPr>
            </a:br>
            <a:r>
              <a:rPr lang="en-US" sz="2400" i="1">
                <a:solidFill>
                  <a:prstClr val="black">
                    <a:lumMod val="50000"/>
                    <a:lumOff val="50000"/>
                  </a:prstClr>
                </a:solidFill>
                <a:latin typeface="Calibri"/>
              </a:rPr>
              <a:t>h3 {text-decoration:underline;}</a:t>
            </a:r>
          </a:p>
          <a:p>
            <a:pPr marL="0" lvl="0" indent="0">
              <a:spcBef>
                <a:spcPct val="20000"/>
              </a:spcBef>
              <a:buClrTx/>
              <a:buNone/>
            </a:pPr>
            <a:endParaRPr lang="en-US" sz="2400">
              <a:solidFill>
                <a:prstClr val="black"/>
              </a:solidFill>
              <a:latin typeface="Calibri"/>
            </a:endParaRPr>
          </a:p>
          <a:p>
            <a:pPr marL="0" lvl="0" indent="0">
              <a:spcBef>
                <a:spcPct val="20000"/>
              </a:spcBef>
              <a:buClrTx/>
              <a:buNone/>
            </a:pPr>
            <a:r>
              <a:rPr lang="en-US" sz="2400" b="1">
                <a:solidFill>
                  <a:prstClr val="black"/>
                </a:solidFill>
                <a:latin typeface="Calibri"/>
              </a:rPr>
              <a:t>Note</a:t>
            </a:r>
            <a:r>
              <a:rPr lang="en-US" sz="2400">
                <a:solidFill>
                  <a:prstClr val="black"/>
                </a:solidFill>
                <a:latin typeface="Calibri"/>
              </a:rPr>
              <a:t>: It is not recommended to underline text that is not a link, as this often confuses users.</a:t>
            </a:r>
            <a:endParaRPr lang="en-US" sz="24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Text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658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b="1" u="sng" dirty="0">
                <a:solidFill>
                  <a:prstClr val="black"/>
                </a:solidFill>
                <a:latin typeface="Calibri"/>
              </a:rPr>
              <a:t>CSS Syntax</a:t>
            </a:r>
          </a:p>
          <a:p>
            <a:pPr marL="342900" lvl="0" indent="-342900">
              <a:spcBef>
                <a:spcPct val="20000"/>
              </a:spcBef>
              <a:buClrTx/>
            </a:pPr>
            <a:endParaRPr lang="en-US" b="1" dirty="0">
              <a:solidFill>
                <a:prstClr val="black"/>
              </a:solidFill>
              <a:latin typeface="Calibri"/>
            </a:endParaRPr>
          </a:p>
          <a:p>
            <a:pPr marL="342900" lvl="0" indent="-342900">
              <a:spcBef>
                <a:spcPct val="20000"/>
              </a:spcBef>
              <a:buClrTx/>
            </a:pPr>
            <a:endParaRPr lang="en-US" b="1" dirty="0">
              <a:solidFill>
                <a:prstClr val="black"/>
              </a:solidFill>
              <a:latin typeface="Calibri"/>
            </a:endParaRPr>
          </a:p>
          <a:p>
            <a:pPr marL="0" lvl="0" indent="0">
              <a:spcBef>
                <a:spcPct val="20000"/>
              </a:spcBef>
              <a:buClrTx/>
              <a:buNone/>
            </a:pPr>
            <a:endParaRPr lang="en-US" b="1" dirty="0">
              <a:solidFill>
                <a:prstClr val="black"/>
              </a:solidFill>
              <a:latin typeface="Calibri"/>
            </a:endParaRPr>
          </a:p>
          <a:p>
            <a:pPr marL="342900" lvl="0" indent="-342900">
              <a:spcBef>
                <a:spcPct val="20000"/>
              </a:spcBef>
              <a:buClrTx/>
            </a:pPr>
            <a:endParaRPr lang="en-US" b="1" dirty="0">
              <a:solidFill>
                <a:prstClr val="black"/>
              </a:solidFill>
              <a:latin typeface="Calibri"/>
            </a:endParaRPr>
          </a:p>
          <a:p>
            <a:pPr marL="342900" lvl="0" indent="-342900">
              <a:spcBef>
                <a:spcPct val="20000"/>
              </a:spcBef>
              <a:buClrTx/>
            </a:pPr>
            <a:endParaRPr lang="en-US" b="1" dirty="0">
              <a:solidFill>
                <a:prstClr val="black"/>
              </a:solidFill>
              <a:latin typeface="Calibri"/>
            </a:endParaRPr>
          </a:p>
          <a:p>
            <a:pPr marL="342900" lvl="0" indent="-342900">
              <a:spcBef>
                <a:spcPct val="20000"/>
              </a:spcBef>
              <a:buClrTx/>
            </a:pPr>
            <a:r>
              <a:rPr lang="en-US" dirty="0">
                <a:solidFill>
                  <a:prstClr val="black"/>
                </a:solidFill>
                <a:latin typeface="Calibri"/>
              </a:rPr>
              <a:t>The selector is normally the HTML element you want to style.</a:t>
            </a:r>
          </a:p>
          <a:p>
            <a:pPr marL="342900" lvl="0" indent="-342900">
              <a:spcBef>
                <a:spcPct val="20000"/>
              </a:spcBef>
              <a:buClrTx/>
            </a:pPr>
            <a:r>
              <a:rPr lang="en-US" dirty="0">
                <a:solidFill>
                  <a:prstClr val="black"/>
                </a:solidFill>
                <a:latin typeface="Calibri"/>
              </a:rPr>
              <a:t>Each declaration consists of a </a:t>
            </a:r>
            <a:r>
              <a:rPr lang="en-US" b="1" dirty="0">
                <a:solidFill>
                  <a:prstClr val="black"/>
                </a:solidFill>
                <a:latin typeface="Calibri"/>
              </a:rPr>
              <a:t>property </a:t>
            </a:r>
            <a:r>
              <a:rPr lang="en-US" dirty="0">
                <a:solidFill>
                  <a:prstClr val="black"/>
                </a:solidFill>
                <a:latin typeface="Calibri"/>
              </a:rPr>
              <a:t>and</a:t>
            </a:r>
            <a:r>
              <a:rPr lang="en-US" b="1" dirty="0">
                <a:solidFill>
                  <a:prstClr val="black"/>
                </a:solidFill>
                <a:latin typeface="Calibri"/>
              </a:rPr>
              <a:t> </a:t>
            </a:r>
            <a:r>
              <a:rPr lang="en-US" dirty="0">
                <a:solidFill>
                  <a:prstClr val="black"/>
                </a:solidFill>
                <a:latin typeface="Calibri"/>
              </a:rPr>
              <a:t>a</a:t>
            </a:r>
            <a:r>
              <a:rPr lang="en-US" b="1" dirty="0">
                <a:solidFill>
                  <a:prstClr val="black"/>
                </a:solidFill>
                <a:latin typeface="Calibri"/>
              </a:rPr>
              <a:t> value</a:t>
            </a:r>
            <a:r>
              <a:rPr lang="en-US" dirty="0">
                <a:solidFill>
                  <a:prstClr val="black"/>
                </a:solidFill>
                <a:latin typeface="Calibri"/>
              </a:rPr>
              <a:t>.</a:t>
            </a:r>
          </a:p>
          <a:p>
            <a:pPr marL="342900" lvl="0" indent="-342900">
              <a:spcBef>
                <a:spcPct val="20000"/>
              </a:spcBef>
              <a:buClrTx/>
            </a:pPr>
            <a:r>
              <a:rPr lang="en-US" dirty="0">
                <a:solidFill>
                  <a:prstClr val="black"/>
                </a:solidFill>
                <a:latin typeface="Calibri"/>
              </a:rPr>
              <a:t>The property is the style attribute you want to change. Each property has a value.</a:t>
            </a:r>
          </a:p>
          <a:p>
            <a:pPr marL="0" indent="0">
              <a:buNone/>
            </a:pPr>
            <a:endParaRPr lang="en-US" dirty="0"/>
          </a:p>
        </p:txBody>
      </p:sp>
      <p:pic>
        <p:nvPicPr>
          <p:cNvPr id="5" name="Picture 4" descr="G:\selector.gif"/>
          <p:cNvPicPr/>
          <p:nvPr/>
        </p:nvPicPr>
        <p:blipFill>
          <a:blip r:embed="rId3">
            <a:extLst>
              <a:ext uri="{28A0092B-C50C-407E-A947-70E740481C1C}">
                <a14:useLocalDpi xmlns:a14="http://schemas.microsoft.com/office/drawing/2010/main" val="0"/>
              </a:ext>
            </a:extLst>
          </a:blip>
          <a:srcRect/>
          <a:stretch>
            <a:fillRect/>
          </a:stretch>
        </p:blipFill>
        <p:spPr bwMode="auto">
          <a:xfrm>
            <a:off x="836928" y="1951706"/>
            <a:ext cx="7651376" cy="1504558"/>
          </a:xfrm>
          <a:prstGeom prst="rect">
            <a:avLst/>
          </a:prstGeom>
          <a:noFill/>
          <a:ln>
            <a:noFill/>
          </a:ln>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Syntax</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542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Autofit/>
          </a:bodyPr>
          <a:lstStyle/>
          <a:p>
            <a:pPr marL="0" indent="0">
              <a:buNone/>
            </a:pPr>
            <a:r>
              <a:rPr lang="en-US" sz="1800" b="1" u="sng" dirty="0"/>
              <a:t>Text Transformation</a:t>
            </a:r>
            <a:endParaRPr lang="en-US" sz="1800" dirty="0"/>
          </a:p>
          <a:p>
            <a:pPr marL="91440">
              <a:spcBef>
                <a:spcPts val="600"/>
              </a:spcBef>
            </a:pPr>
            <a:r>
              <a:rPr lang="en-US" sz="1800" dirty="0"/>
              <a:t>The text-transform property is used to specify uppercase and lowercase letters in a text.</a:t>
            </a:r>
          </a:p>
          <a:p>
            <a:pPr marL="91440">
              <a:spcBef>
                <a:spcPts val="600"/>
              </a:spcBef>
            </a:pPr>
            <a:r>
              <a:rPr lang="en-US" sz="1800" dirty="0"/>
              <a:t>It can be used to turn everything into uppercase or lowercase letters, or capitalize the first letter of each word.</a:t>
            </a:r>
          </a:p>
          <a:p>
            <a:pPr marL="91440" indent="0">
              <a:spcBef>
                <a:spcPts val="600"/>
              </a:spcBef>
              <a:buNone/>
            </a:pPr>
            <a:r>
              <a:rPr lang="en-US" sz="1800" dirty="0">
                <a:hlinkClick r:id="rId3" action="ppaction://hlinkfile"/>
              </a:rPr>
              <a:t>Example</a:t>
            </a:r>
            <a:endParaRPr lang="en-US" sz="1800" dirty="0"/>
          </a:p>
          <a:p>
            <a:pPr marL="91440" indent="0">
              <a:spcBef>
                <a:spcPts val="600"/>
              </a:spcBef>
              <a:buNone/>
            </a:pPr>
            <a:r>
              <a:rPr lang="en-US" sz="1800" i="1" dirty="0" err="1">
                <a:solidFill>
                  <a:schemeClr val="tx1">
                    <a:lumMod val="50000"/>
                    <a:lumOff val="50000"/>
                  </a:schemeClr>
                </a:solidFill>
              </a:rPr>
              <a:t>p.uppercase</a:t>
            </a:r>
            <a:r>
              <a:rPr lang="en-US" sz="1800" i="1" dirty="0">
                <a:solidFill>
                  <a:schemeClr val="tx1">
                    <a:lumMod val="50000"/>
                    <a:lumOff val="50000"/>
                  </a:schemeClr>
                </a:solidFill>
              </a:rPr>
              <a:t> {</a:t>
            </a:r>
            <a:r>
              <a:rPr lang="en-US" sz="1800" i="1" dirty="0" err="1">
                <a:solidFill>
                  <a:schemeClr val="tx1">
                    <a:lumMod val="50000"/>
                    <a:lumOff val="50000"/>
                  </a:schemeClr>
                </a:solidFill>
              </a:rPr>
              <a:t>text-transform:uppercase</a:t>
            </a:r>
            <a:r>
              <a:rPr lang="en-US" sz="1800" i="1" dirty="0">
                <a:solidFill>
                  <a:schemeClr val="tx1">
                    <a:lumMod val="50000"/>
                    <a:lumOff val="50000"/>
                  </a:schemeClr>
                </a:solidFill>
              </a:rPr>
              <a:t>;}</a:t>
            </a:r>
            <a:br>
              <a:rPr lang="en-US" sz="1800" i="1" dirty="0">
                <a:solidFill>
                  <a:schemeClr val="tx1">
                    <a:lumMod val="50000"/>
                    <a:lumOff val="50000"/>
                  </a:schemeClr>
                </a:solidFill>
              </a:rPr>
            </a:br>
            <a:r>
              <a:rPr lang="en-US" sz="1800" i="1" dirty="0" err="1">
                <a:solidFill>
                  <a:schemeClr val="tx1">
                    <a:lumMod val="50000"/>
                    <a:lumOff val="50000"/>
                  </a:schemeClr>
                </a:solidFill>
              </a:rPr>
              <a:t>p.lowercase</a:t>
            </a:r>
            <a:r>
              <a:rPr lang="en-US" sz="1800" i="1" dirty="0">
                <a:solidFill>
                  <a:schemeClr val="tx1">
                    <a:lumMod val="50000"/>
                    <a:lumOff val="50000"/>
                  </a:schemeClr>
                </a:solidFill>
              </a:rPr>
              <a:t> {</a:t>
            </a:r>
            <a:r>
              <a:rPr lang="en-US" sz="1800" i="1" dirty="0" err="1">
                <a:solidFill>
                  <a:schemeClr val="tx1">
                    <a:lumMod val="50000"/>
                    <a:lumOff val="50000"/>
                  </a:schemeClr>
                </a:solidFill>
              </a:rPr>
              <a:t>text-transform:lowercase</a:t>
            </a:r>
            <a:r>
              <a:rPr lang="en-US" sz="1800" i="1" dirty="0">
                <a:solidFill>
                  <a:schemeClr val="tx1">
                    <a:lumMod val="50000"/>
                    <a:lumOff val="50000"/>
                  </a:schemeClr>
                </a:solidFill>
              </a:rPr>
              <a:t>;}</a:t>
            </a:r>
            <a:br>
              <a:rPr lang="en-US" sz="1800" i="1" dirty="0">
                <a:solidFill>
                  <a:schemeClr val="tx1">
                    <a:lumMod val="50000"/>
                    <a:lumOff val="50000"/>
                  </a:schemeClr>
                </a:solidFill>
              </a:rPr>
            </a:br>
            <a:r>
              <a:rPr lang="en-US" sz="1800" i="1" dirty="0" err="1">
                <a:solidFill>
                  <a:schemeClr val="tx1">
                    <a:lumMod val="50000"/>
                    <a:lumOff val="50000"/>
                  </a:schemeClr>
                </a:solidFill>
              </a:rPr>
              <a:t>p.capitalize</a:t>
            </a:r>
            <a:r>
              <a:rPr lang="en-US" sz="1800" i="1" dirty="0">
                <a:solidFill>
                  <a:schemeClr val="tx1">
                    <a:lumMod val="50000"/>
                    <a:lumOff val="50000"/>
                  </a:schemeClr>
                </a:solidFill>
              </a:rPr>
              <a:t> {</a:t>
            </a:r>
            <a:r>
              <a:rPr lang="en-US" sz="1800" i="1" dirty="0" err="1">
                <a:solidFill>
                  <a:schemeClr val="tx1">
                    <a:lumMod val="50000"/>
                    <a:lumOff val="50000"/>
                  </a:schemeClr>
                </a:solidFill>
              </a:rPr>
              <a:t>text-transform:capitalize</a:t>
            </a:r>
            <a:r>
              <a:rPr lang="en-US" sz="1800" i="1" dirty="0">
                <a:solidFill>
                  <a:schemeClr val="tx1">
                    <a:lumMod val="50000"/>
                    <a:lumOff val="50000"/>
                  </a:schemeClr>
                </a:solidFill>
              </a:rPr>
              <a:t>;}</a:t>
            </a:r>
          </a:p>
          <a:p>
            <a:pPr marL="91440" indent="0">
              <a:spcBef>
                <a:spcPts val="600"/>
              </a:spcBef>
              <a:buNone/>
            </a:pPr>
            <a:endParaRPr lang="en-US" sz="1800" i="1" dirty="0">
              <a:solidFill>
                <a:schemeClr val="tx1">
                  <a:lumMod val="50000"/>
                  <a:lumOff val="50000"/>
                </a:schemeClr>
              </a:solidFill>
            </a:endParaRPr>
          </a:p>
          <a:p>
            <a:pPr marL="91440" indent="0">
              <a:spcBef>
                <a:spcPts val="600"/>
              </a:spcBef>
              <a:buNone/>
            </a:pPr>
            <a:r>
              <a:rPr lang="en-US" sz="1800" b="1" u="sng" dirty="0"/>
              <a:t>Text Indentation</a:t>
            </a:r>
            <a:endParaRPr lang="en-US" sz="1800" dirty="0"/>
          </a:p>
          <a:p>
            <a:r>
              <a:rPr lang="en-US" sz="1800" dirty="0"/>
              <a:t>The text-indent property is used to specify the indentation of the first line of a text.</a:t>
            </a:r>
          </a:p>
          <a:p>
            <a:pPr marL="0" indent="0">
              <a:buNone/>
            </a:pPr>
            <a:r>
              <a:rPr lang="en-US" sz="1800" dirty="0">
                <a:hlinkClick r:id="rId4" action="ppaction://hlinkfile"/>
              </a:rPr>
              <a:t>Example</a:t>
            </a:r>
            <a:endParaRPr lang="en-US" sz="1800" dirty="0"/>
          </a:p>
          <a:p>
            <a:pPr marL="0" indent="0">
              <a:buNone/>
            </a:pPr>
            <a:r>
              <a:rPr lang="en-US" sz="1800" dirty="0"/>
              <a:t>p {text-indent:50px;}</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Text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565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lvl="0" indent="0">
              <a:spcBef>
                <a:spcPct val="20000"/>
              </a:spcBef>
              <a:buClrTx/>
              <a:buNone/>
            </a:pPr>
            <a:r>
              <a:rPr lang="en-US" sz="2400" u="sng" dirty="0">
                <a:solidFill>
                  <a:prstClr val="black"/>
                </a:solidFill>
                <a:latin typeface="Calibri"/>
                <a:hlinkClick r:id="rId3" action="ppaction://hlinkfile"/>
              </a:rPr>
              <a:t>Specify the space between characters</a:t>
            </a:r>
            <a:r>
              <a:rPr lang="en-US" sz="2400" dirty="0">
                <a:solidFill>
                  <a:prstClr val="black"/>
                </a:solidFill>
                <a:latin typeface="Calibri"/>
              </a:rPr>
              <a:t> : This example demonstrates how to increase or decrease the space between characters.</a:t>
            </a:r>
          </a:p>
          <a:p>
            <a:pPr marL="0" lvl="0" indent="0">
              <a:spcBef>
                <a:spcPct val="20000"/>
              </a:spcBef>
              <a:buClrTx/>
              <a:buNone/>
            </a:pPr>
            <a:r>
              <a:rPr lang="en-US" sz="2400" u="sng" dirty="0">
                <a:solidFill>
                  <a:prstClr val="black"/>
                </a:solidFill>
                <a:latin typeface="Calibri"/>
                <a:hlinkClick r:id="rId4" action="ppaction://hlinkfile"/>
              </a:rPr>
              <a:t>Specify the space between lines</a:t>
            </a:r>
            <a:r>
              <a:rPr lang="en-US" sz="2400" dirty="0">
                <a:solidFill>
                  <a:prstClr val="black"/>
                </a:solidFill>
                <a:latin typeface="Calibri"/>
              </a:rPr>
              <a:t> : This example demonstrates how to specify the space between the lines in a paragraph.</a:t>
            </a:r>
          </a:p>
          <a:p>
            <a:pPr marL="0" lvl="0" indent="0">
              <a:spcBef>
                <a:spcPct val="20000"/>
              </a:spcBef>
              <a:buClrTx/>
              <a:buNone/>
            </a:pPr>
            <a:r>
              <a:rPr lang="en-US" sz="2400" u="sng" dirty="0">
                <a:solidFill>
                  <a:prstClr val="black"/>
                </a:solidFill>
                <a:latin typeface="Calibri"/>
                <a:hlinkClick r:id="rId5" action="ppaction://hlinkfile"/>
              </a:rPr>
              <a:t>Set the text direction of an element</a:t>
            </a:r>
            <a:r>
              <a:rPr lang="en-US" sz="2400" dirty="0">
                <a:solidFill>
                  <a:prstClr val="black"/>
                </a:solidFill>
                <a:latin typeface="Calibri"/>
              </a:rPr>
              <a:t> : This example demonstrates how to change the text direction of an element.</a:t>
            </a:r>
          </a:p>
          <a:p>
            <a:pPr marL="0" lvl="0" indent="0">
              <a:spcBef>
                <a:spcPct val="20000"/>
              </a:spcBef>
              <a:buClrTx/>
              <a:buNone/>
            </a:pPr>
            <a:r>
              <a:rPr lang="en-US" sz="2400" u="sng" dirty="0">
                <a:solidFill>
                  <a:prstClr val="black"/>
                </a:solidFill>
                <a:latin typeface="Calibri"/>
                <a:hlinkClick r:id="rId6" action="ppaction://hlinkfile"/>
              </a:rPr>
              <a:t>Increase the white space between words</a:t>
            </a:r>
            <a:r>
              <a:rPr lang="en-US" sz="2400" dirty="0">
                <a:solidFill>
                  <a:prstClr val="black"/>
                </a:solidFill>
                <a:latin typeface="Calibri"/>
              </a:rPr>
              <a:t> : This example demonstrates how to increase the white space between words in a paragraph.</a:t>
            </a:r>
          </a:p>
          <a:p>
            <a:pPr marL="0" lvl="0" indent="0">
              <a:spcBef>
                <a:spcPct val="20000"/>
              </a:spcBef>
              <a:buClrTx/>
              <a:buNone/>
            </a:pPr>
            <a:r>
              <a:rPr lang="en-US" sz="2400" u="sng" dirty="0">
                <a:solidFill>
                  <a:prstClr val="black"/>
                </a:solidFill>
                <a:latin typeface="Calibri"/>
                <a:hlinkClick r:id="rId7" action="ppaction://hlinkfile"/>
              </a:rPr>
              <a:t>Disable text wrapping inside an element</a:t>
            </a:r>
            <a:r>
              <a:rPr lang="en-US" sz="2400" dirty="0">
                <a:solidFill>
                  <a:prstClr val="black"/>
                </a:solidFill>
                <a:latin typeface="Calibri"/>
              </a:rPr>
              <a:t> : This example demonstrates how to disable text wrapping inside an element.</a:t>
            </a:r>
          </a:p>
          <a:p>
            <a:pPr marL="0" lvl="0" indent="0">
              <a:spcBef>
                <a:spcPct val="20000"/>
              </a:spcBef>
              <a:buClrTx/>
              <a:buNone/>
            </a:pPr>
            <a:r>
              <a:rPr lang="en-US" sz="2400" u="sng" dirty="0">
                <a:solidFill>
                  <a:prstClr val="black"/>
                </a:solidFill>
                <a:latin typeface="Calibri"/>
                <a:hlinkClick r:id="rId8" action="ppaction://hlinkfile"/>
              </a:rPr>
              <a:t>Vertical alignment of an image</a:t>
            </a:r>
            <a:r>
              <a:rPr lang="en-US" sz="2400" dirty="0">
                <a:solidFill>
                  <a:prstClr val="black"/>
                </a:solidFill>
                <a:latin typeface="Calibri"/>
              </a:rPr>
              <a:t> : This example demonstrates how to set the vertical align of an image in a text.</a:t>
            </a:r>
          </a:p>
          <a:p>
            <a:pPr marL="0" lvl="0" indent="0">
              <a:spcBef>
                <a:spcPct val="20000"/>
              </a:spcBef>
              <a:buClrTx/>
              <a:buNone/>
            </a:pPr>
            <a:r>
              <a:rPr lang="en-US" sz="2400" u="sng" dirty="0">
                <a:solidFill>
                  <a:prstClr val="black"/>
                </a:solidFill>
                <a:latin typeface="Calibri"/>
                <a:hlinkClick r:id="rId9" action="ppaction://hlinkfile"/>
              </a:rPr>
              <a:t>Add shadow to text</a:t>
            </a:r>
            <a:r>
              <a:rPr lang="en-US" sz="2400" dirty="0">
                <a:solidFill>
                  <a:prstClr val="black"/>
                </a:solidFill>
                <a:latin typeface="Calibri"/>
              </a:rPr>
              <a:t> : This example demonstrates how to add shadow to text.</a:t>
            </a:r>
          </a:p>
          <a:p>
            <a:pPr marL="0" lvl="0" indent="0">
              <a:spcBef>
                <a:spcPct val="20000"/>
              </a:spcBef>
              <a:buClrTx/>
              <a:buNone/>
            </a:pPr>
            <a:endParaRPr lang="en-US" sz="2400" dirty="0">
              <a:solidFill>
                <a:prstClr val="black"/>
              </a:solidFill>
              <a:latin typeface="Calibri"/>
            </a:endParaRPr>
          </a:p>
          <a:p>
            <a:pPr marL="0" lvl="0" indent="0">
              <a:spcBef>
                <a:spcPct val="20000"/>
              </a:spcBef>
              <a:buClrTx/>
              <a:buNone/>
            </a:pPr>
            <a:r>
              <a:rPr lang="en-US" sz="2400" b="1" u="sng" dirty="0">
                <a:solidFill>
                  <a:prstClr val="black"/>
                </a:solidFill>
                <a:latin typeface="Calibri"/>
              </a:rPr>
              <a:t>CSS Text Properties (P. 79)</a:t>
            </a:r>
            <a:endParaRPr lang="en-US" sz="24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Text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99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342900" lvl="0" indent="-342900">
              <a:spcBef>
                <a:spcPct val="20000"/>
              </a:spcBef>
              <a:buClrTx/>
            </a:pPr>
            <a:r>
              <a:rPr lang="en-US" dirty="0">
                <a:solidFill>
                  <a:prstClr val="black"/>
                </a:solidFill>
                <a:latin typeface="Calibri"/>
              </a:rPr>
              <a:t>CSS font properties define the font family, boldness, size, and the style of a text.</a:t>
            </a:r>
          </a:p>
          <a:p>
            <a:pPr marL="0" lvl="0" indent="0">
              <a:spcBef>
                <a:spcPct val="20000"/>
              </a:spcBef>
              <a:buClrTx/>
              <a:buNone/>
            </a:pPr>
            <a:r>
              <a:rPr lang="en-US" dirty="0">
                <a:solidFill>
                  <a:prstClr val="black"/>
                </a:solidFill>
                <a:latin typeface="Calibri"/>
              </a:rPr>
              <a:t> </a:t>
            </a:r>
          </a:p>
          <a:p>
            <a:pPr marL="342900" lvl="0" indent="-342900">
              <a:spcBef>
                <a:spcPct val="20000"/>
              </a:spcBef>
              <a:buClrTx/>
            </a:pPr>
            <a:r>
              <a:rPr lang="en-US" b="1" u="sng" dirty="0">
                <a:solidFill>
                  <a:prstClr val="black"/>
                </a:solidFill>
                <a:latin typeface="Calibri"/>
              </a:rPr>
              <a:t>Difference Between Serif and Sans-serif Fonts</a:t>
            </a:r>
          </a:p>
        </p:txBody>
      </p:sp>
      <p:pic>
        <p:nvPicPr>
          <p:cNvPr id="5" name="Picture 4" descr="G:\serif.gif"/>
          <p:cNvPicPr/>
          <p:nvPr/>
        </p:nvPicPr>
        <p:blipFill>
          <a:blip r:embed="rId3">
            <a:extLst>
              <a:ext uri="{28A0092B-C50C-407E-A947-70E740481C1C}">
                <a14:useLocalDpi xmlns:a14="http://schemas.microsoft.com/office/drawing/2010/main" val="0"/>
              </a:ext>
            </a:extLst>
          </a:blip>
          <a:srcRect/>
          <a:stretch>
            <a:fillRect/>
          </a:stretch>
        </p:blipFill>
        <p:spPr bwMode="auto">
          <a:xfrm>
            <a:off x="3116126" y="3553855"/>
            <a:ext cx="3790950" cy="1352550"/>
          </a:xfrm>
          <a:prstGeom prst="rect">
            <a:avLst/>
          </a:prstGeom>
          <a:noFill/>
          <a:ln>
            <a:noFill/>
          </a:ln>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86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b="1" u="sng" dirty="0">
                <a:solidFill>
                  <a:prstClr val="black"/>
                </a:solidFill>
                <a:latin typeface="Calibri"/>
              </a:rPr>
              <a:t>CSS Font Families</a:t>
            </a:r>
            <a:endParaRPr lang="en-US" dirty="0">
              <a:solidFill>
                <a:prstClr val="black"/>
              </a:solidFill>
              <a:latin typeface="Calibri"/>
            </a:endParaRPr>
          </a:p>
          <a:p>
            <a:pPr marL="342900" lvl="0" indent="-342900">
              <a:spcBef>
                <a:spcPct val="20000"/>
              </a:spcBef>
              <a:buClrTx/>
            </a:pPr>
            <a:r>
              <a:rPr lang="en-US" sz="2000" dirty="0">
                <a:solidFill>
                  <a:prstClr val="black"/>
                </a:solidFill>
                <a:latin typeface="Calibri"/>
              </a:rPr>
              <a:t>In CSS, there are two types of font family names:</a:t>
            </a:r>
          </a:p>
          <a:p>
            <a:pPr marL="742950" lvl="1" indent="-285750">
              <a:spcBef>
                <a:spcPct val="20000"/>
              </a:spcBef>
              <a:buClrTx/>
              <a:buFont typeface="Arial" pitchFamily="34" charset="0"/>
              <a:buChar char="–"/>
            </a:pPr>
            <a:r>
              <a:rPr lang="en-US" b="1" dirty="0">
                <a:solidFill>
                  <a:prstClr val="black"/>
                </a:solidFill>
                <a:latin typeface="Calibri"/>
              </a:rPr>
              <a:t>generic family</a:t>
            </a:r>
            <a:r>
              <a:rPr lang="en-US" dirty="0">
                <a:solidFill>
                  <a:prstClr val="black"/>
                </a:solidFill>
                <a:latin typeface="Calibri"/>
              </a:rPr>
              <a:t> - a group of font families with a similar look (like "Serif" or "Monospace")</a:t>
            </a:r>
          </a:p>
          <a:p>
            <a:pPr marL="742950" lvl="1" indent="-285750">
              <a:spcBef>
                <a:spcPct val="20000"/>
              </a:spcBef>
              <a:buClrTx/>
              <a:buFont typeface="Arial" pitchFamily="34" charset="0"/>
              <a:buChar char="–"/>
            </a:pPr>
            <a:r>
              <a:rPr lang="en-US" b="1" dirty="0">
                <a:solidFill>
                  <a:prstClr val="black"/>
                </a:solidFill>
                <a:latin typeface="Calibri"/>
              </a:rPr>
              <a:t>font family</a:t>
            </a:r>
            <a:r>
              <a:rPr lang="en-US" dirty="0">
                <a:solidFill>
                  <a:prstClr val="black"/>
                </a:solidFill>
                <a:latin typeface="Calibri"/>
              </a:rPr>
              <a:t> - a specific font family (like "Times New Roman" or "Arial")</a:t>
            </a:r>
          </a:p>
          <a:p>
            <a:pPr marL="342900" lvl="0" indent="-342900">
              <a:spcBef>
                <a:spcPct val="20000"/>
              </a:spcBef>
              <a:buClrTx/>
            </a:pPr>
            <a:endParaRPr lang="en-US" dirty="0">
              <a:solidFill>
                <a:prstClr val="black"/>
              </a:solidFill>
              <a:latin typeface="Calibri"/>
            </a:endParaRPr>
          </a:p>
          <a:p>
            <a:pPr marL="0" lvl="0" indent="0">
              <a:spcBef>
                <a:spcPct val="20000"/>
              </a:spcBef>
              <a:buClrTx/>
              <a:buNone/>
            </a:pPr>
            <a:endParaRPr lang="en-US" dirty="0">
              <a:solidFill>
                <a:prstClr val="black"/>
              </a:solidFill>
              <a:latin typeface="Calibri"/>
            </a:endParaRPr>
          </a:p>
          <a:p>
            <a:pPr marL="342900" lvl="0" indent="-342900">
              <a:spcBef>
                <a:spcPct val="20000"/>
              </a:spcBef>
              <a:buClrTx/>
            </a:pPr>
            <a:endParaRPr lang="en-US" dirty="0">
              <a:solidFill>
                <a:prstClr val="black"/>
              </a:solidFill>
              <a:latin typeface="Calibri"/>
            </a:endParaRPr>
          </a:p>
          <a:p>
            <a:pPr marL="342900" lvl="0" indent="-342900">
              <a:spcBef>
                <a:spcPct val="20000"/>
              </a:spcBef>
              <a:buClrTx/>
            </a:pPr>
            <a:endParaRPr lang="en-US" dirty="0">
              <a:solidFill>
                <a:prstClr val="black"/>
              </a:solidFill>
              <a:latin typeface="Calibri"/>
            </a:endParaRPr>
          </a:p>
          <a:p>
            <a:pPr marL="342900" lvl="0" indent="-342900">
              <a:spcBef>
                <a:spcPct val="20000"/>
              </a:spcBef>
              <a:buClrTx/>
            </a:pPr>
            <a:endParaRPr lang="en-US" dirty="0">
              <a:solidFill>
                <a:prstClr val="black"/>
              </a:solidFill>
              <a:latin typeface="Calibri"/>
            </a:endParaRPr>
          </a:p>
          <a:p>
            <a:pPr marL="0" lvl="0" indent="0">
              <a:spcBef>
                <a:spcPct val="20000"/>
              </a:spcBef>
              <a:buClrTx/>
              <a:buNone/>
            </a:pPr>
            <a:endParaRPr lang="en-US" b="1" dirty="0">
              <a:solidFill>
                <a:prstClr val="black"/>
              </a:solidFill>
              <a:latin typeface="Calibri"/>
            </a:endParaRPr>
          </a:p>
          <a:p>
            <a:pPr marL="0" lvl="0" indent="0">
              <a:spcBef>
                <a:spcPct val="20000"/>
              </a:spcBef>
              <a:buClrTx/>
              <a:buNone/>
            </a:pPr>
            <a:endParaRPr lang="en-US" b="1" dirty="0">
              <a:solidFill>
                <a:prstClr val="black"/>
              </a:solidFill>
              <a:latin typeface="Calibri"/>
            </a:endParaRPr>
          </a:p>
          <a:p>
            <a:pPr marL="0" lvl="0" indent="0">
              <a:spcBef>
                <a:spcPct val="20000"/>
              </a:spcBef>
              <a:buClrTx/>
              <a:buNone/>
            </a:pPr>
            <a:r>
              <a:rPr lang="en-US" b="1" dirty="0">
                <a:solidFill>
                  <a:prstClr val="black"/>
                </a:solidFill>
                <a:latin typeface="Calibri"/>
              </a:rPr>
              <a:t>Note</a:t>
            </a:r>
            <a:r>
              <a:rPr lang="en-US" dirty="0">
                <a:solidFill>
                  <a:prstClr val="black"/>
                </a:solidFill>
                <a:latin typeface="Calibri"/>
              </a:rPr>
              <a:t>: On computer screens, sans-serif fonts are considered easier to read than serif fonts.</a:t>
            </a:r>
          </a:p>
          <a:p>
            <a:pPr marL="0" lvl="0" indent="0">
              <a:spcBef>
                <a:spcPct val="20000"/>
              </a:spcBef>
              <a:buClrTx/>
              <a:buNone/>
            </a:pPr>
            <a:endParaRPr lang="en-US" b="1" u="sng" dirty="0">
              <a:solidFill>
                <a:prstClr val="black"/>
              </a:solidFill>
              <a:latin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34" y="3156557"/>
            <a:ext cx="11029571" cy="241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238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indent="0">
              <a:buNone/>
            </a:pPr>
            <a:r>
              <a:rPr lang="en-US" sz="2000" b="1" u="sng" dirty="0"/>
              <a:t>Font Family</a:t>
            </a:r>
            <a:endParaRPr lang="en-US" sz="2000" dirty="0"/>
          </a:p>
          <a:p>
            <a:r>
              <a:rPr lang="en-US" sz="2000" dirty="0"/>
              <a:t>The font family of a text is set with the font-family property.</a:t>
            </a:r>
          </a:p>
          <a:p>
            <a:r>
              <a:rPr lang="en-US" sz="2000" dirty="0"/>
              <a:t>The font-family property should hold several font names as a "fallback" system. If the browser does not support the first font, it tries the next font.</a:t>
            </a:r>
          </a:p>
          <a:p>
            <a:r>
              <a:rPr lang="en-US" sz="2000" dirty="0"/>
              <a:t>Start with the font you want, and end with a generic family, to let the browser pick a similar font in the generic family, if no other fonts are available. </a:t>
            </a:r>
          </a:p>
          <a:p>
            <a:r>
              <a:rPr lang="en-US" sz="2000" b="1" dirty="0"/>
              <a:t>Note</a:t>
            </a:r>
            <a:r>
              <a:rPr lang="en-US" sz="2000" dirty="0"/>
              <a:t>: If the name of a font family is more than one word, it must be in quotation marks, like: "Times New Roman".</a:t>
            </a:r>
          </a:p>
          <a:p>
            <a:r>
              <a:rPr lang="en-US" sz="2000" dirty="0"/>
              <a:t>More than one font family is specified in a comma-separated list:</a:t>
            </a:r>
          </a:p>
          <a:p>
            <a:pPr marL="0" indent="0">
              <a:buNone/>
            </a:pPr>
            <a:r>
              <a:rPr lang="en-US" sz="2000" dirty="0">
                <a:hlinkClick r:id="rId3" action="ppaction://hlinkfile"/>
              </a:rPr>
              <a:t>Example</a:t>
            </a:r>
            <a:endParaRPr lang="en-US" sz="2000" dirty="0"/>
          </a:p>
          <a:p>
            <a:pPr marL="0" indent="0">
              <a:buNone/>
            </a:pPr>
            <a:r>
              <a:rPr lang="en-US" sz="2000" i="1" dirty="0">
                <a:solidFill>
                  <a:schemeClr val="tx1">
                    <a:lumMod val="50000"/>
                    <a:lumOff val="50000"/>
                  </a:schemeClr>
                </a:solidFill>
              </a:rPr>
              <a:t>p{</a:t>
            </a:r>
            <a:r>
              <a:rPr lang="en-US" sz="2000" i="1" dirty="0" err="1">
                <a:solidFill>
                  <a:schemeClr val="tx1">
                    <a:lumMod val="50000"/>
                    <a:lumOff val="50000"/>
                  </a:schemeClr>
                </a:solidFill>
              </a:rPr>
              <a:t>font-family:"Times</a:t>
            </a:r>
            <a:r>
              <a:rPr lang="en-US" sz="2000" i="1" dirty="0">
                <a:solidFill>
                  <a:schemeClr val="tx1">
                    <a:lumMod val="50000"/>
                    <a:lumOff val="50000"/>
                  </a:schemeClr>
                </a:solidFill>
              </a:rPr>
              <a:t> New Roman", Times, serif;} </a:t>
            </a:r>
          </a:p>
          <a:p>
            <a:pPr marL="0" lvl="0" indent="0">
              <a:spcBef>
                <a:spcPct val="20000"/>
              </a:spcBef>
              <a:buClrTx/>
              <a:buNone/>
            </a:pPr>
            <a:endParaRPr lang="en-US"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059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b="1" u="sng" dirty="0">
                <a:solidFill>
                  <a:prstClr val="black"/>
                </a:solidFill>
                <a:latin typeface="Calibri"/>
              </a:rPr>
              <a:t>Font Size</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font-size property sets the size of the text.</a:t>
            </a:r>
          </a:p>
          <a:p>
            <a:pPr marL="342900" lvl="0" indent="-342900">
              <a:spcBef>
                <a:spcPct val="20000"/>
              </a:spcBef>
              <a:buClrTx/>
            </a:pPr>
            <a:r>
              <a:rPr lang="en-US" sz="2400" dirty="0">
                <a:solidFill>
                  <a:prstClr val="black"/>
                </a:solidFill>
                <a:latin typeface="Calibri"/>
              </a:rPr>
              <a:t>Being able to manage the text size is important in web design. However, you should not use font size adjustments to make paragraphs look like headings, or headings look like paragraphs.</a:t>
            </a:r>
          </a:p>
          <a:p>
            <a:pPr marL="342900" lvl="0" indent="-342900">
              <a:spcBef>
                <a:spcPct val="20000"/>
              </a:spcBef>
              <a:buClrTx/>
            </a:pPr>
            <a:r>
              <a:rPr lang="en-US" sz="2400" dirty="0">
                <a:solidFill>
                  <a:prstClr val="black"/>
                </a:solidFill>
                <a:latin typeface="Calibri"/>
              </a:rPr>
              <a:t>Always use the proper HTML tags, like &lt;h1&gt; - &lt;h6&gt; for headings and &lt;p&gt; for paragraphs.</a:t>
            </a:r>
          </a:p>
          <a:p>
            <a:pPr marL="342900" lvl="0" indent="-342900">
              <a:spcBef>
                <a:spcPct val="20000"/>
              </a:spcBef>
              <a:buClrTx/>
            </a:pPr>
            <a:r>
              <a:rPr lang="en-US" sz="2400" dirty="0">
                <a:solidFill>
                  <a:prstClr val="black"/>
                </a:solidFill>
                <a:latin typeface="Calibri"/>
              </a:rPr>
              <a:t>The font-size value can be an absolute, or relative size.</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46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lvl="0" indent="-342900">
              <a:spcBef>
                <a:spcPct val="20000"/>
              </a:spcBef>
              <a:buClrTx/>
            </a:pPr>
            <a:r>
              <a:rPr lang="en-US" sz="2400" dirty="0">
                <a:solidFill>
                  <a:prstClr val="black"/>
                </a:solidFill>
                <a:latin typeface="Calibri"/>
              </a:rPr>
              <a:t>Absolute size:</a:t>
            </a:r>
          </a:p>
          <a:p>
            <a:pPr marL="742950" lvl="1" indent="-285750">
              <a:spcBef>
                <a:spcPct val="20000"/>
              </a:spcBef>
              <a:buClrTx/>
              <a:buFont typeface="Arial" pitchFamily="34" charset="0"/>
              <a:buChar char="–"/>
            </a:pPr>
            <a:r>
              <a:rPr lang="en-US" sz="2400" dirty="0">
                <a:solidFill>
                  <a:prstClr val="black"/>
                </a:solidFill>
                <a:latin typeface="Calibri"/>
              </a:rPr>
              <a:t>Sets the text to a specified size</a:t>
            </a:r>
          </a:p>
          <a:p>
            <a:pPr marL="742950" lvl="1" indent="-285750">
              <a:spcBef>
                <a:spcPct val="20000"/>
              </a:spcBef>
              <a:buClrTx/>
              <a:buFont typeface="Arial" pitchFamily="34" charset="0"/>
              <a:buChar char="–"/>
            </a:pPr>
            <a:r>
              <a:rPr lang="en-US" sz="2400" dirty="0">
                <a:solidFill>
                  <a:prstClr val="black"/>
                </a:solidFill>
                <a:latin typeface="Calibri"/>
              </a:rPr>
              <a:t>Does not allow a user to change the text size in all browsers (bad for accessibility reasons)</a:t>
            </a:r>
          </a:p>
          <a:p>
            <a:pPr marL="742950" lvl="1" indent="-285750">
              <a:spcBef>
                <a:spcPct val="20000"/>
              </a:spcBef>
              <a:buClrTx/>
              <a:buFont typeface="Arial" pitchFamily="34" charset="0"/>
              <a:buChar char="–"/>
            </a:pPr>
            <a:r>
              <a:rPr lang="en-US" sz="2400" dirty="0">
                <a:solidFill>
                  <a:prstClr val="black"/>
                </a:solidFill>
                <a:latin typeface="Calibri"/>
              </a:rPr>
              <a:t>Absolute size is useful when the physical size of the output is known</a:t>
            </a:r>
          </a:p>
          <a:p>
            <a:pPr marL="342900" indent="-342900">
              <a:spcBef>
                <a:spcPct val="20000"/>
              </a:spcBef>
              <a:buClrTx/>
            </a:pPr>
            <a:r>
              <a:rPr lang="en-US" sz="2400" dirty="0">
                <a:solidFill>
                  <a:prstClr val="black"/>
                </a:solidFill>
                <a:latin typeface="Calibri"/>
              </a:rPr>
              <a:t>Relative size:</a:t>
            </a:r>
          </a:p>
          <a:p>
            <a:pPr marL="742950" lvl="1" indent="-285750">
              <a:spcBef>
                <a:spcPct val="20000"/>
              </a:spcBef>
              <a:buClrTx/>
              <a:buFont typeface="Arial" pitchFamily="34" charset="0"/>
              <a:buChar char="–"/>
            </a:pPr>
            <a:r>
              <a:rPr lang="en-US" sz="2400" dirty="0">
                <a:solidFill>
                  <a:prstClr val="black"/>
                </a:solidFill>
                <a:latin typeface="Calibri"/>
              </a:rPr>
              <a:t>Sets the size relative to surrounding elements</a:t>
            </a:r>
          </a:p>
          <a:p>
            <a:pPr marL="742950" lvl="1" indent="-285750">
              <a:spcBef>
                <a:spcPct val="20000"/>
              </a:spcBef>
              <a:buClrTx/>
              <a:buFont typeface="Arial" pitchFamily="34" charset="0"/>
              <a:buChar char="–"/>
            </a:pPr>
            <a:r>
              <a:rPr lang="en-US" sz="2400" dirty="0">
                <a:solidFill>
                  <a:prstClr val="black"/>
                </a:solidFill>
                <a:latin typeface="Calibri"/>
              </a:rPr>
              <a:t>Allows a user to change the text size in browsers</a:t>
            </a:r>
          </a:p>
          <a:p>
            <a:pPr marL="0" lvl="0" indent="0">
              <a:spcBef>
                <a:spcPct val="20000"/>
              </a:spcBef>
              <a:buClrTx/>
              <a:buNone/>
            </a:pPr>
            <a:endParaRPr lang="en-US" sz="2400" b="1" dirty="0">
              <a:solidFill>
                <a:prstClr val="black"/>
              </a:solidFill>
              <a:latin typeface="Calibri"/>
            </a:endParaRP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If you do not specify a font size, the default size for normal text, like paragraphs, is 16px (16px=1em)</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203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b="1" u="sng" dirty="0">
                <a:solidFill>
                  <a:prstClr val="black"/>
                </a:solidFill>
                <a:latin typeface="Calibri"/>
              </a:rPr>
              <a:t>Set Font Size With Pixels</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Setting the text size with pixels gives you full control over the text size:</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h1 {font-size:40px;}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h2 {font-size:30px;}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p {font-size:14px;}</a:t>
            </a:r>
          </a:p>
          <a:p>
            <a:pPr marL="342900" lvl="0" indent="-342900">
              <a:spcBef>
                <a:spcPct val="20000"/>
              </a:spcBef>
              <a:buClrTx/>
            </a:pPr>
            <a:r>
              <a:rPr lang="en-US" sz="2400" dirty="0">
                <a:solidFill>
                  <a:prstClr val="black"/>
                </a:solidFill>
                <a:latin typeface="Calibri"/>
              </a:rPr>
              <a:t>The example above allows Internet Explorer 9, Firefox, Chrome, Opera, and Safari to resize the text.</a:t>
            </a:r>
          </a:p>
          <a:p>
            <a:pPr marL="342900" lvl="0" indent="-342900">
              <a:spcBef>
                <a:spcPct val="20000"/>
              </a:spcBef>
              <a:buClrTx/>
            </a:pPr>
            <a:r>
              <a:rPr lang="en-US" sz="2400" b="1" dirty="0">
                <a:solidFill>
                  <a:prstClr val="black"/>
                </a:solidFill>
                <a:latin typeface="Calibri"/>
              </a:rPr>
              <a:t>Note</a:t>
            </a:r>
            <a:r>
              <a:rPr lang="en-US" sz="2400" dirty="0">
                <a:solidFill>
                  <a:prstClr val="black"/>
                </a:solidFill>
                <a:latin typeface="Calibri"/>
              </a:rPr>
              <a:t>: The example above does not work in IE, prior version 9.</a:t>
            </a:r>
          </a:p>
          <a:p>
            <a:pPr marL="342900" lvl="0" indent="-342900">
              <a:spcBef>
                <a:spcPct val="20000"/>
              </a:spcBef>
              <a:buClrTx/>
            </a:pPr>
            <a:r>
              <a:rPr lang="en-US" sz="2400" dirty="0">
                <a:solidFill>
                  <a:prstClr val="black"/>
                </a:solidFill>
                <a:latin typeface="Calibri"/>
              </a:rPr>
              <a:t>The text can be resized in all browsers using the zoom tool (however, this resizes the entire page, not just the text).</a:t>
            </a:r>
          </a:p>
          <a:p>
            <a:pPr marL="0" lvl="0" indent="0">
              <a:spcBef>
                <a:spcPct val="20000"/>
              </a:spcBef>
              <a:buClrTx/>
              <a:buNone/>
            </a:pPr>
            <a:endParaRPr lang="en-US" sz="2400"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404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000" b="1" u="sng" dirty="0">
                <a:solidFill>
                  <a:prstClr val="black"/>
                </a:solidFill>
                <a:latin typeface="Calibri"/>
              </a:rPr>
              <a:t>Set Font Size With </a:t>
            </a:r>
            <a:r>
              <a:rPr lang="en-US" sz="2000" b="1" u="sng" dirty="0" err="1">
                <a:solidFill>
                  <a:prstClr val="black"/>
                </a:solidFill>
                <a:latin typeface="Calibri"/>
              </a:rPr>
              <a:t>Em</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To avoid the resizing problem with older versions of Internet Explorer, many developers use </a:t>
            </a:r>
            <a:r>
              <a:rPr lang="en-US" sz="2000" dirty="0" err="1">
                <a:solidFill>
                  <a:prstClr val="black"/>
                </a:solidFill>
                <a:latin typeface="Calibri"/>
              </a:rPr>
              <a:t>em</a:t>
            </a:r>
            <a:r>
              <a:rPr lang="en-US" sz="2000" dirty="0">
                <a:solidFill>
                  <a:prstClr val="black"/>
                </a:solidFill>
                <a:latin typeface="Calibri"/>
              </a:rPr>
              <a:t> instead of pixels.</a:t>
            </a:r>
          </a:p>
          <a:p>
            <a:pPr marL="342900" lvl="0" indent="-342900">
              <a:spcBef>
                <a:spcPct val="20000"/>
              </a:spcBef>
              <a:buClrTx/>
            </a:pPr>
            <a:r>
              <a:rPr lang="en-US" sz="2000" dirty="0">
                <a:solidFill>
                  <a:prstClr val="black"/>
                </a:solidFill>
                <a:latin typeface="Calibri"/>
              </a:rPr>
              <a:t>The </a:t>
            </a:r>
            <a:r>
              <a:rPr lang="en-US" sz="2000" dirty="0" err="1">
                <a:solidFill>
                  <a:prstClr val="black"/>
                </a:solidFill>
                <a:latin typeface="Calibri"/>
              </a:rPr>
              <a:t>em</a:t>
            </a:r>
            <a:r>
              <a:rPr lang="en-US" sz="2000" dirty="0">
                <a:solidFill>
                  <a:prstClr val="black"/>
                </a:solidFill>
                <a:latin typeface="Calibri"/>
              </a:rPr>
              <a:t> size unit is recommended by the W3C.</a:t>
            </a:r>
          </a:p>
          <a:p>
            <a:pPr marL="342900" lvl="0" indent="-342900">
              <a:spcBef>
                <a:spcPct val="20000"/>
              </a:spcBef>
              <a:buClrTx/>
            </a:pPr>
            <a:r>
              <a:rPr lang="en-US" sz="2000" dirty="0">
                <a:solidFill>
                  <a:prstClr val="black"/>
                </a:solidFill>
                <a:latin typeface="Calibri"/>
              </a:rPr>
              <a:t>1em is equal to the current font size. The default text size in browsers is 16px. So, the default size of 1em is 16px.</a:t>
            </a:r>
          </a:p>
          <a:p>
            <a:pPr marL="342900" lvl="0" indent="-342900">
              <a:spcBef>
                <a:spcPct val="20000"/>
              </a:spcBef>
              <a:buClrTx/>
            </a:pPr>
            <a:r>
              <a:rPr lang="en-US" sz="2000" dirty="0">
                <a:solidFill>
                  <a:prstClr val="black"/>
                </a:solidFill>
                <a:latin typeface="Calibri"/>
              </a:rPr>
              <a:t>The size can be calculated from pixels to </a:t>
            </a:r>
            <a:r>
              <a:rPr lang="en-US" sz="2000" dirty="0" err="1">
                <a:solidFill>
                  <a:prstClr val="black"/>
                </a:solidFill>
                <a:latin typeface="Calibri"/>
              </a:rPr>
              <a:t>em</a:t>
            </a:r>
            <a:r>
              <a:rPr lang="en-US" sz="2000" dirty="0">
                <a:solidFill>
                  <a:prstClr val="black"/>
                </a:solidFill>
                <a:latin typeface="Calibri"/>
              </a:rPr>
              <a:t> using this formula: pixels/16=</a:t>
            </a:r>
            <a:r>
              <a:rPr lang="en-US" sz="2000" dirty="0" err="1">
                <a:solidFill>
                  <a:prstClr val="black"/>
                </a:solidFill>
                <a:latin typeface="Calibri"/>
              </a:rPr>
              <a:t>em</a:t>
            </a:r>
            <a:endParaRPr lang="en-US" sz="2000" dirty="0">
              <a:solidFill>
                <a:prstClr val="black"/>
              </a:solidFill>
              <a:latin typeface="Calibri"/>
            </a:endParaRP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h1 {font-size:2.5em;} /* 40px/16=2.5em */</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h2 {font-size:1.875em;} /* 30px/16=1.875em */</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p {font-size:0.875em;} /* 14px/16=0.875em */</a:t>
            </a:r>
          </a:p>
          <a:p>
            <a:pPr marL="342900" lvl="0" indent="-342900">
              <a:spcBef>
                <a:spcPct val="20000"/>
              </a:spcBef>
              <a:buClrTx/>
            </a:pPr>
            <a:r>
              <a:rPr lang="en-US" sz="2000" dirty="0">
                <a:solidFill>
                  <a:prstClr val="black"/>
                </a:solidFill>
                <a:latin typeface="Calibri"/>
              </a:rPr>
              <a:t>In the example above, the text size in </a:t>
            </a:r>
            <a:r>
              <a:rPr lang="en-US" sz="2000" dirty="0" err="1">
                <a:solidFill>
                  <a:prstClr val="black"/>
                </a:solidFill>
                <a:latin typeface="Calibri"/>
              </a:rPr>
              <a:t>em</a:t>
            </a:r>
            <a:r>
              <a:rPr lang="en-US" sz="2000" dirty="0">
                <a:solidFill>
                  <a:prstClr val="black"/>
                </a:solidFill>
                <a:latin typeface="Calibri"/>
              </a:rPr>
              <a:t> is the same as the previous example in pixels. However, with the </a:t>
            </a:r>
            <a:r>
              <a:rPr lang="en-US" sz="2000" dirty="0" err="1">
                <a:solidFill>
                  <a:prstClr val="black"/>
                </a:solidFill>
                <a:latin typeface="Calibri"/>
              </a:rPr>
              <a:t>em</a:t>
            </a:r>
            <a:r>
              <a:rPr lang="en-US" sz="2000" dirty="0">
                <a:solidFill>
                  <a:prstClr val="black"/>
                </a:solidFill>
                <a:latin typeface="Calibri"/>
              </a:rPr>
              <a:t> size, it is possible to adjust the text size in all browsers.</a:t>
            </a:r>
          </a:p>
          <a:p>
            <a:pPr marL="342900" lvl="0" indent="-342900">
              <a:spcBef>
                <a:spcPct val="20000"/>
              </a:spcBef>
              <a:buClrTx/>
            </a:pPr>
            <a:r>
              <a:rPr lang="en-US" sz="2000" dirty="0">
                <a:solidFill>
                  <a:prstClr val="black"/>
                </a:solidFill>
                <a:latin typeface="Calibri"/>
              </a:rPr>
              <a:t>Unfortunately, there is still a problem with older versions of IE. The text becomes larger than it should when made larger, and smaller than it should when made smaller.</a:t>
            </a:r>
          </a:p>
          <a:p>
            <a:pPr marL="0" lvl="0" indent="0">
              <a:spcBef>
                <a:spcPct val="20000"/>
              </a:spcBef>
              <a:buClrTx/>
              <a:buNone/>
            </a:pPr>
            <a:endParaRPr lang="en-US"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144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Autofit/>
          </a:bodyPr>
          <a:lstStyle/>
          <a:p>
            <a:pPr marL="0" lvl="0" indent="0">
              <a:spcBef>
                <a:spcPct val="20000"/>
              </a:spcBef>
              <a:buClrTx/>
              <a:buNone/>
            </a:pPr>
            <a:r>
              <a:rPr lang="en-US" sz="1800" b="1" u="sng" dirty="0">
                <a:solidFill>
                  <a:prstClr val="black"/>
                </a:solidFill>
                <a:latin typeface="Calibri"/>
              </a:rPr>
              <a:t>Use a Combination of Percent and </a:t>
            </a:r>
            <a:r>
              <a:rPr lang="en-US" sz="1800" b="1" u="sng" dirty="0" err="1">
                <a:solidFill>
                  <a:prstClr val="black"/>
                </a:solidFill>
                <a:latin typeface="Calibri"/>
              </a:rPr>
              <a:t>Em</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The solution that works in all browsers, is to set a default font-size in percent for the &lt;body&gt; element:</a:t>
            </a:r>
          </a:p>
          <a:p>
            <a:pPr marL="0" lvl="0" indent="0">
              <a:spcBef>
                <a:spcPct val="20000"/>
              </a:spcBef>
              <a:buClrTx/>
              <a:buNone/>
            </a:pPr>
            <a:r>
              <a:rPr lang="en-US" sz="1800" dirty="0">
                <a:solidFill>
                  <a:prstClr val="black"/>
                </a:solidFill>
                <a:latin typeface="Calibri"/>
                <a:hlinkClick r:id="rId3" action="ppaction://hlinkfile"/>
              </a:rPr>
              <a:t>Example</a:t>
            </a:r>
            <a:endParaRPr lang="en-US" sz="1800" dirty="0">
              <a:solidFill>
                <a:prstClr val="black"/>
              </a:solidFill>
              <a:latin typeface="Calibri"/>
            </a:endParaRPr>
          </a:p>
          <a:p>
            <a:pPr marL="0" lvl="0" indent="0">
              <a:spcBef>
                <a:spcPct val="20000"/>
              </a:spcBef>
              <a:buClrTx/>
              <a:buNone/>
            </a:pPr>
            <a:r>
              <a:rPr lang="en-US" sz="1800" i="1" dirty="0">
                <a:solidFill>
                  <a:prstClr val="black">
                    <a:lumMod val="50000"/>
                    <a:lumOff val="50000"/>
                  </a:prstClr>
                </a:solidFill>
                <a:latin typeface="Calibri"/>
              </a:rPr>
              <a:t>body {font-size:100%;}</a:t>
            </a:r>
            <a:br>
              <a:rPr lang="en-US" sz="1800" i="1" dirty="0">
                <a:solidFill>
                  <a:prstClr val="black">
                    <a:lumMod val="50000"/>
                    <a:lumOff val="50000"/>
                  </a:prstClr>
                </a:solidFill>
                <a:latin typeface="Calibri"/>
              </a:rPr>
            </a:br>
            <a:r>
              <a:rPr lang="en-US" sz="1800" i="1" dirty="0">
                <a:solidFill>
                  <a:prstClr val="black">
                    <a:lumMod val="50000"/>
                    <a:lumOff val="50000"/>
                  </a:prstClr>
                </a:solidFill>
                <a:latin typeface="Calibri"/>
              </a:rPr>
              <a:t>h1 {font-size:2.5em;}</a:t>
            </a:r>
            <a:br>
              <a:rPr lang="en-US" sz="1800" i="1" dirty="0">
                <a:solidFill>
                  <a:prstClr val="black">
                    <a:lumMod val="50000"/>
                    <a:lumOff val="50000"/>
                  </a:prstClr>
                </a:solidFill>
                <a:latin typeface="Calibri"/>
              </a:rPr>
            </a:br>
            <a:r>
              <a:rPr lang="en-US" sz="1800" i="1" dirty="0">
                <a:solidFill>
                  <a:prstClr val="black">
                    <a:lumMod val="50000"/>
                    <a:lumOff val="50000"/>
                  </a:prstClr>
                </a:solidFill>
                <a:latin typeface="Calibri"/>
              </a:rPr>
              <a:t>h2 {font-size:1.875em;}</a:t>
            </a:r>
            <a:br>
              <a:rPr lang="en-US" sz="1800" i="1" dirty="0">
                <a:solidFill>
                  <a:prstClr val="black">
                    <a:lumMod val="50000"/>
                    <a:lumOff val="50000"/>
                  </a:prstClr>
                </a:solidFill>
                <a:latin typeface="Calibri"/>
              </a:rPr>
            </a:br>
            <a:r>
              <a:rPr lang="en-US" sz="1800" i="1" dirty="0">
                <a:solidFill>
                  <a:prstClr val="black">
                    <a:lumMod val="50000"/>
                    <a:lumOff val="50000"/>
                  </a:prstClr>
                </a:solidFill>
                <a:latin typeface="Calibri"/>
              </a:rPr>
              <a:t>p {font-size:0.875em;}</a:t>
            </a:r>
          </a:p>
          <a:p>
            <a:pPr marL="342900" lvl="0" indent="-342900">
              <a:spcBef>
                <a:spcPct val="20000"/>
              </a:spcBef>
              <a:buClrTx/>
            </a:pPr>
            <a:r>
              <a:rPr lang="en-US" sz="1800" dirty="0">
                <a:solidFill>
                  <a:prstClr val="black"/>
                </a:solidFill>
                <a:latin typeface="Calibri"/>
              </a:rPr>
              <a:t>Our code now works great! It shows the same text size in all browsers, and allows all browsers to zoom or resize the text!</a:t>
            </a:r>
          </a:p>
          <a:p>
            <a:pPr marL="342900" lvl="0" indent="-342900">
              <a:spcBef>
                <a:spcPct val="20000"/>
              </a:spcBef>
              <a:buClrTx/>
            </a:pPr>
            <a:endParaRPr lang="en-US" sz="1800" dirty="0">
              <a:solidFill>
                <a:prstClr val="black"/>
              </a:solidFill>
              <a:latin typeface="Calibri"/>
            </a:endParaRPr>
          </a:p>
          <a:p>
            <a:pPr marL="0" lvl="0" indent="0">
              <a:spcBef>
                <a:spcPct val="20000"/>
              </a:spcBef>
              <a:buClrTx/>
              <a:buNone/>
            </a:pPr>
            <a:r>
              <a:rPr lang="en-US" sz="1800" u="sng" dirty="0">
                <a:solidFill>
                  <a:prstClr val="black"/>
                </a:solidFill>
                <a:latin typeface="Calibri"/>
                <a:hlinkClick r:id="rId4" action="ppaction://hlinkfile"/>
              </a:rPr>
              <a:t>Set the boldness of the font</a:t>
            </a:r>
            <a:r>
              <a:rPr lang="en-US" sz="1800" dirty="0">
                <a:solidFill>
                  <a:prstClr val="black"/>
                </a:solidFill>
                <a:latin typeface="Calibri"/>
              </a:rPr>
              <a:t> : This example demonstrates how to set the boldness of a font.</a:t>
            </a:r>
          </a:p>
          <a:p>
            <a:pPr marL="0" lvl="0" indent="0">
              <a:spcBef>
                <a:spcPct val="20000"/>
              </a:spcBef>
              <a:buClrTx/>
              <a:buNone/>
            </a:pPr>
            <a:r>
              <a:rPr lang="en-US" sz="1800" u="sng" dirty="0">
                <a:solidFill>
                  <a:prstClr val="black"/>
                </a:solidFill>
                <a:latin typeface="Calibri"/>
                <a:hlinkClick r:id="rId5" action="ppaction://hlinkfile"/>
              </a:rPr>
              <a:t>Set the variant of the font</a:t>
            </a:r>
            <a:r>
              <a:rPr lang="en-US" sz="1800" dirty="0">
                <a:solidFill>
                  <a:prstClr val="black"/>
                </a:solidFill>
                <a:latin typeface="Calibri"/>
              </a:rPr>
              <a:t> : This example demonstrates how to set the variant of a font.</a:t>
            </a:r>
          </a:p>
          <a:p>
            <a:pPr marL="0" lvl="0" indent="0">
              <a:spcBef>
                <a:spcPct val="20000"/>
              </a:spcBef>
              <a:buClrTx/>
              <a:buNone/>
            </a:pPr>
            <a:r>
              <a:rPr lang="en-US" sz="1800" u="sng" dirty="0">
                <a:solidFill>
                  <a:prstClr val="black"/>
                </a:solidFill>
                <a:latin typeface="Calibri"/>
                <a:hlinkClick r:id="rId6" action="ppaction://hlinkfile"/>
              </a:rPr>
              <a:t>All the font properties in one declaration</a:t>
            </a:r>
            <a:r>
              <a:rPr lang="en-US" sz="1800" dirty="0">
                <a:solidFill>
                  <a:prstClr val="black"/>
                </a:solidFill>
                <a:latin typeface="Calibri"/>
              </a:rPr>
              <a:t> : This example demonstrates how to use the shorthand property for setting all of the font properties in one declaration.</a:t>
            </a:r>
          </a:p>
          <a:p>
            <a:pPr marL="0" lvl="0" indent="0">
              <a:spcBef>
                <a:spcPct val="20000"/>
              </a:spcBef>
              <a:buClrTx/>
              <a:buNone/>
            </a:pPr>
            <a:endParaRPr lang="en-US" sz="1800" dirty="0">
              <a:solidFill>
                <a:prstClr val="black"/>
              </a:solidFill>
              <a:latin typeface="Calibri"/>
            </a:endParaRPr>
          </a:p>
          <a:p>
            <a:pPr marL="0" lvl="0" indent="0">
              <a:spcBef>
                <a:spcPct val="20000"/>
              </a:spcBef>
              <a:buClrTx/>
              <a:buNone/>
            </a:pPr>
            <a:r>
              <a:rPr lang="en-US" sz="1800" b="1" u="sng" dirty="0">
                <a:solidFill>
                  <a:prstClr val="black"/>
                </a:solidFill>
                <a:latin typeface="Calibri"/>
              </a:rPr>
              <a:t>CSS Font Properties (P. 83)</a:t>
            </a:r>
            <a:endParaRPr lang="en-US" sz="1800" dirty="0">
              <a:solidFill>
                <a:prstClr val="black"/>
              </a:solidFill>
              <a:latin typeface="Calibri"/>
            </a:endParaRPr>
          </a:p>
          <a:p>
            <a:pPr marL="0" lvl="0" indent="0">
              <a:spcBef>
                <a:spcPct val="20000"/>
              </a:spcBef>
              <a:buClrTx/>
              <a:buNone/>
            </a:pPr>
            <a:endParaRPr lang="en-US" sz="2400"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Font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737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342900" lvl="0" indent="-342900">
              <a:spcBef>
                <a:spcPct val="20000"/>
              </a:spcBef>
              <a:buClrTx/>
            </a:pPr>
            <a:r>
              <a:rPr lang="en-US" b="1" u="sng" dirty="0">
                <a:solidFill>
                  <a:prstClr val="black"/>
                </a:solidFill>
                <a:latin typeface="Calibri"/>
              </a:rPr>
              <a:t>CSS Example</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 CSS declaration always ends with a semicolon, and declaration groups are surrounded by curly brackets:</a:t>
            </a:r>
          </a:p>
          <a:p>
            <a:pPr marL="0" lvl="0" indent="0">
              <a:spcBef>
                <a:spcPct val="20000"/>
              </a:spcBef>
              <a:buClrTx/>
              <a:buNone/>
            </a:pPr>
            <a:r>
              <a:rPr lang="en-US" i="1" dirty="0">
                <a:solidFill>
                  <a:prstClr val="black">
                    <a:lumMod val="50000"/>
                    <a:lumOff val="50000"/>
                  </a:prstClr>
                </a:solidFill>
                <a:latin typeface="Calibri"/>
              </a:rPr>
              <a:t>p {</a:t>
            </a:r>
            <a:r>
              <a:rPr lang="en-US" i="1" dirty="0" err="1">
                <a:solidFill>
                  <a:prstClr val="black">
                    <a:lumMod val="50000"/>
                    <a:lumOff val="50000"/>
                  </a:prstClr>
                </a:solidFill>
                <a:latin typeface="Calibri"/>
              </a:rPr>
              <a:t>color:red;text-align:center</a:t>
            </a:r>
            <a:r>
              <a:rPr lang="en-US" i="1" dirty="0">
                <a:solidFill>
                  <a:prstClr val="black">
                    <a:lumMod val="50000"/>
                    <a:lumOff val="50000"/>
                  </a:prstClr>
                </a:solidFill>
                <a:latin typeface="Calibri"/>
              </a:rPr>
              <a:t>;}</a:t>
            </a:r>
          </a:p>
          <a:p>
            <a:pPr marL="0" lvl="0" indent="0">
              <a:spcBef>
                <a:spcPct val="20000"/>
              </a:spcBef>
              <a:buClrTx/>
              <a:buNone/>
            </a:pP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To make the CSS more readable, you can put one declaration on each line, like this:</a:t>
            </a:r>
          </a:p>
          <a:p>
            <a:pPr marL="0" lvl="0" indent="0">
              <a:spcBef>
                <a:spcPct val="20000"/>
              </a:spcBef>
              <a:buClrTx/>
              <a:buNone/>
            </a:pPr>
            <a:r>
              <a:rPr lang="en-US" i="1" dirty="0">
                <a:solidFill>
                  <a:prstClr val="black">
                    <a:lumMod val="50000"/>
                    <a:lumOff val="50000"/>
                  </a:prstClr>
                </a:solidFill>
                <a:latin typeface="Calibri"/>
              </a:rPr>
              <a:t>p</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color:red</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text-align:center</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 </a:t>
            </a:r>
          </a:p>
        </p:txBody>
      </p:sp>
      <p:sp>
        <p:nvSpPr>
          <p:cNvPr id="7" name="TextBox 6"/>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Syntax (Con)</a:t>
            </a:r>
            <a:endParaRPr lang="en-US" sz="3600" dirty="0">
              <a:solidFill>
                <a:srgbClr val="FF0000"/>
              </a:solidFill>
              <a:latin typeface="Arial (Headings)"/>
            </a:endParaRPr>
          </a:p>
        </p:txBody>
      </p:sp>
      <p:sp>
        <p:nvSpPr>
          <p:cNvPr id="8" name="Rectangle 7"/>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905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lnSpcReduction="10000"/>
          </a:bodyPr>
          <a:lstStyle/>
          <a:p>
            <a:pPr marL="342900" lvl="0" indent="-342900">
              <a:spcBef>
                <a:spcPct val="20000"/>
              </a:spcBef>
              <a:buClrTx/>
            </a:pPr>
            <a:r>
              <a:rPr lang="en-US" sz="1700" dirty="0">
                <a:solidFill>
                  <a:prstClr val="black"/>
                </a:solidFill>
                <a:latin typeface="Calibri"/>
              </a:rPr>
              <a:t>Links can be styled in different ways.</a:t>
            </a:r>
          </a:p>
          <a:p>
            <a:pPr marL="0" lvl="0" indent="0">
              <a:spcBef>
                <a:spcPct val="20000"/>
              </a:spcBef>
              <a:buClrTx/>
              <a:buNone/>
            </a:pPr>
            <a:r>
              <a:rPr lang="en-US" sz="1700" b="1" u="sng" dirty="0">
                <a:solidFill>
                  <a:prstClr val="black"/>
                </a:solidFill>
                <a:latin typeface="Calibri"/>
              </a:rPr>
              <a:t>Styling Links</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Links can be styled with any CSS property (e.g. color, font-family, background, etc.).</a:t>
            </a:r>
          </a:p>
          <a:p>
            <a:pPr marL="342900" lvl="0" indent="-342900">
              <a:spcBef>
                <a:spcPct val="20000"/>
              </a:spcBef>
              <a:buClrTx/>
            </a:pPr>
            <a:r>
              <a:rPr lang="en-US" sz="1700" dirty="0">
                <a:solidFill>
                  <a:prstClr val="black"/>
                </a:solidFill>
                <a:latin typeface="Calibri"/>
              </a:rPr>
              <a:t>In addition, links can be styled differently depending on what </a:t>
            </a:r>
            <a:r>
              <a:rPr lang="en-US" sz="1700" b="1" dirty="0">
                <a:solidFill>
                  <a:prstClr val="black"/>
                </a:solidFill>
                <a:latin typeface="Calibri"/>
              </a:rPr>
              <a:t>state</a:t>
            </a:r>
            <a:r>
              <a:rPr lang="en-US" sz="1700" dirty="0">
                <a:solidFill>
                  <a:prstClr val="black"/>
                </a:solidFill>
                <a:latin typeface="Calibri"/>
              </a:rPr>
              <a:t> they are in.</a:t>
            </a:r>
          </a:p>
          <a:p>
            <a:pPr marL="342900" lvl="0" indent="-342900">
              <a:spcBef>
                <a:spcPct val="20000"/>
              </a:spcBef>
              <a:buClrTx/>
            </a:pPr>
            <a:r>
              <a:rPr lang="en-US" sz="1700" dirty="0">
                <a:solidFill>
                  <a:prstClr val="black"/>
                </a:solidFill>
                <a:latin typeface="Calibri"/>
              </a:rPr>
              <a:t>The four links states are: </a:t>
            </a:r>
          </a:p>
          <a:p>
            <a:pPr marL="742950" lvl="1" indent="-285750">
              <a:spcBef>
                <a:spcPct val="20000"/>
              </a:spcBef>
              <a:buClrTx/>
              <a:buFont typeface="Arial" pitchFamily="34" charset="0"/>
              <a:buChar char="–"/>
            </a:pPr>
            <a:r>
              <a:rPr lang="en-US" sz="1400" dirty="0">
                <a:solidFill>
                  <a:prstClr val="black"/>
                </a:solidFill>
                <a:latin typeface="Calibri"/>
              </a:rPr>
              <a:t>a:link - a normal, unvisited link</a:t>
            </a:r>
          </a:p>
          <a:p>
            <a:pPr marL="742950" lvl="1" indent="-285750">
              <a:spcBef>
                <a:spcPct val="20000"/>
              </a:spcBef>
              <a:buClrTx/>
              <a:buFont typeface="Arial" pitchFamily="34" charset="0"/>
              <a:buChar char="–"/>
            </a:pPr>
            <a:r>
              <a:rPr lang="en-US" sz="1400" dirty="0">
                <a:solidFill>
                  <a:prstClr val="black"/>
                </a:solidFill>
                <a:latin typeface="Calibri"/>
              </a:rPr>
              <a:t>a:visited - a link the user has visited</a:t>
            </a:r>
          </a:p>
          <a:p>
            <a:pPr marL="742950" lvl="1" indent="-285750">
              <a:spcBef>
                <a:spcPct val="20000"/>
              </a:spcBef>
              <a:buClrTx/>
              <a:buFont typeface="Arial" pitchFamily="34" charset="0"/>
              <a:buChar char="–"/>
            </a:pPr>
            <a:r>
              <a:rPr lang="en-US" sz="1400" dirty="0">
                <a:solidFill>
                  <a:prstClr val="black"/>
                </a:solidFill>
                <a:latin typeface="Calibri"/>
              </a:rPr>
              <a:t>a:hover - a link when the user </a:t>
            </a:r>
            <a:r>
              <a:rPr lang="en-US" sz="1400" dirty="0" err="1">
                <a:solidFill>
                  <a:prstClr val="black"/>
                </a:solidFill>
                <a:latin typeface="Calibri"/>
              </a:rPr>
              <a:t>mouses</a:t>
            </a:r>
            <a:r>
              <a:rPr lang="en-US" sz="1400" dirty="0">
                <a:solidFill>
                  <a:prstClr val="black"/>
                </a:solidFill>
                <a:latin typeface="Calibri"/>
              </a:rPr>
              <a:t> over it</a:t>
            </a:r>
          </a:p>
          <a:p>
            <a:pPr marL="742950" lvl="1" indent="-285750">
              <a:spcBef>
                <a:spcPct val="20000"/>
              </a:spcBef>
              <a:buClrTx/>
              <a:buFont typeface="Arial" pitchFamily="34" charset="0"/>
              <a:buChar char="–"/>
            </a:pPr>
            <a:r>
              <a:rPr lang="en-US" sz="1400" dirty="0">
                <a:solidFill>
                  <a:prstClr val="black"/>
                </a:solidFill>
                <a:latin typeface="Calibri"/>
              </a:rPr>
              <a:t>a:active - a link the moment it is clicked</a:t>
            </a:r>
          </a:p>
          <a:p>
            <a:pPr marL="0" lvl="0" indent="0">
              <a:spcBef>
                <a:spcPct val="20000"/>
              </a:spcBef>
              <a:buClrTx/>
              <a:buNone/>
            </a:pPr>
            <a:r>
              <a:rPr lang="en-US" sz="1700" dirty="0">
                <a:solidFill>
                  <a:prstClr val="black"/>
                </a:solidFill>
                <a:latin typeface="Calibri"/>
                <a:hlinkClick r:id="rId3" action="ppaction://hlinkfile"/>
              </a:rPr>
              <a:t>Example</a:t>
            </a:r>
            <a:endParaRPr lang="en-US" sz="1700" dirty="0">
              <a:solidFill>
                <a:prstClr val="black"/>
              </a:solidFill>
              <a:latin typeface="Calibri"/>
            </a:endParaRPr>
          </a:p>
          <a:p>
            <a:pPr marL="0" lvl="0" indent="0">
              <a:spcBef>
                <a:spcPct val="20000"/>
              </a:spcBef>
              <a:buClrTx/>
              <a:buNone/>
            </a:pPr>
            <a:r>
              <a:rPr lang="en-US" sz="1700" i="1" dirty="0">
                <a:solidFill>
                  <a:prstClr val="black">
                    <a:lumMod val="50000"/>
                    <a:lumOff val="50000"/>
                  </a:prstClr>
                </a:solidFill>
                <a:latin typeface="Calibri"/>
              </a:rPr>
              <a:t>a:link {color:#FF0000;}      /* unvisited link */</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a:visited {color:#00FF00;}  /* visited link */</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a:hover {color:#FF00FF;}  /* mouse over link */</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a:active {color:#0000FF;}  /* selected link */ </a:t>
            </a:r>
          </a:p>
          <a:p>
            <a:pPr marL="0" lvl="0" indent="0">
              <a:spcBef>
                <a:spcPct val="20000"/>
              </a:spcBef>
              <a:buClrTx/>
              <a:buNone/>
            </a:pP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When setting the style for several link states, there are some order rules:</a:t>
            </a:r>
          </a:p>
          <a:p>
            <a:pPr marL="742950" lvl="1" indent="-285750">
              <a:spcBef>
                <a:spcPct val="20000"/>
              </a:spcBef>
              <a:buClrTx/>
              <a:buFont typeface="Arial" pitchFamily="34" charset="0"/>
              <a:buChar char="–"/>
            </a:pPr>
            <a:r>
              <a:rPr lang="en-US" sz="1400" dirty="0">
                <a:solidFill>
                  <a:prstClr val="black"/>
                </a:solidFill>
                <a:latin typeface="Calibri"/>
              </a:rPr>
              <a:t>a:hover MUST come after a:link and a:visited</a:t>
            </a:r>
          </a:p>
          <a:p>
            <a:pPr marL="742950" lvl="1" indent="-285750">
              <a:spcBef>
                <a:spcPct val="20000"/>
              </a:spcBef>
              <a:buClrTx/>
              <a:buFont typeface="Arial" pitchFamily="34" charset="0"/>
              <a:buChar char="–"/>
            </a:pPr>
            <a:r>
              <a:rPr lang="en-US" sz="1400" dirty="0">
                <a:solidFill>
                  <a:prstClr val="black"/>
                </a:solidFill>
                <a:latin typeface="Calibri"/>
              </a:rPr>
              <a:t>a:active MUST come after a:hover</a:t>
            </a:r>
          </a:p>
          <a:p>
            <a:pPr marL="0" lvl="0" indent="0">
              <a:spcBef>
                <a:spcPct val="20000"/>
              </a:spcBef>
              <a:buClrTx/>
              <a:buNone/>
            </a:pPr>
            <a:endParaRPr lang="en-US"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Link</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125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lvl="0" indent="0">
              <a:spcBef>
                <a:spcPct val="20000"/>
              </a:spcBef>
              <a:buClrTx/>
              <a:buNone/>
            </a:pPr>
            <a:r>
              <a:rPr lang="en-US" sz="1700" b="1" u="sng" dirty="0">
                <a:solidFill>
                  <a:prstClr val="black"/>
                </a:solidFill>
                <a:latin typeface="Calibri"/>
              </a:rPr>
              <a:t>Common Link Styles</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In the example above the link changes color depending on what state it is in.</a:t>
            </a:r>
          </a:p>
          <a:p>
            <a:pPr marL="342900" lvl="0" indent="-342900">
              <a:spcBef>
                <a:spcPct val="20000"/>
              </a:spcBef>
              <a:buClrTx/>
            </a:pPr>
            <a:r>
              <a:rPr lang="en-US" sz="1700" dirty="0">
                <a:solidFill>
                  <a:prstClr val="black"/>
                </a:solidFill>
                <a:latin typeface="Calibri"/>
              </a:rPr>
              <a:t>Let’s go through some of the other common ways to style links:</a:t>
            </a:r>
          </a:p>
          <a:p>
            <a:pPr marL="0" lvl="0" indent="0">
              <a:spcBef>
                <a:spcPct val="20000"/>
              </a:spcBef>
              <a:buClrTx/>
              <a:buNone/>
            </a:pPr>
            <a:r>
              <a:rPr lang="en-US" sz="1700" dirty="0">
                <a:solidFill>
                  <a:prstClr val="black"/>
                </a:solidFill>
                <a:latin typeface="Calibri"/>
              </a:rPr>
              <a:t> </a:t>
            </a:r>
          </a:p>
          <a:p>
            <a:pPr marL="0" lvl="0" indent="0">
              <a:spcBef>
                <a:spcPct val="20000"/>
              </a:spcBef>
              <a:buClrTx/>
              <a:buNone/>
            </a:pPr>
            <a:r>
              <a:rPr lang="en-US" sz="1700" b="1" u="sng" dirty="0">
                <a:solidFill>
                  <a:prstClr val="black"/>
                </a:solidFill>
                <a:latin typeface="Calibri"/>
              </a:rPr>
              <a:t>Text Decoration</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The text-decoration property is mostly used to remove underlines from links:</a:t>
            </a:r>
          </a:p>
          <a:p>
            <a:pPr marL="0" lvl="0" indent="0">
              <a:spcBef>
                <a:spcPct val="20000"/>
              </a:spcBef>
              <a:buClrTx/>
              <a:buNone/>
            </a:pPr>
            <a:r>
              <a:rPr lang="en-US" sz="1700" dirty="0">
                <a:solidFill>
                  <a:prstClr val="black"/>
                </a:solidFill>
                <a:latin typeface="Calibri"/>
                <a:hlinkClick r:id="rId3" action="ppaction://hlinkfile"/>
              </a:rPr>
              <a:t>Example</a:t>
            </a:r>
            <a:endParaRPr lang="en-US" sz="1700" dirty="0">
              <a:solidFill>
                <a:prstClr val="black"/>
              </a:solidFill>
              <a:latin typeface="Calibri"/>
            </a:endParaRPr>
          </a:p>
          <a:p>
            <a:pPr marL="0" lvl="0" indent="0">
              <a:spcBef>
                <a:spcPct val="20000"/>
              </a:spcBef>
              <a:buClrTx/>
              <a:buNone/>
            </a:pPr>
            <a:r>
              <a:rPr lang="en-US" sz="1700" i="1" dirty="0">
                <a:solidFill>
                  <a:prstClr val="black">
                    <a:lumMod val="50000"/>
                    <a:lumOff val="50000"/>
                  </a:prstClr>
                </a:solidFill>
                <a:latin typeface="Calibri"/>
              </a:rPr>
              <a:t>a:link {</a:t>
            </a:r>
            <a:r>
              <a:rPr lang="en-US" sz="1700" i="1" dirty="0" err="1">
                <a:solidFill>
                  <a:prstClr val="black">
                    <a:lumMod val="50000"/>
                    <a:lumOff val="50000"/>
                  </a:prstClr>
                </a:solidFill>
                <a:latin typeface="Calibri"/>
              </a:rPr>
              <a:t>text-decoration:none</a:t>
            </a:r>
            <a:r>
              <a:rPr lang="en-US" sz="1700" i="1" dirty="0">
                <a:solidFill>
                  <a:prstClr val="black">
                    <a:lumMod val="50000"/>
                    <a:lumOff val="50000"/>
                  </a:prstClr>
                </a:solidFill>
                <a:latin typeface="Calibri"/>
              </a:rPr>
              <a:t>;}</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a:visited {</a:t>
            </a:r>
            <a:r>
              <a:rPr lang="en-US" sz="1700" i="1" dirty="0" err="1">
                <a:solidFill>
                  <a:prstClr val="black">
                    <a:lumMod val="50000"/>
                    <a:lumOff val="50000"/>
                  </a:prstClr>
                </a:solidFill>
                <a:latin typeface="Calibri"/>
              </a:rPr>
              <a:t>text-decoration:none</a:t>
            </a:r>
            <a:r>
              <a:rPr lang="en-US" sz="1700" i="1" dirty="0">
                <a:solidFill>
                  <a:prstClr val="black">
                    <a:lumMod val="50000"/>
                    <a:lumOff val="50000"/>
                  </a:prstClr>
                </a:solidFill>
                <a:latin typeface="Calibri"/>
              </a:rPr>
              <a:t>;}</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a:hover {</a:t>
            </a:r>
            <a:r>
              <a:rPr lang="en-US" sz="1700" i="1" dirty="0" err="1">
                <a:solidFill>
                  <a:prstClr val="black">
                    <a:lumMod val="50000"/>
                    <a:lumOff val="50000"/>
                  </a:prstClr>
                </a:solidFill>
                <a:latin typeface="Calibri"/>
              </a:rPr>
              <a:t>text-decoration:underline</a:t>
            </a:r>
            <a:r>
              <a:rPr lang="en-US" sz="1700" i="1" dirty="0">
                <a:solidFill>
                  <a:prstClr val="black">
                    <a:lumMod val="50000"/>
                    <a:lumOff val="50000"/>
                  </a:prstClr>
                </a:solidFill>
                <a:latin typeface="Calibri"/>
              </a:rPr>
              <a:t>;}</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a:active {</a:t>
            </a:r>
            <a:r>
              <a:rPr lang="en-US" sz="1700" i="1" dirty="0" err="1">
                <a:solidFill>
                  <a:prstClr val="black">
                    <a:lumMod val="50000"/>
                    <a:lumOff val="50000"/>
                  </a:prstClr>
                </a:solidFill>
                <a:latin typeface="Calibri"/>
              </a:rPr>
              <a:t>text-decoration:underline</a:t>
            </a:r>
            <a:r>
              <a:rPr lang="en-US" sz="1700" i="1" dirty="0">
                <a:solidFill>
                  <a:prstClr val="black">
                    <a:lumMod val="50000"/>
                    <a:lumOff val="50000"/>
                  </a:prstClr>
                </a:solidFill>
                <a:latin typeface="Calibri"/>
              </a:rPr>
              <a:t>;}</a:t>
            </a:r>
          </a:p>
          <a:p>
            <a:pPr marL="0" lvl="0" indent="0">
              <a:spcBef>
                <a:spcPct val="20000"/>
              </a:spcBef>
              <a:buClrTx/>
              <a:buNone/>
            </a:pPr>
            <a:endParaRPr lang="en-US" sz="1700" dirty="0">
              <a:solidFill>
                <a:prstClr val="black"/>
              </a:solidFill>
              <a:latin typeface="Calibri"/>
            </a:endParaRPr>
          </a:p>
          <a:p>
            <a:pPr marL="0" lvl="0" indent="0">
              <a:spcBef>
                <a:spcPct val="20000"/>
              </a:spcBef>
              <a:buClrTx/>
              <a:buNone/>
            </a:pPr>
            <a:r>
              <a:rPr lang="en-US" sz="1700" b="1" u="sng" dirty="0">
                <a:solidFill>
                  <a:prstClr val="black"/>
                </a:solidFill>
                <a:latin typeface="Calibri"/>
              </a:rPr>
              <a:t>Background Color</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The background-color property specifies the background color for links:</a:t>
            </a:r>
          </a:p>
          <a:p>
            <a:pPr marL="0" lvl="0" indent="0">
              <a:spcBef>
                <a:spcPct val="20000"/>
              </a:spcBef>
              <a:buClrTx/>
              <a:buNone/>
            </a:pPr>
            <a:r>
              <a:rPr lang="en-US" sz="1700" dirty="0">
                <a:solidFill>
                  <a:prstClr val="black"/>
                </a:solidFill>
                <a:latin typeface="Calibri"/>
                <a:hlinkClick r:id="rId4" action="ppaction://hlinkfile"/>
              </a:rPr>
              <a:t>Example</a:t>
            </a:r>
            <a:endParaRPr lang="en-US" sz="1700" dirty="0">
              <a:solidFill>
                <a:prstClr val="black"/>
              </a:solidFill>
              <a:latin typeface="Calibri"/>
            </a:endParaRPr>
          </a:p>
          <a:p>
            <a:pPr marL="0" lvl="0" indent="0">
              <a:spcBef>
                <a:spcPct val="20000"/>
              </a:spcBef>
              <a:buClrTx/>
              <a:buNone/>
            </a:pPr>
            <a:r>
              <a:rPr lang="en-US" sz="1700" i="1" dirty="0">
                <a:solidFill>
                  <a:prstClr val="black">
                    <a:lumMod val="50000"/>
                    <a:lumOff val="50000"/>
                  </a:prstClr>
                </a:solidFill>
                <a:latin typeface="Calibri"/>
              </a:rPr>
              <a:t>a:link {background-color:#B2FF99;}</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a:visited {background-color:#FFFF85;}</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a:hover {background-color:#FF704D;}</a:t>
            </a:r>
            <a:br>
              <a:rPr lang="en-US" sz="1700" i="1" dirty="0">
                <a:solidFill>
                  <a:prstClr val="black">
                    <a:lumMod val="50000"/>
                    <a:lumOff val="50000"/>
                  </a:prstClr>
                </a:solidFill>
                <a:latin typeface="Calibri"/>
              </a:rPr>
            </a:br>
            <a:r>
              <a:rPr lang="en-US" sz="1700" i="1" dirty="0">
                <a:solidFill>
                  <a:prstClr val="black">
                    <a:lumMod val="50000"/>
                    <a:lumOff val="50000"/>
                  </a:prstClr>
                </a:solidFill>
                <a:latin typeface="Calibri"/>
              </a:rPr>
              <a:t>a:active {background-color:#FF704D;} </a:t>
            </a:r>
          </a:p>
          <a:p>
            <a:pPr marL="0" lvl="0" indent="0">
              <a:spcBef>
                <a:spcPct val="20000"/>
              </a:spcBef>
              <a:buClrTx/>
              <a:buNone/>
            </a:pPr>
            <a:endParaRPr lang="en-US"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Link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857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u="sng" dirty="0">
                <a:solidFill>
                  <a:prstClr val="black"/>
                </a:solidFill>
                <a:latin typeface="Calibri"/>
                <a:hlinkClick r:id="rId3" action="ppaction://hlinkfile"/>
              </a:rPr>
              <a:t>Add different styles to hyperlinks</a:t>
            </a:r>
            <a:r>
              <a:rPr lang="en-US" sz="2400" dirty="0">
                <a:solidFill>
                  <a:prstClr val="black"/>
                </a:solidFill>
                <a:latin typeface="Calibri"/>
              </a:rPr>
              <a:t> : This example demonstrates how to add other styles to hyperlinks.</a:t>
            </a:r>
          </a:p>
          <a:p>
            <a:pPr marL="0" lvl="0" indent="0">
              <a:spcBef>
                <a:spcPct val="20000"/>
              </a:spcBef>
              <a:buClrTx/>
              <a:buNone/>
            </a:pPr>
            <a:endParaRPr lang="en-US" sz="2400" u="sng" dirty="0">
              <a:solidFill>
                <a:prstClr val="black"/>
              </a:solidFill>
              <a:latin typeface="Calibri"/>
            </a:endParaRPr>
          </a:p>
          <a:p>
            <a:pPr marL="0" lvl="0" indent="0">
              <a:spcBef>
                <a:spcPct val="20000"/>
              </a:spcBef>
              <a:buClrTx/>
              <a:buNone/>
            </a:pPr>
            <a:r>
              <a:rPr lang="en-US" sz="2400" u="sng" dirty="0">
                <a:solidFill>
                  <a:prstClr val="black"/>
                </a:solidFill>
                <a:latin typeface="Calibri"/>
                <a:hlinkClick r:id="rId4" action="ppaction://hlinkfile"/>
              </a:rPr>
              <a:t>Advanced - Create link boxes</a:t>
            </a:r>
            <a:r>
              <a:rPr lang="en-US" sz="2400" dirty="0">
                <a:solidFill>
                  <a:prstClr val="black"/>
                </a:solidFill>
                <a:latin typeface="Calibri"/>
              </a:rPr>
              <a:t> : This example demonstrates a more advanced example where we combine several CSS properties to display links as boxes</a:t>
            </a:r>
            <a:endParaRPr lang="en-US" b="1" u="sng"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Link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581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342900" lvl="0" indent="-342900">
              <a:spcBef>
                <a:spcPct val="20000"/>
              </a:spcBef>
              <a:buClrTx/>
            </a:pPr>
            <a:r>
              <a:rPr lang="en-US" sz="1700" dirty="0">
                <a:solidFill>
                  <a:prstClr val="black"/>
                </a:solidFill>
                <a:latin typeface="Calibri"/>
              </a:rPr>
              <a:t>The CSS list properties allow you to:</a:t>
            </a:r>
          </a:p>
          <a:p>
            <a:pPr marL="742950" lvl="1" indent="-285750">
              <a:spcBef>
                <a:spcPct val="20000"/>
              </a:spcBef>
              <a:buClrTx/>
              <a:buFont typeface="Arial" pitchFamily="34" charset="0"/>
              <a:buChar char="–"/>
            </a:pPr>
            <a:r>
              <a:rPr lang="en-US" sz="1400" dirty="0">
                <a:solidFill>
                  <a:prstClr val="black"/>
                </a:solidFill>
                <a:latin typeface="Calibri"/>
              </a:rPr>
              <a:t>Set different list item markers for ordered lists</a:t>
            </a:r>
          </a:p>
          <a:p>
            <a:pPr marL="742950" lvl="1" indent="-285750">
              <a:spcBef>
                <a:spcPct val="20000"/>
              </a:spcBef>
              <a:buClrTx/>
              <a:buFont typeface="Arial" pitchFamily="34" charset="0"/>
              <a:buChar char="–"/>
            </a:pPr>
            <a:r>
              <a:rPr lang="en-US" sz="1400" dirty="0">
                <a:solidFill>
                  <a:prstClr val="black"/>
                </a:solidFill>
                <a:latin typeface="Calibri"/>
              </a:rPr>
              <a:t>Set different list item markers for unordered lists</a:t>
            </a:r>
          </a:p>
          <a:p>
            <a:pPr marL="742950" lvl="1" indent="-285750">
              <a:spcBef>
                <a:spcPct val="20000"/>
              </a:spcBef>
              <a:buClrTx/>
              <a:buFont typeface="Arial" pitchFamily="34" charset="0"/>
              <a:buChar char="–"/>
            </a:pPr>
            <a:r>
              <a:rPr lang="en-US" sz="1400" dirty="0">
                <a:solidFill>
                  <a:prstClr val="black"/>
                </a:solidFill>
                <a:latin typeface="Calibri"/>
              </a:rPr>
              <a:t>Set an image as the list item marker</a:t>
            </a:r>
          </a:p>
          <a:p>
            <a:pPr marL="0" lvl="0" indent="0">
              <a:spcBef>
                <a:spcPct val="20000"/>
              </a:spcBef>
              <a:buClrTx/>
              <a:buNone/>
            </a:pPr>
            <a:r>
              <a:rPr lang="en-US" sz="1700" dirty="0">
                <a:solidFill>
                  <a:prstClr val="black"/>
                </a:solidFill>
                <a:latin typeface="Calibri"/>
              </a:rPr>
              <a:t> </a:t>
            </a:r>
          </a:p>
          <a:p>
            <a:pPr marL="0" lvl="0" indent="0">
              <a:spcBef>
                <a:spcPct val="20000"/>
              </a:spcBef>
              <a:buClrTx/>
              <a:buNone/>
            </a:pPr>
            <a:r>
              <a:rPr lang="en-US" sz="1700" b="1" u="sng" dirty="0">
                <a:solidFill>
                  <a:prstClr val="black"/>
                </a:solidFill>
                <a:latin typeface="Calibri"/>
              </a:rPr>
              <a:t>List</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In HTML, there are two types of lists:</a:t>
            </a:r>
          </a:p>
          <a:p>
            <a:pPr marL="742950" lvl="1" indent="-285750">
              <a:spcBef>
                <a:spcPct val="20000"/>
              </a:spcBef>
              <a:buClrTx/>
              <a:buFont typeface="Arial" pitchFamily="34" charset="0"/>
              <a:buChar char="–"/>
            </a:pPr>
            <a:r>
              <a:rPr lang="en-US" sz="1400" dirty="0">
                <a:solidFill>
                  <a:prstClr val="black"/>
                </a:solidFill>
                <a:latin typeface="Calibri"/>
              </a:rPr>
              <a:t>unordered lists - the list items are marked with bullets</a:t>
            </a:r>
          </a:p>
          <a:p>
            <a:pPr marL="742950" lvl="1" indent="-285750">
              <a:spcBef>
                <a:spcPct val="20000"/>
              </a:spcBef>
              <a:buClrTx/>
              <a:buFont typeface="Arial" pitchFamily="34" charset="0"/>
              <a:buChar char="–"/>
            </a:pPr>
            <a:r>
              <a:rPr lang="en-US" sz="1400" dirty="0">
                <a:solidFill>
                  <a:prstClr val="black"/>
                </a:solidFill>
                <a:latin typeface="Calibri"/>
              </a:rPr>
              <a:t>ordered lists - the list items are marked with numbers or letters</a:t>
            </a:r>
          </a:p>
          <a:p>
            <a:pPr marL="342900" lvl="0" indent="-342900">
              <a:spcBef>
                <a:spcPct val="20000"/>
              </a:spcBef>
              <a:buClrTx/>
            </a:pPr>
            <a:r>
              <a:rPr lang="en-US" sz="1700" dirty="0">
                <a:solidFill>
                  <a:prstClr val="black"/>
                </a:solidFill>
                <a:latin typeface="Calibri"/>
              </a:rPr>
              <a:t>With CSS, lists can be styled further, and images can be used as the list item marker.</a:t>
            </a:r>
          </a:p>
          <a:p>
            <a:pPr marL="0" lvl="0" indent="0">
              <a:spcBef>
                <a:spcPct val="20000"/>
              </a:spcBef>
              <a:buClrTx/>
              <a:buNone/>
            </a:pPr>
            <a:endParaRPr lang="en-US" sz="1700" dirty="0">
              <a:solidFill>
                <a:prstClr val="black"/>
              </a:solidFill>
              <a:latin typeface="Calibri"/>
            </a:endParaRPr>
          </a:p>
          <a:p>
            <a:pPr marL="0" lvl="0" indent="0">
              <a:spcBef>
                <a:spcPct val="20000"/>
              </a:spcBef>
              <a:buClrTx/>
              <a:buNone/>
            </a:pPr>
            <a:r>
              <a:rPr lang="en-US" sz="1700" b="1" u="sng" dirty="0">
                <a:solidFill>
                  <a:prstClr val="black"/>
                </a:solidFill>
                <a:latin typeface="Calibri"/>
              </a:rPr>
              <a:t>Different List Item Markers</a:t>
            </a:r>
            <a:endParaRPr lang="en-US" sz="1700" dirty="0">
              <a:solidFill>
                <a:prstClr val="black"/>
              </a:solidFill>
              <a:latin typeface="Calibri"/>
            </a:endParaRPr>
          </a:p>
          <a:p>
            <a:pPr marL="342900" lvl="0" indent="-342900">
              <a:spcBef>
                <a:spcPct val="20000"/>
              </a:spcBef>
              <a:buClrTx/>
            </a:pPr>
            <a:r>
              <a:rPr lang="en-US" sz="1700" dirty="0">
                <a:solidFill>
                  <a:prstClr val="black"/>
                </a:solidFill>
                <a:latin typeface="Calibri"/>
              </a:rPr>
              <a:t>The type of list item marker is specified with the list-style-type property:</a:t>
            </a:r>
          </a:p>
          <a:p>
            <a:pPr marL="0" lvl="0" indent="0">
              <a:spcBef>
                <a:spcPct val="20000"/>
              </a:spcBef>
              <a:buClrTx/>
              <a:buNone/>
            </a:pPr>
            <a:r>
              <a:rPr lang="en-US" sz="1700" dirty="0">
                <a:solidFill>
                  <a:prstClr val="black"/>
                </a:solidFill>
                <a:latin typeface="Calibri"/>
                <a:hlinkClick r:id="rId3" action="ppaction://hlinkfile"/>
              </a:rPr>
              <a:t>Example</a:t>
            </a:r>
            <a:endParaRPr lang="en-US" sz="1700" dirty="0">
              <a:solidFill>
                <a:prstClr val="black"/>
              </a:solidFill>
              <a:latin typeface="Calibri"/>
            </a:endParaRPr>
          </a:p>
          <a:p>
            <a:pPr marL="0" lvl="0" indent="0">
              <a:spcBef>
                <a:spcPct val="20000"/>
              </a:spcBef>
              <a:buClrTx/>
              <a:buNone/>
            </a:pPr>
            <a:r>
              <a:rPr lang="en-US" sz="1700" i="1" dirty="0" err="1">
                <a:solidFill>
                  <a:prstClr val="black">
                    <a:lumMod val="50000"/>
                    <a:lumOff val="50000"/>
                  </a:prstClr>
                </a:solidFill>
                <a:latin typeface="Calibri"/>
              </a:rPr>
              <a:t>ul.a</a:t>
            </a:r>
            <a:r>
              <a:rPr lang="en-US" sz="1700" i="1" dirty="0">
                <a:solidFill>
                  <a:prstClr val="black">
                    <a:lumMod val="50000"/>
                    <a:lumOff val="50000"/>
                  </a:prstClr>
                </a:solidFill>
                <a:latin typeface="Calibri"/>
              </a:rPr>
              <a:t> {list-style-type: circle;}</a:t>
            </a:r>
            <a:br>
              <a:rPr lang="en-US" sz="1700" i="1" dirty="0">
                <a:solidFill>
                  <a:prstClr val="black">
                    <a:lumMod val="50000"/>
                    <a:lumOff val="50000"/>
                  </a:prstClr>
                </a:solidFill>
                <a:latin typeface="Calibri"/>
              </a:rPr>
            </a:br>
            <a:r>
              <a:rPr lang="en-US" sz="1700" i="1" dirty="0" err="1">
                <a:solidFill>
                  <a:prstClr val="black">
                    <a:lumMod val="50000"/>
                    <a:lumOff val="50000"/>
                  </a:prstClr>
                </a:solidFill>
                <a:latin typeface="Calibri"/>
              </a:rPr>
              <a:t>ul.b</a:t>
            </a:r>
            <a:r>
              <a:rPr lang="en-US" sz="1700" i="1" dirty="0">
                <a:solidFill>
                  <a:prstClr val="black">
                    <a:lumMod val="50000"/>
                    <a:lumOff val="50000"/>
                  </a:prstClr>
                </a:solidFill>
                <a:latin typeface="Calibri"/>
              </a:rPr>
              <a:t> {list-style-type: square;}</a:t>
            </a:r>
            <a:br>
              <a:rPr lang="en-US" sz="1700" i="1" dirty="0">
                <a:solidFill>
                  <a:prstClr val="black">
                    <a:lumMod val="50000"/>
                    <a:lumOff val="50000"/>
                  </a:prstClr>
                </a:solidFill>
                <a:latin typeface="Calibri"/>
              </a:rPr>
            </a:br>
            <a:r>
              <a:rPr lang="en-US" sz="1700" i="1" dirty="0" err="1">
                <a:solidFill>
                  <a:prstClr val="black">
                    <a:lumMod val="50000"/>
                    <a:lumOff val="50000"/>
                  </a:prstClr>
                </a:solidFill>
                <a:latin typeface="Calibri"/>
              </a:rPr>
              <a:t>ol.c</a:t>
            </a:r>
            <a:r>
              <a:rPr lang="en-US" sz="1700" i="1" dirty="0">
                <a:solidFill>
                  <a:prstClr val="black">
                    <a:lumMod val="50000"/>
                    <a:lumOff val="50000"/>
                  </a:prstClr>
                </a:solidFill>
                <a:latin typeface="Calibri"/>
              </a:rPr>
              <a:t> {list-style-type: upper-roman;}</a:t>
            </a:r>
            <a:br>
              <a:rPr lang="en-US" sz="1700" i="1" dirty="0">
                <a:solidFill>
                  <a:prstClr val="black">
                    <a:lumMod val="50000"/>
                    <a:lumOff val="50000"/>
                  </a:prstClr>
                </a:solidFill>
                <a:latin typeface="Calibri"/>
              </a:rPr>
            </a:br>
            <a:r>
              <a:rPr lang="en-US" sz="1700" i="1" dirty="0" err="1">
                <a:solidFill>
                  <a:prstClr val="black">
                    <a:lumMod val="50000"/>
                    <a:lumOff val="50000"/>
                  </a:prstClr>
                </a:solidFill>
                <a:latin typeface="Calibri"/>
              </a:rPr>
              <a:t>ol.d</a:t>
            </a:r>
            <a:r>
              <a:rPr lang="en-US" sz="1700" i="1" dirty="0">
                <a:solidFill>
                  <a:prstClr val="black">
                    <a:lumMod val="50000"/>
                    <a:lumOff val="50000"/>
                  </a:prstClr>
                </a:solidFill>
                <a:latin typeface="Calibri"/>
              </a:rPr>
              <a:t> {list-style-type: lower-alpha;}</a:t>
            </a:r>
          </a:p>
          <a:p>
            <a:pPr marL="342900" lvl="0" indent="-342900">
              <a:spcBef>
                <a:spcPct val="20000"/>
              </a:spcBef>
              <a:buClrTx/>
            </a:pPr>
            <a:r>
              <a:rPr lang="en-US" sz="1700" dirty="0">
                <a:solidFill>
                  <a:prstClr val="black"/>
                </a:solidFill>
                <a:latin typeface="Calibri"/>
              </a:rPr>
              <a:t>Some of the values are for unordered lists, and some for ordered lists.</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List</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714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indent="0">
              <a:buNone/>
            </a:pPr>
            <a:r>
              <a:rPr lang="en-US" sz="1800" b="1" u="sng" dirty="0"/>
              <a:t>An Image as The List Item Marker</a:t>
            </a:r>
            <a:endParaRPr lang="en-US" sz="1800" dirty="0"/>
          </a:p>
          <a:p>
            <a:r>
              <a:rPr lang="en-US" sz="1800" dirty="0"/>
              <a:t>To specify an image as the list item marker, use the list-style-image property:</a:t>
            </a:r>
          </a:p>
          <a:p>
            <a:pPr marL="0" indent="0">
              <a:buNone/>
            </a:pPr>
            <a:r>
              <a:rPr lang="en-US" sz="1800" dirty="0">
                <a:hlinkClick r:id="rId3" action="ppaction://hlinkfile"/>
              </a:rPr>
              <a:t>Example</a:t>
            </a:r>
            <a:endParaRPr lang="en-US" sz="1800" dirty="0"/>
          </a:p>
          <a:p>
            <a:pPr marL="0" indent="0">
              <a:buNone/>
            </a:pPr>
            <a:r>
              <a:rPr lang="en-US" sz="1800" i="1" dirty="0" err="1">
                <a:solidFill>
                  <a:schemeClr val="tx1">
                    <a:lumMod val="50000"/>
                    <a:lumOff val="50000"/>
                  </a:schemeClr>
                </a:solidFill>
              </a:rPr>
              <a:t>ul</a:t>
            </a:r>
            <a:r>
              <a:rPr lang="en-US" sz="1800" i="1" dirty="0">
                <a:solidFill>
                  <a:schemeClr val="tx1">
                    <a:lumMod val="50000"/>
                    <a:lumOff val="50000"/>
                  </a:schemeClr>
                </a:solidFill>
              </a:rPr>
              <a:t/>
            </a:r>
            <a:br>
              <a:rPr lang="en-US" sz="1800" i="1" dirty="0">
                <a:solidFill>
                  <a:schemeClr val="tx1">
                    <a:lumMod val="50000"/>
                    <a:lumOff val="50000"/>
                  </a:schemeClr>
                </a:solidFill>
              </a:rPr>
            </a:br>
            <a:r>
              <a:rPr lang="en-US" sz="1800" i="1" dirty="0">
                <a:solidFill>
                  <a:schemeClr val="tx1">
                    <a:lumMod val="50000"/>
                    <a:lumOff val="50000"/>
                  </a:schemeClr>
                </a:solidFill>
              </a:rPr>
              <a:t>{</a:t>
            </a:r>
            <a:br>
              <a:rPr lang="en-US" sz="1800" i="1" dirty="0">
                <a:solidFill>
                  <a:schemeClr val="tx1">
                    <a:lumMod val="50000"/>
                    <a:lumOff val="50000"/>
                  </a:schemeClr>
                </a:solidFill>
              </a:rPr>
            </a:br>
            <a:r>
              <a:rPr lang="en-US" sz="1800" i="1" dirty="0">
                <a:solidFill>
                  <a:schemeClr val="tx1">
                    <a:lumMod val="50000"/>
                    <a:lumOff val="50000"/>
                  </a:schemeClr>
                </a:solidFill>
              </a:rPr>
              <a:t>list-style-image: </a:t>
            </a:r>
            <a:r>
              <a:rPr lang="en-US" sz="1800" i="1" dirty="0" err="1">
                <a:solidFill>
                  <a:schemeClr val="tx1">
                    <a:lumMod val="50000"/>
                    <a:lumOff val="50000"/>
                  </a:schemeClr>
                </a:solidFill>
              </a:rPr>
              <a:t>url</a:t>
            </a:r>
            <a:r>
              <a:rPr lang="en-US" sz="1800" i="1" dirty="0">
                <a:solidFill>
                  <a:schemeClr val="tx1">
                    <a:lumMod val="50000"/>
                    <a:lumOff val="50000"/>
                  </a:schemeClr>
                </a:solidFill>
              </a:rPr>
              <a:t>('sqpurple.gif');</a:t>
            </a:r>
            <a:br>
              <a:rPr lang="en-US" sz="1800" i="1" dirty="0">
                <a:solidFill>
                  <a:schemeClr val="tx1">
                    <a:lumMod val="50000"/>
                    <a:lumOff val="50000"/>
                  </a:schemeClr>
                </a:solidFill>
              </a:rPr>
            </a:br>
            <a:r>
              <a:rPr lang="en-US" sz="1800" i="1" dirty="0">
                <a:solidFill>
                  <a:schemeClr val="tx1">
                    <a:lumMod val="50000"/>
                    <a:lumOff val="50000"/>
                  </a:schemeClr>
                </a:solidFill>
              </a:rPr>
              <a:t>}</a:t>
            </a:r>
          </a:p>
          <a:p>
            <a:r>
              <a:rPr lang="en-US" sz="1800" dirty="0"/>
              <a:t>The example above does not display equally in all browsers. IE and Opera will display the image-marker a little bit higher than Firefox, Chrome, and Safari.</a:t>
            </a:r>
          </a:p>
          <a:p>
            <a:r>
              <a:rPr lang="en-US" sz="1800" dirty="0"/>
              <a:t>If you want the image-marker to be placed equally in all browsers, a </a:t>
            </a:r>
            <a:r>
              <a:rPr lang="en-US" sz="1800" dirty="0" err="1"/>
              <a:t>crossbrowser</a:t>
            </a:r>
            <a:r>
              <a:rPr lang="en-US" sz="1800" dirty="0"/>
              <a:t> solution is explained below.</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List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625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20000"/>
          </a:bodyPr>
          <a:lstStyle/>
          <a:p>
            <a:pPr marL="0" lvl="0" indent="0">
              <a:spcBef>
                <a:spcPct val="20000"/>
              </a:spcBef>
              <a:buClrTx/>
              <a:buNone/>
            </a:pPr>
            <a:r>
              <a:rPr lang="en-US" sz="1900" b="1" u="sng" dirty="0" err="1">
                <a:solidFill>
                  <a:prstClr val="black"/>
                </a:solidFill>
                <a:latin typeface="Calibri"/>
              </a:rPr>
              <a:t>Crossbrowser</a:t>
            </a:r>
            <a:r>
              <a:rPr lang="en-US" sz="1900" b="1" u="sng" dirty="0">
                <a:solidFill>
                  <a:prstClr val="black"/>
                </a:solidFill>
                <a:latin typeface="Calibri"/>
              </a:rPr>
              <a:t> Solution</a:t>
            </a:r>
            <a:endParaRPr lang="en-US" sz="1900" dirty="0">
              <a:solidFill>
                <a:prstClr val="black"/>
              </a:solidFill>
              <a:latin typeface="Calibri"/>
            </a:endParaRPr>
          </a:p>
          <a:p>
            <a:pPr marL="342900" lvl="0" indent="-342900">
              <a:spcBef>
                <a:spcPct val="20000"/>
              </a:spcBef>
              <a:buClrTx/>
            </a:pPr>
            <a:r>
              <a:rPr lang="en-US" sz="1900" dirty="0">
                <a:solidFill>
                  <a:prstClr val="black"/>
                </a:solidFill>
                <a:latin typeface="Calibri"/>
              </a:rPr>
              <a:t>The following example displays the image-marker equally in all browsers:</a:t>
            </a:r>
          </a:p>
          <a:p>
            <a:pPr marL="0" lvl="0" indent="0">
              <a:spcBef>
                <a:spcPct val="20000"/>
              </a:spcBef>
              <a:buClrTx/>
              <a:buNone/>
            </a:pPr>
            <a:r>
              <a:rPr lang="en-US" sz="1900" dirty="0">
                <a:solidFill>
                  <a:prstClr val="black"/>
                </a:solidFill>
                <a:latin typeface="Calibri"/>
                <a:hlinkClick r:id="rId3" action="ppaction://hlinkfile"/>
              </a:rPr>
              <a:t>Example</a:t>
            </a:r>
            <a:endParaRPr lang="en-US" sz="1900" dirty="0">
              <a:solidFill>
                <a:prstClr val="black"/>
              </a:solidFill>
              <a:latin typeface="Calibri"/>
            </a:endParaRPr>
          </a:p>
          <a:p>
            <a:pPr marL="0" lvl="0" indent="0">
              <a:spcBef>
                <a:spcPct val="20000"/>
              </a:spcBef>
              <a:buClrTx/>
              <a:buNone/>
            </a:pPr>
            <a:r>
              <a:rPr lang="en-US" sz="1900" i="1" dirty="0" err="1">
                <a:solidFill>
                  <a:prstClr val="black">
                    <a:lumMod val="50000"/>
                    <a:lumOff val="50000"/>
                  </a:prstClr>
                </a:solidFill>
                <a:latin typeface="Calibri"/>
              </a:rPr>
              <a:t>ul</a:t>
            </a:r>
            <a:r>
              <a:rPr lang="en-US" sz="1900" i="1" dirty="0">
                <a:solidFill>
                  <a:prstClr val="black">
                    <a:lumMod val="50000"/>
                    <a:lumOff val="50000"/>
                  </a:prstClr>
                </a:solidFill>
                <a:latin typeface="Calibri"/>
              </a:rPr>
              <a:t>  {</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list-style-type: none;</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padding: 0px;</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margin: 0px;  }</a:t>
            </a:r>
            <a:br>
              <a:rPr lang="en-US" sz="1900" i="1" dirty="0">
                <a:solidFill>
                  <a:prstClr val="black">
                    <a:lumMod val="50000"/>
                    <a:lumOff val="50000"/>
                  </a:prstClr>
                </a:solidFill>
                <a:latin typeface="Calibri"/>
              </a:rPr>
            </a:br>
            <a:r>
              <a:rPr lang="en-US" sz="1900" i="1" dirty="0" err="1">
                <a:solidFill>
                  <a:prstClr val="black">
                    <a:lumMod val="50000"/>
                    <a:lumOff val="50000"/>
                  </a:prstClr>
                </a:solidFill>
                <a:latin typeface="Calibri"/>
              </a:rPr>
              <a:t>ul</a:t>
            </a:r>
            <a:r>
              <a:rPr lang="en-US" sz="1900" i="1" dirty="0">
                <a:solidFill>
                  <a:prstClr val="black">
                    <a:lumMod val="50000"/>
                    <a:lumOff val="50000"/>
                  </a:prstClr>
                </a:solidFill>
                <a:latin typeface="Calibri"/>
              </a:rPr>
              <a:t> li  {</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background-image: </a:t>
            </a:r>
            <a:r>
              <a:rPr lang="en-US" sz="1900" i="1" dirty="0" err="1">
                <a:solidFill>
                  <a:prstClr val="black">
                    <a:lumMod val="50000"/>
                    <a:lumOff val="50000"/>
                  </a:prstClr>
                </a:solidFill>
                <a:latin typeface="Calibri"/>
              </a:rPr>
              <a:t>url</a:t>
            </a:r>
            <a:r>
              <a:rPr lang="en-US" sz="1900" i="1" dirty="0">
                <a:solidFill>
                  <a:prstClr val="black">
                    <a:lumMod val="50000"/>
                    <a:lumOff val="50000"/>
                  </a:prstClr>
                </a:solidFill>
                <a:latin typeface="Calibri"/>
              </a:rPr>
              <a:t>(sqpurple.gif);</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background-repeat: no-repeat;</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background-position: 0px 5px; </a:t>
            </a:r>
            <a:br>
              <a:rPr lang="en-US" sz="1900" i="1" dirty="0">
                <a:solidFill>
                  <a:prstClr val="black">
                    <a:lumMod val="50000"/>
                    <a:lumOff val="50000"/>
                  </a:prstClr>
                </a:solidFill>
                <a:latin typeface="Calibri"/>
              </a:rPr>
            </a:br>
            <a:r>
              <a:rPr lang="en-US" sz="1900" i="1" dirty="0">
                <a:solidFill>
                  <a:prstClr val="black">
                    <a:lumMod val="50000"/>
                    <a:lumOff val="50000"/>
                  </a:prstClr>
                </a:solidFill>
                <a:latin typeface="Calibri"/>
              </a:rPr>
              <a:t>padding-left: 14px;  }</a:t>
            </a:r>
          </a:p>
          <a:p>
            <a:pPr marL="342900" lvl="0" indent="-342900">
              <a:spcBef>
                <a:spcPct val="20000"/>
              </a:spcBef>
              <a:buClrTx/>
            </a:pPr>
            <a:r>
              <a:rPr lang="en-US" sz="1900" dirty="0">
                <a:solidFill>
                  <a:prstClr val="black"/>
                </a:solidFill>
                <a:latin typeface="Calibri"/>
              </a:rPr>
              <a:t>Example explained:</a:t>
            </a:r>
          </a:p>
          <a:p>
            <a:pPr marL="742950" lvl="1" indent="-285750">
              <a:spcBef>
                <a:spcPct val="20000"/>
              </a:spcBef>
              <a:buClrTx/>
              <a:buFont typeface="Arial" pitchFamily="34" charset="0"/>
              <a:buChar char="–"/>
            </a:pPr>
            <a:r>
              <a:rPr lang="en-US" sz="1500" dirty="0">
                <a:solidFill>
                  <a:prstClr val="black"/>
                </a:solidFill>
                <a:latin typeface="Calibri"/>
              </a:rPr>
              <a:t>For </a:t>
            </a:r>
            <a:r>
              <a:rPr lang="en-US" sz="1500" dirty="0" err="1">
                <a:solidFill>
                  <a:prstClr val="black"/>
                </a:solidFill>
                <a:latin typeface="Calibri"/>
              </a:rPr>
              <a:t>ul</a:t>
            </a:r>
            <a:r>
              <a:rPr lang="en-US" sz="1500" dirty="0">
                <a:solidFill>
                  <a:prstClr val="black"/>
                </a:solidFill>
                <a:latin typeface="Calibri"/>
              </a:rPr>
              <a:t>: </a:t>
            </a:r>
          </a:p>
          <a:p>
            <a:pPr marL="1143000" lvl="2">
              <a:spcBef>
                <a:spcPct val="20000"/>
              </a:spcBef>
              <a:buClrTx/>
            </a:pPr>
            <a:r>
              <a:rPr lang="en-US" sz="1500" dirty="0">
                <a:solidFill>
                  <a:prstClr val="black"/>
                </a:solidFill>
                <a:latin typeface="Calibri"/>
              </a:rPr>
              <a:t>Set the list-style-type to none to remove the list item marker</a:t>
            </a:r>
          </a:p>
          <a:p>
            <a:pPr marL="1143000" lvl="2">
              <a:spcBef>
                <a:spcPct val="20000"/>
              </a:spcBef>
              <a:buClrTx/>
            </a:pPr>
            <a:r>
              <a:rPr lang="en-US" sz="1500" dirty="0">
                <a:solidFill>
                  <a:prstClr val="black"/>
                </a:solidFill>
                <a:latin typeface="Calibri"/>
              </a:rPr>
              <a:t>Set both padding and margin to 0px (for cross-browser compatibility)</a:t>
            </a:r>
          </a:p>
          <a:p>
            <a:pPr marL="742950" lvl="1" indent="-285750">
              <a:spcBef>
                <a:spcPct val="20000"/>
              </a:spcBef>
              <a:buClrTx/>
              <a:buFont typeface="Arial" pitchFamily="34" charset="0"/>
              <a:buChar char="–"/>
            </a:pPr>
            <a:r>
              <a:rPr lang="en-US" sz="1500" dirty="0">
                <a:solidFill>
                  <a:prstClr val="black"/>
                </a:solidFill>
                <a:latin typeface="Calibri"/>
              </a:rPr>
              <a:t>For all li in </a:t>
            </a:r>
            <a:r>
              <a:rPr lang="en-US" sz="1500" dirty="0" err="1">
                <a:solidFill>
                  <a:prstClr val="black"/>
                </a:solidFill>
                <a:latin typeface="Calibri"/>
              </a:rPr>
              <a:t>ul</a:t>
            </a:r>
            <a:r>
              <a:rPr lang="en-US" sz="1500" dirty="0">
                <a:solidFill>
                  <a:prstClr val="black"/>
                </a:solidFill>
                <a:latin typeface="Calibri"/>
              </a:rPr>
              <a:t>: </a:t>
            </a:r>
          </a:p>
          <a:p>
            <a:pPr marL="1143000" lvl="2">
              <a:spcBef>
                <a:spcPct val="20000"/>
              </a:spcBef>
              <a:buClrTx/>
            </a:pPr>
            <a:r>
              <a:rPr lang="en-US" sz="1500" dirty="0">
                <a:solidFill>
                  <a:prstClr val="black"/>
                </a:solidFill>
                <a:latin typeface="Calibri"/>
              </a:rPr>
              <a:t>Set the URL of the image, and show it only once (no-repeat)</a:t>
            </a:r>
          </a:p>
          <a:p>
            <a:pPr marL="1143000" lvl="2">
              <a:spcBef>
                <a:spcPct val="20000"/>
              </a:spcBef>
              <a:buClrTx/>
            </a:pPr>
            <a:r>
              <a:rPr lang="en-US" sz="1500" dirty="0">
                <a:solidFill>
                  <a:prstClr val="black"/>
                </a:solidFill>
                <a:latin typeface="Calibri"/>
              </a:rPr>
              <a:t>Position the image where you want it (left 0px and down 5px)</a:t>
            </a:r>
          </a:p>
          <a:p>
            <a:pPr marL="1143000" lvl="2">
              <a:spcBef>
                <a:spcPct val="20000"/>
              </a:spcBef>
              <a:buClrTx/>
            </a:pPr>
            <a:r>
              <a:rPr lang="en-US" sz="1500" dirty="0">
                <a:solidFill>
                  <a:prstClr val="black"/>
                </a:solidFill>
                <a:latin typeface="Calibri"/>
              </a:rPr>
              <a:t>Position the text in the list with padding-left</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List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138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a:bodyPr>
          <a:lstStyle/>
          <a:p>
            <a:pPr marL="0" lvl="0" indent="0">
              <a:spcBef>
                <a:spcPct val="20000"/>
              </a:spcBef>
              <a:buClrTx/>
              <a:buNone/>
            </a:pPr>
            <a:r>
              <a:rPr lang="en-US" sz="2100" b="1" u="sng" dirty="0">
                <a:solidFill>
                  <a:prstClr val="black"/>
                </a:solidFill>
                <a:latin typeface="Calibri"/>
              </a:rPr>
              <a:t>List - Shorthand property</a:t>
            </a:r>
            <a:endParaRPr lang="en-US" sz="2100" dirty="0">
              <a:solidFill>
                <a:prstClr val="black"/>
              </a:solidFill>
              <a:latin typeface="Calibri"/>
            </a:endParaRPr>
          </a:p>
          <a:p>
            <a:pPr marL="342900" lvl="0" indent="-342900">
              <a:spcBef>
                <a:spcPct val="20000"/>
              </a:spcBef>
              <a:buClrTx/>
            </a:pPr>
            <a:r>
              <a:rPr lang="en-US" sz="2100" dirty="0">
                <a:solidFill>
                  <a:prstClr val="black"/>
                </a:solidFill>
                <a:latin typeface="Calibri"/>
              </a:rPr>
              <a:t>It is also possible to specify all the list properties in one, single property. This is called a shorthand property.</a:t>
            </a:r>
          </a:p>
          <a:p>
            <a:pPr marL="342900" lvl="0" indent="-342900">
              <a:spcBef>
                <a:spcPct val="20000"/>
              </a:spcBef>
              <a:buClrTx/>
            </a:pPr>
            <a:r>
              <a:rPr lang="en-US" sz="2100" dirty="0">
                <a:solidFill>
                  <a:prstClr val="black"/>
                </a:solidFill>
                <a:latin typeface="Calibri"/>
              </a:rPr>
              <a:t>The shorthand property used for lists, is the list-style property:</a:t>
            </a:r>
          </a:p>
          <a:p>
            <a:pPr marL="0" lvl="0" indent="0">
              <a:spcBef>
                <a:spcPct val="20000"/>
              </a:spcBef>
              <a:buClrTx/>
              <a:buNone/>
            </a:pPr>
            <a:r>
              <a:rPr lang="en-US" sz="2100" dirty="0">
                <a:solidFill>
                  <a:prstClr val="black"/>
                </a:solidFill>
                <a:latin typeface="Calibri"/>
                <a:hlinkClick r:id="rId3" action="ppaction://hlinkfile"/>
              </a:rPr>
              <a:t>Example</a:t>
            </a:r>
            <a:endParaRPr lang="en-US" sz="2100" dirty="0">
              <a:solidFill>
                <a:prstClr val="black"/>
              </a:solidFill>
              <a:latin typeface="Calibri"/>
            </a:endParaRPr>
          </a:p>
          <a:p>
            <a:pPr marL="0" lvl="0" indent="0">
              <a:spcBef>
                <a:spcPct val="20000"/>
              </a:spcBef>
              <a:buClrTx/>
              <a:buNone/>
            </a:pPr>
            <a:r>
              <a:rPr lang="en-US" sz="2100" i="1" dirty="0" err="1">
                <a:solidFill>
                  <a:prstClr val="black">
                    <a:lumMod val="50000"/>
                    <a:lumOff val="50000"/>
                  </a:prstClr>
                </a:solidFill>
                <a:latin typeface="Calibri"/>
              </a:rPr>
              <a:t>ul</a:t>
            </a:r>
            <a:r>
              <a:rPr lang="en-US" sz="2100" i="1" dirty="0">
                <a:solidFill>
                  <a:prstClr val="black">
                    <a:lumMod val="50000"/>
                    <a:lumOff val="50000"/>
                  </a:prstClr>
                </a:solidFill>
                <a:latin typeface="Calibri"/>
              </a:rPr>
              <a:t> { list-style: square </a:t>
            </a:r>
            <a:r>
              <a:rPr lang="en-US" sz="2100" i="1" dirty="0" err="1">
                <a:solidFill>
                  <a:prstClr val="black">
                    <a:lumMod val="50000"/>
                    <a:lumOff val="50000"/>
                  </a:prstClr>
                </a:solidFill>
                <a:latin typeface="Calibri"/>
              </a:rPr>
              <a:t>url</a:t>
            </a:r>
            <a:r>
              <a:rPr lang="en-US" sz="2100" i="1" dirty="0">
                <a:solidFill>
                  <a:prstClr val="black">
                    <a:lumMod val="50000"/>
                    <a:lumOff val="50000"/>
                  </a:prstClr>
                </a:solidFill>
                <a:latin typeface="Calibri"/>
              </a:rPr>
              <a:t>("sqpurple.gif"); }</a:t>
            </a:r>
          </a:p>
          <a:p>
            <a:pPr marL="0" lvl="0" indent="0">
              <a:spcBef>
                <a:spcPct val="20000"/>
              </a:spcBef>
              <a:buClrTx/>
              <a:buNone/>
            </a:pPr>
            <a:endParaRPr lang="en-US" sz="2100" dirty="0">
              <a:solidFill>
                <a:prstClr val="black"/>
              </a:solidFill>
              <a:latin typeface="Calibri"/>
            </a:endParaRPr>
          </a:p>
          <a:p>
            <a:pPr marL="342900" lvl="0" indent="-342900">
              <a:spcBef>
                <a:spcPct val="20000"/>
              </a:spcBef>
              <a:buClrTx/>
            </a:pPr>
            <a:r>
              <a:rPr lang="en-US" sz="2100" dirty="0">
                <a:solidFill>
                  <a:prstClr val="black"/>
                </a:solidFill>
                <a:latin typeface="Calibri"/>
              </a:rPr>
              <a:t>When using the shorthand property, the order of the values are:</a:t>
            </a:r>
          </a:p>
          <a:p>
            <a:pPr marL="742950" lvl="1" indent="-285750">
              <a:spcBef>
                <a:spcPct val="20000"/>
              </a:spcBef>
              <a:buClrTx/>
              <a:buFont typeface="Arial" pitchFamily="34" charset="0"/>
              <a:buChar char="–"/>
            </a:pPr>
            <a:r>
              <a:rPr lang="en-US" sz="1700" dirty="0">
                <a:solidFill>
                  <a:prstClr val="black"/>
                </a:solidFill>
                <a:latin typeface="Calibri"/>
              </a:rPr>
              <a:t>list-style-type</a:t>
            </a:r>
          </a:p>
          <a:p>
            <a:pPr marL="742950" lvl="1" indent="-285750">
              <a:spcBef>
                <a:spcPct val="20000"/>
              </a:spcBef>
              <a:buClrTx/>
              <a:buFont typeface="Arial" pitchFamily="34" charset="0"/>
              <a:buChar char="–"/>
            </a:pPr>
            <a:r>
              <a:rPr lang="en-US" sz="1700" dirty="0">
                <a:solidFill>
                  <a:prstClr val="black"/>
                </a:solidFill>
                <a:latin typeface="Calibri"/>
              </a:rPr>
              <a:t>list-style-position (for a description, see the CSS properties table below)</a:t>
            </a:r>
          </a:p>
          <a:p>
            <a:pPr marL="742950" lvl="1" indent="-285750">
              <a:spcBef>
                <a:spcPct val="20000"/>
              </a:spcBef>
              <a:buClrTx/>
              <a:buFont typeface="Arial" pitchFamily="34" charset="0"/>
              <a:buChar char="–"/>
            </a:pPr>
            <a:r>
              <a:rPr lang="en-US" sz="1700" dirty="0">
                <a:solidFill>
                  <a:prstClr val="black"/>
                </a:solidFill>
                <a:latin typeface="Calibri"/>
              </a:rPr>
              <a:t>list-style-image</a:t>
            </a:r>
          </a:p>
          <a:p>
            <a:pPr marL="342900" lvl="0" indent="-342900">
              <a:spcBef>
                <a:spcPct val="20000"/>
              </a:spcBef>
              <a:buClrTx/>
            </a:pPr>
            <a:r>
              <a:rPr lang="en-US" sz="2100" dirty="0">
                <a:solidFill>
                  <a:prstClr val="black"/>
                </a:solidFill>
                <a:latin typeface="Calibri"/>
              </a:rPr>
              <a:t>It does not matter if one of the values above are missing, as long as the rest are in the specified order.</a:t>
            </a:r>
          </a:p>
          <a:p>
            <a:pPr marL="0" lvl="0" indent="0">
              <a:spcBef>
                <a:spcPct val="20000"/>
              </a:spcBef>
              <a:buClrTx/>
              <a:buNone/>
            </a:pPr>
            <a:endParaRPr lang="en-US" sz="2100" u="sng" dirty="0">
              <a:solidFill>
                <a:prstClr val="black"/>
              </a:solidFill>
              <a:latin typeface="Calibri"/>
            </a:endParaRPr>
          </a:p>
          <a:p>
            <a:pPr marL="0" lvl="0" indent="0">
              <a:spcBef>
                <a:spcPct val="20000"/>
              </a:spcBef>
              <a:buClrTx/>
              <a:buNone/>
            </a:pPr>
            <a:r>
              <a:rPr lang="en-US" sz="2100" u="sng" dirty="0">
                <a:solidFill>
                  <a:prstClr val="black"/>
                </a:solidFill>
                <a:latin typeface="Calibri"/>
                <a:hlinkClick r:id="rId4" action="ppaction://hlinkfile"/>
              </a:rPr>
              <a:t>All the different list-item markers for lists</a:t>
            </a:r>
            <a:r>
              <a:rPr lang="en-US" sz="2100" dirty="0">
                <a:solidFill>
                  <a:prstClr val="black"/>
                </a:solidFill>
                <a:latin typeface="Calibri"/>
              </a:rPr>
              <a:t> : This example demonstrates all the different list-item markers in CSS.</a:t>
            </a:r>
          </a:p>
          <a:p>
            <a:pPr marL="0" lvl="0" indent="0">
              <a:spcBef>
                <a:spcPct val="20000"/>
              </a:spcBef>
              <a:buClrTx/>
              <a:buNone/>
            </a:pPr>
            <a:endParaRPr lang="en-US" sz="2100" b="1" u="sng" dirty="0">
              <a:solidFill>
                <a:prstClr val="black"/>
              </a:solidFill>
              <a:latin typeface="Calibri"/>
            </a:endParaRPr>
          </a:p>
          <a:p>
            <a:pPr marL="0" lvl="0" indent="0">
              <a:spcBef>
                <a:spcPct val="20000"/>
              </a:spcBef>
              <a:buClrTx/>
              <a:buNone/>
            </a:pPr>
            <a:r>
              <a:rPr lang="en-US" sz="2100" b="1" u="sng" dirty="0">
                <a:solidFill>
                  <a:prstClr val="black"/>
                </a:solidFill>
                <a:latin typeface="Calibri"/>
              </a:rPr>
              <a:t>CSS List Properties (P. 90)</a:t>
            </a:r>
            <a:endParaRPr lang="en-US" sz="21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List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94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lnSpcReduction="10000"/>
          </a:bodyPr>
          <a:lstStyle/>
          <a:p>
            <a:pPr marL="0" lvl="0" indent="0">
              <a:spcBef>
                <a:spcPct val="20000"/>
              </a:spcBef>
              <a:buClrTx/>
              <a:buNone/>
            </a:pPr>
            <a:r>
              <a:rPr lang="en-US" b="1" u="sng" dirty="0">
                <a:solidFill>
                  <a:prstClr val="black"/>
                </a:solidFill>
                <a:latin typeface="Calibri"/>
              </a:rPr>
              <a:t>Table Borders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To specify table borders in CSS, use the border property.</a:t>
            </a:r>
          </a:p>
          <a:p>
            <a:pPr marL="342900" lvl="0" indent="-342900">
              <a:spcBef>
                <a:spcPct val="20000"/>
              </a:spcBef>
              <a:buClrTx/>
            </a:pPr>
            <a:r>
              <a:rPr lang="en-US" dirty="0">
                <a:solidFill>
                  <a:prstClr val="black"/>
                </a:solidFill>
                <a:latin typeface="Calibri"/>
              </a:rPr>
              <a:t>The example below specifies a black border for table, </a:t>
            </a:r>
            <a:r>
              <a:rPr lang="en-US" dirty="0" err="1">
                <a:solidFill>
                  <a:prstClr val="black"/>
                </a:solidFill>
                <a:latin typeface="Calibri"/>
              </a:rPr>
              <a:t>th</a:t>
            </a:r>
            <a:r>
              <a:rPr lang="en-US" dirty="0">
                <a:solidFill>
                  <a:prstClr val="black"/>
                </a:solidFill>
                <a:latin typeface="Calibri"/>
              </a:rPr>
              <a:t>, and td elements:</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dirty="0">
                <a:solidFill>
                  <a:prstClr val="black"/>
                </a:solidFill>
                <a:latin typeface="Calibri"/>
              </a:rPr>
              <a:t>table, </a:t>
            </a:r>
            <a:r>
              <a:rPr lang="en-US" dirty="0" err="1">
                <a:solidFill>
                  <a:prstClr val="black"/>
                </a:solidFill>
                <a:latin typeface="Calibri"/>
              </a:rPr>
              <a:t>th</a:t>
            </a:r>
            <a:r>
              <a:rPr lang="en-US" dirty="0">
                <a:solidFill>
                  <a:prstClr val="black"/>
                </a:solidFill>
                <a:latin typeface="Calibri"/>
              </a:rPr>
              <a:t>, td { border: 1px solid black; }</a:t>
            </a:r>
          </a:p>
          <a:p>
            <a:pPr marL="342900" lvl="0" indent="-342900">
              <a:spcBef>
                <a:spcPct val="20000"/>
              </a:spcBef>
              <a:buClrTx/>
            </a:pPr>
            <a:r>
              <a:rPr lang="en-US" dirty="0">
                <a:solidFill>
                  <a:prstClr val="black"/>
                </a:solidFill>
                <a:latin typeface="Calibri"/>
              </a:rPr>
              <a:t>Notice that the table in the example above has double borders. This is because both the table and the </a:t>
            </a:r>
            <a:r>
              <a:rPr lang="en-US" dirty="0" err="1">
                <a:solidFill>
                  <a:prstClr val="black"/>
                </a:solidFill>
                <a:latin typeface="Calibri"/>
              </a:rPr>
              <a:t>th</a:t>
            </a:r>
            <a:r>
              <a:rPr lang="en-US" dirty="0">
                <a:solidFill>
                  <a:prstClr val="black"/>
                </a:solidFill>
                <a:latin typeface="Calibri"/>
              </a:rPr>
              <a:t>/td elements have separate borders.</a:t>
            </a:r>
          </a:p>
          <a:p>
            <a:pPr marL="342900" lvl="0" indent="-342900">
              <a:spcBef>
                <a:spcPct val="20000"/>
              </a:spcBef>
              <a:buClrTx/>
            </a:pPr>
            <a:r>
              <a:rPr lang="en-US" dirty="0">
                <a:solidFill>
                  <a:prstClr val="black"/>
                </a:solidFill>
                <a:latin typeface="Calibri"/>
              </a:rPr>
              <a:t>To display a single border for the table, use the border-collapse property.</a:t>
            </a:r>
          </a:p>
          <a:p>
            <a:pPr marL="0" lvl="0" indent="0">
              <a:spcBef>
                <a:spcPct val="20000"/>
              </a:spcBef>
              <a:buClrTx/>
              <a:buNone/>
            </a:pPr>
            <a:r>
              <a:rPr lang="en-US" dirty="0">
                <a:solidFill>
                  <a:prstClr val="black"/>
                </a:solidFill>
                <a:latin typeface="Calibri"/>
              </a:rPr>
              <a:t> </a:t>
            </a:r>
          </a:p>
          <a:p>
            <a:pPr marL="0" lvl="0" indent="0">
              <a:spcBef>
                <a:spcPct val="20000"/>
              </a:spcBef>
              <a:buClrTx/>
              <a:buNone/>
            </a:pPr>
            <a:r>
              <a:rPr lang="en-US" b="1" u="sng" dirty="0">
                <a:solidFill>
                  <a:prstClr val="black"/>
                </a:solidFill>
                <a:latin typeface="Calibri"/>
              </a:rPr>
              <a:t>Collapse Borders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border-collapse property sets whether the table borders are collapsed into a single border or separated:</a:t>
            </a:r>
          </a:p>
          <a:p>
            <a:pPr marL="0" lvl="0" indent="0">
              <a:spcBef>
                <a:spcPct val="20000"/>
              </a:spcBef>
              <a:buClrTx/>
              <a:buNone/>
            </a:pPr>
            <a:r>
              <a:rPr lang="en-US" dirty="0">
                <a:solidFill>
                  <a:prstClr val="black"/>
                </a:solidFill>
                <a:latin typeface="Calibri"/>
                <a:hlinkClick r:id="rId4" action="ppaction://hlinkfile"/>
              </a:rPr>
              <a:t>Example</a:t>
            </a:r>
            <a:endParaRPr lang="en-US" dirty="0">
              <a:solidFill>
                <a:prstClr val="black"/>
              </a:solidFill>
              <a:latin typeface="Calibri"/>
            </a:endParaRPr>
          </a:p>
          <a:p>
            <a:pPr marL="0" lvl="0" indent="0">
              <a:spcBef>
                <a:spcPct val="20000"/>
              </a:spcBef>
              <a:buClrTx/>
              <a:buNone/>
            </a:pPr>
            <a:r>
              <a:rPr lang="en-US" dirty="0">
                <a:solidFill>
                  <a:prstClr val="black"/>
                </a:solidFill>
                <a:latin typeface="Calibri"/>
              </a:rPr>
              <a:t>table { </a:t>
            </a:r>
            <a:r>
              <a:rPr lang="en-US" dirty="0" err="1">
                <a:solidFill>
                  <a:prstClr val="black"/>
                </a:solidFill>
                <a:latin typeface="Calibri"/>
              </a:rPr>
              <a:t>border-collapse:collapse</a:t>
            </a:r>
            <a:r>
              <a:rPr lang="en-US" dirty="0">
                <a:solidFill>
                  <a:prstClr val="black"/>
                </a:solidFill>
                <a:latin typeface="Calibri"/>
              </a:rPr>
              <a:t>; }</a:t>
            </a:r>
            <a:br>
              <a:rPr lang="en-US" dirty="0">
                <a:solidFill>
                  <a:prstClr val="black"/>
                </a:solidFill>
                <a:latin typeface="Calibri"/>
              </a:rPr>
            </a:br>
            <a:r>
              <a:rPr lang="en-US" dirty="0">
                <a:solidFill>
                  <a:prstClr val="black"/>
                </a:solidFill>
                <a:latin typeface="Calibri"/>
              </a:rPr>
              <a:t>table, </a:t>
            </a:r>
            <a:r>
              <a:rPr lang="en-US" dirty="0" err="1">
                <a:solidFill>
                  <a:prstClr val="black"/>
                </a:solidFill>
                <a:latin typeface="Calibri"/>
              </a:rPr>
              <a:t>th</a:t>
            </a:r>
            <a:r>
              <a:rPr lang="en-US" dirty="0">
                <a:solidFill>
                  <a:prstClr val="black"/>
                </a:solidFill>
                <a:latin typeface="Calibri"/>
              </a:rPr>
              <a:t>, td { border: 1px solid black;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Table</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573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lvl="0" indent="0">
              <a:spcBef>
                <a:spcPct val="20000"/>
              </a:spcBef>
              <a:buClrTx/>
              <a:buNone/>
            </a:pPr>
            <a:r>
              <a:rPr lang="en-US" sz="1800" b="1" u="sng" dirty="0">
                <a:solidFill>
                  <a:prstClr val="black"/>
                </a:solidFill>
                <a:latin typeface="Calibri"/>
              </a:rPr>
              <a:t>Table Width and Height</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Width and height of a table is defined by the width and height properties.</a:t>
            </a:r>
          </a:p>
          <a:p>
            <a:pPr marL="342900" lvl="0" indent="-342900">
              <a:spcBef>
                <a:spcPct val="20000"/>
              </a:spcBef>
              <a:buClrTx/>
            </a:pPr>
            <a:r>
              <a:rPr lang="en-US" sz="1800" dirty="0">
                <a:solidFill>
                  <a:prstClr val="black"/>
                </a:solidFill>
                <a:latin typeface="Calibri"/>
              </a:rPr>
              <a:t>The example below sets the width of the table to 100%, and the height of the </a:t>
            </a:r>
            <a:r>
              <a:rPr lang="en-US" sz="1800" dirty="0" err="1">
                <a:solidFill>
                  <a:prstClr val="black"/>
                </a:solidFill>
                <a:latin typeface="Calibri"/>
              </a:rPr>
              <a:t>th</a:t>
            </a:r>
            <a:r>
              <a:rPr lang="en-US" sz="1800" dirty="0">
                <a:solidFill>
                  <a:prstClr val="black"/>
                </a:solidFill>
                <a:latin typeface="Calibri"/>
              </a:rPr>
              <a:t> elements to 50px:</a:t>
            </a:r>
          </a:p>
          <a:p>
            <a:pPr marL="0" lvl="0" indent="0">
              <a:spcBef>
                <a:spcPct val="20000"/>
              </a:spcBef>
              <a:buClrTx/>
              <a:buNone/>
            </a:pPr>
            <a:r>
              <a:rPr lang="en-US" sz="1800" dirty="0">
                <a:solidFill>
                  <a:prstClr val="black"/>
                </a:solidFill>
                <a:latin typeface="Calibri"/>
                <a:hlinkClick r:id="rId3" action="ppaction://hlinkfile"/>
              </a:rPr>
              <a:t>Example</a:t>
            </a:r>
            <a:endParaRPr lang="en-US" sz="1800" dirty="0">
              <a:solidFill>
                <a:prstClr val="black"/>
              </a:solidFill>
              <a:latin typeface="Calibri"/>
            </a:endParaRPr>
          </a:p>
          <a:p>
            <a:pPr marL="0" lvl="0" indent="0">
              <a:spcBef>
                <a:spcPct val="20000"/>
              </a:spcBef>
              <a:buClrTx/>
              <a:buNone/>
            </a:pPr>
            <a:r>
              <a:rPr lang="en-US" sz="1800" i="1" dirty="0">
                <a:solidFill>
                  <a:prstClr val="black">
                    <a:lumMod val="50000"/>
                    <a:lumOff val="50000"/>
                  </a:prstClr>
                </a:solidFill>
                <a:latin typeface="Calibri"/>
              </a:rPr>
              <a:t>table { width:100%; }</a:t>
            </a:r>
            <a:br>
              <a:rPr lang="en-US" sz="1800" i="1" dirty="0">
                <a:solidFill>
                  <a:prstClr val="black">
                    <a:lumMod val="50000"/>
                    <a:lumOff val="50000"/>
                  </a:prstClr>
                </a:solidFill>
                <a:latin typeface="Calibri"/>
              </a:rPr>
            </a:br>
            <a:r>
              <a:rPr lang="en-US" sz="1800" i="1" dirty="0" err="1">
                <a:solidFill>
                  <a:prstClr val="black">
                    <a:lumMod val="50000"/>
                    <a:lumOff val="50000"/>
                  </a:prstClr>
                </a:solidFill>
                <a:latin typeface="Calibri"/>
              </a:rPr>
              <a:t>th</a:t>
            </a:r>
            <a:r>
              <a:rPr lang="en-US" sz="1800" i="1" dirty="0">
                <a:solidFill>
                  <a:prstClr val="black">
                    <a:lumMod val="50000"/>
                    <a:lumOff val="50000"/>
                  </a:prstClr>
                </a:solidFill>
                <a:latin typeface="Calibri"/>
              </a:rPr>
              <a:t> { height:50px; } </a:t>
            </a:r>
          </a:p>
          <a:p>
            <a:pPr marL="0" lvl="0" indent="0">
              <a:spcBef>
                <a:spcPct val="20000"/>
              </a:spcBef>
              <a:buClrTx/>
              <a:buNone/>
            </a:pPr>
            <a:endParaRPr lang="en-US" sz="1800" dirty="0">
              <a:solidFill>
                <a:prstClr val="black"/>
              </a:solidFill>
              <a:latin typeface="Calibri"/>
            </a:endParaRPr>
          </a:p>
          <a:p>
            <a:pPr marL="0" lvl="0" indent="0">
              <a:spcBef>
                <a:spcPct val="20000"/>
              </a:spcBef>
              <a:buClrTx/>
              <a:buNone/>
            </a:pPr>
            <a:r>
              <a:rPr lang="en-US" sz="1800" b="1" u="sng" dirty="0">
                <a:solidFill>
                  <a:prstClr val="black"/>
                </a:solidFill>
                <a:latin typeface="Calibri"/>
              </a:rPr>
              <a:t>Table Text Alignment</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The text in a table is aligned with the text-align and vertical-align properties.</a:t>
            </a:r>
          </a:p>
          <a:p>
            <a:pPr marL="342900" lvl="0" indent="-342900">
              <a:spcBef>
                <a:spcPct val="20000"/>
              </a:spcBef>
              <a:buClrTx/>
            </a:pPr>
            <a:r>
              <a:rPr lang="en-US" sz="1800" dirty="0">
                <a:solidFill>
                  <a:prstClr val="black"/>
                </a:solidFill>
                <a:latin typeface="Calibri"/>
              </a:rPr>
              <a:t>The text-align property sets the horizontal alignment, like left, right, or center:</a:t>
            </a:r>
          </a:p>
          <a:p>
            <a:pPr marL="0" lvl="0" indent="0">
              <a:spcBef>
                <a:spcPct val="20000"/>
              </a:spcBef>
              <a:buClrTx/>
              <a:buNone/>
            </a:pPr>
            <a:r>
              <a:rPr lang="en-US" sz="1800" dirty="0">
                <a:solidFill>
                  <a:prstClr val="black"/>
                </a:solidFill>
                <a:latin typeface="Calibri"/>
                <a:hlinkClick r:id="rId4" action="ppaction://hlinkfile"/>
              </a:rPr>
              <a:t>Example</a:t>
            </a:r>
            <a:endParaRPr lang="en-US" sz="1800" dirty="0">
              <a:solidFill>
                <a:prstClr val="black"/>
              </a:solidFill>
              <a:latin typeface="Calibri"/>
            </a:endParaRPr>
          </a:p>
          <a:p>
            <a:pPr marL="0" lvl="0" indent="0">
              <a:spcBef>
                <a:spcPct val="20000"/>
              </a:spcBef>
              <a:buClrTx/>
              <a:buNone/>
            </a:pPr>
            <a:r>
              <a:rPr lang="en-US" sz="1800" i="1" dirty="0">
                <a:solidFill>
                  <a:prstClr val="black">
                    <a:lumMod val="50000"/>
                    <a:lumOff val="50000"/>
                  </a:prstClr>
                </a:solidFill>
                <a:latin typeface="Calibri"/>
              </a:rPr>
              <a:t>td { </a:t>
            </a:r>
            <a:r>
              <a:rPr lang="en-US" sz="1800" i="1" dirty="0" err="1">
                <a:solidFill>
                  <a:prstClr val="black">
                    <a:lumMod val="50000"/>
                    <a:lumOff val="50000"/>
                  </a:prstClr>
                </a:solidFill>
                <a:latin typeface="Calibri"/>
              </a:rPr>
              <a:t>text-align:right</a:t>
            </a:r>
            <a:r>
              <a:rPr lang="en-US" sz="1800" i="1" dirty="0">
                <a:solidFill>
                  <a:prstClr val="black">
                    <a:lumMod val="50000"/>
                    <a:lumOff val="50000"/>
                  </a:prstClr>
                </a:solidFill>
                <a:latin typeface="Calibri"/>
              </a:rPr>
              <a:t>; }</a:t>
            </a:r>
          </a:p>
          <a:p>
            <a:pPr marL="342900" lvl="0" indent="-342900">
              <a:spcBef>
                <a:spcPct val="20000"/>
              </a:spcBef>
              <a:buClrTx/>
            </a:pP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The vertical-align property sets the vertical alignment, like top, bottom, or middle</a:t>
            </a:r>
            <a:r>
              <a:rPr lang="en-US" sz="1800" dirty="0">
                <a:solidFill>
                  <a:prstClr val="black"/>
                </a:solidFill>
                <a:latin typeface="Calibri"/>
                <a:hlinkClick r:id="rId5" action="ppaction://hlinkfile"/>
              </a:rPr>
              <a:t>:</a:t>
            </a:r>
          </a:p>
          <a:p>
            <a:pPr marL="0" lvl="0" indent="0">
              <a:spcBef>
                <a:spcPct val="20000"/>
              </a:spcBef>
              <a:buClrTx/>
              <a:buNone/>
            </a:pPr>
            <a:r>
              <a:rPr lang="en-US" sz="1800" dirty="0">
                <a:solidFill>
                  <a:prstClr val="black"/>
                </a:solidFill>
                <a:latin typeface="Calibri"/>
                <a:hlinkClick r:id="rId5" action="ppaction://hlinkfile"/>
              </a:rPr>
              <a:t>Example</a:t>
            </a:r>
            <a:endParaRPr lang="en-US" sz="1800" dirty="0">
              <a:solidFill>
                <a:prstClr val="black"/>
              </a:solidFill>
              <a:latin typeface="Calibri"/>
            </a:endParaRPr>
          </a:p>
          <a:p>
            <a:pPr marL="0" lvl="0" indent="0">
              <a:spcBef>
                <a:spcPct val="20000"/>
              </a:spcBef>
              <a:buClrTx/>
              <a:buNone/>
            </a:pPr>
            <a:r>
              <a:rPr lang="en-US" sz="1800" i="1" dirty="0">
                <a:solidFill>
                  <a:prstClr val="black">
                    <a:lumMod val="50000"/>
                    <a:lumOff val="50000"/>
                  </a:prstClr>
                </a:solidFill>
                <a:latin typeface="Calibri"/>
              </a:rPr>
              <a:t>td  {</a:t>
            </a:r>
            <a:br>
              <a:rPr lang="en-US" sz="1800" i="1" dirty="0">
                <a:solidFill>
                  <a:prstClr val="black">
                    <a:lumMod val="50000"/>
                    <a:lumOff val="50000"/>
                  </a:prstClr>
                </a:solidFill>
                <a:latin typeface="Calibri"/>
              </a:rPr>
            </a:br>
            <a:r>
              <a:rPr lang="en-US" sz="1800" i="1" dirty="0">
                <a:solidFill>
                  <a:prstClr val="black">
                    <a:lumMod val="50000"/>
                    <a:lumOff val="50000"/>
                  </a:prstClr>
                </a:solidFill>
                <a:latin typeface="Calibri"/>
              </a:rPr>
              <a:t>height:50px;</a:t>
            </a:r>
            <a:br>
              <a:rPr lang="en-US" sz="1800" i="1" dirty="0">
                <a:solidFill>
                  <a:prstClr val="black">
                    <a:lumMod val="50000"/>
                    <a:lumOff val="50000"/>
                  </a:prstClr>
                </a:solidFill>
                <a:latin typeface="Calibri"/>
              </a:rPr>
            </a:br>
            <a:r>
              <a:rPr lang="en-US" sz="1800" i="1" dirty="0" err="1">
                <a:solidFill>
                  <a:prstClr val="black">
                    <a:lumMod val="50000"/>
                    <a:lumOff val="50000"/>
                  </a:prstClr>
                </a:solidFill>
                <a:latin typeface="Calibri"/>
              </a:rPr>
              <a:t>vertical-align:bottom</a:t>
            </a:r>
            <a:r>
              <a:rPr lang="en-US" sz="1800" i="1" dirty="0">
                <a:solidFill>
                  <a:prstClr val="black">
                    <a:lumMod val="50000"/>
                    <a:lumOff val="50000"/>
                  </a:prstClr>
                </a:solidFill>
                <a:latin typeface="Calibri"/>
              </a:rPr>
              <a:t>;</a:t>
            </a:r>
            <a:endParaRPr lang="en-US"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Table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044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lvl="0" indent="0">
              <a:spcBef>
                <a:spcPct val="20000"/>
              </a:spcBef>
              <a:buClrTx/>
              <a:buNone/>
            </a:pPr>
            <a:r>
              <a:rPr lang="en-US" sz="1800" b="1" u="sng" dirty="0">
                <a:solidFill>
                  <a:prstClr val="black"/>
                </a:solidFill>
                <a:latin typeface="Calibri"/>
              </a:rPr>
              <a:t>Table Padding</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To control the space between the border and content in a table, use the padding property on td and </a:t>
            </a:r>
            <a:r>
              <a:rPr lang="en-US" sz="1800" dirty="0" err="1">
                <a:solidFill>
                  <a:prstClr val="black"/>
                </a:solidFill>
                <a:latin typeface="Calibri"/>
              </a:rPr>
              <a:t>th</a:t>
            </a:r>
            <a:r>
              <a:rPr lang="en-US" sz="1800" dirty="0">
                <a:solidFill>
                  <a:prstClr val="black"/>
                </a:solidFill>
                <a:latin typeface="Calibri"/>
              </a:rPr>
              <a:t> elements:</a:t>
            </a:r>
          </a:p>
          <a:p>
            <a:pPr marL="0" lvl="0" indent="0">
              <a:spcBef>
                <a:spcPct val="20000"/>
              </a:spcBef>
              <a:buClrTx/>
              <a:buNone/>
            </a:pPr>
            <a:r>
              <a:rPr lang="en-US" sz="1800" dirty="0">
                <a:solidFill>
                  <a:prstClr val="black"/>
                </a:solidFill>
                <a:latin typeface="Calibri"/>
                <a:hlinkClick r:id="rId3" action="ppaction://hlinkfile"/>
              </a:rPr>
              <a:t>Example</a:t>
            </a:r>
            <a:endParaRPr lang="en-US" sz="1800" dirty="0">
              <a:solidFill>
                <a:prstClr val="black"/>
              </a:solidFill>
              <a:latin typeface="Calibri"/>
            </a:endParaRPr>
          </a:p>
          <a:p>
            <a:pPr marL="0" lvl="0" indent="0">
              <a:spcBef>
                <a:spcPct val="20000"/>
              </a:spcBef>
              <a:buClrTx/>
              <a:buNone/>
            </a:pPr>
            <a:r>
              <a:rPr lang="en-US" sz="1800" i="1" dirty="0">
                <a:solidFill>
                  <a:prstClr val="black">
                    <a:lumMod val="50000"/>
                    <a:lumOff val="50000"/>
                  </a:prstClr>
                </a:solidFill>
                <a:latin typeface="Calibri"/>
              </a:rPr>
              <a:t>td { padding:15px; }</a:t>
            </a:r>
          </a:p>
          <a:p>
            <a:pPr marL="0" lvl="0" indent="0">
              <a:spcBef>
                <a:spcPct val="20000"/>
              </a:spcBef>
              <a:buClrTx/>
              <a:buNone/>
            </a:pPr>
            <a:endParaRPr lang="en-US" sz="1800" dirty="0">
              <a:solidFill>
                <a:prstClr val="black"/>
              </a:solidFill>
              <a:latin typeface="Calibri"/>
            </a:endParaRPr>
          </a:p>
          <a:p>
            <a:pPr marL="0" lvl="0" indent="0">
              <a:spcBef>
                <a:spcPct val="20000"/>
              </a:spcBef>
              <a:buClrTx/>
              <a:buNone/>
            </a:pPr>
            <a:r>
              <a:rPr lang="en-US" sz="1800" b="1" u="sng" dirty="0">
                <a:solidFill>
                  <a:prstClr val="black"/>
                </a:solidFill>
                <a:latin typeface="Calibri"/>
              </a:rPr>
              <a:t>Table Color</a:t>
            </a:r>
            <a:endParaRPr lang="en-US" sz="1800" dirty="0">
              <a:solidFill>
                <a:prstClr val="black"/>
              </a:solidFill>
              <a:latin typeface="Calibri"/>
            </a:endParaRPr>
          </a:p>
          <a:p>
            <a:pPr marL="342900" lvl="0" indent="-342900">
              <a:spcBef>
                <a:spcPct val="20000"/>
              </a:spcBef>
              <a:buClrTx/>
            </a:pPr>
            <a:r>
              <a:rPr lang="en-US" sz="1800" dirty="0">
                <a:solidFill>
                  <a:prstClr val="black"/>
                </a:solidFill>
                <a:latin typeface="Calibri"/>
              </a:rPr>
              <a:t>The example below specifies the color of the borders, and the text and background color of </a:t>
            </a:r>
            <a:r>
              <a:rPr lang="en-US" sz="1800" dirty="0" err="1">
                <a:solidFill>
                  <a:prstClr val="black"/>
                </a:solidFill>
                <a:latin typeface="Calibri"/>
              </a:rPr>
              <a:t>th</a:t>
            </a:r>
            <a:r>
              <a:rPr lang="en-US" sz="1800" dirty="0">
                <a:solidFill>
                  <a:prstClr val="black"/>
                </a:solidFill>
                <a:latin typeface="Calibri"/>
              </a:rPr>
              <a:t> elements:</a:t>
            </a:r>
          </a:p>
          <a:p>
            <a:pPr marL="0" lvl="0" indent="0">
              <a:spcBef>
                <a:spcPct val="20000"/>
              </a:spcBef>
              <a:buClrTx/>
              <a:buNone/>
            </a:pPr>
            <a:r>
              <a:rPr lang="en-US" sz="1800" dirty="0">
                <a:solidFill>
                  <a:prstClr val="black"/>
                </a:solidFill>
                <a:latin typeface="Calibri"/>
                <a:hlinkClick r:id="rId4" action="ppaction://hlinkfile"/>
              </a:rPr>
              <a:t>Example</a:t>
            </a:r>
            <a:endParaRPr lang="en-US" sz="1800" dirty="0">
              <a:solidFill>
                <a:prstClr val="black"/>
              </a:solidFill>
              <a:latin typeface="Calibri"/>
            </a:endParaRPr>
          </a:p>
          <a:p>
            <a:pPr marL="0" lvl="0" indent="0">
              <a:spcBef>
                <a:spcPct val="20000"/>
              </a:spcBef>
              <a:buClrTx/>
              <a:buNone/>
            </a:pPr>
            <a:r>
              <a:rPr lang="en-US" sz="1800" i="1" dirty="0">
                <a:solidFill>
                  <a:prstClr val="black">
                    <a:lumMod val="50000"/>
                    <a:lumOff val="50000"/>
                  </a:prstClr>
                </a:solidFill>
                <a:latin typeface="Calibri"/>
              </a:rPr>
              <a:t>table, td, </a:t>
            </a:r>
            <a:r>
              <a:rPr lang="en-US" sz="1800" i="1" dirty="0" err="1">
                <a:solidFill>
                  <a:prstClr val="black">
                    <a:lumMod val="50000"/>
                    <a:lumOff val="50000"/>
                  </a:prstClr>
                </a:solidFill>
                <a:latin typeface="Calibri"/>
              </a:rPr>
              <a:t>th</a:t>
            </a:r>
            <a:r>
              <a:rPr lang="en-US" sz="1800" i="1" dirty="0">
                <a:solidFill>
                  <a:prstClr val="black">
                    <a:lumMod val="50000"/>
                    <a:lumOff val="50000"/>
                  </a:prstClr>
                </a:solidFill>
                <a:latin typeface="Calibri"/>
              </a:rPr>
              <a:t> { border:1px solid green; }</a:t>
            </a:r>
            <a:br>
              <a:rPr lang="en-US" sz="1800" i="1" dirty="0">
                <a:solidFill>
                  <a:prstClr val="black">
                    <a:lumMod val="50000"/>
                    <a:lumOff val="50000"/>
                  </a:prstClr>
                </a:solidFill>
                <a:latin typeface="Calibri"/>
              </a:rPr>
            </a:br>
            <a:r>
              <a:rPr lang="en-US" sz="1800" i="1" dirty="0" err="1">
                <a:solidFill>
                  <a:prstClr val="black">
                    <a:lumMod val="50000"/>
                    <a:lumOff val="50000"/>
                  </a:prstClr>
                </a:solidFill>
                <a:latin typeface="Calibri"/>
              </a:rPr>
              <a:t>th</a:t>
            </a:r>
            <a:r>
              <a:rPr lang="en-US" sz="1800" i="1" dirty="0">
                <a:solidFill>
                  <a:prstClr val="black">
                    <a:lumMod val="50000"/>
                    <a:lumOff val="50000"/>
                  </a:prstClr>
                </a:solidFill>
                <a:latin typeface="Calibri"/>
              </a:rPr>
              <a:t> {</a:t>
            </a:r>
            <a:br>
              <a:rPr lang="en-US" sz="1800" i="1" dirty="0">
                <a:solidFill>
                  <a:prstClr val="black">
                    <a:lumMod val="50000"/>
                    <a:lumOff val="50000"/>
                  </a:prstClr>
                </a:solidFill>
                <a:latin typeface="Calibri"/>
              </a:rPr>
            </a:br>
            <a:r>
              <a:rPr lang="en-US" sz="1800" i="1" dirty="0" err="1">
                <a:solidFill>
                  <a:prstClr val="black">
                    <a:lumMod val="50000"/>
                    <a:lumOff val="50000"/>
                  </a:prstClr>
                </a:solidFill>
                <a:latin typeface="Calibri"/>
              </a:rPr>
              <a:t>background-color:green</a:t>
            </a:r>
            <a:r>
              <a:rPr lang="en-US" sz="1800" i="1" dirty="0">
                <a:solidFill>
                  <a:prstClr val="black">
                    <a:lumMod val="50000"/>
                    <a:lumOff val="50000"/>
                  </a:prstClr>
                </a:solidFill>
                <a:latin typeface="Calibri"/>
              </a:rPr>
              <a:t>;</a:t>
            </a:r>
            <a:br>
              <a:rPr lang="en-US" sz="1800" i="1" dirty="0">
                <a:solidFill>
                  <a:prstClr val="black">
                    <a:lumMod val="50000"/>
                    <a:lumOff val="50000"/>
                  </a:prstClr>
                </a:solidFill>
                <a:latin typeface="Calibri"/>
              </a:rPr>
            </a:br>
            <a:r>
              <a:rPr lang="en-US" sz="1800" i="1" dirty="0" err="1">
                <a:solidFill>
                  <a:prstClr val="black">
                    <a:lumMod val="50000"/>
                    <a:lumOff val="50000"/>
                  </a:prstClr>
                </a:solidFill>
                <a:latin typeface="Calibri"/>
              </a:rPr>
              <a:t>color:white</a:t>
            </a:r>
            <a:r>
              <a:rPr lang="en-US" sz="1800" i="1" dirty="0">
                <a:solidFill>
                  <a:prstClr val="black">
                    <a:lumMod val="50000"/>
                    <a:lumOff val="50000"/>
                  </a:prstClr>
                </a:solidFill>
                <a:latin typeface="Calibri"/>
              </a:rPr>
              <a:t>;</a:t>
            </a:r>
            <a:br>
              <a:rPr lang="en-US" sz="1800" i="1" dirty="0">
                <a:solidFill>
                  <a:prstClr val="black">
                    <a:lumMod val="50000"/>
                    <a:lumOff val="50000"/>
                  </a:prstClr>
                </a:solidFill>
                <a:latin typeface="Calibri"/>
              </a:rPr>
            </a:br>
            <a:r>
              <a:rPr lang="en-US" sz="1800" i="1" dirty="0">
                <a:solidFill>
                  <a:prstClr val="black">
                    <a:lumMod val="50000"/>
                    <a:lumOff val="50000"/>
                  </a:prstClr>
                </a:solidFill>
                <a:latin typeface="Calibri"/>
              </a:rPr>
              <a:t>}</a:t>
            </a:r>
          </a:p>
          <a:p>
            <a:pPr marL="0" lvl="0" indent="0">
              <a:spcBef>
                <a:spcPct val="20000"/>
              </a:spcBef>
              <a:buClrTx/>
              <a:buNone/>
            </a:pPr>
            <a:endParaRPr lang="en-US" sz="1800" i="1" dirty="0">
              <a:solidFill>
                <a:prstClr val="black">
                  <a:lumMod val="50000"/>
                  <a:lumOff val="50000"/>
                </a:prstClr>
              </a:solidFill>
              <a:latin typeface="Calibri"/>
            </a:endParaRPr>
          </a:p>
          <a:p>
            <a:pPr marL="0" lvl="0" indent="0">
              <a:spcBef>
                <a:spcPct val="20000"/>
              </a:spcBef>
              <a:buClrTx/>
              <a:buNone/>
            </a:pPr>
            <a:r>
              <a:rPr lang="en-US" sz="1800" u="sng" dirty="0">
                <a:solidFill>
                  <a:prstClr val="black"/>
                </a:solidFill>
                <a:latin typeface="Calibri"/>
                <a:hlinkClick r:id="rId5" action="ppaction://hlinkfile"/>
              </a:rPr>
              <a:t>Make a fancy table</a:t>
            </a:r>
            <a:r>
              <a:rPr lang="en-US" sz="1800" dirty="0">
                <a:solidFill>
                  <a:prstClr val="black"/>
                </a:solidFill>
                <a:latin typeface="Calibri"/>
              </a:rPr>
              <a:t> : This example demonstrates how to create a fancy table.</a:t>
            </a:r>
          </a:p>
          <a:p>
            <a:pPr marL="0" lvl="0" indent="0">
              <a:spcBef>
                <a:spcPct val="20000"/>
              </a:spcBef>
              <a:buClrTx/>
              <a:buNone/>
            </a:pPr>
            <a:r>
              <a:rPr lang="en-US" sz="1800" u="sng" dirty="0">
                <a:solidFill>
                  <a:prstClr val="black"/>
                </a:solidFill>
                <a:latin typeface="Calibri"/>
                <a:hlinkClick r:id="rId6" action="ppaction://hlinkfile"/>
              </a:rPr>
              <a:t>Set the position of the table caption</a:t>
            </a:r>
            <a:r>
              <a:rPr lang="en-US" sz="1800" dirty="0">
                <a:solidFill>
                  <a:prstClr val="black"/>
                </a:solidFill>
                <a:latin typeface="Calibri"/>
              </a:rPr>
              <a:t> : This example demonstrates how to position the table caption.</a:t>
            </a:r>
          </a:p>
          <a:p>
            <a:pPr marL="0" lvl="0" indent="0">
              <a:spcBef>
                <a:spcPct val="20000"/>
              </a:spcBef>
              <a:buClrTx/>
              <a:buNone/>
            </a:pPr>
            <a:r>
              <a:rPr lang="en-US" sz="1800" i="1" dirty="0">
                <a:solidFill>
                  <a:prstClr val="black">
                    <a:lumMod val="50000"/>
                    <a:lumOff val="50000"/>
                  </a:prstClr>
                </a:solidFill>
                <a:latin typeface="Calibri"/>
              </a:rPr>
              <a:t/>
            </a:r>
            <a:br>
              <a:rPr lang="en-US" sz="1800" i="1" dirty="0">
                <a:solidFill>
                  <a:prstClr val="black">
                    <a:lumMod val="50000"/>
                    <a:lumOff val="50000"/>
                  </a:prstClr>
                </a:solidFill>
                <a:latin typeface="Calibri"/>
              </a:rPr>
            </a:br>
            <a:r>
              <a:rPr lang="en-US" sz="1800" i="1" dirty="0" err="1">
                <a:solidFill>
                  <a:prstClr val="black">
                    <a:lumMod val="50000"/>
                    <a:lumOff val="50000"/>
                  </a:prstClr>
                </a:solidFill>
                <a:latin typeface="Calibri"/>
              </a:rPr>
              <a:t>vertical-align:bottom</a:t>
            </a:r>
            <a:r>
              <a:rPr lang="en-US" sz="1800" i="1" dirty="0">
                <a:solidFill>
                  <a:prstClr val="black">
                    <a:lumMod val="50000"/>
                    <a:lumOff val="50000"/>
                  </a:prstClr>
                </a:solidFill>
                <a:latin typeface="Calibri"/>
              </a:rPr>
              <a:t>;</a:t>
            </a:r>
            <a:endParaRPr lang="en-US"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Table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082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indent="0">
              <a:buNone/>
            </a:pPr>
            <a:r>
              <a:rPr lang="en-US" sz="2000" b="1" u="sng" dirty="0"/>
              <a:t>CSS Comments</a:t>
            </a:r>
            <a:endParaRPr lang="en-US" sz="2000" dirty="0"/>
          </a:p>
          <a:p>
            <a:r>
              <a:rPr lang="en-US" sz="2000" dirty="0"/>
              <a:t>Comments are used to explain your code, and may help you when you edit the source code at a later date. Comments are ignored by browsers.</a:t>
            </a:r>
          </a:p>
          <a:p>
            <a:r>
              <a:rPr lang="en-US" sz="2000" dirty="0"/>
              <a:t>A CSS comment begins with "/*", and ends with "*/", like this:</a:t>
            </a:r>
          </a:p>
          <a:p>
            <a:pPr marL="0" indent="0">
              <a:buNone/>
            </a:pPr>
            <a:r>
              <a:rPr lang="en-US" sz="2000" i="1" dirty="0">
                <a:solidFill>
                  <a:schemeClr val="tx1">
                    <a:lumMod val="50000"/>
                    <a:lumOff val="50000"/>
                  </a:schemeClr>
                </a:solidFill>
              </a:rPr>
              <a:t>/*This is a comment*/</a:t>
            </a:r>
            <a:br>
              <a:rPr lang="en-US" sz="2000" i="1" dirty="0">
                <a:solidFill>
                  <a:schemeClr val="tx1">
                    <a:lumMod val="50000"/>
                    <a:lumOff val="50000"/>
                  </a:schemeClr>
                </a:solidFill>
              </a:rPr>
            </a:br>
            <a:r>
              <a:rPr lang="en-US" sz="2000" i="1" dirty="0">
                <a:solidFill>
                  <a:schemeClr val="tx1">
                    <a:lumMod val="50000"/>
                    <a:lumOff val="50000"/>
                  </a:schemeClr>
                </a:solidFill>
              </a:rPr>
              <a:t>p</a:t>
            </a:r>
            <a:br>
              <a:rPr lang="en-US" sz="2000" i="1" dirty="0">
                <a:solidFill>
                  <a:schemeClr val="tx1">
                    <a:lumMod val="50000"/>
                    <a:lumOff val="50000"/>
                  </a:schemeClr>
                </a:solidFill>
              </a:rPr>
            </a:b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err="1">
                <a:solidFill>
                  <a:schemeClr val="tx1">
                    <a:lumMod val="50000"/>
                    <a:lumOff val="50000"/>
                  </a:schemeClr>
                </a:solidFill>
              </a:rPr>
              <a:t>text-align:center</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a:solidFill>
                  <a:schemeClr val="tx1">
                    <a:lumMod val="50000"/>
                    <a:lumOff val="50000"/>
                  </a:schemeClr>
                </a:solidFill>
              </a:rPr>
              <a:t>/*This is another comment*/</a:t>
            </a:r>
            <a:br>
              <a:rPr lang="en-US" sz="2000" i="1" dirty="0">
                <a:solidFill>
                  <a:schemeClr val="tx1">
                    <a:lumMod val="50000"/>
                    <a:lumOff val="50000"/>
                  </a:schemeClr>
                </a:solidFill>
              </a:rPr>
            </a:br>
            <a:r>
              <a:rPr lang="en-US" sz="2000" i="1" dirty="0" err="1">
                <a:solidFill>
                  <a:schemeClr val="tx1">
                    <a:lumMod val="50000"/>
                    <a:lumOff val="50000"/>
                  </a:schemeClr>
                </a:solidFill>
              </a:rPr>
              <a:t>color:black</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err="1">
                <a:solidFill>
                  <a:schemeClr val="tx1">
                    <a:lumMod val="50000"/>
                    <a:lumOff val="50000"/>
                  </a:schemeClr>
                </a:solidFill>
              </a:rPr>
              <a:t>font-family:arial</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a:solidFill>
                  <a:schemeClr val="tx1">
                    <a:lumMod val="50000"/>
                    <a:lumOff val="50000"/>
                  </a:schemeClr>
                </a:solidFill>
              </a:rPr>
              <a:t>}</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Syntax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86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indent="0">
              <a:buNone/>
            </a:pPr>
            <a:r>
              <a:rPr lang="en-US" sz="1800" b="1" u="sng" dirty="0"/>
              <a:t>The CSS Box Model</a:t>
            </a:r>
            <a:endParaRPr lang="en-US" sz="1800" dirty="0"/>
          </a:p>
          <a:p>
            <a:r>
              <a:rPr lang="en-US" sz="1800" dirty="0"/>
              <a:t>All HTML elements can be considered as boxes. In CSS, the term "box model" is used when talking about design and layout.</a:t>
            </a:r>
          </a:p>
          <a:p>
            <a:r>
              <a:rPr lang="en-US" sz="1800" dirty="0"/>
              <a:t>The CSS box model is essentially a box that wraps around HTML elements, and it consists of: margins, borders, padding, and the actual content.</a:t>
            </a:r>
          </a:p>
          <a:p>
            <a:r>
              <a:rPr lang="en-US" sz="1800" dirty="0"/>
              <a:t>The box model allows us to place a border around elements and space elements in relation to other elements.</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Box Model</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93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lnSpcReduction="10000"/>
          </a:bodyPr>
          <a:lstStyle/>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r>
              <a:rPr lang="en-US" sz="2000" dirty="0">
                <a:solidFill>
                  <a:prstClr val="black"/>
                </a:solidFill>
                <a:latin typeface="Calibri"/>
              </a:rPr>
              <a:t>Explanation of the different parts:</a:t>
            </a:r>
          </a:p>
          <a:p>
            <a:pPr marL="742950" lvl="1" indent="-285750">
              <a:spcBef>
                <a:spcPct val="20000"/>
              </a:spcBef>
              <a:buClrTx/>
              <a:buFont typeface="Arial" pitchFamily="34" charset="0"/>
              <a:buChar char="–"/>
            </a:pPr>
            <a:r>
              <a:rPr lang="en-US" sz="1700" b="1" dirty="0">
                <a:solidFill>
                  <a:prstClr val="black"/>
                </a:solidFill>
                <a:latin typeface="Calibri"/>
              </a:rPr>
              <a:t>Margin</a:t>
            </a:r>
            <a:r>
              <a:rPr lang="en-US" sz="1700" dirty="0">
                <a:solidFill>
                  <a:prstClr val="black"/>
                </a:solidFill>
                <a:latin typeface="Calibri"/>
              </a:rPr>
              <a:t> - Clears an area around the border. The margin does not have a background color, it is completely transparent</a:t>
            </a:r>
          </a:p>
          <a:p>
            <a:pPr marL="742950" lvl="1" indent="-285750">
              <a:spcBef>
                <a:spcPct val="20000"/>
              </a:spcBef>
              <a:buClrTx/>
              <a:buFont typeface="Arial" pitchFamily="34" charset="0"/>
              <a:buChar char="–"/>
            </a:pPr>
            <a:r>
              <a:rPr lang="en-US" sz="1700" b="1" dirty="0">
                <a:solidFill>
                  <a:prstClr val="black"/>
                </a:solidFill>
                <a:latin typeface="Calibri"/>
              </a:rPr>
              <a:t>Border</a:t>
            </a:r>
            <a:r>
              <a:rPr lang="en-US" sz="1700" dirty="0">
                <a:solidFill>
                  <a:prstClr val="black"/>
                </a:solidFill>
                <a:latin typeface="Calibri"/>
              </a:rPr>
              <a:t> - A border that goes around the padding and content. The border is inherited from the color property of the box</a:t>
            </a:r>
          </a:p>
          <a:p>
            <a:pPr marL="742950" lvl="1" indent="-285750">
              <a:spcBef>
                <a:spcPct val="20000"/>
              </a:spcBef>
              <a:buClrTx/>
              <a:buFont typeface="Arial" pitchFamily="34" charset="0"/>
              <a:buChar char="–"/>
            </a:pPr>
            <a:r>
              <a:rPr lang="en-US" sz="1700" b="1" dirty="0">
                <a:solidFill>
                  <a:prstClr val="black"/>
                </a:solidFill>
                <a:latin typeface="Calibri"/>
              </a:rPr>
              <a:t>Padding</a:t>
            </a:r>
            <a:r>
              <a:rPr lang="en-US" sz="1700" dirty="0">
                <a:solidFill>
                  <a:prstClr val="black"/>
                </a:solidFill>
                <a:latin typeface="Calibri"/>
              </a:rPr>
              <a:t> - Clears an area around the content. The padding is affected by the background color of the box</a:t>
            </a:r>
          </a:p>
          <a:p>
            <a:pPr marL="742950" lvl="1" indent="-285750">
              <a:spcBef>
                <a:spcPct val="20000"/>
              </a:spcBef>
              <a:buClrTx/>
              <a:buFont typeface="Arial" pitchFamily="34" charset="0"/>
              <a:buChar char="–"/>
            </a:pPr>
            <a:r>
              <a:rPr lang="en-US" sz="1700" b="1" dirty="0">
                <a:solidFill>
                  <a:prstClr val="black"/>
                </a:solidFill>
                <a:latin typeface="Calibri"/>
              </a:rPr>
              <a:t>Content</a:t>
            </a:r>
            <a:r>
              <a:rPr lang="en-US" sz="1700" dirty="0">
                <a:solidFill>
                  <a:prstClr val="black"/>
                </a:solidFill>
                <a:latin typeface="Calibri"/>
              </a:rPr>
              <a:t> - The content of the box, where text and images appear</a:t>
            </a:r>
          </a:p>
          <a:p>
            <a:pPr marL="342900" lvl="0" indent="-342900">
              <a:spcBef>
                <a:spcPct val="20000"/>
              </a:spcBef>
              <a:buClrTx/>
            </a:pPr>
            <a:r>
              <a:rPr lang="en-US" sz="2000" dirty="0">
                <a:solidFill>
                  <a:prstClr val="black"/>
                </a:solidFill>
                <a:latin typeface="Calibri"/>
              </a:rPr>
              <a:t>In order to set the width and height of an element correctly </a:t>
            </a:r>
            <a:endParaRPr lang="en-US" sz="1800" dirty="0"/>
          </a:p>
        </p:txBody>
      </p:sp>
      <p:pic>
        <p:nvPicPr>
          <p:cNvPr id="5" name="Picture 4" descr="CSS box-model"/>
          <p:cNvPicPr/>
          <p:nvPr/>
        </p:nvPicPr>
        <p:blipFill>
          <a:blip r:embed="rId3">
            <a:extLst>
              <a:ext uri="{28A0092B-C50C-407E-A947-70E740481C1C}">
                <a14:useLocalDpi xmlns:a14="http://schemas.microsoft.com/office/drawing/2010/main" val="0"/>
              </a:ext>
            </a:extLst>
          </a:blip>
          <a:srcRect/>
          <a:stretch>
            <a:fillRect/>
          </a:stretch>
        </p:blipFill>
        <p:spPr bwMode="auto">
          <a:xfrm>
            <a:off x="3203950" y="1339968"/>
            <a:ext cx="4663756" cy="2514600"/>
          </a:xfrm>
          <a:prstGeom prst="rect">
            <a:avLst/>
          </a:prstGeom>
          <a:noFill/>
          <a:ln>
            <a:noFill/>
          </a:ln>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Box Model (Con)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9563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663440"/>
          </a:xfrm>
        </p:spPr>
        <p:txBody>
          <a:bodyPr>
            <a:normAutofit fontScale="92500" lnSpcReduction="20000"/>
          </a:bodyPr>
          <a:lstStyle/>
          <a:p>
            <a:pPr marL="0" indent="0">
              <a:buNone/>
            </a:pPr>
            <a:r>
              <a:rPr lang="en-US" sz="2000" b="1" u="sng" dirty="0"/>
              <a:t>Width and Height of an Element</a:t>
            </a:r>
            <a:endParaRPr lang="en-US" sz="2000" dirty="0"/>
          </a:p>
          <a:p>
            <a:pPr marL="0" indent="0">
              <a:buNone/>
            </a:pPr>
            <a:r>
              <a:rPr lang="en-US" sz="2000" b="1" dirty="0"/>
              <a:t>Important</a:t>
            </a:r>
            <a:r>
              <a:rPr lang="en-US" sz="2000" dirty="0"/>
              <a:t>: When you set the width and height properties of an element with CSS, you just set the width and height of the content area. To calculate the full size of an element, you must also add the padding, borders and margins.</a:t>
            </a:r>
          </a:p>
          <a:p>
            <a:r>
              <a:rPr lang="en-US" sz="2000" dirty="0"/>
              <a:t>The total width of the element in the example below is 300px:</a:t>
            </a:r>
          </a:p>
          <a:p>
            <a:pPr marL="0" indent="0">
              <a:buNone/>
            </a:pPr>
            <a:r>
              <a:rPr lang="en-US" sz="2000" i="1" dirty="0">
                <a:solidFill>
                  <a:schemeClr val="tx1">
                    <a:lumMod val="50000"/>
                    <a:lumOff val="50000"/>
                  </a:schemeClr>
                </a:solidFill>
              </a:rPr>
              <a:t>width:250px;</a:t>
            </a:r>
            <a:br>
              <a:rPr lang="en-US" sz="2000" i="1" dirty="0">
                <a:solidFill>
                  <a:schemeClr val="tx1">
                    <a:lumMod val="50000"/>
                    <a:lumOff val="50000"/>
                  </a:schemeClr>
                </a:solidFill>
              </a:rPr>
            </a:br>
            <a:r>
              <a:rPr lang="en-US" sz="2000" i="1" dirty="0">
                <a:solidFill>
                  <a:schemeClr val="tx1">
                    <a:lumMod val="50000"/>
                    <a:lumOff val="50000"/>
                  </a:schemeClr>
                </a:solidFill>
              </a:rPr>
              <a:t>padding:10px;</a:t>
            </a:r>
            <a:br>
              <a:rPr lang="en-US" sz="2000" i="1" dirty="0">
                <a:solidFill>
                  <a:schemeClr val="tx1">
                    <a:lumMod val="50000"/>
                    <a:lumOff val="50000"/>
                  </a:schemeClr>
                </a:solidFill>
              </a:rPr>
            </a:br>
            <a:r>
              <a:rPr lang="en-US" sz="2000" i="1" dirty="0">
                <a:solidFill>
                  <a:schemeClr val="tx1">
                    <a:lumMod val="50000"/>
                    <a:lumOff val="50000"/>
                  </a:schemeClr>
                </a:solidFill>
              </a:rPr>
              <a:t>border:5px solid gray;</a:t>
            </a:r>
            <a:br>
              <a:rPr lang="en-US" sz="2000" i="1" dirty="0">
                <a:solidFill>
                  <a:schemeClr val="tx1">
                    <a:lumMod val="50000"/>
                    <a:lumOff val="50000"/>
                  </a:schemeClr>
                </a:solidFill>
              </a:rPr>
            </a:br>
            <a:r>
              <a:rPr lang="en-US" sz="2000" i="1" dirty="0">
                <a:solidFill>
                  <a:schemeClr val="tx1">
                    <a:lumMod val="50000"/>
                    <a:lumOff val="50000"/>
                  </a:schemeClr>
                </a:solidFill>
              </a:rPr>
              <a:t>margin:10px; </a:t>
            </a:r>
          </a:p>
          <a:p>
            <a:pPr>
              <a:lnSpc>
                <a:spcPct val="120000"/>
              </a:lnSpc>
            </a:pPr>
            <a:r>
              <a:rPr lang="en-US" sz="2000" dirty="0"/>
              <a:t>Let's do the math:</a:t>
            </a:r>
            <a:br>
              <a:rPr lang="en-US" sz="2000" dirty="0"/>
            </a:br>
            <a:r>
              <a:rPr lang="en-US" sz="2000" dirty="0">
                <a:solidFill>
                  <a:srgbClr val="FF0000"/>
                </a:solidFill>
              </a:rPr>
              <a:t>250</a:t>
            </a:r>
            <a:r>
              <a:rPr lang="en-US" sz="2000" dirty="0"/>
              <a:t>px (width)</a:t>
            </a:r>
            <a:br>
              <a:rPr lang="en-US" sz="2000" dirty="0"/>
            </a:br>
            <a:r>
              <a:rPr lang="en-US" sz="2100" dirty="0"/>
              <a:t>+ </a:t>
            </a:r>
            <a:r>
              <a:rPr lang="en-US" sz="2100" dirty="0">
                <a:solidFill>
                  <a:srgbClr val="FF0000"/>
                </a:solidFill>
              </a:rPr>
              <a:t>20</a:t>
            </a:r>
            <a:r>
              <a:rPr lang="en-US" sz="2100" dirty="0"/>
              <a:t>px (left + right padding)</a:t>
            </a:r>
            <a:br>
              <a:rPr lang="en-US" sz="2100" dirty="0"/>
            </a:br>
            <a:r>
              <a:rPr lang="en-US" sz="2100" dirty="0"/>
              <a:t>+ </a:t>
            </a:r>
            <a:r>
              <a:rPr lang="en-US" sz="2100" dirty="0">
                <a:solidFill>
                  <a:srgbClr val="FF0000"/>
                </a:solidFill>
              </a:rPr>
              <a:t>10</a:t>
            </a:r>
            <a:r>
              <a:rPr lang="en-US" sz="2100" dirty="0"/>
              <a:t>px (left + right border)</a:t>
            </a:r>
            <a:br>
              <a:rPr lang="en-US" sz="2100" dirty="0"/>
            </a:br>
            <a:r>
              <a:rPr lang="en-US" sz="2100" dirty="0"/>
              <a:t>+ </a:t>
            </a:r>
            <a:r>
              <a:rPr lang="en-US" sz="2100" dirty="0">
                <a:solidFill>
                  <a:srgbClr val="FF0000"/>
                </a:solidFill>
              </a:rPr>
              <a:t>20</a:t>
            </a:r>
            <a:r>
              <a:rPr lang="en-US" sz="2100" dirty="0"/>
              <a:t>px (left + right margin)</a:t>
            </a:r>
          </a:p>
          <a:p>
            <a:pPr marL="0" indent="0">
              <a:lnSpc>
                <a:spcPct val="120000"/>
              </a:lnSpc>
              <a:buNone/>
            </a:pPr>
            <a:r>
              <a:rPr lang="en-US" sz="2100" dirty="0"/>
              <a:t>     = 300px</a:t>
            </a:r>
          </a:p>
          <a:p>
            <a:pPr marL="0" indent="0">
              <a:buNone/>
            </a:pPr>
            <a:endParaRPr lang="en-US" sz="2000" dirty="0"/>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Box Model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808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342900" lvl="0" indent="-342900">
              <a:spcBef>
                <a:spcPct val="20000"/>
              </a:spcBef>
              <a:buClrTx/>
            </a:pPr>
            <a:r>
              <a:rPr lang="en-US" sz="2400" dirty="0">
                <a:solidFill>
                  <a:prstClr val="black"/>
                </a:solidFill>
                <a:latin typeface="Calibri"/>
              </a:rPr>
              <a:t>Assume that you had only 250px of space. Let's make an element with a total width of 250px:</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width:220px;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padding:10px;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border:5px solid gray;</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margin:0px; </a:t>
            </a:r>
          </a:p>
          <a:p>
            <a:pPr marL="0" lvl="0" indent="0">
              <a:spcBef>
                <a:spcPct val="20000"/>
              </a:spcBef>
              <a:buClrTx/>
              <a:buNone/>
            </a:pPr>
            <a:r>
              <a:rPr lang="en-US" sz="2400" dirty="0">
                <a:solidFill>
                  <a:prstClr val="black"/>
                </a:solidFill>
                <a:latin typeface="Calibri"/>
              </a:rPr>
              <a:t> </a:t>
            </a:r>
          </a:p>
          <a:p>
            <a:pPr marL="342900" lvl="0" indent="-342900">
              <a:spcBef>
                <a:spcPct val="20000"/>
              </a:spcBef>
              <a:buClrTx/>
            </a:pPr>
            <a:r>
              <a:rPr lang="en-US" sz="2400" dirty="0">
                <a:solidFill>
                  <a:prstClr val="black"/>
                </a:solidFill>
                <a:latin typeface="Calibri"/>
              </a:rPr>
              <a:t>The total width of an element should be calculated like this:</a:t>
            </a:r>
          </a:p>
          <a:p>
            <a:pPr marL="0" lvl="0" indent="0">
              <a:spcBef>
                <a:spcPct val="20000"/>
              </a:spcBef>
              <a:buClrTx/>
              <a:buNone/>
            </a:pPr>
            <a:r>
              <a:rPr lang="en-US" sz="2400" dirty="0">
                <a:solidFill>
                  <a:prstClr val="black"/>
                </a:solidFill>
                <a:latin typeface="Calibri"/>
              </a:rPr>
              <a:t>Total element width = </a:t>
            </a:r>
            <a:r>
              <a:rPr lang="en-US" sz="2400" b="1" dirty="0">
                <a:solidFill>
                  <a:prstClr val="black"/>
                </a:solidFill>
                <a:latin typeface="Calibri"/>
              </a:rPr>
              <a:t>width</a:t>
            </a:r>
            <a:r>
              <a:rPr lang="en-US" sz="2400" dirty="0">
                <a:solidFill>
                  <a:prstClr val="black"/>
                </a:solidFill>
                <a:latin typeface="Calibri"/>
              </a:rPr>
              <a:t> + </a:t>
            </a:r>
            <a:r>
              <a:rPr lang="en-US" sz="2400" b="1" dirty="0">
                <a:solidFill>
                  <a:prstClr val="black"/>
                </a:solidFill>
                <a:latin typeface="Calibri"/>
              </a:rPr>
              <a:t>left padding</a:t>
            </a:r>
            <a:r>
              <a:rPr lang="en-US" sz="2400" dirty="0">
                <a:solidFill>
                  <a:prstClr val="black"/>
                </a:solidFill>
                <a:latin typeface="Calibri"/>
              </a:rPr>
              <a:t> + </a:t>
            </a:r>
            <a:r>
              <a:rPr lang="en-US" sz="2400" b="1" dirty="0">
                <a:solidFill>
                  <a:prstClr val="black"/>
                </a:solidFill>
                <a:latin typeface="Calibri"/>
              </a:rPr>
              <a:t>right padding</a:t>
            </a:r>
            <a:r>
              <a:rPr lang="en-US" sz="2400" dirty="0">
                <a:solidFill>
                  <a:prstClr val="black"/>
                </a:solidFill>
                <a:latin typeface="Calibri"/>
              </a:rPr>
              <a:t> + </a:t>
            </a:r>
            <a:r>
              <a:rPr lang="en-US" sz="2400" b="1" dirty="0">
                <a:solidFill>
                  <a:prstClr val="black"/>
                </a:solidFill>
                <a:latin typeface="Calibri"/>
              </a:rPr>
              <a:t>left border</a:t>
            </a:r>
            <a:r>
              <a:rPr lang="en-US" sz="2400" dirty="0">
                <a:solidFill>
                  <a:prstClr val="black"/>
                </a:solidFill>
                <a:latin typeface="Calibri"/>
              </a:rPr>
              <a:t> + </a:t>
            </a:r>
            <a:r>
              <a:rPr lang="en-US" sz="2400" b="1" dirty="0">
                <a:solidFill>
                  <a:prstClr val="black"/>
                </a:solidFill>
                <a:latin typeface="Calibri"/>
              </a:rPr>
              <a:t>right border</a:t>
            </a:r>
            <a:r>
              <a:rPr lang="en-US" sz="2400" dirty="0">
                <a:solidFill>
                  <a:prstClr val="black"/>
                </a:solidFill>
                <a:latin typeface="Calibri"/>
              </a:rPr>
              <a:t> + </a:t>
            </a:r>
            <a:r>
              <a:rPr lang="en-US" sz="2400" b="1" dirty="0">
                <a:solidFill>
                  <a:prstClr val="black"/>
                </a:solidFill>
                <a:latin typeface="Calibri"/>
              </a:rPr>
              <a:t>left margin</a:t>
            </a:r>
            <a:r>
              <a:rPr lang="en-US" sz="2400" dirty="0">
                <a:solidFill>
                  <a:prstClr val="black"/>
                </a:solidFill>
                <a:latin typeface="Calibri"/>
              </a:rPr>
              <a:t> + </a:t>
            </a:r>
            <a:r>
              <a:rPr lang="en-US" sz="2400" b="1" dirty="0">
                <a:solidFill>
                  <a:prstClr val="black"/>
                </a:solidFill>
                <a:latin typeface="Calibri"/>
              </a:rPr>
              <a:t>right margin</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total height of an element should be calculated like this:</a:t>
            </a:r>
          </a:p>
          <a:p>
            <a:pPr marL="0" lvl="0" indent="0">
              <a:spcBef>
                <a:spcPct val="20000"/>
              </a:spcBef>
              <a:buClrTx/>
              <a:buNone/>
            </a:pPr>
            <a:r>
              <a:rPr lang="en-US" sz="2400" dirty="0">
                <a:solidFill>
                  <a:prstClr val="black"/>
                </a:solidFill>
                <a:latin typeface="Calibri"/>
              </a:rPr>
              <a:t>Total element height = </a:t>
            </a:r>
            <a:r>
              <a:rPr lang="en-US" sz="2400" b="1" dirty="0">
                <a:solidFill>
                  <a:prstClr val="black"/>
                </a:solidFill>
                <a:latin typeface="Calibri"/>
              </a:rPr>
              <a:t>height</a:t>
            </a:r>
            <a:r>
              <a:rPr lang="en-US" sz="2400" dirty="0">
                <a:solidFill>
                  <a:prstClr val="black"/>
                </a:solidFill>
                <a:latin typeface="Calibri"/>
              </a:rPr>
              <a:t> + </a:t>
            </a:r>
            <a:r>
              <a:rPr lang="en-US" sz="2400" b="1" dirty="0">
                <a:solidFill>
                  <a:prstClr val="black"/>
                </a:solidFill>
                <a:latin typeface="Calibri"/>
              </a:rPr>
              <a:t>top padding</a:t>
            </a:r>
            <a:r>
              <a:rPr lang="en-US" sz="2400" dirty="0">
                <a:solidFill>
                  <a:prstClr val="black"/>
                </a:solidFill>
                <a:latin typeface="Calibri"/>
              </a:rPr>
              <a:t> + </a:t>
            </a:r>
            <a:r>
              <a:rPr lang="en-US" sz="2400" b="1" dirty="0">
                <a:solidFill>
                  <a:prstClr val="black"/>
                </a:solidFill>
                <a:latin typeface="Calibri"/>
              </a:rPr>
              <a:t>bottom padding</a:t>
            </a:r>
            <a:r>
              <a:rPr lang="en-US" sz="2400" dirty="0">
                <a:solidFill>
                  <a:prstClr val="black"/>
                </a:solidFill>
                <a:latin typeface="Calibri"/>
              </a:rPr>
              <a:t> + </a:t>
            </a:r>
            <a:r>
              <a:rPr lang="en-US" sz="2400" b="1" dirty="0">
                <a:solidFill>
                  <a:prstClr val="black"/>
                </a:solidFill>
                <a:latin typeface="Calibri"/>
              </a:rPr>
              <a:t>top border</a:t>
            </a:r>
            <a:r>
              <a:rPr lang="en-US" sz="2400" dirty="0">
                <a:solidFill>
                  <a:prstClr val="black"/>
                </a:solidFill>
                <a:latin typeface="Calibri"/>
              </a:rPr>
              <a:t> + </a:t>
            </a:r>
            <a:r>
              <a:rPr lang="en-US" sz="2400" b="1" dirty="0">
                <a:solidFill>
                  <a:prstClr val="black"/>
                </a:solidFill>
                <a:latin typeface="Calibri"/>
              </a:rPr>
              <a:t>bottom border</a:t>
            </a:r>
            <a:r>
              <a:rPr lang="en-US" sz="2400" dirty="0">
                <a:solidFill>
                  <a:prstClr val="black"/>
                </a:solidFill>
                <a:latin typeface="Calibri"/>
              </a:rPr>
              <a:t> + </a:t>
            </a:r>
            <a:r>
              <a:rPr lang="en-US" sz="2400" b="1" dirty="0">
                <a:solidFill>
                  <a:prstClr val="black"/>
                </a:solidFill>
                <a:latin typeface="Calibri"/>
              </a:rPr>
              <a:t>top margin</a:t>
            </a:r>
            <a:r>
              <a:rPr lang="en-US" sz="2400" dirty="0">
                <a:solidFill>
                  <a:prstClr val="black"/>
                </a:solidFill>
                <a:latin typeface="Calibri"/>
              </a:rPr>
              <a:t> + </a:t>
            </a:r>
            <a:r>
              <a:rPr lang="en-US" sz="2400" b="1" dirty="0">
                <a:solidFill>
                  <a:prstClr val="black"/>
                </a:solidFill>
                <a:latin typeface="Calibri"/>
              </a:rPr>
              <a:t>bottom margin</a:t>
            </a:r>
            <a:endParaRPr lang="en-US" sz="24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Box Model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684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lvl="0" indent="0">
              <a:spcBef>
                <a:spcPct val="20000"/>
              </a:spcBef>
              <a:buClrTx/>
              <a:buNone/>
            </a:pPr>
            <a:r>
              <a:rPr lang="en-US" b="1" u="sng" dirty="0">
                <a:solidFill>
                  <a:prstClr val="black"/>
                </a:solidFill>
                <a:latin typeface="Calibri"/>
              </a:rPr>
              <a:t>CSS Border Properties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CSS border properties allow you to specify the style and color of an element's border.</a:t>
            </a:r>
          </a:p>
          <a:p>
            <a:pPr marL="0" lvl="0" indent="0">
              <a:spcBef>
                <a:spcPct val="20000"/>
              </a:spcBef>
              <a:buClrTx/>
              <a:buNone/>
            </a:pPr>
            <a:r>
              <a:rPr lang="en-US" dirty="0">
                <a:solidFill>
                  <a:prstClr val="black"/>
                </a:solidFill>
                <a:latin typeface="Calibri"/>
              </a:rPr>
              <a:t> </a:t>
            </a:r>
          </a:p>
          <a:p>
            <a:pPr marL="0" lvl="0" indent="0">
              <a:spcBef>
                <a:spcPct val="20000"/>
              </a:spcBef>
              <a:buClrTx/>
              <a:buNone/>
            </a:pPr>
            <a:r>
              <a:rPr lang="en-US" b="1" u="sng" dirty="0">
                <a:solidFill>
                  <a:prstClr val="black"/>
                </a:solidFill>
                <a:latin typeface="Calibri"/>
              </a:rPr>
              <a:t>Border Style</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border-style property specifies what kind of border to display.</a:t>
            </a:r>
          </a:p>
          <a:p>
            <a:pPr marL="0" lvl="0" indent="0">
              <a:spcBef>
                <a:spcPct val="20000"/>
              </a:spcBef>
              <a:buClrTx/>
              <a:buNone/>
            </a:pPr>
            <a:r>
              <a:rPr lang="en-US" b="1" dirty="0">
                <a:solidFill>
                  <a:prstClr val="black"/>
                </a:solidFill>
                <a:latin typeface="Calibri"/>
              </a:rPr>
              <a:t>Note</a:t>
            </a:r>
            <a:r>
              <a:rPr lang="en-US" dirty="0">
                <a:solidFill>
                  <a:prstClr val="black"/>
                </a:solidFill>
                <a:latin typeface="Calibri"/>
              </a:rPr>
              <a:t>: None of the border properties will have ANY effect unless the border-style property is set!</a:t>
            </a:r>
          </a:p>
          <a:p>
            <a:pPr marL="342900" lvl="0" indent="-342900">
              <a:spcBef>
                <a:spcPct val="20000"/>
              </a:spcBef>
              <a:buClrTx/>
            </a:pPr>
            <a:r>
              <a:rPr lang="en-US" b="1" dirty="0">
                <a:solidFill>
                  <a:prstClr val="black"/>
                </a:solidFill>
                <a:latin typeface="Calibri"/>
              </a:rPr>
              <a:t>border-style values:</a:t>
            </a:r>
            <a:endParaRPr lang="en-US" dirty="0">
              <a:solidFill>
                <a:prstClr val="black"/>
              </a:solidFill>
              <a:latin typeface="Calibri"/>
            </a:endParaRPr>
          </a:p>
          <a:p>
            <a:pPr marL="742950" lvl="1" indent="-285750">
              <a:spcBef>
                <a:spcPct val="20000"/>
              </a:spcBef>
              <a:buClrTx/>
              <a:buFont typeface="Arial" pitchFamily="34" charset="0"/>
              <a:buChar char="–"/>
            </a:pPr>
            <a:r>
              <a:rPr lang="en-US" sz="1800" dirty="0">
                <a:solidFill>
                  <a:prstClr val="black"/>
                </a:solidFill>
                <a:latin typeface="Calibri"/>
              </a:rPr>
              <a:t>None</a:t>
            </a:r>
          </a:p>
          <a:p>
            <a:pPr marL="742950" lvl="1" indent="-285750">
              <a:spcBef>
                <a:spcPct val="20000"/>
              </a:spcBef>
              <a:buClrTx/>
              <a:buFont typeface="Arial" pitchFamily="34" charset="0"/>
              <a:buChar char="–"/>
            </a:pPr>
            <a:r>
              <a:rPr lang="en-US" sz="1800" dirty="0">
                <a:solidFill>
                  <a:prstClr val="black"/>
                </a:solidFill>
                <a:latin typeface="Calibri"/>
              </a:rPr>
              <a:t>dotted</a:t>
            </a:r>
          </a:p>
          <a:p>
            <a:pPr marL="742950" lvl="1" indent="-285750">
              <a:spcBef>
                <a:spcPct val="20000"/>
              </a:spcBef>
              <a:buClrTx/>
              <a:buFont typeface="Arial" pitchFamily="34" charset="0"/>
              <a:buChar char="–"/>
            </a:pPr>
            <a:r>
              <a:rPr lang="en-US" sz="1800" dirty="0">
                <a:solidFill>
                  <a:prstClr val="black"/>
                </a:solidFill>
                <a:latin typeface="Calibri"/>
              </a:rPr>
              <a:t>dashed</a:t>
            </a:r>
          </a:p>
          <a:p>
            <a:pPr marL="742950" lvl="1" indent="-285750">
              <a:spcBef>
                <a:spcPct val="20000"/>
              </a:spcBef>
              <a:buClrTx/>
              <a:buFont typeface="Arial" pitchFamily="34" charset="0"/>
              <a:buChar char="–"/>
            </a:pPr>
            <a:r>
              <a:rPr lang="en-US" sz="1800" dirty="0">
                <a:solidFill>
                  <a:prstClr val="black"/>
                </a:solidFill>
                <a:latin typeface="Calibri"/>
              </a:rPr>
              <a:t>solid</a:t>
            </a:r>
          </a:p>
          <a:p>
            <a:pPr marL="742950" lvl="1" indent="-285750">
              <a:spcBef>
                <a:spcPct val="20000"/>
              </a:spcBef>
              <a:buClrTx/>
              <a:buFont typeface="Arial" pitchFamily="34" charset="0"/>
              <a:buChar char="–"/>
            </a:pPr>
            <a:r>
              <a:rPr lang="en-US" sz="1800" dirty="0">
                <a:solidFill>
                  <a:prstClr val="black"/>
                </a:solidFill>
                <a:latin typeface="Calibri"/>
              </a:rPr>
              <a:t>double</a:t>
            </a:r>
          </a:p>
          <a:p>
            <a:pPr marL="742950" lvl="1" indent="-285750">
              <a:spcBef>
                <a:spcPct val="20000"/>
              </a:spcBef>
              <a:buClrTx/>
              <a:buFont typeface="Arial" pitchFamily="34" charset="0"/>
              <a:buChar char="–"/>
            </a:pPr>
            <a:r>
              <a:rPr lang="en-US" sz="1800" dirty="0">
                <a:solidFill>
                  <a:prstClr val="black"/>
                </a:solidFill>
                <a:latin typeface="Calibri"/>
              </a:rPr>
              <a:t>groove</a:t>
            </a:r>
          </a:p>
          <a:p>
            <a:pPr marL="742950" lvl="1" indent="-285750">
              <a:spcBef>
                <a:spcPct val="20000"/>
              </a:spcBef>
              <a:buClrTx/>
              <a:buFont typeface="Arial" pitchFamily="34" charset="0"/>
              <a:buChar char="–"/>
            </a:pPr>
            <a:r>
              <a:rPr lang="en-US" sz="1800" dirty="0">
                <a:solidFill>
                  <a:prstClr val="black"/>
                </a:solidFill>
                <a:latin typeface="Calibri"/>
              </a:rPr>
              <a:t>ridge</a:t>
            </a:r>
          </a:p>
          <a:p>
            <a:pPr marL="742950" lvl="1" indent="-285750">
              <a:spcBef>
                <a:spcPct val="20000"/>
              </a:spcBef>
              <a:buClrTx/>
              <a:buFont typeface="Arial" pitchFamily="34" charset="0"/>
              <a:buChar char="–"/>
            </a:pPr>
            <a:r>
              <a:rPr lang="en-US" sz="1800" dirty="0">
                <a:solidFill>
                  <a:prstClr val="black"/>
                </a:solidFill>
                <a:latin typeface="Calibri"/>
              </a:rPr>
              <a:t>inset</a:t>
            </a:r>
          </a:p>
          <a:p>
            <a:pPr marL="742950" lvl="1" indent="-285750">
              <a:spcBef>
                <a:spcPct val="20000"/>
              </a:spcBef>
              <a:buClrTx/>
              <a:buFont typeface="Arial" pitchFamily="34" charset="0"/>
              <a:buChar char="–"/>
            </a:pPr>
            <a:r>
              <a:rPr lang="en-US" sz="1800" dirty="0">
                <a:solidFill>
                  <a:prstClr val="black"/>
                </a:solidFill>
                <a:latin typeface="Calibri"/>
              </a:rPr>
              <a:t>outset</a:t>
            </a:r>
            <a:endParaRPr lang="en-US" sz="16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46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lnSpcReduction="10000"/>
          </a:bodyPr>
          <a:lstStyle/>
          <a:p>
            <a:pPr marL="0" indent="0">
              <a:buNone/>
            </a:pPr>
            <a:r>
              <a:rPr lang="en-US" sz="2000" b="1" u="sng" dirty="0"/>
              <a:t>Border Width</a:t>
            </a:r>
            <a:endParaRPr lang="en-US" sz="2000" dirty="0"/>
          </a:p>
          <a:p>
            <a:r>
              <a:rPr lang="en-US" sz="2000" dirty="0"/>
              <a:t>The border-width property is used to set the width of the border.</a:t>
            </a:r>
          </a:p>
          <a:p>
            <a:r>
              <a:rPr lang="en-US" sz="2000" dirty="0"/>
              <a:t>The width is set in pixels, or by using one of the three pre-defined values: thin, medium, or thick.</a:t>
            </a:r>
          </a:p>
          <a:p>
            <a:r>
              <a:rPr lang="en-US" sz="2000" b="1" dirty="0"/>
              <a:t>Note</a:t>
            </a:r>
            <a:r>
              <a:rPr lang="en-US" sz="2000" dirty="0"/>
              <a:t>: The "border-width" property does not work if it is used alone. Use the "border-style" property to set the borders first.</a:t>
            </a:r>
          </a:p>
          <a:p>
            <a:pPr marL="0" indent="0">
              <a:buNone/>
            </a:pPr>
            <a:r>
              <a:rPr lang="en-US" sz="2000" dirty="0">
                <a:hlinkClick r:id="rId3" action="ppaction://hlinkfile"/>
              </a:rPr>
              <a:t>Example</a:t>
            </a:r>
            <a:endParaRPr lang="en-US" sz="2000" dirty="0"/>
          </a:p>
          <a:p>
            <a:pPr marL="0" indent="0">
              <a:buNone/>
            </a:pPr>
            <a:r>
              <a:rPr lang="en-US" sz="2000" i="1" dirty="0">
                <a:solidFill>
                  <a:schemeClr val="tx1">
                    <a:lumMod val="50000"/>
                    <a:lumOff val="50000"/>
                  </a:schemeClr>
                </a:solidFill>
              </a:rPr>
              <a:t>p.one {</a:t>
            </a:r>
            <a:br>
              <a:rPr lang="en-US" sz="2000" i="1" dirty="0">
                <a:solidFill>
                  <a:schemeClr val="tx1">
                    <a:lumMod val="50000"/>
                    <a:lumOff val="50000"/>
                  </a:schemeClr>
                </a:solidFill>
              </a:rPr>
            </a:br>
            <a:r>
              <a:rPr lang="en-US" sz="2000" i="1" dirty="0" err="1">
                <a:solidFill>
                  <a:schemeClr val="tx1">
                    <a:lumMod val="50000"/>
                    <a:lumOff val="50000"/>
                  </a:schemeClr>
                </a:solidFill>
              </a:rPr>
              <a:t>border-style:solid</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a:solidFill>
                  <a:schemeClr val="tx1">
                    <a:lumMod val="50000"/>
                    <a:lumOff val="50000"/>
                  </a:schemeClr>
                </a:solidFill>
              </a:rPr>
              <a:t>border-width:5px;</a:t>
            </a:r>
            <a:br>
              <a:rPr lang="en-US" sz="2000" i="1" dirty="0">
                <a:solidFill>
                  <a:schemeClr val="tx1">
                    <a:lumMod val="50000"/>
                    <a:lumOff val="50000"/>
                  </a:schemeClr>
                </a:solidFill>
              </a:rPr>
            </a:b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err="1">
                <a:solidFill>
                  <a:schemeClr val="tx1">
                    <a:lumMod val="50000"/>
                    <a:lumOff val="50000"/>
                  </a:schemeClr>
                </a:solidFill>
              </a:rPr>
              <a:t>p.two</a:t>
            </a:r>
            <a:r>
              <a:rPr lang="en-US" sz="2000" i="1" dirty="0">
                <a:solidFill>
                  <a:schemeClr val="tx1">
                    <a:lumMod val="50000"/>
                    <a:lumOff val="50000"/>
                  </a:schemeClr>
                </a:solidFill>
              </a:rPr>
              <a:t> {</a:t>
            </a:r>
            <a:br>
              <a:rPr lang="en-US" sz="2000" i="1" dirty="0">
                <a:solidFill>
                  <a:schemeClr val="tx1">
                    <a:lumMod val="50000"/>
                    <a:lumOff val="50000"/>
                  </a:schemeClr>
                </a:solidFill>
              </a:rPr>
            </a:br>
            <a:r>
              <a:rPr lang="en-US" sz="2000" i="1" dirty="0" err="1">
                <a:solidFill>
                  <a:schemeClr val="tx1">
                    <a:lumMod val="50000"/>
                    <a:lumOff val="50000"/>
                  </a:schemeClr>
                </a:solidFill>
              </a:rPr>
              <a:t>border-style:solid</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err="1">
                <a:solidFill>
                  <a:schemeClr val="tx1">
                    <a:lumMod val="50000"/>
                    <a:lumOff val="50000"/>
                  </a:schemeClr>
                </a:solidFill>
              </a:rPr>
              <a:t>border-width:medium</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a:solidFill>
                  <a:schemeClr val="tx1">
                    <a:lumMod val="50000"/>
                    <a:lumOff val="50000"/>
                  </a:schemeClr>
                </a:solidFill>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139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fontScale="92500" lnSpcReduction="10000"/>
          </a:bodyPr>
          <a:lstStyle/>
          <a:p>
            <a:pPr marL="0" indent="0">
              <a:buNone/>
            </a:pPr>
            <a:r>
              <a:rPr lang="en-US" sz="2000" b="1" u="sng" dirty="0"/>
              <a:t>Border Color</a:t>
            </a:r>
            <a:endParaRPr lang="en-US" sz="2000" dirty="0"/>
          </a:p>
          <a:p>
            <a:r>
              <a:rPr lang="en-US" sz="2000" dirty="0"/>
              <a:t>The border-color property is used to set the color of the border.</a:t>
            </a:r>
          </a:p>
          <a:p>
            <a:r>
              <a:rPr lang="en-US" sz="2000" dirty="0"/>
              <a:t>You can also set the border color to "transparent".</a:t>
            </a:r>
            <a:r>
              <a:rPr lang="en-US" sz="2000" b="1" dirty="0"/>
              <a:t/>
            </a:r>
            <a:br>
              <a:rPr lang="en-US" sz="2000" b="1" dirty="0"/>
            </a:br>
            <a:r>
              <a:rPr lang="en-US" sz="2000" b="1" dirty="0"/>
              <a:t> </a:t>
            </a:r>
            <a:endParaRPr lang="en-US" sz="2000" dirty="0"/>
          </a:p>
          <a:p>
            <a:r>
              <a:rPr lang="en-US" sz="2000" b="1" dirty="0"/>
              <a:t>Note</a:t>
            </a:r>
            <a:r>
              <a:rPr lang="en-US" sz="2000" dirty="0"/>
              <a:t>: The "border-color" property does not work if it is used alone. Use the "border-style" property to set the borders first.</a:t>
            </a:r>
            <a:endParaRPr lang="en-US" sz="2000" dirty="0">
              <a:hlinkClick r:id="rId3" action="ppaction://hlinkfile"/>
            </a:endParaRPr>
          </a:p>
          <a:p>
            <a:pPr marL="0" indent="0">
              <a:buNone/>
            </a:pPr>
            <a:r>
              <a:rPr lang="en-US" sz="2000" dirty="0">
                <a:hlinkClick r:id="rId3" action="ppaction://hlinkfile"/>
              </a:rPr>
              <a:t>Example</a:t>
            </a:r>
            <a:endParaRPr lang="en-US" sz="2000" dirty="0"/>
          </a:p>
          <a:p>
            <a:pPr marL="0" indent="0">
              <a:buNone/>
            </a:pPr>
            <a:r>
              <a:rPr lang="en-US" sz="2000" i="1" dirty="0">
                <a:solidFill>
                  <a:schemeClr val="tx1">
                    <a:lumMod val="50000"/>
                    <a:lumOff val="50000"/>
                  </a:schemeClr>
                </a:solidFill>
              </a:rPr>
              <a:t>p.one {</a:t>
            </a:r>
            <a:br>
              <a:rPr lang="en-US" sz="2000" i="1" dirty="0">
                <a:solidFill>
                  <a:schemeClr val="tx1">
                    <a:lumMod val="50000"/>
                    <a:lumOff val="50000"/>
                  </a:schemeClr>
                </a:solidFill>
              </a:rPr>
            </a:br>
            <a:r>
              <a:rPr lang="en-US" sz="2000" i="1" dirty="0" err="1">
                <a:solidFill>
                  <a:schemeClr val="tx1">
                    <a:lumMod val="50000"/>
                    <a:lumOff val="50000"/>
                  </a:schemeClr>
                </a:solidFill>
              </a:rPr>
              <a:t>border-style:solid</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err="1">
                <a:solidFill>
                  <a:schemeClr val="tx1">
                    <a:lumMod val="50000"/>
                    <a:lumOff val="50000"/>
                  </a:schemeClr>
                </a:solidFill>
              </a:rPr>
              <a:t>border-color:red</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err="1">
                <a:solidFill>
                  <a:schemeClr val="tx1">
                    <a:lumMod val="50000"/>
                    <a:lumOff val="50000"/>
                  </a:schemeClr>
                </a:solidFill>
              </a:rPr>
              <a:t>p.two</a:t>
            </a:r>
            <a:r>
              <a:rPr lang="en-US" sz="2000" i="1" dirty="0">
                <a:solidFill>
                  <a:schemeClr val="tx1">
                    <a:lumMod val="50000"/>
                    <a:lumOff val="50000"/>
                  </a:schemeClr>
                </a:solidFill>
              </a:rPr>
              <a:t> {</a:t>
            </a:r>
            <a:br>
              <a:rPr lang="en-US" sz="2000" i="1" dirty="0">
                <a:solidFill>
                  <a:schemeClr val="tx1">
                    <a:lumMod val="50000"/>
                    <a:lumOff val="50000"/>
                  </a:schemeClr>
                </a:solidFill>
              </a:rPr>
            </a:br>
            <a:r>
              <a:rPr lang="en-US" sz="2000" i="1" dirty="0">
                <a:solidFill>
                  <a:schemeClr val="tx1">
                    <a:lumMod val="50000"/>
                    <a:lumOff val="50000"/>
                  </a:schemeClr>
                </a:solidFill>
              </a:rPr>
              <a:t>border-style:solid98bf21;</a:t>
            </a:r>
            <a:br>
              <a:rPr lang="en-US" sz="2000" i="1" dirty="0">
                <a:solidFill>
                  <a:schemeClr val="tx1">
                    <a:lumMod val="50000"/>
                    <a:lumOff val="50000"/>
                  </a:schemeClr>
                </a:solidFill>
              </a:rPr>
            </a:br>
            <a:r>
              <a:rPr lang="en-US" sz="2000" i="1" dirty="0">
                <a:solidFill>
                  <a:schemeClr val="tx1">
                    <a:lumMod val="50000"/>
                    <a:lumOff val="50000"/>
                  </a:schemeClr>
                </a:solidFill>
              </a:rPr>
              <a:t>border-color:#;</a:t>
            </a:r>
            <a:br>
              <a:rPr lang="en-US" sz="2000" i="1" dirty="0">
                <a:solidFill>
                  <a:schemeClr val="tx1">
                    <a:lumMod val="50000"/>
                    <a:lumOff val="50000"/>
                  </a:schemeClr>
                </a:solidFill>
              </a:rPr>
            </a:br>
            <a:r>
              <a:rPr lang="en-US" sz="2000" i="1" dirty="0">
                <a:solidFill>
                  <a:schemeClr val="tx1">
                    <a:lumMod val="50000"/>
                    <a:lumOff val="50000"/>
                  </a:schemeClr>
                </a:solidFill>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563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Border - Individual sides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In CSS it is possible to specify different borders for different sides:</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p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border-top-style:dotted</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border-right-style:solid</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border-bottom-style:dotted</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border-left-style:solid</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p>
          <a:p>
            <a:pPr marL="0" lvl="0" indent="0">
              <a:spcBef>
                <a:spcPct val="20000"/>
              </a:spcBef>
              <a:buClrTx/>
              <a:buNone/>
            </a:pPr>
            <a:endParaRPr lang="en-US" i="1" dirty="0">
              <a:solidFill>
                <a:prstClr val="black">
                  <a:lumMod val="50000"/>
                  <a:lumOff val="50000"/>
                </a:prstClr>
              </a:solidFill>
              <a:latin typeface="Calibri"/>
            </a:endParaRPr>
          </a:p>
          <a:p>
            <a:pPr marL="342900" lvl="0" indent="-342900">
              <a:spcBef>
                <a:spcPct val="20000"/>
              </a:spcBef>
              <a:buClrTx/>
            </a:pPr>
            <a:r>
              <a:rPr lang="en-US" dirty="0">
                <a:solidFill>
                  <a:prstClr val="black"/>
                </a:solidFill>
                <a:latin typeface="Calibri"/>
              </a:rPr>
              <a:t>The example above can also be set with a single property:</a:t>
            </a:r>
          </a:p>
          <a:p>
            <a:pPr marL="0" lvl="0" indent="0">
              <a:spcBef>
                <a:spcPct val="20000"/>
              </a:spcBef>
              <a:buClrTx/>
              <a:buNone/>
            </a:pPr>
            <a:r>
              <a:rPr lang="en-US" dirty="0">
                <a:solidFill>
                  <a:prstClr val="black"/>
                </a:solidFill>
                <a:latin typeface="Calibri"/>
                <a:hlinkClick r:id="rId4" action="ppaction://hlinkfile"/>
              </a:rPr>
              <a:t>Example</a:t>
            </a:r>
            <a:endParaRPr lang="en-US" dirty="0">
              <a:solidFill>
                <a:prstClr val="black"/>
              </a:solidFill>
              <a:latin typeface="Calibri"/>
            </a:endParaRPr>
          </a:p>
          <a:p>
            <a:pPr marL="0" lvl="0" indent="0">
              <a:spcBef>
                <a:spcPct val="20000"/>
              </a:spcBef>
              <a:buClrTx/>
              <a:buNone/>
            </a:pPr>
            <a:r>
              <a:rPr lang="en-US" i="1" dirty="0" err="1">
                <a:solidFill>
                  <a:prstClr val="black">
                    <a:lumMod val="50000"/>
                    <a:lumOff val="50000"/>
                  </a:prstClr>
                </a:solidFill>
                <a:latin typeface="Calibri"/>
              </a:rPr>
              <a:t>border-style:dotted</a:t>
            </a:r>
            <a:r>
              <a:rPr lang="en-US" i="1" dirty="0">
                <a:solidFill>
                  <a:prstClr val="black">
                    <a:lumMod val="50000"/>
                    <a:lumOff val="50000"/>
                  </a:prstClr>
                </a:solidFill>
                <a:latin typeface="Calibri"/>
              </a:rPr>
              <a:t> solid;</a:t>
            </a:r>
          </a:p>
          <a:p>
            <a:pPr marL="0" indent="0">
              <a:buNone/>
            </a:pPr>
            <a:r>
              <a:rPr lang="en-US" sz="2000" i="1" dirty="0">
                <a:solidFill>
                  <a:schemeClr val="tx1">
                    <a:lumMod val="50000"/>
                    <a:lumOff val="50000"/>
                  </a:schemeClr>
                </a:solidFill>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6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fontScale="85000" lnSpcReduction="20000"/>
          </a:bodyPr>
          <a:lstStyle/>
          <a:p>
            <a:pPr marL="342900" lvl="0" indent="-342900">
              <a:spcBef>
                <a:spcPct val="20000"/>
              </a:spcBef>
              <a:buClrTx/>
            </a:pPr>
            <a:r>
              <a:rPr lang="en-US" sz="2400" dirty="0">
                <a:solidFill>
                  <a:prstClr val="black"/>
                </a:solidFill>
                <a:latin typeface="Calibri"/>
              </a:rPr>
              <a:t>The border-style property can have from one to four values.</a:t>
            </a:r>
            <a:endParaRPr lang="en-US" sz="3400" dirty="0">
              <a:solidFill>
                <a:prstClr val="black"/>
              </a:solidFill>
              <a:latin typeface="Calibri"/>
            </a:endParaRPr>
          </a:p>
          <a:p>
            <a:pPr marL="742950" lvl="1" indent="-285750">
              <a:spcBef>
                <a:spcPct val="20000"/>
              </a:spcBef>
              <a:buClrTx/>
              <a:buFont typeface="Arial" pitchFamily="34" charset="0"/>
              <a:buChar char="–"/>
            </a:pPr>
            <a:r>
              <a:rPr lang="en-US" sz="2200" dirty="0" err="1">
                <a:solidFill>
                  <a:prstClr val="black"/>
                </a:solidFill>
                <a:latin typeface="Calibri"/>
              </a:rPr>
              <a:t>border-style:dotted</a:t>
            </a:r>
            <a:r>
              <a:rPr lang="en-US" sz="2200" dirty="0">
                <a:solidFill>
                  <a:prstClr val="black"/>
                </a:solidFill>
                <a:latin typeface="Calibri"/>
              </a:rPr>
              <a:t> solid double dashed; </a:t>
            </a:r>
            <a:endParaRPr lang="en-US" sz="3000" dirty="0">
              <a:solidFill>
                <a:prstClr val="black"/>
              </a:solidFill>
              <a:latin typeface="Calibri"/>
            </a:endParaRPr>
          </a:p>
          <a:p>
            <a:pPr marL="1143000" lvl="2">
              <a:spcBef>
                <a:spcPct val="20000"/>
              </a:spcBef>
              <a:buClrTx/>
            </a:pPr>
            <a:r>
              <a:rPr lang="en-US" dirty="0">
                <a:solidFill>
                  <a:prstClr val="black"/>
                </a:solidFill>
                <a:latin typeface="Calibri"/>
              </a:rPr>
              <a:t>top border is dotted</a:t>
            </a:r>
            <a:endParaRPr lang="en-US" sz="2700" dirty="0">
              <a:solidFill>
                <a:prstClr val="black"/>
              </a:solidFill>
              <a:latin typeface="Calibri"/>
            </a:endParaRPr>
          </a:p>
          <a:p>
            <a:pPr marL="1143000" lvl="2">
              <a:spcBef>
                <a:spcPct val="20000"/>
              </a:spcBef>
              <a:buClrTx/>
            </a:pPr>
            <a:r>
              <a:rPr lang="en-US" dirty="0">
                <a:solidFill>
                  <a:prstClr val="black"/>
                </a:solidFill>
                <a:latin typeface="Calibri"/>
              </a:rPr>
              <a:t>right border is solid</a:t>
            </a:r>
            <a:endParaRPr lang="en-US" sz="2700" dirty="0">
              <a:solidFill>
                <a:prstClr val="black"/>
              </a:solidFill>
              <a:latin typeface="Calibri"/>
            </a:endParaRPr>
          </a:p>
          <a:p>
            <a:pPr marL="1143000" lvl="2">
              <a:spcBef>
                <a:spcPct val="20000"/>
              </a:spcBef>
              <a:buClrTx/>
            </a:pPr>
            <a:r>
              <a:rPr lang="en-US" dirty="0">
                <a:solidFill>
                  <a:prstClr val="black"/>
                </a:solidFill>
                <a:latin typeface="Calibri"/>
              </a:rPr>
              <a:t>bottom border is double</a:t>
            </a:r>
            <a:endParaRPr lang="en-US" sz="2700" dirty="0">
              <a:solidFill>
                <a:prstClr val="black"/>
              </a:solidFill>
              <a:latin typeface="Calibri"/>
            </a:endParaRPr>
          </a:p>
          <a:p>
            <a:pPr marL="1143000" lvl="2">
              <a:spcBef>
                <a:spcPct val="20000"/>
              </a:spcBef>
              <a:buClrTx/>
            </a:pPr>
            <a:r>
              <a:rPr lang="en-US" dirty="0">
                <a:solidFill>
                  <a:prstClr val="black"/>
                </a:solidFill>
                <a:latin typeface="Calibri"/>
              </a:rPr>
              <a:t>left border is dashed</a:t>
            </a:r>
            <a:endParaRPr lang="en-US" sz="2700" dirty="0">
              <a:solidFill>
                <a:prstClr val="black"/>
              </a:solidFill>
              <a:latin typeface="Calibri"/>
            </a:endParaRPr>
          </a:p>
          <a:p>
            <a:pPr marL="742950" lvl="1" indent="-285750">
              <a:spcBef>
                <a:spcPct val="20000"/>
              </a:spcBef>
              <a:buClrTx/>
              <a:buFont typeface="Arial" pitchFamily="34" charset="0"/>
              <a:buChar char="–"/>
            </a:pPr>
            <a:r>
              <a:rPr lang="en-US" sz="2200" dirty="0" err="1">
                <a:solidFill>
                  <a:prstClr val="black"/>
                </a:solidFill>
                <a:latin typeface="Calibri"/>
              </a:rPr>
              <a:t>border-style:dotted</a:t>
            </a:r>
            <a:r>
              <a:rPr lang="en-US" sz="2200" dirty="0">
                <a:solidFill>
                  <a:prstClr val="black"/>
                </a:solidFill>
                <a:latin typeface="Calibri"/>
              </a:rPr>
              <a:t> solid double; </a:t>
            </a:r>
            <a:endParaRPr lang="en-US" sz="3000" dirty="0">
              <a:solidFill>
                <a:prstClr val="black"/>
              </a:solidFill>
              <a:latin typeface="Calibri"/>
            </a:endParaRPr>
          </a:p>
          <a:p>
            <a:pPr marL="1143000" lvl="2">
              <a:spcBef>
                <a:spcPct val="20000"/>
              </a:spcBef>
              <a:buClrTx/>
            </a:pPr>
            <a:r>
              <a:rPr lang="en-US" dirty="0">
                <a:solidFill>
                  <a:prstClr val="black"/>
                </a:solidFill>
                <a:latin typeface="Calibri"/>
              </a:rPr>
              <a:t>top border is dotted</a:t>
            </a:r>
            <a:endParaRPr lang="en-US" sz="2700" dirty="0">
              <a:solidFill>
                <a:prstClr val="black"/>
              </a:solidFill>
              <a:latin typeface="Calibri"/>
            </a:endParaRPr>
          </a:p>
          <a:p>
            <a:pPr marL="1143000" lvl="2">
              <a:spcBef>
                <a:spcPct val="20000"/>
              </a:spcBef>
              <a:buClrTx/>
            </a:pPr>
            <a:r>
              <a:rPr lang="en-US" dirty="0">
                <a:solidFill>
                  <a:prstClr val="black"/>
                </a:solidFill>
                <a:latin typeface="Calibri"/>
              </a:rPr>
              <a:t>right and left borders are solid</a:t>
            </a:r>
            <a:endParaRPr lang="en-US" sz="2700" dirty="0">
              <a:solidFill>
                <a:prstClr val="black"/>
              </a:solidFill>
              <a:latin typeface="Calibri"/>
            </a:endParaRPr>
          </a:p>
          <a:p>
            <a:pPr marL="1143000" lvl="2">
              <a:spcBef>
                <a:spcPct val="20000"/>
              </a:spcBef>
              <a:buClrTx/>
            </a:pPr>
            <a:r>
              <a:rPr lang="en-US" dirty="0">
                <a:solidFill>
                  <a:prstClr val="black"/>
                </a:solidFill>
                <a:latin typeface="Calibri"/>
              </a:rPr>
              <a:t>bottom border is double</a:t>
            </a:r>
            <a:endParaRPr lang="en-US" sz="2700" dirty="0">
              <a:solidFill>
                <a:prstClr val="black"/>
              </a:solidFill>
              <a:latin typeface="Calibri"/>
            </a:endParaRPr>
          </a:p>
          <a:p>
            <a:pPr marL="742950" lvl="1" indent="-285750">
              <a:spcBef>
                <a:spcPct val="20000"/>
              </a:spcBef>
              <a:buClrTx/>
              <a:buFont typeface="Arial" pitchFamily="34" charset="0"/>
              <a:buChar char="–"/>
            </a:pPr>
            <a:r>
              <a:rPr lang="en-US" sz="2200" dirty="0" err="1">
                <a:solidFill>
                  <a:prstClr val="black"/>
                </a:solidFill>
                <a:latin typeface="Calibri"/>
              </a:rPr>
              <a:t>border-style:dotted</a:t>
            </a:r>
            <a:r>
              <a:rPr lang="en-US" sz="2200" dirty="0">
                <a:solidFill>
                  <a:prstClr val="black"/>
                </a:solidFill>
                <a:latin typeface="Calibri"/>
              </a:rPr>
              <a:t> solid; </a:t>
            </a:r>
            <a:endParaRPr lang="en-US" sz="3000" dirty="0">
              <a:solidFill>
                <a:prstClr val="black"/>
              </a:solidFill>
              <a:latin typeface="Calibri"/>
            </a:endParaRPr>
          </a:p>
          <a:p>
            <a:pPr marL="1143000" lvl="2">
              <a:spcBef>
                <a:spcPct val="20000"/>
              </a:spcBef>
              <a:buClrTx/>
            </a:pPr>
            <a:r>
              <a:rPr lang="en-US" dirty="0">
                <a:solidFill>
                  <a:prstClr val="black"/>
                </a:solidFill>
                <a:latin typeface="Calibri"/>
              </a:rPr>
              <a:t>top and bottom borders are dotted</a:t>
            </a:r>
            <a:endParaRPr lang="en-US" sz="2700" dirty="0">
              <a:solidFill>
                <a:prstClr val="black"/>
              </a:solidFill>
              <a:latin typeface="Calibri"/>
            </a:endParaRPr>
          </a:p>
          <a:p>
            <a:pPr marL="1143000" lvl="2">
              <a:spcBef>
                <a:spcPct val="20000"/>
              </a:spcBef>
              <a:buClrTx/>
            </a:pPr>
            <a:r>
              <a:rPr lang="en-US" dirty="0">
                <a:solidFill>
                  <a:prstClr val="black"/>
                </a:solidFill>
                <a:latin typeface="Calibri"/>
              </a:rPr>
              <a:t>right and left borders are solid</a:t>
            </a:r>
            <a:endParaRPr lang="en-US" sz="2700" dirty="0">
              <a:solidFill>
                <a:prstClr val="black"/>
              </a:solidFill>
              <a:latin typeface="Calibri"/>
            </a:endParaRPr>
          </a:p>
          <a:p>
            <a:pPr marL="742950" lvl="1" indent="-285750">
              <a:spcBef>
                <a:spcPct val="20000"/>
              </a:spcBef>
              <a:buClrTx/>
              <a:buFont typeface="Arial" pitchFamily="34" charset="0"/>
              <a:buChar char="–"/>
            </a:pPr>
            <a:r>
              <a:rPr lang="en-US" sz="2200" dirty="0" err="1">
                <a:solidFill>
                  <a:prstClr val="black"/>
                </a:solidFill>
                <a:latin typeface="Calibri"/>
              </a:rPr>
              <a:t>border-style:dotted</a:t>
            </a:r>
            <a:r>
              <a:rPr lang="en-US" sz="2200" dirty="0">
                <a:solidFill>
                  <a:prstClr val="black"/>
                </a:solidFill>
                <a:latin typeface="Calibri"/>
              </a:rPr>
              <a:t>;</a:t>
            </a:r>
            <a:endParaRPr lang="en-US" sz="3000" dirty="0">
              <a:solidFill>
                <a:prstClr val="black"/>
              </a:solidFill>
              <a:latin typeface="Calibri"/>
            </a:endParaRPr>
          </a:p>
          <a:p>
            <a:pPr marL="1143000" lvl="2">
              <a:spcBef>
                <a:spcPct val="20000"/>
              </a:spcBef>
              <a:buClrTx/>
            </a:pPr>
            <a:r>
              <a:rPr lang="en-US" dirty="0">
                <a:solidFill>
                  <a:prstClr val="black"/>
                </a:solidFill>
                <a:latin typeface="Calibri"/>
              </a:rPr>
              <a:t>all four borders are dotted</a:t>
            </a:r>
            <a:endParaRPr lang="en-US" sz="2700" dirty="0">
              <a:solidFill>
                <a:prstClr val="black"/>
              </a:solidFill>
              <a:latin typeface="Calibri"/>
            </a:endParaRPr>
          </a:p>
          <a:p>
            <a:pPr marL="342900" lvl="0" indent="-342900">
              <a:spcBef>
                <a:spcPct val="20000"/>
              </a:spcBef>
              <a:buClrTx/>
            </a:pPr>
            <a:r>
              <a:rPr lang="en-US" sz="2400" dirty="0">
                <a:solidFill>
                  <a:prstClr val="black"/>
                </a:solidFill>
                <a:latin typeface="Calibri"/>
              </a:rPr>
              <a:t>The border-style property is used in the example above. However, it also works with border-width and border-color.</a:t>
            </a:r>
            <a:endParaRPr lang="en-US" sz="3400" dirty="0">
              <a:solidFill>
                <a:prstClr val="black"/>
              </a:solidFill>
              <a:latin typeface="Calibri"/>
            </a:endParaRPr>
          </a:p>
          <a:p>
            <a:pPr marL="0" indent="0">
              <a:buNone/>
            </a:pPr>
            <a:r>
              <a:rPr lang="en-US" sz="2000" i="1" dirty="0">
                <a:solidFill>
                  <a:schemeClr val="tx1">
                    <a:lumMod val="50000"/>
                    <a:lumOff val="50000"/>
                  </a:schemeClr>
                </a:solidFill>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153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Border - Shorthand property</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As you can see from the examples above, there are many properties to consider when dealing with borders.</a:t>
            </a:r>
          </a:p>
          <a:p>
            <a:pPr marL="342900" lvl="0" indent="-342900">
              <a:spcBef>
                <a:spcPct val="20000"/>
              </a:spcBef>
              <a:buClrTx/>
            </a:pPr>
            <a:r>
              <a:rPr lang="en-US" dirty="0">
                <a:solidFill>
                  <a:prstClr val="black"/>
                </a:solidFill>
                <a:latin typeface="Calibri"/>
              </a:rPr>
              <a:t>To shorten the code, it is also possible to specify all the individual border properties in one property. This is called a shorthand property.</a:t>
            </a:r>
          </a:p>
          <a:p>
            <a:pPr marL="342900" lvl="0" indent="-342900">
              <a:spcBef>
                <a:spcPct val="20000"/>
              </a:spcBef>
              <a:buClrTx/>
            </a:pPr>
            <a:r>
              <a:rPr lang="en-US" dirty="0">
                <a:solidFill>
                  <a:prstClr val="black"/>
                </a:solidFill>
                <a:latin typeface="Calibri"/>
              </a:rPr>
              <a:t>The border property is a shorthand for the following individual border properties:</a:t>
            </a:r>
          </a:p>
          <a:p>
            <a:pPr marL="742950" lvl="1" indent="-285750">
              <a:spcBef>
                <a:spcPct val="20000"/>
              </a:spcBef>
              <a:buClrTx/>
              <a:buFont typeface="Arial" pitchFamily="34" charset="0"/>
              <a:buChar char="–"/>
            </a:pPr>
            <a:r>
              <a:rPr lang="en-US" sz="1800" dirty="0">
                <a:solidFill>
                  <a:prstClr val="black"/>
                </a:solidFill>
                <a:latin typeface="Calibri"/>
              </a:rPr>
              <a:t>border-width</a:t>
            </a:r>
          </a:p>
          <a:p>
            <a:pPr marL="742950" lvl="1" indent="-285750">
              <a:spcBef>
                <a:spcPct val="20000"/>
              </a:spcBef>
              <a:buClrTx/>
              <a:buFont typeface="Arial" pitchFamily="34" charset="0"/>
              <a:buChar char="–"/>
            </a:pPr>
            <a:r>
              <a:rPr lang="en-US" sz="1800" dirty="0">
                <a:solidFill>
                  <a:prstClr val="black"/>
                </a:solidFill>
                <a:latin typeface="Calibri"/>
              </a:rPr>
              <a:t>border-style (required)</a:t>
            </a:r>
          </a:p>
          <a:p>
            <a:pPr marL="742950" lvl="1" indent="-285750">
              <a:spcBef>
                <a:spcPct val="20000"/>
              </a:spcBef>
              <a:buClrTx/>
              <a:buFont typeface="Arial" pitchFamily="34" charset="0"/>
              <a:buChar char="–"/>
            </a:pPr>
            <a:r>
              <a:rPr lang="en-US" sz="1800" dirty="0">
                <a:solidFill>
                  <a:prstClr val="black"/>
                </a:solidFill>
                <a:latin typeface="Calibri"/>
              </a:rPr>
              <a:t>border-color</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border:5px solid red;</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574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16173" y="1543825"/>
            <a:ext cx="11020926" cy="5148785"/>
          </a:xfrm>
        </p:spPr>
        <p:txBody>
          <a:bodyPr>
            <a:normAutofit/>
          </a:bodyPr>
          <a:lstStyle/>
          <a:p>
            <a:pPr marL="342900" lvl="0" indent="-342900">
              <a:lnSpc>
                <a:spcPct val="150000"/>
              </a:lnSpc>
              <a:spcBef>
                <a:spcPct val="20000"/>
              </a:spcBef>
              <a:buClrTx/>
            </a:pPr>
            <a:r>
              <a:rPr lang="en-US" sz="2400" dirty="0">
                <a:solidFill>
                  <a:prstClr val="black"/>
                </a:solidFill>
                <a:latin typeface="Calibri"/>
              </a:rPr>
              <a:t>When a browser reads a style sheet, it will format the document according to it.</a:t>
            </a:r>
          </a:p>
          <a:p>
            <a:pPr marL="0" lvl="0" indent="0">
              <a:lnSpc>
                <a:spcPct val="150000"/>
              </a:lnSpc>
              <a:spcBef>
                <a:spcPct val="20000"/>
              </a:spcBef>
              <a:buClrTx/>
              <a:buNone/>
            </a:pPr>
            <a:r>
              <a:rPr lang="en-US" sz="2400" b="1" u="sng" dirty="0">
                <a:solidFill>
                  <a:prstClr val="black"/>
                </a:solidFill>
                <a:latin typeface="Calibri"/>
              </a:rPr>
              <a:t>Three Ways to Insert CSS</a:t>
            </a:r>
            <a:endParaRPr lang="en-US" sz="2400" dirty="0">
              <a:solidFill>
                <a:prstClr val="black"/>
              </a:solidFill>
              <a:latin typeface="Calibri"/>
            </a:endParaRPr>
          </a:p>
          <a:p>
            <a:pPr marL="342900" lvl="0" indent="-342900">
              <a:lnSpc>
                <a:spcPct val="150000"/>
              </a:lnSpc>
              <a:spcBef>
                <a:spcPct val="20000"/>
              </a:spcBef>
              <a:buClrTx/>
            </a:pPr>
            <a:r>
              <a:rPr lang="en-US" sz="2400" dirty="0">
                <a:solidFill>
                  <a:prstClr val="black"/>
                </a:solidFill>
                <a:latin typeface="Calibri"/>
              </a:rPr>
              <a:t>There are three ways of inserting a style sheet:</a:t>
            </a:r>
          </a:p>
          <a:p>
            <a:pPr marL="742950" lvl="1" indent="-285750">
              <a:lnSpc>
                <a:spcPct val="150000"/>
              </a:lnSpc>
              <a:spcBef>
                <a:spcPct val="20000"/>
              </a:spcBef>
              <a:buClrTx/>
              <a:buFont typeface="Arial" pitchFamily="34" charset="0"/>
              <a:buChar char="–"/>
            </a:pPr>
            <a:r>
              <a:rPr lang="en-US" dirty="0">
                <a:solidFill>
                  <a:prstClr val="black"/>
                </a:solidFill>
                <a:latin typeface="Calibri"/>
              </a:rPr>
              <a:t>External style sheet</a:t>
            </a:r>
          </a:p>
          <a:p>
            <a:pPr marL="742950" lvl="1" indent="-285750">
              <a:lnSpc>
                <a:spcPct val="150000"/>
              </a:lnSpc>
              <a:spcBef>
                <a:spcPct val="20000"/>
              </a:spcBef>
              <a:buClrTx/>
              <a:buFont typeface="Arial" pitchFamily="34" charset="0"/>
              <a:buChar char="–"/>
            </a:pPr>
            <a:r>
              <a:rPr lang="en-US" dirty="0">
                <a:solidFill>
                  <a:prstClr val="black"/>
                </a:solidFill>
                <a:latin typeface="Calibri"/>
              </a:rPr>
              <a:t>Internal style sheet</a:t>
            </a:r>
          </a:p>
          <a:p>
            <a:pPr marL="742950" lvl="1" indent="-285750">
              <a:lnSpc>
                <a:spcPct val="150000"/>
              </a:lnSpc>
              <a:spcBef>
                <a:spcPct val="20000"/>
              </a:spcBef>
              <a:buClrTx/>
              <a:buFont typeface="Arial" pitchFamily="34" charset="0"/>
              <a:buChar char="–"/>
            </a:pPr>
            <a:r>
              <a:rPr lang="en-US" dirty="0">
                <a:solidFill>
                  <a:prstClr val="black"/>
                </a:solidFill>
                <a:latin typeface="Calibri"/>
              </a:rPr>
              <a:t>Inline style</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6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u="sng" dirty="0">
                <a:solidFill>
                  <a:prstClr val="black"/>
                </a:solidFill>
                <a:latin typeface="Calibri"/>
                <a:hlinkClick r:id="rId3" action="ppaction://hlinkfile"/>
              </a:rPr>
              <a:t>All the top border properties in one declaration</a:t>
            </a:r>
            <a:r>
              <a:rPr lang="en-US" dirty="0">
                <a:solidFill>
                  <a:prstClr val="black"/>
                </a:solidFill>
                <a:latin typeface="Calibri"/>
              </a:rPr>
              <a:t> : This example demonstrates a shorthand property for setting all of the properties for the top border in one declaration.</a:t>
            </a:r>
            <a:endParaRPr lang="en-US" u="sng" dirty="0">
              <a:solidFill>
                <a:prstClr val="black"/>
              </a:solidFill>
              <a:latin typeface="Calibri"/>
              <a:hlinkClick r:id="rId4" action="ppaction://hlinkfile"/>
            </a:endParaRPr>
          </a:p>
          <a:p>
            <a:pPr marL="0" lvl="0" indent="0">
              <a:spcBef>
                <a:spcPct val="20000"/>
              </a:spcBef>
              <a:buClrTx/>
              <a:buNone/>
            </a:pPr>
            <a:r>
              <a:rPr lang="en-US" u="sng" dirty="0">
                <a:solidFill>
                  <a:prstClr val="black"/>
                </a:solidFill>
                <a:latin typeface="Calibri"/>
                <a:hlinkClick r:id="rId5" action="ppaction://hlinkfile"/>
              </a:rPr>
              <a:t>Set the width of the left border</a:t>
            </a:r>
            <a:r>
              <a:rPr lang="en-US" dirty="0">
                <a:solidFill>
                  <a:prstClr val="black"/>
                </a:solidFill>
                <a:latin typeface="Calibri"/>
              </a:rPr>
              <a:t> : This example demonstrates how to set the width of the left border.</a:t>
            </a:r>
          </a:p>
          <a:p>
            <a:pPr marL="0" lvl="0" indent="0">
              <a:spcBef>
                <a:spcPct val="20000"/>
              </a:spcBef>
              <a:buClrTx/>
              <a:buNone/>
            </a:pPr>
            <a:r>
              <a:rPr lang="en-US" u="sng" dirty="0">
                <a:solidFill>
                  <a:prstClr val="black"/>
                </a:solidFill>
                <a:latin typeface="Calibri"/>
                <a:hlinkClick r:id="rId6" action="ppaction://hlinkfile"/>
              </a:rPr>
              <a:t>Set the color of the right border</a:t>
            </a:r>
            <a:r>
              <a:rPr lang="en-US" dirty="0">
                <a:solidFill>
                  <a:prstClr val="black"/>
                </a:solidFill>
                <a:latin typeface="Calibri"/>
              </a:rPr>
              <a:t> : This example demonstrates how to set the color of the right border.</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CSS Border Properties (P. 102)</a:t>
            </a:r>
            <a:endParaRPr lang="en-US"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Border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79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r>
              <a:rPr lang="en-US"/>
              <a:t>The </a:t>
            </a:r>
            <a:r>
              <a:rPr lang="en-US" dirty="0"/>
              <a:t>outline properties specify the style, color, and width of an outline.</a:t>
            </a:r>
          </a:p>
          <a:p>
            <a:pPr marL="0" indent="0">
              <a:buNone/>
            </a:pPr>
            <a:r>
              <a:rPr lang="en-US" b="1" u="sng" dirty="0"/>
              <a:t>CSS Outline</a:t>
            </a:r>
            <a:endParaRPr lang="en-US" dirty="0"/>
          </a:p>
          <a:p>
            <a:r>
              <a:rPr lang="en-US" dirty="0"/>
              <a:t>An outline is a line that is drawn around elements (outside the borders) to make the element "stand out". </a:t>
            </a:r>
          </a:p>
          <a:p>
            <a:r>
              <a:rPr lang="en-US" dirty="0"/>
              <a:t>However, the outline property is different from the border property.</a:t>
            </a:r>
          </a:p>
          <a:p>
            <a:r>
              <a:rPr lang="en-US" dirty="0"/>
              <a:t>The outline is not a part of an element's dimensions; the element's total width and height is not affected by the width of the outline.</a:t>
            </a:r>
          </a:p>
        </p:txBody>
      </p:sp>
      <p:sp>
        <p:nvSpPr>
          <p:cNvPr id="7" name="TextBox 6"/>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Outline</a:t>
            </a:r>
            <a:endParaRPr lang="en-US" sz="3600" dirty="0">
              <a:solidFill>
                <a:srgbClr val="FF0000"/>
              </a:solidFill>
              <a:latin typeface="Arial (Headings)"/>
            </a:endParaRPr>
          </a:p>
        </p:txBody>
      </p:sp>
      <p:sp>
        <p:nvSpPr>
          <p:cNvPr id="8" name="Rectangle 7"/>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668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Outline"/>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690169" y="2533135"/>
            <a:ext cx="4686300" cy="2526756"/>
          </a:xfrm>
          <a:prstGeom prst="rect">
            <a:avLst/>
          </a:prstGeom>
          <a:noFill/>
          <a:ln>
            <a:noFill/>
          </a:ln>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Outline (Con)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7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u="sng" dirty="0">
                <a:solidFill>
                  <a:prstClr val="black"/>
                </a:solidFill>
                <a:latin typeface="Calibri"/>
                <a:hlinkClick r:id="rId3" action="ppaction://hlinkfile"/>
              </a:rPr>
              <a:t>Draw a line around an element (outline)</a:t>
            </a:r>
            <a:r>
              <a:rPr lang="en-US" dirty="0">
                <a:solidFill>
                  <a:prstClr val="black"/>
                </a:solidFill>
                <a:latin typeface="Calibri"/>
              </a:rPr>
              <a:t> : This example demonstrates how to draw a line around an element, outside the border edge.</a:t>
            </a:r>
          </a:p>
          <a:p>
            <a:pPr marL="0" lvl="0" indent="0">
              <a:spcBef>
                <a:spcPct val="20000"/>
              </a:spcBef>
              <a:buClrTx/>
              <a:buNone/>
            </a:pPr>
            <a:r>
              <a:rPr lang="en-US" u="sng" dirty="0">
                <a:solidFill>
                  <a:prstClr val="black"/>
                </a:solidFill>
                <a:latin typeface="Calibri"/>
                <a:hlinkClick r:id="rId4" action="ppaction://hlinkfile"/>
              </a:rPr>
              <a:t>Set the style of an outline</a:t>
            </a:r>
            <a:r>
              <a:rPr lang="en-US" dirty="0">
                <a:solidFill>
                  <a:prstClr val="black"/>
                </a:solidFill>
                <a:latin typeface="Calibri"/>
              </a:rPr>
              <a:t> : This example demonstrates how to set the style of an outline.</a:t>
            </a:r>
          </a:p>
          <a:p>
            <a:pPr marL="0" lvl="0" indent="0">
              <a:spcBef>
                <a:spcPct val="20000"/>
              </a:spcBef>
              <a:buClrTx/>
              <a:buNone/>
            </a:pPr>
            <a:r>
              <a:rPr lang="en-US" u="sng" dirty="0">
                <a:solidFill>
                  <a:prstClr val="black"/>
                </a:solidFill>
                <a:latin typeface="Calibri"/>
                <a:hlinkClick r:id="rId5" action="ppaction://hlinkfile"/>
              </a:rPr>
              <a:t>Set the color of an outline</a:t>
            </a:r>
            <a:r>
              <a:rPr lang="en-US" dirty="0">
                <a:solidFill>
                  <a:prstClr val="black"/>
                </a:solidFill>
                <a:latin typeface="Calibri"/>
              </a:rPr>
              <a:t> : This example demonstrates how to set the color of an outline.</a:t>
            </a:r>
          </a:p>
          <a:p>
            <a:pPr marL="0" lvl="0" indent="0">
              <a:spcBef>
                <a:spcPct val="20000"/>
              </a:spcBef>
              <a:buClrTx/>
              <a:buNone/>
            </a:pPr>
            <a:r>
              <a:rPr lang="en-US" u="sng" dirty="0">
                <a:solidFill>
                  <a:prstClr val="black"/>
                </a:solidFill>
                <a:latin typeface="Calibri"/>
                <a:hlinkClick r:id="rId6" action="ppaction://hlinkfile"/>
              </a:rPr>
              <a:t>Set the width of an outline</a:t>
            </a:r>
            <a:r>
              <a:rPr lang="en-US" dirty="0">
                <a:solidFill>
                  <a:prstClr val="black"/>
                </a:solidFill>
                <a:latin typeface="Calibri"/>
              </a:rPr>
              <a:t> : This example demonstrates how to set the width of an outline.</a:t>
            </a:r>
          </a:p>
          <a:p>
            <a:pPr marL="0" lvl="0" indent="0">
              <a:spcBef>
                <a:spcPct val="20000"/>
              </a:spcBef>
              <a:buClrTx/>
              <a:buNone/>
            </a:pPr>
            <a:endParaRPr lang="en-US" dirty="0">
              <a:solidFill>
                <a:prstClr val="black"/>
              </a:solidFill>
              <a:latin typeface="Calibri"/>
            </a:endParaRPr>
          </a:p>
          <a:p>
            <a:pPr marL="0" lvl="0" indent="0">
              <a:spcBef>
                <a:spcPct val="20000"/>
              </a:spcBef>
              <a:buClrTx/>
              <a:buNone/>
            </a:pPr>
            <a:r>
              <a:rPr lang="en-US" b="1" u="sng" dirty="0">
                <a:solidFill>
                  <a:prstClr val="black"/>
                </a:solidFill>
                <a:latin typeface="Calibri"/>
              </a:rPr>
              <a:t>CSS Outline Properties (P. 106)</a:t>
            </a:r>
            <a:endParaRPr lang="en-US"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Outline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6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342900" lvl="0" indent="-342900">
              <a:spcBef>
                <a:spcPct val="20000"/>
              </a:spcBef>
              <a:buClrTx/>
            </a:pPr>
            <a:r>
              <a:rPr lang="en-US" sz="1900" dirty="0">
                <a:solidFill>
                  <a:prstClr val="black"/>
                </a:solidFill>
                <a:latin typeface="Calibri"/>
              </a:rPr>
              <a:t>The CSS margin properties define the space around elements.</a:t>
            </a:r>
          </a:p>
          <a:p>
            <a:pPr marL="0" lvl="0" indent="0">
              <a:spcBef>
                <a:spcPct val="20000"/>
              </a:spcBef>
              <a:buClrTx/>
              <a:buNone/>
            </a:pPr>
            <a:endParaRPr lang="en-US" sz="1900" dirty="0">
              <a:solidFill>
                <a:prstClr val="black"/>
              </a:solidFill>
              <a:latin typeface="Calibri"/>
            </a:endParaRPr>
          </a:p>
          <a:p>
            <a:pPr marL="0" lvl="0" indent="0">
              <a:spcBef>
                <a:spcPct val="20000"/>
              </a:spcBef>
              <a:buClrTx/>
              <a:buNone/>
            </a:pPr>
            <a:r>
              <a:rPr lang="en-US" sz="1900" b="1" u="sng" dirty="0">
                <a:solidFill>
                  <a:prstClr val="black"/>
                </a:solidFill>
                <a:latin typeface="Calibri"/>
              </a:rPr>
              <a:t>Margin</a:t>
            </a:r>
            <a:endParaRPr lang="en-US" sz="1900" dirty="0">
              <a:solidFill>
                <a:prstClr val="black"/>
              </a:solidFill>
              <a:latin typeface="Calibri"/>
            </a:endParaRPr>
          </a:p>
          <a:p>
            <a:pPr marL="342900" lvl="0" indent="-342900">
              <a:spcBef>
                <a:spcPct val="20000"/>
              </a:spcBef>
              <a:buClrTx/>
            </a:pPr>
            <a:r>
              <a:rPr lang="en-US" sz="1900" dirty="0">
                <a:solidFill>
                  <a:prstClr val="black"/>
                </a:solidFill>
                <a:latin typeface="Calibri"/>
              </a:rPr>
              <a:t>The margin clears an area around an element (outside the border). The margin does not have a background color, and is completely transparent.</a:t>
            </a:r>
          </a:p>
          <a:p>
            <a:pPr marL="342900" lvl="0" indent="-342900">
              <a:spcBef>
                <a:spcPct val="20000"/>
              </a:spcBef>
              <a:buClrTx/>
            </a:pPr>
            <a:r>
              <a:rPr lang="en-US" sz="1900" dirty="0">
                <a:solidFill>
                  <a:prstClr val="black"/>
                </a:solidFill>
                <a:latin typeface="Calibri"/>
              </a:rPr>
              <a:t>The top, right, bottom, and left margin can be changed independently using separate properties. A shorthand margin property can also be used, to change all margins at once.</a:t>
            </a:r>
          </a:p>
          <a:p>
            <a:pPr marL="0" lvl="0" indent="0">
              <a:spcBef>
                <a:spcPct val="20000"/>
              </a:spcBef>
              <a:buClrTx/>
              <a:buNone/>
            </a:pPr>
            <a:r>
              <a:rPr lang="en-US" sz="1900" b="1" dirty="0">
                <a:solidFill>
                  <a:prstClr val="black"/>
                </a:solidFill>
                <a:latin typeface="Calibri"/>
              </a:rPr>
              <a:t>Possible Values</a:t>
            </a:r>
          </a:p>
          <a:p>
            <a:pPr marL="0" lvl="0" indent="0">
              <a:spcBef>
                <a:spcPct val="20000"/>
              </a:spcBef>
              <a:buClrTx/>
              <a:buNone/>
            </a:pPr>
            <a:endParaRPr lang="en-US" sz="1900" b="1" dirty="0">
              <a:solidFill>
                <a:prstClr val="black"/>
              </a:solidFill>
              <a:latin typeface="Calibri"/>
            </a:endParaRPr>
          </a:p>
          <a:p>
            <a:pPr marL="0" lvl="0" indent="0">
              <a:spcBef>
                <a:spcPct val="20000"/>
              </a:spcBef>
              <a:buClrTx/>
              <a:buNone/>
            </a:pPr>
            <a:endParaRPr lang="en-US" sz="1900" b="1" dirty="0">
              <a:solidFill>
                <a:prstClr val="black"/>
              </a:solidFill>
              <a:latin typeface="Calibri"/>
            </a:endParaRPr>
          </a:p>
          <a:p>
            <a:pPr marL="0" lvl="0" indent="0">
              <a:spcBef>
                <a:spcPct val="20000"/>
              </a:spcBef>
              <a:buClrTx/>
              <a:buNone/>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342900" lvl="0" indent="-342900">
              <a:spcBef>
                <a:spcPct val="20000"/>
              </a:spcBef>
              <a:buClrTx/>
            </a:pPr>
            <a:endParaRPr lang="en-US" sz="1900" dirty="0">
              <a:solidFill>
                <a:prstClr val="black"/>
              </a:solidFill>
              <a:latin typeface="Calibri"/>
            </a:endParaRPr>
          </a:p>
          <a:p>
            <a:pPr marL="0" lvl="0" indent="0">
              <a:spcBef>
                <a:spcPct val="20000"/>
              </a:spcBef>
              <a:buClrTx/>
              <a:buNone/>
            </a:pPr>
            <a:r>
              <a:rPr lang="en-US" sz="2000" b="1" dirty="0">
                <a:solidFill>
                  <a:prstClr val="black"/>
                </a:solidFill>
                <a:latin typeface="Calibri"/>
              </a:rPr>
              <a:t>Note</a:t>
            </a:r>
            <a:r>
              <a:rPr lang="en-US" sz="2000" dirty="0">
                <a:solidFill>
                  <a:prstClr val="black"/>
                </a:solidFill>
                <a:latin typeface="Calibri"/>
              </a:rPr>
              <a:t>: It is also possible to use negative values, to overlap content.</a:t>
            </a:r>
            <a:endParaRPr lang="en-US" sz="1900" dirty="0">
              <a:solidFill>
                <a:prstClr val="black"/>
              </a:solidFill>
              <a:latin typeface="Calibri"/>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679" y="3941590"/>
            <a:ext cx="86931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Margin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17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Margin - Individual sides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In CSS, it is possible to specify different margins for different sides:</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margin-top:100px;</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margin-bottom:100px;</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margin-right:50px;</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margin-left:50px;</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Margin - Shorthand property</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To shorten the code, it is possible to specify all the margin properties in one property. This is called a shorthand property.</a:t>
            </a:r>
          </a:p>
          <a:p>
            <a:pPr marL="342900" lvl="0" indent="-342900">
              <a:spcBef>
                <a:spcPct val="20000"/>
              </a:spcBef>
              <a:buClrTx/>
            </a:pPr>
            <a:r>
              <a:rPr lang="en-US" dirty="0">
                <a:solidFill>
                  <a:prstClr val="black"/>
                </a:solidFill>
                <a:latin typeface="Calibri"/>
              </a:rPr>
              <a:t>The shorthand property for all the margin properties is "margin":</a:t>
            </a:r>
          </a:p>
          <a:p>
            <a:pPr marL="0" lvl="0" indent="0">
              <a:spcBef>
                <a:spcPct val="20000"/>
              </a:spcBef>
              <a:buClrTx/>
              <a:buNone/>
            </a:pPr>
            <a:r>
              <a:rPr lang="en-US" dirty="0">
                <a:solidFill>
                  <a:prstClr val="black"/>
                </a:solidFill>
                <a:latin typeface="Calibri"/>
                <a:hlinkClick r:id="rId4"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margin:100px 50px;</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Margin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2121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fontScale="92500" lnSpcReduction="10000"/>
          </a:bodyPr>
          <a:lstStyle/>
          <a:p>
            <a:pPr marL="342900" lvl="0" indent="-342900">
              <a:spcBef>
                <a:spcPct val="20000"/>
              </a:spcBef>
              <a:buClrTx/>
            </a:pPr>
            <a:r>
              <a:rPr lang="en-US" dirty="0">
                <a:solidFill>
                  <a:prstClr val="black"/>
                </a:solidFill>
                <a:latin typeface="Calibri"/>
              </a:rPr>
              <a:t>The margin property can have from one to four values.</a:t>
            </a:r>
          </a:p>
          <a:p>
            <a:pPr marL="742950" lvl="1" indent="-285750">
              <a:spcBef>
                <a:spcPct val="20000"/>
              </a:spcBef>
              <a:buClrTx/>
              <a:buFont typeface="Arial" pitchFamily="34" charset="0"/>
              <a:buChar char="–"/>
            </a:pPr>
            <a:r>
              <a:rPr lang="en-US" dirty="0">
                <a:solidFill>
                  <a:prstClr val="black"/>
                </a:solidFill>
                <a:latin typeface="Calibri"/>
              </a:rPr>
              <a:t>margin:25px 50px 75px 100px; </a:t>
            </a:r>
          </a:p>
          <a:p>
            <a:pPr marL="1143000" lvl="2">
              <a:spcBef>
                <a:spcPct val="20000"/>
              </a:spcBef>
              <a:buClrTx/>
            </a:pPr>
            <a:r>
              <a:rPr lang="en-US" sz="1900" dirty="0">
                <a:solidFill>
                  <a:prstClr val="black"/>
                </a:solidFill>
                <a:latin typeface="Calibri"/>
              </a:rPr>
              <a:t>top margin is 25px</a:t>
            </a:r>
          </a:p>
          <a:p>
            <a:pPr marL="1143000" lvl="2">
              <a:spcBef>
                <a:spcPct val="20000"/>
              </a:spcBef>
              <a:buClrTx/>
            </a:pPr>
            <a:r>
              <a:rPr lang="en-US" sz="1900" dirty="0">
                <a:solidFill>
                  <a:prstClr val="black"/>
                </a:solidFill>
                <a:latin typeface="Calibri"/>
              </a:rPr>
              <a:t>right margin is 50px</a:t>
            </a:r>
          </a:p>
          <a:p>
            <a:pPr marL="1143000" lvl="2">
              <a:spcBef>
                <a:spcPct val="20000"/>
              </a:spcBef>
              <a:buClrTx/>
            </a:pPr>
            <a:r>
              <a:rPr lang="en-US" sz="1900" dirty="0">
                <a:solidFill>
                  <a:prstClr val="black"/>
                </a:solidFill>
                <a:latin typeface="Calibri"/>
              </a:rPr>
              <a:t>bottom margin is 75px</a:t>
            </a:r>
          </a:p>
          <a:p>
            <a:pPr marL="1143000" lvl="2">
              <a:spcBef>
                <a:spcPct val="20000"/>
              </a:spcBef>
              <a:buClrTx/>
            </a:pPr>
            <a:r>
              <a:rPr lang="en-US" sz="1900" dirty="0">
                <a:solidFill>
                  <a:prstClr val="black"/>
                </a:solidFill>
                <a:latin typeface="Calibri"/>
              </a:rPr>
              <a:t>left margin is 100px</a:t>
            </a:r>
          </a:p>
          <a:p>
            <a:pPr marL="742950" lvl="1" indent="-285750">
              <a:spcBef>
                <a:spcPct val="20000"/>
              </a:spcBef>
              <a:buClrTx/>
              <a:buFont typeface="Arial" pitchFamily="34" charset="0"/>
              <a:buChar char="–"/>
            </a:pPr>
            <a:r>
              <a:rPr lang="en-US" dirty="0">
                <a:solidFill>
                  <a:prstClr val="black"/>
                </a:solidFill>
                <a:latin typeface="Calibri"/>
              </a:rPr>
              <a:t>margin:25px 50px 75px;</a:t>
            </a:r>
          </a:p>
          <a:p>
            <a:pPr marL="1143000" lvl="2">
              <a:spcBef>
                <a:spcPct val="20000"/>
              </a:spcBef>
              <a:buClrTx/>
            </a:pPr>
            <a:r>
              <a:rPr lang="en-US" sz="1900" dirty="0">
                <a:solidFill>
                  <a:prstClr val="black"/>
                </a:solidFill>
                <a:latin typeface="Calibri"/>
              </a:rPr>
              <a:t>top margin is 25px</a:t>
            </a:r>
          </a:p>
          <a:p>
            <a:pPr marL="1143000" lvl="2">
              <a:spcBef>
                <a:spcPct val="20000"/>
              </a:spcBef>
              <a:buClrTx/>
            </a:pPr>
            <a:r>
              <a:rPr lang="en-US" sz="1900" dirty="0">
                <a:solidFill>
                  <a:prstClr val="black"/>
                </a:solidFill>
                <a:latin typeface="Calibri"/>
              </a:rPr>
              <a:t>right and left margins are 50px</a:t>
            </a:r>
          </a:p>
          <a:p>
            <a:pPr marL="1143000" lvl="2">
              <a:spcBef>
                <a:spcPct val="20000"/>
              </a:spcBef>
              <a:buClrTx/>
            </a:pPr>
            <a:r>
              <a:rPr lang="en-US" sz="1900" dirty="0">
                <a:solidFill>
                  <a:prstClr val="black"/>
                </a:solidFill>
                <a:latin typeface="Calibri"/>
              </a:rPr>
              <a:t>bottom margin is 75px</a:t>
            </a:r>
          </a:p>
          <a:p>
            <a:pPr marL="742950" lvl="1" indent="-285750">
              <a:spcBef>
                <a:spcPct val="20000"/>
              </a:spcBef>
              <a:buClrTx/>
              <a:buFont typeface="Arial" pitchFamily="34" charset="0"/>
              <a:buChar char="–"/>
            </a:pPr>
            <a:r>
              <a:rPr lang="en-US" dirty="0">
                <a:solidFill>
                  <a:prstClr val="black"/>
                </a:solidFill>
                <a:latin typeface="Calibri"/>
              </a:rPr>
              <a:t>margin:25px 50px;</a:t>
            </a:r>
          </a:p>
          <a:p>
            <a:pPr marL="1143000" lvl="2">
              <a:spcBef>
                <a:spcPct val="20000"/>
              </a:spcBef>
              <a:buClrTx/>
            </a:pPr>
            <a:r>
              <a:rPr lang="en-US" sz="1900" dirty="0">
                <a:solidFill>
                  <a:prstClr val="black"/>
                </a:solidFill>
                <a:latin typeface="Calibri"/>
              </a:rPr>
              <a:t>top and bottom margins are 25px</a:t>
            </a:r>
          </a:p>
          <a:p>
            <a:pPr marL="1143000" lvl="2">
              <a:spcBef>
                <a:spcPct val="20000"/>
              </a:spcBef>
              <a:buClrTx/>
            </a:pPr>
            <a:r>
              <a:rPr lang="en-US" sz="1900" dirty="0">
                <a:solidFill>
                  <a:prstClr val="black"/>
                </a:solidFill>
                <a:latin typeface="Calibri"/>
              </a:rPr>
              <a:t>right and left margins are 50px</a:t>
            </a:r>
          </a:p>
          <a:p>
            <a:pPr marL="742950" lvl="1" indent="-285750">
              <a:spcBef>
                <a:spcPct val="20000"/>
              </a:spcBef>
              <a:buClrTx/>
              <a:buFont typeface="Arial" pitchFamily="34" charset="0"/>
              <a:buChar char="–"/>
            </a:pPr>
            <a:r>
              <a:rPr lang="en-US" dirty="0">
                <a:solidFill>
                  <a:prstClr val="black"/>
                </a:solidFill>
                <a:latin typeface="Calibri"/>
              </a:rPr>
              <a:t>margin:25px;</a:t>
            </a:r>
          </a:p>
          <a:p>
            <a:pPr marL="1143000" lvl="2">
              <a:spcBef>
                <a:spcPct val="20000"/>
              </a:spcBef>
              <a:buClrTx/>
            </a:pPr>
            <a:r>
              <a:rPr lang="en-US" sz="1900" dirty="0">
                <a:solidFill>
                  <a:prstClr val="black"/>
                </a:solidFill>
                <a:latin typeface="Calibri"/>
              </a:rPr>
              <a:t>all four margins are 25px</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Margin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3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u="sng" dirty="0">
                <a:solidFill>
                  <a:prstClr val="black"/>
                </a:solidFill>
                <a:latin typeface="Calibri"/>
                <a:hlinkClick r:id="rId3" action="ppaction://hlinkfile"/>
              </a:rPr>
              <a:t>Set the top margin of a text using a cm value</a:t>
            </a:r>
            <a:r>
              <a:rPr lang="en-US" dirty="0">
                <a:solidFill>
                  <a:prstClr val="black"/>
                </a:solidFill>
                <a:latin typeface="Calibri"/>
              </a:rPr>
              <a:t> : This example demonstrates how to set the top margin of a text using a cm value.</a:t>
            </a:r>
          </a:p>
          <a:p>
            <a:pPr marL="0" lvl="0" indent="0">
              <a:spcBef>
                <a:spcPct val="20000"/>
              </a:spcBef>
              <a:buClrTx/>
              <a:buNone/>
            </a:pP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4" action="ppaction://hlinkfile"/>
              </a:rPr>
              <a:t>Set the bottom margin of a text using a percent value</a:t>
            </a:r>
            <a:r>
              <a:rPr lang="en-US" dirty="0">
                <a:solidFill>
                  <a:prstClr val="black"/>
                </a:solidFill>
                <a:latin typeface="Calibri"/>
              </a:rPr>
              <a:t> : This example demonstrates how to set the bottom margin in percent, relative to the width of the containing element.</a:t>
            </a:r>
          </a:p>
          <a:p>
            <a:pPr marL="0" lvl="0" indent="0">
              <a:spcBef>
                <a:spcPct val="20000"/>
              </a:spcBef>
              <a:buClrTx/>
              <a:buNone/>
            </a:pPr>
            <a:endParaRPr lang="en-US" b="1" u="sng" dirty="0">
              <a:solidFill>
                <a:prstClr val="black"/>
              </a:solidFill>
              <a:latin typeface="Calibri"/>
            </a:endParaRPr>
          </a:p>
          <a:p>
            <a:pPr marL="0" lvl="0" indent="0">
              <a:spcBef>
                <a:spcPct val="20000"/>
              </a:spcBef>
              <a:buClrTx/>
              <a:buNone/>
            </a:pPr>
            <a:r>
              <a:rPr lang="en-US" b="1" u="sng" dirty="0">
                <a:solidFill>
                  <a:prstClr val="black"/>
                </a:solidFill>
                <a:latin typeface="Calibri"/>
              </a:rPr>
              <a:t>CSS Margin Properties (P. 108)</a:t>
            </a:r>
            <a:endParaRPr lang="en-US" dirty="0">
              <a:solidFill>
                <a:prstClr val="black"/>
              </a:solidFill>
              <a:latin typeface="Calibri"/>
            </a:endParaRP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Margin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00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342900" lvl="0" indent="-342900">
              <a:spcBef>
                <a:spcPct val="20000"/>
              </a:spcBef>
              <a:buClrTx/>
            </a:pPr>
            <a:r>
              <a:rPr lang="en-US" dirty="0">
                <a:solidFill>
                  <a:prstClr val="black"/>
                </a:solidFill>
                <a:latin typeface="Calibri"/>
              </a:rPr>
              <a:t>The CSS padding properties define the space between the element border and the element content.</a:t>
            </a:r>
          </a:p>
          <a:p>
            <a:pPr marL="0" lvl="0" indent="0">
              <a:spcBef>
                <a:spcPct val="20000"/>
              </a:spcBef>
              <a:buClrTx/>
              <a:buNone/>
            </a:pPr>
            <a:r>
              <a:rPr lang="en-US" b="1" u="sng" dirty="0">
                <a:solidFill>
                  <a:prstClr val="black"/>
                </a:solidFill>
                <a:latin typeface="Calibri"/>
              </a:rPr>
              <a:t>Padding</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The padding clears an area around the content (inside the border) of an element. The padding is affected by the background color of the element.</a:t>
            </a:r>
          </a:p>
          <a:p>
            <a:pPr marL="342900" lvl="0" indent="-342900">
              <a:spcBef>
                <a:spcPct val="20000"/>
              </a:spcBef>
              <a:buClrTx/>
            </a:pPr>
            <a:r>
              <a:rPr lang="en-US" dirty="0">
                <a:solidFill>
                  <a:prstClr val="black"/>
                </a:solidFill>
                <a:latin typeface="Calibri"/>
              </a:rPr>
              <a:t>The top, right, bottom, and left padding can be changed independently using separate properties. A shorthand padding property can also be used, to change all paddings at once.</a:t>
            </a:r>
          </a:p>
          <a:p>
            <a:pPr marL="0" lvl="0" indent="0">
              <a:spcBef>
                <a:spcPct val="20000"/>
              </a:spcBef>
              <a:buClrTx/>
              <a:buNone/>
            </a:pPr>
            <a:r>
              <a:rPr lang="en-US" b="1" dirty="0">
                <a:solidFill>
                  <a:prstClr val="black"/>
                </a:solidFill>
                <a:latin typeface="Calibri"/>
              </a:rPr>
              <a:t>Possible Values</a:t>
            </a:r>
          </a:p>
          <a:p>
            <a:pPr marL="0" lvl="0" indent="0">
              <a:spcBef>
                <a:spcPct val="20000"/>
              </a:spcBef>
              <a:buClrTx/>
              <a:buNone/>
            </a:pPr>
            <a:endParaRPr lang="en-US" sz="1900" dirty="0">
              <a:solidFill>
                <a:prstClr val="black"/>
              </a:solidFill>
              <a:latin typeface="Calibri"/>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481" y="4891002"/>
            <a:ext cx="8693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Padding</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892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Padding - Shorthand property</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To shorten the code, it is possible to specify all the padding properties in one property. This is called a shorthand property.</a:t>
            </a:r>
          </a:p>
          <a:p>
            <a:pPr marL="342900" lvl="0" indent="-342900">
              <a:spcBef>
                <a:spcPct val="20000"/>
              </a:spcBef>
              <a:buClrTx/>
            </a:pPr>
            <a:r>
              <a:rPr lang="en-US" dirty="0">
                <a:solidFill>
                  <a:prstClr val="black"/>
                </a:solidFill>
                <a:latin typeface="Calibri"/>
              </a:rPr>
              <a:t>The shorthand property for all the padding properties is "padding"</a:t>
            </a:r>
            <a:r>
              <a:rPr lang="en-US" dirty="0">
                <a:solidFill>
                  <a:prstClr val="black"/>
                </a:solidFill>
                <a:latin typeface="Calibri"/>
                <a:hlinkClick r:id="rId3" action="ppaction://hlinkfile"/>
              </a:rPr>
              <a:t>:</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padding:25px 50px;</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Padding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186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760858"/>
          </a:xfrm>
        </p:spPr>
        <p:txBody>
          <a:bodyPr>
            <a:normAutofit/>
          </a:bodyPr>
          <a:lstStyle/>
          <a:p>
            <a:pPr marL="0" lvl="0" indent="0">
              <a:spcBef>
                <a:spcPct val="20000"/>
              </a:spcBef>
              <a:buClrTx/>
              <a:buNone/>
            </a:pPr>
            <a:r>
              <a:rPr lang="en-US" sz="2400" b="1" u="sng" dirty="0">
                <a:solidFill>
                  <a:prstClr val="black"/>
                </a:solidFill>
                <a:latin typeface="Calibri"/>
              </a:rPr>
              <a:t>External Style Sheet</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marL="0" lvl="0" indent="0">
              <a:spcBef>
                <a:spcPct val="20000"/>
              </a:spcBef>
              <a:buClrTx/>
              <a:buNone/>
            </a:pPr>
            <a:r>
              <a:rPr lang="en-US" sz="2400" i="1" dirty="0">
                <a:solidFill>
                  <a:prstClr val="black">
                    <a:lumMod val="50000"/>
                    <a:lumOff val="50000"/>
                  </a:prstClr>
                </a:solidFill>
                <a:latin typeface="Calibri"/>
              </a:rPr>
              <a:t>&lt;head&gt;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&lt;link </a:t>
            </a:r>
            <a:r>
              <a:rPr lang="en-US" sz="2400" i="1" dirty="0" err="1">
                <a:solidFill>
                  <a:prstClr val="black">
                    <a:lumMod val="50000"/>
                    <a:lumOff val="50000"/>
                  </a:prstClr>
                </a:solidFill>
                <a:latin typeface="Calibri"/>
              </a:rPr>
              <a:t>rel</a:t>
            </a:r>
            <a:r>
              <a:rPr lang="en-US" sz="2400" i="1" dirty="0">
                <a:solidFill>
                  <a:prstClr val="black">
                    <a:lumMod val="50000"/>
                    <a:lumOff val="50000"/>
                  </a:prstClr>
                </a:solidFill>
                <a:latin typeface="Calibri"/>
              </a:rPr>
              <a:t>="</a:t>
            </a:r>
            <a:r>
              <a:rPr lang="en-US" sz="2400" i="1" dirty="0" err="1">
                <a:solidFill>
                  <a:prstClr val="black">
                    <a:lumMod val="50000"/>
                    <a:lumOff val="50000"/>
                  </a:prstClr>
                </a:solidFill>
                <a:latin typeface="Calibri"/>
              </a:rPr>
              <a:t>stylesheet</a:t>
            </a:r>
            <a:r>
              <a:rPr lang="en-US" sz="2400" i="1" dirty="0">
                <a:solidFill>
                  <a:prstClr val="black">
                    <a:lumMod val="50000"/>
                    <a:lumOff val="50000"/>
                  </a:prstClr>
                </a:solidFill>
                <a:latin typeface="Calibri"/>
              </a:rPr>
              <a:t>" type="text/</a:t>
            </a:r>
            <a:r>
              <a:rPr lang="en-US" sz="2400" i="1" dirty="0" err="1">
                <a:solidFill>
                  <a:prstClr val="black">
                    <a:lumMod val="50000"/>
                    <a:lumOff val="50000"/>
                  </a:prstClr>
                </a:solidFill>
                <a:latin typeface="Calibri"/>
              </a:rPr>
              <a:t>css</a:t>
            </a:r>
            <a:r>
              <a:rPr lang="en-US" sz="2400" i="1" dirty="0">
                <a:solidFill>
                  <a:prstClr val="black">
                    <a:lumMod val="50000"/>
                    <a:lumOff val="50000"/>
                  </a:prstClr>
                </a:solidFill>
                <a:latin typeface="Calibri"/>
              </a:rPr>
              <a:t>" </a:t>
            </a:r>
            <a:r>
              <a:rPr lang="en-US" sz="2400" i="1" dirty="0" err="1">
                <a:solidFill>
                  <a:prstClr val="black">
                    <a:lumMod val="50000"/>
                    <a:lumOff val="50000"/>
                  </a:prstClr>
                </a:solidFill>
                <a:latin typeface="Calibri"/>
              </a:rPr>
              <a:t>href</a:t>
            </a:r>
            <a:r>
              <a:rPr lang="en-US" sz="2400" i="1" dirty="0">
                <a:solidFill>
                  <a:prstClr val="black">
                    <a:lumMod val="50000"/>
                    <a:lumOff val="50000"/>
                  </a:prstClr>
                </a:solidFill>
                <a:latin typeface="Calibri"/>
              </a:rPr>
              <a:t>="mystyle.css"&gt;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&lt;/head&gt;</a:t>
            </a:r>
          </a:p>
          <a:p>
            <a:pPr marL="0" lvl="0" indent="0">
              <a:spcBef>
                <a:spcPct val="20000"/>
              </a:spcBef>
              <a:buClrTx/>
              <a:buNone/>
            </a:pPr>
            <a:r>
              <a:rPr lang="en-US" sz="2400" dirty="0">
                <a:solidFill>
                  <a:prstClr val="black"/>
                </a:solidFill>
                <a:latin typeface="Calibri"/>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847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fontScale="92500" lnSpcReduction="10000"/>
          </a:bodyPr>
          <a:lstStyle/>
          <a:p>
            <a:pPr marL="342900" lvl="0" indent="-342900">
              <a:spcBef>
                <a:spcPct val="20000"/>
              </a:spcBef>
              <a:buClrTx/>
            </a:pPr>
            <a:r>
              <a:rPr lang="en-US" dirty="0">
                <a:solidFill>
                  <a:prstClr val="black"/>
                </a:solidFill>
                <a:latin typeface="Calibri"/>
              </a:rPr>
              <a:t>The padding property can have from one to four values.</a:t>
            </a:r>
          </a:p>
          <a:p>
            <a:pPr marL="742950" lvl="1" indent="-285750">
              <a:spcBef>
                <a:spcPct val="20000"/>
              </a:spcBef>
              <a:buClrTx/>
              <a:buFont typeface="Arial" pitchFamily="34" charset="0"/>
              <a:buChar char="–"/>
            </a:pPr>
            <a:r>
              <a:rPr lang="en-US" dirty="0">
                <a:solidFill>
                  <a:prstClr val="black"/>
                </a:solidFill>
                <a:latin typeface="Calibri"/>
              </a:rPr>
              <a:t>padding:25px 50px 75px 100px; </a:t>
            </a:r>
          </a:p>
          <a:p>
            <a:pPr marL="1143000" lvl="2">
              <a:spcBef>
                <a:spcPct val="20000"/>
              </a:spcBef>
              <a:buClrTx/>
            </a:pPr>
            <a:r>
              <a:rPr lang="en-US" sz="1900" dirty="0">
                <a:solidFill>
                  <a:prstClr val="black"/>
                </a:solidFill>
                <a:latin typeface="Calibri"/>
              </a:rPr>
              <a:t>top padding is 25px</a:t>
            </a:r>
            <a:endParaRPr lang="en-US" sz="3100" dirty="0">
              <a:solidFill>
                <a:prstClr val="black"/>
              </a:solidFill>
              <a:latin typeface="Calibri"/>
            </a:endParaRPr>
          </a:p>
          <a:p>
            <a:pPr marL="1143000" lvl="2">
              <a:spcBef>
                <a:spcPct val="20000"/>
              </a:spcBef>
              <a:buClrTx/>
            </a:pPr>
            <a:r>
              <a:rPr lang="en-US" sz="1900" dirty="0">
                <a:solidFill>
                  <a:prstClr val="black"/>
                </a:solidFill>
                <a:latin typeface="Calibri"/>
              </a:rPr>
              <a:t>right padding is 50px</a:t>
            </a:r>
            <a:endParaRPr lang="en-US" sz="3100" dirty="0">
              <a:solidFill>
                <a:prstClr val="black"/>
              </a:solidFill>
              <a:latin typeface="Calibri"/>
            </a:endParaRPr>
          </a:p>
          <a:p>
            <a:pPr marL="1143000" lvl="2">
              <a:spcBef>
                <a:spcPct val="20000"/>
              </a:spcBef>
              <a:buClrTx/>
            </a:pPr>
            <a:r>
              <a:rPr lang="en-US" sz="1900" dirty="0">
                <a:solidFill>
                  <a:prstClr val="black"/>
                </a:solidFill>
                <a:latin typeface="Calibri"/>
              </a:rPr>
              <a:t>bottom padding is 75px</a:t>
            </a:r>
            <a:endParaRPr lang="en-US" sz="3100" dirty="0">
              <a:solidFill>
                <a:prstClr val="black"/>
              </a:solidFill>
              <a:latin typeface="Calibri"/>
            </a:endParaRPr>
          </a:p>
          <a:p>
            <a:pPr marL="1143000" lvl="2">
              <a:spcBef>
                <a:spcPct val="20000"/>
              </a:spcBef>
              <a:buClrTx/>
            </a:pPr>
            <a:r>
              <a:rPr lang="en-US" sz="1900" dirty="0">
                <a:solidFill>
                  <a:prstClr val="black"/>
                </a:solidFill>
                <a:latin typeface="Calibri"/>
              </a:rPr>
              <a:t>left padding is 100px</a:t>
            </a:r>
            <a:endParaRPr lang="en-US" sz="3100" dirty="0">
              <a:solidFill>
                <a:prstClr val="black"/>
              </a:solidFill>
              <a:latin typeface="Calibri"/>
            </a:endParaRPr>
          </a:p>
          <a:p>
            <a:pPr marL="742950" lvl="1" indent="-285750">
              <a:spcBef>
                <a:spcPct val="20000"/>
              </a:spcBef>
              <a:buClrTx/>
              <a:buFont typeface="Arial" pitchFamily="34" charset="0"/>
              <a:buChar char="–"/>
            </a:pPr>
            <a:r>
              <a:rPr lang="en-US" dirty="0">
                <a:solidFill>
                  <a:prstClr val="black"/>
                </a:solidFill>
                <a:latin typeface="Calibri"/>
              </a:rPr>
              <a:t>padding:25px 50px 75px;</a:t>
            </a:r>
          </a:p>
          <a:p>
            <a:pPr marL="1143000" lvl="2">
              <a:spcBef>
                <a:spcPct val="20000"/>
              </a:spcBef>
              <a:buClrTx/>
            </a:pPr>
            <a:r>
              <a:rPr lang="en-US" sz="1900" dirty="0">
                <a:solidFill>
                  <a:prstClr val="black"/>
                </a:solidFill>
                <a:latin typeface="Calibri"/>
              </a:rPr>
              <a:t>top padding is 25px</a:t>
            </a:r>
            <a:endParaRPr lang="en-US" sz="3100" dirty="0">
              <a:solidFill>
                <a:prstClr val="black"/>
              </a:solidFill>
              <a:latin typeface="Calibri"/>
            </a:endParaRPr>
          </a:p>
          <a:p>
            <a:pPr marL="1143000" lvl="2">
              <a:spcBef>
                <a:spcPct val="20000"/>
              </a:spcBef>
              <a:buClrTx/>
            </a:pPr>
            <a:r>
              <a:rPr lang="en-US" sz="1900" dirty="0">
                <a:solidFill>
                  <a:prstClr val="black"/>
                </a:solidFill>
                <a:latin typeface="Calibri"/>
              </a:rPr>
              <a:t>right and left paddings are 50px</a:t>
            </a:r>
            <a:endParaRPr lang="en-US" sz="3100" dirty="0">
              <a:solidFill>
                <a:prstClr val="black"/>
              </a:solidFill>
              <a:latin typeface="Calibri"/>
            </a:endParaRPr>
          </a:p>
          <a:p>
            <a:pPr marL="1143000" lvl="2">
              <a:spcBef>
                <a:spcPct val="20000"/>
              </a:spcBef>
              <a:buClrTx/>
            </a:pPr>
            <a:r>
              <a:rPr lang="en-US" sz="1900" dirty="0">
                <a:solidFill>
                  <a:prstClr val="black"/>
                </a:solidFill>
                <a:latin typeface="Calibri"/>
              </a:rPr>
              <a:t>bottom padding is 75px</a:t>
            </a:r>
            <a:endParaRPr lang="en-US" sz="3100" dirty="0">
              <a:solidFill>
                <a:prstClr val="black"/>
              </a:solidFill>
              <a:latin typeface="Calibri"/>
            </a:endParaRPr>
          </a:p>
          <a:p>
            <a:pPr marL="742950" lvl="1" indent="-285750">
              <a:spcBef>
                <a:spcPct val="20000"/>
              </a:spcBef>
              <a:buClrTx/>
              <a:buFont typeface="Arial" pitchFamily="34" charset="0"/>
              <a:buChar char="–"/>
            </a:pPr>
            <a:r>
              <a:rPr lang="en-US" dirty="0">
                <a:solidFill>
                  <a:prstClr val="black"/>
                </a:solidFill>
                <a:latin typeface="Calibri"/>
              </a:rPr>
              <a:t>padding:25px 50px;</a:t>
            </a:r>
          </a:p>
          <a:p>
            <a:pPr marL="1143000" lvl="2">
              <a:spcBef>
                <a:spcPct val="20000"/>
              </a:spcBef>
              <a:buClrTx/>
            </a:pPr>
            <a:r>
              <a:rPr lang="en-US" sz="1900" dirty="0">
                <a:solidFill>
                  <a:prstClr val="black"/>
                </a:solidFill>
                <a:latin typeface="Calibri"/>
              </a:rPr>
              <a:t>top and bottom paddings are 25px</a:t>
            </a:r>
            <a:endParaRPr lang="en-US" sz="3100" dirty="0">
              <a:solidFill>
                <a:prstClr val="black"/>
              </a:solidFill>
              <a:latin typeface="Calibri"/>
            </a:endParaRPr>
          </a:p>
          <a:p>
            <a:pPr marL="1143000" lvl="2">
              <a:spcBef>
                <a:spcPct val="20000"/>
              </a:spcBef>
              <a:buClrTx/>
            </a:pPr>
            <a:r>
              <a:rPr lang="en-US" sz="1900" dirty="0">
                <a:solidFill>
                  <a:prstClr val="black"/>
                </a:solidFill>
                <a:latin typeface="Calibri"/>
              </a:rPr>
              <a:t>right and left paddings are 50px</a:t>
            </a:r>
            <a:endParaRPr lang="en-US" sz="3100" dirty="0">
              <a:solidFill>
                <a:prstClr val="black"/>
              </a:solidFill>
              <a:latin typeface="Calibri"/>
            </a:endParaRPr>
          </a:p>
          <a:p>
            <a:pPr marL="742950" lvl="1" indent="-285750">
              <a:spcBef>
                <a:spcPct val="20000"/>
              </a:spcBef>
              <a:buClrTx/>
              <a:buFont typeface="Arial" pitchFamily="34" charset="0"/>
              <a:buChar char="–"/>
            </a:pPr>
            <a:r>
              <a:rPr lang="en-US" dirty="0">
                <a:solidFill>
                  <a:prstClr val="black"/>
                </a:solidFill>
                <a:latin typeface="Calibri"/>
              </a:rPr>
              <a:t>padding:25px;</a:t>
            </a:r>
          </a:p>
          <a:p>
            <a:pPr marL="1143000" lvl="2">
              <a:spcBef>
                <a:spcPct val="20000"/>
              </a:spcBef>
              <a:buClrTx/>
            </a:pPr>
            <a:r>
              <a:rPr lang="en-US" sz="1900" dirty="0">
                <a:solidFill>
                  <a:prstClr val="black"/>
                </a:solidFill>
                <a:latin typeface="Calibri"/>
              </a:rPr>
              <a:t>all four paddings are 25px</a:t>
            </a:r>
            <a:endParaRPr lang="en-US" sz="3100" dirty="0">
              <a:solidFill>
                <a:prstClr val="black"/>
              </a:solidFill>
              <a:latin typeface="Calibri"/>
            </a:endParaRP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Padding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68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u="sng" dirty="0">
                <a:solidFill>
                  <a:prstClr val="black"/>
                </a:solidFill>
                <a:latin typeface="Calibri"/>
                <a:hlinkClick r:id="rId3" action="ppaction://hlinkfile"/>
              </a:rPr>
              <a:t>All the padding properties in one declaration</a:t>
            </a:r>
            <a:r>
              <a:rPr lang="en-US" dirty="0">
                <a:solidFill>
                  <a:prstClr val="black"/>
                </a:solidFill>
                <a:latin typeface="Calibri"/>
              </a:rPr>
              <a:t> : This example demonstrates a shorthand property for setting all of the padding properties in one declaration, can have from one to four values.</a:t>
            </a:r>
          </a:p>
          <a:p>
            <a:pPr marL="342900" lvl="0" indent="-342900">
              <a:spcBef>
                <a:spcPct val="20000"/>
              </a:spcBef>
              <a:buClrTx/>
            </a:pPr>
            <a:endParaRPr lang="en-US" dirty="0">
              <a:solidFill>
                <a:prstClr val="black"/>
              </a:solidFill>
              <a:latin typeface="Calibri"/>
            </a:endParaRPr>
          </a:p>
          <a:p>
            <a:pPr marL="0" lvl="0" indent="0">
              <a:spcBef>
                <a:spcPct val="20000"/>
              </a:spcBef>
              <a:buClrTx/>
              <a:buNone/>
            </a:pPr>
            <a:r>
              <a:rPr lang="en-US" b="1" u="sng" dirty="0">
                <a:solidFill>
                  <a:prstClr val="black"/>
                </a:solidFill>
                <a:latin typeface="Calibri"/>
              </a:rPr>
              <a:t>CSS Padding Properties (P. 112)</a:t>
            </a:r>
            <a:endParaRPr lang="en-US" dirty="0">
              <a:solidFill>
                <a:prstClr val="black"/>
              </a:solidFill>
              <a:latin typeface="Calibri"/>
            </a:endParaRP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Padding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5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Grouping Selectors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In style sheets there are often elements with the same style.</a:t>
            </a:r>
          </a:p>
          <a:p>
            <a:pPr marL="0" lvl="0" indent="0">
              <a:spcBef>
                <a:spcPct val="20000"/>
              </a:spcBef>
              <a:buClrTx/>
              <a:buNone/>
            </a:pPr>
            <a:r>
              <a:rPr lang="en-US" i="1" dirty="0">
                <a:solidFill>
                  <a:prstClr val="black">
                    <a:lumMod val="50000"/>
                    <a:lumOff val="50000"/>
                  </a:prstClr>
                </a:solidFill>
                <a:latin typeface="Calibri"/>
              </a:rPr>
              <a:t>h1 { </a:t>
            </a:r>
            <a:r>
              <a:rPr lang="en-US" i="1" dirty="0" err="1">
                <a:solidFill>
                  <a:prstClr val="black">
                    <a:lumMod val="50000"/>
                    <a:lumOff val="50000"/>
                  </a:prstClr>
                </a:solidFill>
                <a:latin typeface="Calibri"/>
              </a:rPr>
              <a:t>color:green</a:t>
            </a:r>
            <a:r>
              <a:rPr lang="en-US" i="1" dirty="0">
                <a:solidFill>
                  <a:prstClr val="black">
                    <a:lumMod val="50000"/>
                    <a:lumOff val="50000"/>
                  </a:prstClr>
                </a:solidFill>
                <a:latin typeface="Calibri"/>
              </a:rPr>
              <a:t>; }</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h2 { </a:t>
            </a:r>
            <a:r>
              <a:rPr lang="en-US" i="1" dirty="0" err="1">
                <a:solidFill>
                  <a:prstClr val="black">
                    <a:lumMod val="50000"/>
                    <a:lumOff val="50000"/>
                  </a:prstClr>
                </a:solidFill>
                <a:latin typeface="Calibri"/>
              </a:rPr>
              <a:t>color:green</a:t>
            </a:r>
            <a:r>
              <a:rPr lang="en-US" i="1" dirty="0">
                <a:solidFill>
                  <a:prstClr val="black">
                    <a:lumMod val="50000"/>
                    <a:lumOff val="50000"/>
                  </a:prstClr>
                </a:solidFill>
                <a:latin typeface="Calibri"/>
              </a:rPr>
              <a:t>; }</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p { </a:t>
            </a:r>
            <a:r>
              <a:rPr lang="en-US" i="1" dirty="0" err="1">
                <a:solidFill>
                  <a:prstClr val="black">
                    <a:lumMod val="50000"/>
                    <a:lumOff val="50000"/>
                  </a:prstClr>
                </a:solidFill>
                <a:latin typeface="Calibri"/>
              </a:rPr>
              <a:t>color:green</a:t>
            </a:r>
            <a:r>
              <a:rPr lang="en-US" i="1" dirty="0">
                <a:solidFill>
                  <a:prstClr val="black">
                    <a:lumMod val="50000"/>
                    <a:lumOff val="50000"/>
                  </a:prstClr>
                </a:solidFill>
                <a:latin typeface="Calibri"/>
              </a:rPr>
              <a:t>; }</a:t>
            </a:r>
          </a:p>
          <a:p>
            <a:pPr marL="0" lvl="0" indent="0">
              <a:spcBef>
                <a:spcPct val="20000"/>
              </a:spcBef>
              <a:buClrTx/>
              <a:buNone/>
            </a:pP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To minimize the code, you can group selectors.</a:t>
            </a:r>
          </a:p>
          <a:p>
            <a:pPr marL="342900" lvl="0" indent="-342900">
              <a:spcBef>
                <a:spcPct val="20000"/>
              </a:spcBef>
              <a:buClrTx/>
            </a:pPr>
            <a:r>
              <a:rPr lang="en-US" dirty="0">
                <a:solidFill>
                  <a:prstClr val="black"/>
                </a:solidFill>
                <a:latin typeface="Calibri"/>
              </a:rPr>
              <a:t>Separate each selector with a comma.</a:t>
            </a:r>
          </a:p>
          <a:p>
            <a:pPr marL="342900" lvl="0" indent="-342900">
              <a:spcBef>
                <a:spcPct val="20000"/>
              </a:spcBef>
              <a:buClrTx/>
            </a:pPr>
            <a:r>
              <a:rPr lang="en-US" dirty="0">
                <a:solidFill>
                  <a:prstClr val="black"/>
                </a:solidFill>
                <a:latin typeface="Calibri"/>
              </a:rPr>
              <a:t>In the example below we have grouped the selectors from the code above:</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h1,h2,p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color:green</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Grouping/Nesting</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611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Nesting Selectors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It is possible to apply a style for a selector within a selector.</a:t>
            </a:r>
          </a:p>
          <a:p>
            <a:pPr marL="342900" lvl="0" indent="-342900">
              <a:spcBef>
                <a:spcPct val="20000"/>
              </a:spcBef>
              <a:buClrTx/>
            </a:pPr>
            <a:r>
              <a:rPr lang="en-US" dirty="0">
                <a:solidFill>
                  <a:prstClr val="black"/>
                </a:solidFill>
                <a:latin typeface="Calibri"/>
              </a:rPr>
              <a:t>In the example below, one style is specified for all p elements, one style is specified for all elements with class="marked", and a third style is specified only for p elements within elements with class="marked":</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p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color:blue</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text-align:center</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.marked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background-color:red</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.marked p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color:white</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Grouping/Nesting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088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r>
              <a:rPr lang="en-US" sz="2000" dirty="0"/>
              <a:t>The CSS dimension properties allow you to control the height and width of an element.</a:t>
            </a:r>
          </a:p>
          <a:p>
            <a:pPr marL="0" lvl="0" indent="0">
              <a:spcBef>
                <a:spcPct val="20000"/>
              </a:spcBef>
              <a:buClrTx/>
              <a:buNone/>
            </a:pPr>
            <a:endParaRPr lang="en-US" sz="1900" dirty="0">
              <a:solidFill>
                <a:prstClr val="black"/>
              </a:solidFill>
              <a:latin typeface="Calibri"/>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921" y="2150205"/>
            <a:ext cx="8693150"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Dimension</a:t>
            </a:r>
            <a:endParaRPr lang="en-US" sz="3600" dirty="0">
              <a:solidFill>
                <a:srgbClr val="FF0000"/>
              </a:solidFill>
              <a:latin typeface="Arial (Headings)"/>
            </a:endParaRPr>
          </a:p>
        </p:txBody>
      </p:sp>
      <p:sp>
        <p:nvSpPr>
          <p:cNvPr id="7" name="Rectangle 6"/>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789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indent="0">
              <a:buNone/>
            </a:pPr>
            <a:r>
              <a:rPr lang="en-US" sz="2000" u="sng" dirty="0">
                <a:hlinkClick r:id="rId3" action="ppaction://hlinkfile"/>
              </a:rPr>
              <a:t>Set the height of an image using percent</a:t>
            </a:r>
            <a:r>
              <a:rPr lang="en-US" sz="2000" dirty="0"/>
              <a:t> : This example demonstrates how to set the height of an element using a percent value.</a:t>
            </a:r>
          </a:p>
          <a:p>
            <a:pPr marL="0" indent="0">
              <a:buNone/>
            </a:pPr>
            <a:r>
              <a:rPr lang="en-US" sz="2000" u="sng" dirty="0">
                <a:hlinkClick r:id="rId4" action="ppaction://hlinkfile"/>
              </a:rPr>
              <a:t>Set the width of an element using a pixel value</a:t>
            </a:r>
            <a:r>
              <a:rPr lang="en-US" sz="2000" dirty="0"/>
              <a:t> : This example demonstrates how to set the width of an element using a pixel value.</a:t>
            </a:r>
          </a:p>
          <a:p>
            <a:pPr marL="0" indent="0">
              <a:buNone/>
            </a:pPr>
            <a:r>
              <a:rPr lang="en-US" sz="2000" u="sng" dirty="0">
                <a:hlinkClick r:id="rId5" action="ppaction://hlinkfile"/>
              </a:rPr>
              <a:t>Set the maximum height of an element</a:t>
            </a:r>
            <a:r>
              <a:rPr lang="en-US" sz="2000" dirty="0"/>
              <a:t> : This example demonstrates how to set the maximum height of an element.</a:t>
            </a:r>
          </a:p>
          <a:p>
            <a:pPr marL="0" indent="0">
              <a:buNone/>
            </a:pPr>
            <a:r>
              <a:rPr lang="en-US" sz="2000" u="sng" dirty="0">
                <a:hlinkClick r:id="rId6" action="ppaction://hlinkfile"/>
              </a:rPr>
              <a:t>Set the minimum width of an element using a pixel value</a:t>
            </a:r>
            <a:r>
              <a:rPr lang="en-US" sz="2000" dirty="0"/>
              <a:t> : This example demonstrates how to set the minimum width of an element using a pixel value.</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Dimension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57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lnSpcReduction="10000"/>
          </a:bodyPr>
          <a:lstStyle/>
          <a:p>
            <a:pPr marL="342900" lvl="0" indent="-342900">
              <a:spcBef>
                <a:spcPct val="20000"/>
              </a:spcBef>
              <a:buClrTx/>
            </a:pPr>
            <a:r>
              <a:rPr lang="en-US" sz="2000" dirty="0">
                <a:solidFill>
                  <a:prstClr val="black"/>
                </a:solidFill>
                <a:latin typeface="Calibri"/>
              </a:rPr>
              <a:t>The display property specifies if/how an element is displayed, and the visibility property specifies if an element should be visible or hidden.</a:t>
            </a:r>
          </a:p>
          <a:p>
            <a:pPr marL="0" lvl="0" indent="0">
              <a:spcBef>
                <a:spcPct val="20000"/>
              </a:spcBef>
              <a:buClrTx/>
              <a:buNone/>
            </a:pPr>
            <a:endParaRPr lang="en-US" sz="2000" dirty="0">
              <a:solidFill>
                <a:prstClr val="black"/>
              </a:solidFill>
              <a:latin typeface="Calibri"/>
            </a:endParaRPr>
          </a:p>
          <a:p>
            <a:pPr marL="0" lvl="0" indent="0">
              <a:spcBef>
                <a:spcPct val="20000"/>
              </a:spcBef>
              <a:buClrTx/>
              <a:buNone/>
            </a:pPr>
            <a:r>
              <a:rPr lang="en-US" sz="2000" b="1" u="sng" dirty="0">
                <a:solidFill>
                  <a:prstClr val="black"/>
                </a:solidFill>
                <a:latin typeface="Calibri"/>
              </a:rPr>
              <a:t>Hiding an Element - </a:t>
            </a:r>
            <a:r>
              <a:rPr lang="en-US" sz="2000" b="1" u="sng" dirty="0" err="1">
                <a:solidFill>
                  <a:prstClr val="black"/>
                </a:solidFill>
                <a:latin typeface="Calibri"/>
              </a:rPr>
              <a:t>display:none</a:t>
            </a:r>
            <a:r>
              <a:rPr lang="en-US" sz="2000" b="1" u="sng" dirty="0">
                <a:solidFill>
                  <a:prstClr val="black"/>
                </a:solidFill>
                <a:latin typeface="Calibri"/>
              </a:rPr>
              <a:t> or </a:t>
            </a:r>
            <a:r>
              <a:rPr lang="en-US" sz="2000" b="1" u="sng" dirty="0" err="1">
                <a:solidFill>
                  <a:prstClr val="black"/>
                </a:solidFill>
                <a:latin typeface="Calibri"/>
              </a:rPr>
              <a:t>visibility:hidden</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Hiding an element can be done by setting the display property to "none" or the visibility property to "hidden". However, notice that these two methods produce different results:</a:t>
            </a:r>
          </a:p>
          <a:p>
            <a:pPr marL="342900" lvl="0" indent="-342900">
              <a:spcBef>
                <a:spcPct val="20000"/>
              </a:spcBef>
              <a:buClrTx/>
            </a:pPr>
            <a:r>
              <a:rPr lang="en-US" sz="2000" dirty="0" err="1">
                <a:solidFill>
                  <a:prstClr val="black"/>
                </a:solidFill>
                <a:latin typeface="Calibri"/>
              </a:rPr>
              <a:t>visibility:hidden</a:t>
            </a:r>
            <a:r>
              <a:rPr lang="en-US" sz="2000" dirty="0">
                <a:solidFill>
                  <a:prstClr val="black"/>
                </a:solidFill>
                <a:latin typeface="Calibri"/>
              </a:rPr>
              <a:t> hides an element, but it will still take up the same space as before. The element will be hidden, but still affect the layout.</a:t>
            </a: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h1.hidden {</a:t>
            </a:r>
            <a:r>
              <a:rPr lang="en-US" sz="2000" i="1" dirty="0" err="1">
                <a:solidFill>
                  <a:prstClr val="black">
                    <a:lumMod val="50000"/>
                    <a:lumOff val="50000"/>
                  </a:prstClr>
                </a:solidFill>
                <a:latin typeface="Calibri"/>
              </a:rPr>
              <a:t>visibility:hidden</a:t>
            </a:r>
            <a:r>
              <a:rPr lang="en-US" sz="2000" i="1" dirty="0">
                <a:solidFill>
                  <a:prstClr val="black">
                    <a:lumMod val="50000"/>
                    <a:lumOff val="50000"/>
                  </a:prstClr>
                </a:solidFill>
                <a:latin typeface="Calibri"/>
              </a:rPr>
              <a:t>;}</a:t>
            </a:r>
          </a:p>
          <a:p>
            <a:pPr marL="0" lvl="0" indent="0">
              <a:spcBef>
                <a:spcPct val="20000"/>
              </a:spcBef>
              <a:buClrTx/>
              <a:buNone/>
            </a:pPr>
            <a:endParaRPr lang="en-US" sz="2000" dirty="0">
              <a:solidFill>
                <a:prstClr val="black"/>
              </a:solidFill>
              <a:latin typeface="Calibri"/>
            </a:endParaRPr>
          </a:p>
          <a:p>
            <a:pPr marL="342900" lvl="0" indent="-342900">
              <a:spcBef>
                <a:spcPct val="20000"/>
              </a:spcBef>
              <a:buClrTx/>
            </a:pPr>
            <a:r>
              <a:rPr lang="en-US" sz="2000" dirty="0" err="1">
                <a:solidFill>
                  <a:prstClr val="black"/>
                </a:solidFill>
                <a:latin typeface="Calibri"/>
              </a:rPr>
              <a:t>display:none</a:t>
            </a:r>
            <a:r>
              <a:rPr lang="en-US" sz="2000" dirty="0">
                <a:solidFill>
                  <a:prstClr val="black"/>
                </a:solidFill>
                <a:latin typeface="Calibri"/>
              </a:rPr>
              <a:t> hides an element, and it will not take up any space. The element will be hidden, and the page will be displayed as if the element is not there:</a:t>
            </a:r>
          </a:p>
          <a:p>
            <a:pPr marL="0" lvl="0" indent="0">
              <a:spcBef>
                <a:spcPct val="20000"/>
              </a:spcBef>
              <a:buClrTx/>
              <a:buNone/>
            </a:pPr>
            <a:r>
              <a:rPr lang="en-US" sz="2000" dirty="0">
                <a:solidFill>
                  <a:prstClr val="black"/>
                </a:solidFill>
                <a:latin typeface="Calibri"/>
                <a:hlinkClick r:id="rId4"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h1.hidden {</a:t>
            </a:r>
            <a:r>
              <a:rPr lang="en-US" sz="2000" i="1" dirty="0" err="1">
                <a:solidFill>
                  <a:prstClr val="black">
                    <a:lumMod val="50000"/>
                    <a:lumOff val="50000"/>
                  </a:prstClr>
                </a:solidFill>
                <a:latin typeface="Calibri"/>
              </a:rPr>
              <a:t>display:none</a:t>
            </a:r>
            <a:r>
              <a:rPr lang="en-US" sz="2000" i="1" dirty="0">
                <a:solidFill>
                  <a:prstClr val="black">
                    <a:lumMod val="50000"/>
                    <a:lumOff val="50000"/>
                  </a:prstClr>
                </a:solidFill>
                <a:latin typeface="Calibri"/>
              </a:rPr>
              <a: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Display</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36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CSS Display - Block and Inline Elements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 block element is an element that takes up the full width available, and has a line break before and after it.</a:t>
            </a:r>
          </a:p>
          <a:p>
            <a:pPr marL="342900" lvl="0" indent="-342900">
              <a:spcBef>
                <a:spcPct val="20000"/>
              </a:spcBef>
              <a:buClrTx/>
            </a:pPr>
            <a:r>
              <a:rPr lang="en-US" dirty="0">
                <a:solidFill>
                  <a:prstClr val="black"/>
                </a:solidFill>
                <a:latin typeface="Calibri"/>
              </a:rPr>
              <a:t>Examples of block elements: &lt;h1&gt;, &lt;p&gt;, &lt;div&gt;</a:t>
            </a:r>
          </a:p>
          <a:p>
            <a:pPr marL="0" lvl="0" indent="0">
              <a:spcBef>
                <a:spcPct val="20000"/>
              </a:spcBef>
              <a:buClrTx/>
              <a:buNone/>
            </a:pP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An inline element only takes up as much width as necessary, and does not force line breaks.</a:t>
            </a:r>
          </a:p>
          <a:p>
            <a:pPr marL="342900" lvl="0" indent="-342900">
              <a:spcBef>
                <a:spcPct val="20000"/>
              </a:spcBef>
              <a:buClrTx/>
            </a:pPr>
            <a:r>
              <a:rPr lang="en-US" dirty="0">
                <a:solidFill>
                  <a:prstClr val="black"/>
                </a:solidFill>
                <a:latin typeface="Calibri"/>
              </a:rPr>
              <a:t>Examples of inline elements: &lt;span&gt;, &lt;a&gt;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Display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768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sz="2400" b="1" u="sng" dirty="0">
                <a:solidFill>
                  <a:prstClr val="black"/>
                </a:solidFill>
                <a:latin typeface="Calibri"/>
              </a:rPr>
              <a:t>Changing How an Element is Displayed</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Changing an inline element to a block element, or vice versa, can be useful for making the page look a specific way, and still follow web standards.</a:t>
            </a:r>
          </a:p>
          <a:p>
            <a:pPr marL="342900" lvl="0" indent="-342900">
              <a:spcBef>
                <a:spcPct val="20000"/>
              </a:spcBef>
              <a:buClrTx/>
            </a:pPr>
            <a:r>
              <a:rPr lang="en-US" sz="2400" dirty="0">
                <a:solidFill>
                  <a:prstClr val="black"/>
                </a:solidFill>
                <a:latin typeface="Calibri"/>
              </a:rPr>
              <a:t>The following example displays list items as inline elements:</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li {</a:t>
            </a:r>
            <a:r>
              <a:rPr lang="en-US" sz="2400" i="1" dirty="0" err="1">
                <a:solidFill>
                  <a:prstClr val="black">
                    <a:lumMod val="50000"/>
                    <a:lumOff val="50000"/>
                  </a:prstClr>
                </a:solidFill>
                <a:latin typeface="Calibri"/>
              </a:rPr>
              <a:t>display:inline</a:t>
            </a:r>
            <a:r>
              <a:rPr lang="en-US" sz="2400" i="1" dirty="0">
                <a:solidFill>
                  <a:prstClr val="black">
                    <a:lumMod val="50000"/>
                    <a:lumOff val="50000"/>
                  </a:prstClr>
                </a:solidFill>
                <a:latin typeface="Calibri"/>
              </a:rPr>
              <a:t>;}</a:t>
            </a:r>
          </a:p>
          <a:p>
            <a:pPr marL="0" lvl="0" indent="0">
              <a:spcBef>
                <a:spcPct val="20000"/>
              </a:spcBef>
              <a:buClrTx/>
              <a:buNone/>
            </a:pP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The following example displays span elements as block elements:</a:t>
            </a:r>
          </a:p>
          <a:p>
            <a:pPr marL="0" lvl="0" indent="0">
              <a:spcBef>
                <a:spcPct val="20000"/>
              </a:spcBef>
              <a:buClrTx/>
              <a:buNone/>
            </a:pPr>
            <a:r>
              <a:rPr lang="en-US" sz="2400" dirty="0">
                <a:solidFill>
                  <a:prstClr val="black"/>
                </a:solidFill>
                <a:latin typeface="Calibri"/>
                <a:hlinkClick r:id="rId4"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span {</a:t>
            </a:r>
            <a:r>
              <a:rPr lang="en-US" sz="2400" i="1" dirty="0" err="1">
                <a:solidFill>
                  <a:prstClr val="black">
                    <a:lumMod val="50000"/>
                    <a:lumOff val="50000"/>
                  </a:prstClr>
                </a:solidFill>
                <a:latin typeface="Calibri"/>
              </a:rPr>
              <a:t>display:block</a:t>
            </a:r>
            <a:r>
              <a:rPr lang="en-US" sz="2400" i="1" dirty="0">
                <a:solidFill>
                  <a:prstClr val="black">
                    <a:lumMod val="50000"/>
                    <a:lumOff val="50000"/>
                  </a:prstClr>
                </a:solidFill>
                <a:latin typeface="Calibri"/>
              </a:rPr>
              <a: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Display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698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fontScale="92500" lnSpcReduction="20000"/>
          </a:bodyPr>
          <a:lstStyle/>
          <a:p>
            <a:pPr marL="0" indent="0">
              <a:buNone/>
            </a:pPr>
            <a:r>
              <a:rPr lang="en-US" sz="2400" b="1" u="sng" dirty="0"/>
              <a:t>Positioning</a:t>
            </a:r>
            <a:endParaRPr lang="en-US" sz="2400" dirty="0"/>
          </a:p>
          <a:p>
            <a:r>
              <a:rPr lang="en-US" sz="2400" dirty="0"/>
              <a:t>The CSS positioning properties allow you to position an element. It can also place an element behind another, and specify what should happen when an element's content is too big.</a:t>
            </a:r>
          </a:p>
          <a:p>
            <a:r>
              <a:rPr lang="en-US" sz="2400" dirty="0"/>
              <a:t>Elements can be positioned using the top, bottom, left, and right properties. However, these properties will not work unless the position property is set first. They also work differently depending on the positioning method.</a:t>
            </a:r>
          </a:p>
          <a:p>
            <a:r>
              <a:rPr lang="en-US" sz="2400" dirty="0"/>
              <a:t>There are four different positioning methods.</a:t>
            </a:r>
          </a:p>
          <a:p>
            <a:pPr marL="0" indent="0">
              <a:buNone/>
            </a:pPr>
            <a:r>
              <a:rPr lang="en-US" sz="2400" dirty="0"/>
              <a:t> </a:t>
            </a:r>
          </a:p>
          <a:p>
            <a:pPr marL="0" indent="0">
              <a:buNone/>
            </a:pPr>
            <a:r>
              <a:rPr lang="en-US" sz="2400" b="1" u="sng" dirty="0"/>
              <a:t>Static Positioning</a:t>
            </a:r>
            <a:endParaRPr lang="en-US" sz="2400" dirty="0"/>
          </a:p>
          <a:p>
            <a:r>
              <a:rPr lang="en-US" sz="2400" dirty="0"/>
              <a:t>HTML elements are positioned static by default. A static positioned element is always positioned according to the normal flow of the page.</a:t>
            </a:r>
          </a:p>
          <a:p>
            <a:r>
              <a:rPr lang="en-US" sz="2400" dirty="0"/>
              <a:t>Static positioned elements are not affected by the top, bottom, left, and right properties.</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Positioning</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35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lvl="0" indent="-342900">
              <a:lnSpc>
                <a:spcPct val="150000"/>
              </a:lnSpc>
              <a:spcBef>
                <a:spcPct val="20000"/>
              </a:spcBef>
              <a:buClrTx/>
            </a:pPr>
            <a:r>
              <a:rPr lang="en-US" sz="2400" dirty="0">
                <a:solidFill>
                  <a:prstClr val="black"/>
                </a:solidFill>
                <a:latin typeface="Calibri"/>
              </a:rPr>
              <a:t>An external style sheet can be written in any text editor. The file should not contain any html tags. Your style sheet should be saved with a .</a:t>
            </a:r>
            <a:r>
              <a:rPr lang="en-US" sz="2400" dirty="0" err="1">
                <a:solidFill>
                  <a:prstClr val="black"/>
                </a:solidFill>
                <a:latin typeface="Calibri"/>
              </a:rPr>
              <a:t>css</a:t>
            </a:r>
            <a:r>
              <a:rPr lang="en-US" sz="2400" dirty="0">
                <a:solidFill>
                  <a:prstClr val="black"/>
                </a:solidFill>
                <a:latin typeface="Calibri"/>
              </a:rPr>
              <a:t> extension. An example of a style sheet file is shown below:</a:t>
            </a:r>
          </a:p>
          <a:p>
            <a:pPr marL="0" lvl="0" indent="0">
              <a:lnSpc>
                <a:spcPct val="150000"/>
              </a:lnSpc>
              <a:spcBef>
                <a:spcPct val="20000"/>
              </a:spcBef>
              <a:buClrTx/>
              <a:buNone/>
            </a:pPr>
            <a:r>
              <a:rPr lang="en-US" sz="2400" i="1" dirty="0" err="1">
                <a:solidFill>
                  <a:prstClr val="black">
                    <a:lumMod val="50000"/>
                    <a:lumOff val="50000"/>
                  </a:prstClr>
                </a:solidFill>
                <a:latin typeface="Calibri"/>
              </a:rPr>
              <a:t>hr</a:t>
            </a:r>
            <a:r>
              <a:rPr lang="en-US" sz="2400" i="1" dirty="0">
                <a:solidFill>
                  <a:prstClr val="black">
                    <a:lumMod val="50000"/>
                    <a:lumOff val="50000"/>
                  </a:prstClr>
                </a:solidFill>
                <a:latin typeface="Calibri"/>
              </a:rPr>
              <a:t> {</a:t>
            </a:r>
            <a:r>
              <a:rPr lang="en-US" sz="2400" i="1" dirty="0" err="1">
                <a:solidFill>
                  <a:prstClr val="black">
                    <a:lumMod val="50000"/>
                    <a:lumOff val="50000"/>
                  </a:prstClr>
                </a:solidFill>
                <a:latin typeface="Calibri"/>
              </a:rPr>
              <a:t>color:sienna</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p {margin-left:20px;}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body {</a:t>
            </a:r>
            <a:r>
              <a:rPr lang="en-US" sz="2400" i="1" dirty="0" err="1">
                <a:solidFill>
                  <a:prstClr val="black">
                    <a:lumMod val="50000"/>
                    <a:lumOff val="50000"/>
                  </a:prstClr>
                </a:solidFill>
                <a:latin typeface="Calibri"/>
              </a:rPr>
              <a:t>background-image:url</a:t>
            </a:r>
            <a:r>
              <a:rPr lang="en-US" sz="2400" i="1" dirty="0">
                <a:solidFill>
                  <a:prstClr val="black">
                    <a:lumMod val="50000"/>
                    <a:lumOff val="50000"/>
                  </a:prstClr>
                </a:solidFill>
                <a:latin typeface="Calibri"/>
              </a:rPr>
              <a:t>("images/background.gif");}</a:t>
            </a:r>
          </a:p>
          <a:p>
            <a:pPr marL="0" lvl="0" indent="0">
              <a:lnSpc>
                <a:spcPct val="150000"/>
              </a:lnSpc>
              <a:spcBef>
                <a:spcPct val="20000"/>
              </a:spcBef>
              <a:buClrTx/>
              <a:buNone/>
            </a:pPr>
            <a:r>
              <a:rPr lang="en-US" sz="2400" b="1" dirty="0">
                <a:solidFill>
                  <a:prstClr val="black"/>
                </a:solidFill>
                <a:latin typeface="Calibri"/>
              </a:rPr>
              <a:t>Note</a:t>
            </a:r>
            <a:r>
              <a:rPr lang="en-US" sz="2400" dirty="0">
                <a:solidFill>
                  <a:prstClr val="black"/>
                </a:solidFill>
                <a:latin typeface="Calibri"/>
              </a:rPr>
              <a:t>: </a:t>
            </a:r>
            <a:r>
              <a:rPr lang="en-US" sz="2000" dirty="0">
                <a:solidFill>
                  <a:prstClr val="black"/>
                </a:solidFill>
                <a:latin typeface="Calibri"/>
              </a:rPr>
              <a:t>Do not add a space between the property value and the unit (such as margin-left:20 </a:t>
            </a:r>
            <a:r>
              <a:rPr lang="en-US" sz="2000" dirty="0" err="1">
                <a:solidFill>
                  <a:prstClr val="black"/>
                </a:solidFill>
                <a:latin typeface="Calibri"/>
              </a:rPr>
              <a:t>px</a:t>
            </a:r>
            <a:r>
              <a:rPr lang="en-US" sz="2000" dirty="0">
                <a:solidFill>
                  <a:prstClr val="black"/>
                </a:solidFill>
                <a:latin typeface="Calibri"/>
              </a:rPr>
              <a:t>). The correct way is: margin-left:20px.</a:t>
            </a:r>
            <a:endParaRPr lang="en-US" sz="2400" b="1"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027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lnSpcReduction="10000"/>
          </a:bodyPr>
          <a:lstStyle/>
          <a:p>
            <a:pPr marL="0" indent="0">
              <a:buNone/>
            </a:pPr>
            <a:r>
              <a:rPr lang="en-US" sz="2400" b="1" u="sng" dirty="0"/>
              <a:t>Fixed Positioning</a:t>
            </a:r>
            <a:endParaRPr lang="en-US" sz="2400" dirty="0"/>
          </a:p>
          <a:p>
            <a:r>
              <a:rPr lang="en-US" sz="2400" dirty="0"/>
              <a:t>An element with fixed position is positioned relative to the browser window.</a:t>
            </a:r>
          </a:p>
          <a:p>
            <a:r>
              <a:rPr lang="en-US" sz="2400" dirty="0"/>
              <a:t>It will not move even if the window is scrolled:</a:t>
            </a:r>
          </a:p>
          <a:p>
            <a:pPr marL="0" indent="0">
              <a:buNone/>
            </a:pPr>
            <a:r>
              <a:rPr lang="en-US" sz="2400" dirty="0">
                <a:hlinkClick r:id="rId3" action="ppaction://hlinkfile"/>
              </a:rPr>
              <a:t>Example</a:t>
            </a:r>
            <a:endParaRPr lang="en-US" sz="2400" dirty="0"/>
          </a:p>
          <a:p>
            <a:pPr marL="0" indent="0">
              <a:buNone/>
            </a:pPr>
            <a:r>
              <a:rPr lang="en-US" sz="2400" i="1" dirty="0" err="1">
                <a:solidFill>
                  <a:schemeClr val="tx1">
                    <a:lumMod val="50000"/>
                    <a:lumOff val="50000"/>
                  </a:schemeClr>
                </a:solidFill>
              </a:rPr>
              <a:t>p.pos_fixed</a:t>
            </a:r>
            <a:r>
              <a:rPr lang="en-US" sz="2400" i="1" dirty="0">
                <a:solidFill>
                  <a:schemeClr val="tx1">
                    <a:lumMod val="50000"/>
                    <a:lumOff val="50000"/>
                  </a:schemeClr>
                </a:solidFill>
              </a:rPr>
              <a:t> {</a:t>
            </a:r>
            <a:br>
              <a:rPr lang="en-US" sz="2400" i="1" dirty="0">
                <a:solidFill>
                  <a:schemeClr val="tx1">
                    <a:lumMod val="50000"/>
                    <a:lumOff val="50000"/>
                  </a:schemeClr>
                </a:solidFill>
              </a:rPr>
            </a:br>
            <a:r>
              <a:rPr lang="en-US" sz="2400" i="1" dirty="0" err="1">
                <a:solidFill>
                  <a:schemeClr val="tx1">
                    <a:lumMod val="50000"/>
                    <a:lumOff val="50000"/>
                  </a:schemeClr>
                </a:solidFill>
              </a:rPr>
              <a:t>position:fixed</a:t>
            </a:r>
            <a:r>
              <a:rPr lang="en-US" sz="2400" i="1" dirty="0">
                <a:solidFill>
                  <a:schemeClr val="tx1">
                    <a:lumMod val="50000"/>
                    <a:lumOff val="50000"/>
                  </a:schemeClr>
                </a:solidFill>
              </a:rPr>
              <a:t>;</a:t>
            </a:r>
            <a:br>
              <a:rPr lang="en-US" sz="2400" i="1" dirty="0">
                <a:solidFill>
                  <a:schemeClr val="tx1">
                    <a:lumMod val="50000"/>
                    <a:lumOff val="50000"/>
                  </a:schemeClr>
                </a:solidFill>
              </a:rPr>
            </a:br>
            <a:r>
              <a:rPr lang="en-US" sz="2400" i="1" dirty="0">
                <a:solidFill>
                  <a:schemeClr val="tx1">
                    <a:lumMod val="50000"/>
                    <a:lumOff val="50000"/>
                  </a:schemeClr>
                </a:solidFill>
              </a:rPr>
              <a:t>top:30px;</a:t>
            </a:r>
            <a:br>
              <a:rPr lang="en-US" sz="2400" i="1" dirty="0">
                <a:solidFill>
                  <a:schemeClr val="tx1">
                    <a:lumMod val="50000"/>
                    <a:lumOff val="50000"/>
                  </a:schemeClr>
                </a:solidFill>
              </a:rPr>
            </a:br>
            <a:r>
              <a:rPr lang="en-US" sz="2400" i="1" dirty="0">
                <a:solidFill>
                  <a:schemeClr val="tx1">
                    <a:lumMod val="50000"/>
                    <a:lumOff val="50000"/>
                  </a:schemeClr>
                </a:solidFill>
              </a:rPr>
              <a:t>right:5px;</a:t>
            </a:r>
            <a:br>
              <a:rPr lang="en-US" sz="2400" i="1" dirty="0">
                <a:solidFill>
                  <a:schemeClr val="tx1">
                    <a:lumMod val="50000"/>
                    <a:lumOff val="50000"/>
                  </a:schemeClr>
                </a:solidFill>
              </a:rPr>
            </a:br>
            <a:r>
              <a:rPr lang="en-US" sz="2400" i="1" dirty="0">
                <a:solidFill>
                  <a:schemeClr val="tx1">
                    <a:lumMod val="50000"/>
                    <a:lumOff val="50000"/>
                  </a:schemeClr>
                </a:solidFill>
              </a:rPr>
              <a:t>}</a:t>
            </a:r>
          </a:p>
          <a:p>
            <a:r>
              <a:rPr lang="en-US" sz="2400" dirty="0"/>
              <a:t>Fixed positioned elements are removed from the normal flow. The document and other elements behave like the fixed positioned element does not exist.</a:t>
            </a:r>
          </a:p>
          <a:p>
            <a:r>
              <a:rPr lang="en-US" sz="2400" dirty="0"/>
              <a:t>Fixed positioned elements can overlap other elements.</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Positioning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728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fontScale="92500" lnSpcReduction="20000"/>
          </a:bodyPr>
          <a:lstStyle/>
          <a:p>
            <a:pPr marL="0" lvl="0" indent="0">
              <a:spcBef>
                <a:spcPct val="20000"/>
              </a:spcBef>
              <a:buClrTx/>
              <a:buNone/>
            </a:pPr>
            <a:r>
              <a:rPr lang="en-US" sz="2000" b="1" u="sng" dirty="0">
                <a:solidFill>
                  <a:prstClr val="black"/>
                </a:solidFill>
                <a:latin typeface="Calibri"/>
              </a:rPr>
              <a:t>Relative Positioning</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A relative positioned element is positioned relative to its normal position.</a:t>
            </a: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h2.pos_left {</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position:relative</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left:-20px; }</a:t>
            </a:r>
          </a:p>
          <a:p>
            <a:pPr marL="0" lvl="0" indent="0">
              <a:spcBef>
                <a:spcPct val="20000"/>
              </a:spcBef>
              <a:buClrTx/>
              <a:buNone/>
            </a:pPr>
            <a:r>
              <a:rPr lang="en-US" sz="2000" i="1" dirty="0">
                <a:solidFill>
                  <a:prstClr val="black">
                    <a:lumMod val="50000"/>
                    <a:lumOff val="50000"/>
                  </a:prstClr>
                </a:solidFill>
                <a:latin typeface="Calibri"/>
              </a:rPr>
              <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h2.pos_right {</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position:relative</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left:20px; }</a:t>
            </a:r>
          </a:p>
          <a:p>
            <a:pPr marL="0" lvl="0" indent="0">
              <a:spcBef>
                <a:spcPct val="20000"/>
              </a:spcBef>
              <a:buClrTx/>
              <a:buNone/>
            </a:pP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The content of relatively positioned elements can be moved and overlap other elements, but the reserved space for the element is still preserved in the normal flow.</a:t>
            </a:r>
          </a:p>
          <a:p>
            <a:pPr marL="0" lvl="0" indent="0">
              <a:spcBef>
                <a:spcPct val="20000"/>
              </a:spcBef>
              <a:buClrTx/>
              <a:buNone/>
            </a:pPr>
            <a:r>
              <a:rPr lang="en-US" sz="2000" dirty="0">
                <a:solidFill>
                  <a:prstClr val="black"/>
                </a:solidFill>
                <a:latin typeface="Calibri"/>
                <a:hlinkClick r:id="rId4" action="ppaction://hlinkfile"/>
              </a:rPr>
              <a:t>Example</a:t>
            </a:r>
            <a:endParaRPr lang="en-US" sz="2000" dirty="0">
              <a:solidFill>
                <a:prstClr val="black"/>
              </a:solidFill>
              <a:latin typeface="Calibri"/>
            </a:endParaRPr>
          </a:p>
          <a:p>
            <a:pPr marL="0" lvl="0" indent="0">
              <a:spcBef>
                <a:spcPct val="20000"/>
              </a:spcBef>
              <a:buClrTx/>
              <a:buNone/>
            </a:pPr>
            <a:r>
              <a:rPr lang="en-US" sz="2000" i="1" dirty="0">
                <a:solidFill>
                  <a:prstClr val="black">
                    <a:lumMod val="50000"/>
                    <a:lumOff val="50000"/>
                  </a:prstClr>
                </a:solidFill>
                <a:latin typeface="Calibri"/>
              </a:rPr>
              <a:t>h2.pos_top{</a:t>
            </a:r>
            <a:br>
              <a:rPr lang="en-US" sz="2000" i="1" dirty="0">
                <a:solidFill>
                  <a:prstClr val="black">
                    <a:lumMod val="50000"/>
                    <a:lumOff val="50000"/>
                  </a:prstClr>
                </a:solidFill>
                <a:latin typeface="Calibri"/>
              </a:rPr>
            </a:br>
            <a:r>
              <a:rPr lang="en-US" sz="2000" i="1" dirty="0" err="1">
                <a:solidFill>
                  <a:prstClr val="black">
                    <a:lumMod val="50000"/>
                    <a:lumOff val="50000"/>
                  </a:prstClr>
                </a:solidFill>
                <a:latin typeface="Calibri"/>
              </a:rPr>
              <a:t>position:relative</a:t>
            </a:r>
            <a:r>
              <a:rPr lang="en-US" sz="2000" i="1" dirty="0">
                <a:solidFill>
                  <a:prstClr val="black">
                    <a:lumMod val="50000"/>
                    <a:lumOff val="50000"/>
                  </a:prstClr>
                </a:solidFill>
                <a:latin typeface="Calibri"/>
              </a:rPr>
              <a:t>;</a:t>
            </a:r>
            <a:br>
              <a:rPr lang="en-US" sz="2000" i="1" dirty="0">
                <a:solidFill>
                  <a:prstClr val="black">
                    <a:lumMod val="50000"/>
                    <a:lumOff val="50000"/>
                  </a:prstClr>
                </a:solidFill>
                <a:latin typeface="Calibri"/>
              </a:rPr>
            </a:br>
            <a:r>
              <a:rPr lang="en-US" sz="2000" i="1" dirty="0">
                <a:solidFill>
                  <a:prstClr val="black">
                    <a:lumMod val="50000"/>
                    <a:lumOff val="50000"/>
                  </a:prstClr>
                </a:solidFill>
                <a:latin typeface="Calibri"/>
              </a:rPr>
              <a:t>top:-50px; }</a:t>
            </a:r>
          </a:p>
          <a:p>
            <a:pPr marL="0" lvl="0" indent="0">
              <a:spcBef>
                <a:spcPct val="20000"/>
              </a:spcBef>
              <a:buClrTx/>
              <a:buNone/>
            </a:pP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Relatively positioned elements are often used as container blocks for absolutely positioned elements.</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Positioning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059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indent="0">
              <a:buNone/>
            </a:pPr>
            <a:r>
              <a:rPr lang="en-US" sz="2000" b="1" u="sng" dirty="0"/>
              <a:t>Absolute Positioning</a:t>
            </a:r>
            <a:endParaRPr lang="en-US" sz="2000" dirty="0"/>
          </a:p>
          <a:p>
            <a:r>
              <a:rPr lang="en-US" sz="2000" dirty="0"/>
              <a:t>An absolute position element is positioned relative to the first parent element that has a position other than static. If no such element is found, the containing block is &lt;html&gt;:</a:t>
            </a:r>
          </a:p>
          <a:p>
            <a:pPr marL="0" indent="0">
              <a:buNone/>
            </a:pPr>
            <a:r>
              <a:rPr lang="en-US" sz="2000" dirty="0">
                <a:hlinkClick r:id="rId3" action="ppaction://hlinkfile"/>
              </a:rPr>
              <a:t>Example</a:t>
            </a:r>
            <a:endParaRPr lang="en-US" sz="2000" dirty="0"/>
          </a:p>
          <a:p>
            <a:pPr marL="0" indent="0">
              <a:buNone/>
            </a:pPr>
            <a:r>
              <a:rPr lang="en-US" sz="2000" i="1" dirty="0">
                <a:solidFill>
                  <a:schemeClr val="tx1">
                    <a:lumMod val="50000"/>
                    <a:lumOff val="50000"/>
                  </a:schemeClr>
                </a:solidFill>
              </a:rPr>
              <a:t>h2 {</a:t>
            </a:r>
            <a:br>
              <a:rPr lang="en-US" sz="2000" i="1" dirty="0">
                <a:solidFill>
                  <a:schemeClr val="tx1">
                    <a:lumMod val="50000"/>
                    <a:lumOff val="50000"/>
                  </a:schemeClr>
                </a:solidFill>
              </a:rPr>
            </a:br>
            <a:r>
              <a:rPr lang="en-US" sz="2000" i="1" dirty="0" err="1">
                <a:solidFill>
                  <a:schemeClr val="tx1">
                    <a:lumMod val="50000"/>
                    <a:lumOff val="50000"/>
                  </a:schemeClr>
                </a:solidFill>
              </a:rPr>
              <a:t>position:absolute</a:t>
            </a:r>
            <a:r>
              <a:rPr lang="en-US" sz="2000" i="1" dirty="0">
                <a:solidFill>
                  <a:schemeClr val="tx1">
                    <a:lumMod val="50000"/>
                    <a:lumOff val="50000"/>
                  </a:schemeClr>
                </a:solidFill>
              </a:rPr>
              <a:t>;</a:t>
            </a:r>
            <a:br>
              <a:rPr lang="en-US" sz="2000" i="1" dirty="0">
                <a:solidFill>
                  <a:schemeClr val="tx1">
                    <a:lumMod val="50000"/>
                    <a:lumOff val="50000"/>
                  </a:schemeClr>
                </a:solidFill>
              </a:rPr>
            </a:br>
            <a:r>
              <a:rPr lang="en-US" sz="2000" i="1" dirty="0">
                <a:solidFill>
                  <a:schemeClr val="tx1">
                    <a:lumMod val="50000"/>
                    <a:lumOff val="50000"/>
                  </a:schemeClr>
                </a:solidFill>
              </a:rPr>
              <a:t>left:100px;</a:t>
            </a:r>
            <a:br>
              <a:rPr lang="en-US" sz="2000" i="1" dirty="0">
                <a:solidFill>
                  <a:schemeClr val="tx1">
                    <a:lumMod val="50000"/>
                    <a:lumOff val="50000"/>
                  </a:schemeClr>
                </a:solidFill>
              </a:rPr>
            </a:br>
            <a:r>
              <a:rPr lang="en-US" sz="2000" i="1" dirty="0">
                <a:solidFill>
                  <a:schemeClr val="tx1">
                    <a:lumMod val="50000"/>
                    <a:lumOff val="50000"/>
                  </a:schemeClr>
                </a:solidFill>
              </a:rPr>
              <a:t>top:150px;</a:t>
            </a:r>
            <a:br>
              <a:rPr lang="en-US" sz="2000" i="1" dirty="0">
                <a:solidFill>
                  <a:schemeClr val="tx1">
                    <a:lumMod val="50000"/>
                    <a:lumOff val="50000"/>
                  </a:schemeClr>
                </a:solidFill>
              </a:rPr>
            </a:br>
            <a:r>
              <a:rPr lang="en-US" sz="2000" i="1" dirty="0">
                <a:solidFill>
                  <a:schemeClr val="tx1">
                    <a:lumMod val="50000"/>
                    <a:lumOff val="50000"/>
                  </a:schemeClr>
                </a:solidFill>
              </a:rPr>
              <a:t>}</a:t>
            </a:r>
          </a:p>
          <a:p>
            <a:r>
              <a:rPr lang="en-US" sz="2000" dirty="0"/>
              <a:t>Absolutely positioned elements are removed from the normal flow. The document and other elements behave like the absolutely positioned element does not exist.</a:t>
            </a:r>
          </a:p>
          <a:p>
            <a:r>
              <a:rPr lang="en-US" sz="2000" dirty="0"/>
              <a:t>Absolutely positioned elements can overlap other elements.</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Positioning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84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lnSpcReduction="10000"/>
          </a:bodyPr>
          <a:lstStyle/>
          <a:p>
            <a:pPr marL="0" lvl="0" indent="0">
              <a:spcBef>
                <a:spcPct val="20000"/>
              </a:spcBef>
              <a:buClrTx/>
              <a:buNone/>
            </a:pPr>
            <a:r>
              <a:rPr lang="en-US" b="1" u="sng" dirty="0">
                <a:solidFill>
                  <a:prstClr val="black"/>
                </a:solidFill>
                <a:latin typeface="Calibri"/>
              </a:rPr>
              <a:t>Overlapping Elements</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When elements are positioned outside the normal flow, they can overlap other elements.</a:t>
            </a:r>
          </a:p>
          <a:p>
            <a:pPr marL="342900" lvl="0" indent="-342900">
              <a:spcBef>
                <a:spcPct val="20000"/>
              </a:spcBef>
              <a:buClrTx/>
            </a:pPr>
            <a:r>
              <a:rPr lang="en-US" dirty="0">
                <a:solidFill>
                  <a:prstClr val="black"/>
                </a:solidFill>
                <a:latin typeface="Calibri"/>
              </a:rPr>
              <a:t>The z-index property specifies the stack order of an element (which element should be placed in front of, or behind, the others).</a:t>
            </a:r>
          </a:p>
          <a:p>
            <a:pPr marL="342900" lvl="0" indent="-342900">
              <a:spcBef>
                <a:spcPct val="20000"/>
              </a:spcBef>
              <a:buClrTx/>
            </a:pPr>
            <a:r>
              <a:rPr lang="en-US" dirty="0">
                <a:solidFill>
                  <a:prstClr val="black"/>
                </a:solidFill>
                <a:latin typeface="Calibri"/>
              </a:rPr>
              <a:t>An element can have a positive or negative stack order:</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err="1">
                <a:solidFill>
                  <a:prstClr val="black">
                    <a:lumMod val="50000"/>
                    <a:lumOff val="50000"/>
                  </a:prstClr>
                </a:solidFill>
                <a:latin typeface="Calibri"/>
              </a:rPr>
              <a:t>img</a:t>
            </a:r>
            <a:r>
              <a:rPr lang="en-US" i="1" dirty="0">
                <a:solidFill>
                  <a:prstClr val="black">
                    <a:lumMod val="50000"/>
                    <a:lumOff val="50000"/>
                  </a:prstClr>
                </a:solidFill>
                <a:latin typeface="Calibri"/>
              </a:rPr>
              <a:t>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position:absolute</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left:0px;</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top:0px;</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z-index:-1;</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p>
          <a:p>
            <a:pPr marL="342900" lvl="0" indent="-342900">
              <a:spcBef>
                <a:spcPct val="20000"/>
              </a:spcBef>
              <a:buClrTx/>
            </a:pP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An element with greater stack order is always in front of an element with a lower stack order.</a:t>
            </a:r>
          </a:p>
          <a:p>
            <a:pPr marL="0" lvl="0" indent="0">
              <a:spcBef>
                <a:spcPct val="20000"/>
              </a:spcBef>
              <a:buClrTx/>
              <a:buNone/>
            </a:pPr>
            <a:r>
              <a:rPr lang="en-US" b="1" dirty="0">
                <a:solidFill>
                  <a:prstClr val="black"/>
                </a:solidFill>
                <a:latin typeface="Calibri"/>
              </a:rPr>
              <a:t>Note</a:t>
            </a:r>
            <a:r>
              <a:rPr lang="en-US" dirty="0">
                <a:solidFill>
                  <a:prstClr val="black"/>
                </a:solidFill>
                <a:latin typeface="Calibri"/>
              </a:rPr>
              <a:t>: If two positioned elements overlap without a z-index specified, the element positioned last in the HTML code will be shown on top.</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Positioning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593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sz="2400" u="sng" dirty="0">
                <a:solidFill>
                  <a:prstClr val="black"/>
                </a:solidFill>
                <a:latin typeface="Calibri"/>
                <a:hlinkClick r:id="rId3" action="ppaction://hlinkfile"/>
              </a:rPr>
              <a:t>How to show overflow in an element using scroll</a:t>
            </a:r>
            <a:r>
              <a:rPr lang="en-US" sz="2400" dirty="0">
                <a:solidFill>
                  <a:prstClr val="black"/>
                </a:solidFill>
                <a:latin typeface="Calibri"/>
              </a:rPr>
              <a:t> : This example demonstrates how to set the overflow property to create a scroll bar when an element's content is too big to fit in a specified area.</a:t>
            </a:r>
          </a:p>
          <a:p>
            <a:pPr marL="342900" lvl="0" indent="-342900">
              <a:spcBef>
                <a:spcPct val="20000"/>
              </a:spcBef>
              <a:buClrTx/>
            </a:pPr>
            <a:endParaRPr lang="en-US" sz="2400" dirty="0">
              <a:solidFill>
                <a:prstClr val="black"/>
              </a:solidFill>
              <a:latin typeface="Calibri"/>
            </a:endParaRPr>
          </a:p>
          <a:p>
            <a:pPr marL="0" lvl="0" indent="0">
              <a:spcBef>
                <a:spcPct val="20000"/>
              </a:spcBef>
              <a:buClrTx/>
              <a:buNone/>
            </a:pPr>
            <a:r>
              <a:rPr lang="en-US" sz="2400" u="sng" dirty="0">
                <a:solidFill>
                  <a:prstClr val="black"/>
                </a:solidFill>
                <a:latin typeface="Calibri"/>
                <a:hlinkClick r:id="rId4" action="ppaction://hlinkfile"/>
              </a:rPr>
              <a:t>Change the cursor</a:t>
            </a:r>
            <a:r>
              <a:rPr lang="en-US" sz="2400" dirty="0">
                <a:solidFill>
                  <a:prstClr val="black"/>
                </a:solidFill>
                <a:latin typeface="Calibri"/>
              </a:rPr>
              <a:t> : This example demonstrates how to change the cursor.</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Positioning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7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lnSpcReduction="10000"/>
          </a:bodyPr>
          <a:lstStyle/>
          <a:p>
            <a:pPr marL="0" lvl="0" indent="0">
              <a:spcBef>
                <a:spcPct val="20000"/>
              </a:spcBef>
              <a:buClrTx/>
              <a:buNone/>
            </a:pPr>
            <a:r>
              <a:rPr lang="en-US" sz="2000" b="1" u="sng" dirty="0">
                <a:solidFill>
                  <a:prstClr val="black"/>
                </a:solidFill>
                <a:latin typeface="Calibri"/>
              </a:rPr>
              <a:t>What is CSS Float?</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With CSS float, an element can be pushed to the left or right, allowing other elements to wrap around it.</a:t>
            </a:r>
          </a:p>
          <a:p>
            <a:pPr marL="342900" lvl="0" indent="-342900">
              <a:spcBef>
                <a:spcPct val="20000"/>
              </a:spcBef>
              <a:buClrTx/>
            </a:pPr>
            <a:r>
              <a:rPr lang="en-US" sz="2000" dirty="0">
                <a:solidFill>
                  <a:prstClr val="black"/>
                </a:solidFill>
                <a:latin typeface="Calibri"/>
              </a:rPr>
              <a:t>Float is very often used for images, but it is also useful when working with layouts.</a:t>
            </a:r>
          </a:p>
          <a:p>
            <a:pPr marL="0" lvl="0" indent="0">
              <a:spcBef>
                <a:spcPct val="20000"/>
              </a:spcBef>
              <a:buClrTx/>
              <a:buNone/>
            </a:pPr>
            <a:r>
              <a:rPr lang="en-US" sz="2000" dirty="0">
                <a:solidFill>
                  <a:prstClr val="black"/>
                </a:solidFill>
                <a:latin typeface="Calibri"/>
              </a:rPr>
              <a:t> </a:t>
            </a:r>
          </a:p>
          <a:p>
            <a:pPr marL="0" lvl="0" indent="0">
              <a:spcBef>
                <a:spcPct val="20000"/>
              </a:spcBef>
              <a:buClrTx/>
              <a:buNone/>
            </a:pPr>
            <a:r>
              <a:rPr lang="en-US" sz="2000" b="1" u="sng" dirty="0">
                <a:solidFill>
                  <a:prstClr val="black"/>
                </a:solidFill>
                <a:latin typeface="Calibri"/>
              </a:rPr>
              <a:t>How Elements Float</a:t>
            </a:r>
            <a:endParaRPr lang="en-US" sz="2000" dirty="0">
              <a:solidFill>
                <a:prstClr val="black"/>
              </a:solidFill>
              <a:latin typeface="Calibri"/>
            </a:endParaRPr>
          </a:p>
          <a:p>
            <a:pPr marL="342900" lvl="0" indent="-342900">
              <a:spcBef>
                <a:spcPct val="20000"/>
              </a:spcBef>
              <a:buClrTx/>
            </a:pPr>
            <a:r>
              <a:rPr lang="en-US" sz="2000" dirty="0">
                <a:solidFill>
                  <a:prstClr val="black"/>
                </a:solidFill>
                <a:latin typeface="Calibri"/>
              </a:rPr>
              <a:t>Elements are floated horizontally, this means that an element can only be floated left or right, not up or down.</a:t>
            </a:r>
          </a:p>
          <a:p>
            <a:pPr marL="342900" lvl="0" indent="-342900">
              <a:spcBef>
                <a:spcPct val="20000"/>
              </a:spcBef>
              <a:buClrTx/>
            </a:pPr>
            <a:r>
              <a:rPr lang="en-US" sz="2000" dirty="0">
                <a:solidFill>
                  <a:prstClr val="black"/>
                </a:solidFill>
                <a:latin typeface="Calibri"/>
              </a:rPr>
              <a:t>A floated element will move as far to the left or right as it can. Usually this means all the way to the left or right of the containing element.</a:t>
            </a:r>
          </a:p>
          <a:p>
            <a:pPr marL="342900" lvl="0" indent="-342900">
              <a:spcBef>
                <a:spcPct val="20000"/>
              </a:spcBef>
              <a:buClrTx/>
            </a:pPr>
            <a:r>
              <a:rPr lang="en-US" sz="2000" dirty="0">
                <a:solidFill>
                  <a:prstClr val="black"/>
                </a:solidFill>
                <a:latin typeface="Calibri"/>
              </a:rPr>
              <a:t>The elements after the floating element will flow around it.</a:t>
            </a:r>
          </a:p>
          <a:p>
            <a:pPr marL="342900" lvl="0" indent="-342900">
              <a:spcBef>
                <a:spcPct val="20000"/>
              </a:spcBef>
              <a:buClrTx/>
            </a:pPr>
            <a:r>
              <a:rPr lang="en-US" sz="2000" dirty="0">
                <a:solidFill>
                  <a:prstClr val="black"/>
                </a:solidFill>
                <a:latin typeface="Calibri"/>
              </a:rPr>
              <a:t>The elements before the floating element will not be affected.</a:t>
            </a:r>
          </a:p>
          <a:p>
            <a:pPr marL="342900" lvl="0" indent="-342900">
              <a:spcBef>
                <a:spcPct val="20000"/>
              </a:spcBef>
              <a:buClrTx/>
            </a:pPr>
            <a:r>
              <a:rPr lang="en-US" sz="2000" dirty="0">
                <a:solidFill>
                  <a:prstClr val="black"/>
                </a:solidFill>
                <a:latin typeface="Calibri"/>
              </a:rPr>
              <a:t>If an image is floated to the right, a following text flows around it, to the left:</a:t>
            </a:r>
          </a:p>
          <a:p>
            <a:pPr marL="0" lvl="0" indent="0">
              <a:spcBef>
                <a:spcPct val="20000"/>
              </a:spcBef>
              <a:buClrTx/>
              <a:buNone/>
            </a:pPr>
            <a:r>
              <a:rPr lang="en-US" sz="2000" dirty="0">
                <a:solidFill>
                  <a:prstClr val="black"/>
                </a:solidFill>
                <a:latin typeface="Calibri"/>
                <a:hlinkClick r:id="rId3" action="ppaction://hlinkfile"/>
              </a:rPr>
              <a:t>Example</a:t>
            </a:r>
            <a:endParaRPr lang="en-US" sz="2000" dirty="0">
              <a:solidFill>
                <a:prstClr val="black"/>
              </a:solidFill>
              <a:latin typeface="Calibri"/>
            </a:endParaRPr>
          </a:p>
          <a:p>
            <a:pPr marL="0" lvl="0" indent="0">
              <a:spcBef>
                <a:spcPct val="20000"/>
              </a:spcBef>
              <a:buClrTx/>
              <a:buNone/>
            </a:pPr>
            <a:r>
              <a:rPr lang="en-US" sz="2000" i="1" dirty="0" err="1">
                <a:solidFill>
                  <a:prstClr val="black">
                    <a:lumMod val="50000"/>
                    <a:lumOff val="50000"/>
                  </a:prstClr>
                </a:solidFill>
                <a:latin typeface="Calibri"/>
              </a:rPr>
              <a:t>img</a:t>
            </a:r>
            <a:r>
              <a:rPr lang="en-US" sz="2000" i="1" dirty="0">
                <a:solidFill>
                  <a:prstClr val="black">
                    <a:lumMod val="50000"/>
                    <a:lumOff val="50000"/>
                  </a:prstClr>
                </a:solidFill>
                <a:latin typeface="Calibri"/>
              </a:rPr>
              <a:t> { </a:t>
            </a:r>
            <a:r>
              <a:rPr lang="en-US" sz="2000" i="1" dirty="0" err="1">
                <a:solidFill>
                  <a:prstClr val="black">
                    <a:lumMod val="50000"/>
                    <a:lumOff val="50000"/>
                  </a:prstClr>
                </a:solidFill>
                <a:latin typeface="Calibri"/>
              </a:rPr>
              <a:t>float:right</a:t>
            </a:r>
            <a:r>
              <a:rPr lang="en-US" sz="2000" i="1" dirty="0">
                <a:solidFill>
                  <a:prstClr val="black">
                    <a:lumMod val="50000"/>
                    <a:lumOff val="50000"/>
                  </a:prstClr>
                </a:solidFill>
                <a:latin typeface="Calibri"/>
              </a:rPr>
              <a:t>; }</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Floating</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418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sz="2400" b="1" u="sng" dirty="0">
                <a:solidFill>
                  <a:prstClr val="black"/>
                </a:solidFill>
                <a:latin typeface="Calibri"/>
              </a:rPr>
              <a:t>Floating Elements Next to Each Other</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If you place several floating elements after each other, they will float next to each other if there is room.</a:t>
            </a:r>
          </a:p>
          <a:p>
            <a:pPr marL="342900" lvl="0" indent="-342900">
              <a:spcBef>
                <a:spcPct val="20000"/>
              </a:spcBef>
              <a:buClrTx/>
            </a:pPr>
            <a:r>
              <a:rPr lang="en-US" sz="2400" dirty="0">
                <a:solidFill>
                  <a:prstClr val="black"/>
                </a:solidFill>
                <a:latin typeface="Calibri"/>
              </a:rPr>
              <a:t>Here we have made an image gallery using the float property:</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dirty="0">
                <a:solidFill>
                  <a:prstClr val="black"/>
                </a:solidFill>
                <a:latin typeface="Calibri"/>
              </a:rPr>
              <a:t>.thumbnail {</a:t>
            </a:r>
            <a:br>
              <a:rPr lang="en-US" sz="2400" dirty="0">
                <a:solidFill>
                  <a:prstClr val="black"/>
                </a:solidFill>
                <a:latin typeface="Calibri"/>
              </a:rPr>
            </a:br>
            <a:r>
              <a:rPr lang="en-US" sz="2400" dirty="0" err="1">
                <a:solidFill>
                  <a:prstClr val="black"/>
                </a:solidFill>
                <a:latin typeface="Calibri"/>
              </a:rPr>
              <a:t>float:left</a:t>
            </a:r>
            <a:r>
              <a:rPr lang="en-US" sz="2400" dirty="0">
                <a:solidFill>
                  <a:prstClr val="black"/>
                </a:solidFill>
                <a:latin typeface="Calibri"/>
              </a:rPr>
              <a:t>;</a:t>
            </a:r>
            <a:br>
              <a:rPr lang="en-US" sz="2400" dirty="0">
                <a:solidFill>
                  <a:prstClr val="black"/>
                </a:solidFill>
                <a:latin typeface="Calibri"/>
              </a:rPr>
            </a:br>
            <a:r>
              <a:rPr lang="en-US" sz="2400" dirty="0">
                <a:solidFill>
                  <a:prstClr val="black"/>
                </a:solidFill>
                <a:latin typeface="Calibri"/>
              </a:rPr>
              <a:t>width:110px;</a:t>
            </a:r>
            <a:br>
              <a:rPr lang="en-US" sz="2400" dirty="0">
                <a:solidFill>
                  <a:prstClr val="black"/>
                </a:solidFill>
                <a:latin typeface="Calibri"/>
              </a:rPr>
            </a:br>
            <a:r>
              <a:rPr lang="en-US" sz="2400" dirty="0">
                <a:solidFill>
                  <a:prstClr val="black"/>
                </a:solidFill>
                <a:latin typeface="Calibri"/>
              </a:rPr>
              <a:t>height:90px;</a:t>
            </a:r>
            <a:br>
              <a:rPr lang="en-US" sz="2400" dirty="0">
                <a:solidFill>
                  <a:prstClr val="black"/>
                </a:solidFill>
                <a:latin typeface="Calibri"/>
              </a:rPr>
            </a:br>
            <a:r>
              <a:rPr lang="en-US" sz="2400" dirty="0">
                <a:solidFill>
                  <a:prstClr val="black"/>
                </a:solidFill>
                <a:latin typeface="Calibri"/>
              </a:rPr>
              <a:t>margin:5px;</a:t>
            </a:r>
            <a:br>
              <a:rPr lang="en-US" sz="2400" dirty="0">
                <a:solidFill>
                  <a:prstClr val="black"/>
                </a:solidFill>
                <a:latin typeface="Calibri"/>
              </a:rPr>
            </a:br>
            <a:r>
              <a:rPr lang="en-US" sz="2400" dirty="0">
                <a:solidFill>
                  <a:prstClr val="black"/>
                </a:solidFill>
                <a:latin typeface="Calibri"/>
              </a:rPr>
              <a: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Floating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549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Turning off Float - Using Clear</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Elements after the floating element will flow around it. To avoid this, use the clear property.</a:t>
            </a:r>
          </a:p>
          <a:p>
            <a:pPr marL="342900" lvl="0" indent="-342900">
              <a:spcBef>
                <a:spcPct val="20000"/>
              </a:spcBef>
              <a:buClrTx/>
            </a:pPr>
            <a:r>
              <a:rPr lang="en-US" dirty="0">
                <a:solidFill>
                  <a:prstClr val="black"/>
                </a:solidFill>
                <a:latin typeface="Calibri"/>
              </a:rPr>
              <a:t>The clear property specifies which sides of an element other floating elements are not allowed.</a:t>
            </a:r>
          </a:p>
          <a:p>
            <a:pPr marL="342900" lvl="0" indent="-342900">
              <a:spcBef>
                <a:spcPct val="20000"/>
              </a:spcBef>
              <a:buClrTx/>
            </a:pPr>
            <a:r>
              <a:rPr lang="en-US" dirty="0">
                <a:solidFill>
                  <a:prstClr val="black"/>
                </a:solidFill>
                <a:latin typeface="Calibri"/>
              </a:rPr>
              <a:t>Add a text line into the image gallery, using the clear property:</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dirty="0">
                <a:solidFill>
                  <a:prstClr val="black"/>
                </a:solidFill>
                <a:latin typeface="Calibri"/>
              </a:rPr>
              <a:t>.</a:t>
            </a:r>
            <a:r>
              <a:rPr lang="en-US" dirty="0" err="1">
                <a:solidFill>
                  <a:prstClr val="black"/>
                </a:solidFill>
                <a:latin typeface="Calibri"/>
              </a:rPr>
              <a:t>text_line</a:t>
            </a:r>
            <a:r>
              <a:rPr lang="en-US" dirty="0">
                <a:solidFill>
                  <a:prstClr val="black"/>
                </a:solidFill>
                <a:latin typeface="Calibri"/>
              </a:rPr>
              <a:t> {</a:t>
            </a:r>
            <a:br>
              <a:rPr lang="en-US" dirty="0">
                <a:solidFill>
                  <a:prstClr val="black"/>
                </a:solidFill>
                <a:latin typeface="Calibri"/>
              </a:rPr>
            </a:br>
            <a:r>
              <a:rPr lang="en-US" dirty="0" err="1">
                <a:solidFill>
                  <a:prstClr val="black"/>
                </a:solidFill>
                <a:latin typeface="Calibri"/>
              </a:rPr>
              <a:t>clear:both</a:t>
            </a:r>
            <a:r>
              <a:rPr lang="en-US" dirty="0">
                <a:solidFill>
                  <a:prstClr val="black"/>
                </a:solidFill>
                <a:latin typeface="Calibri"/>
              </a:rPr>
              <a:t>;</a:t>
            </a:r>
            <a:br>
              <a:rPr lang="en-US" dirty="0">
                <a:solidFill>
                  <a:prstClr val="black"/>
                </a:solidFill>
                <a:latin typeface="Calibri"/>
              </a:rPr>
            </a:br>
            <a:r>
              <a:rPr lang="en-US" dirty="0">
                <a:solidFill>
                  <a:prstClr val="black"/>
                </a:solidFill>
                <a:latin typeface="Calibri"/>
              </a:rPr>
              <a:t>}</a:t>
            </a:r>
            <a:endParaRPr lang="en-US" u="sng" dirty="0">
              <a:solidFill>
                <a:prstClr val="black"/>
              </a:solidFill>
              <a:latin typeface="Calibri"/>
            </a:endParaRPr>
          </a:p>
          <a:p>
            <a:pPr marL="0" lvl="0" indent="0">
              <a:spcBef>
                <a:spcPct val="20000"/>
              </a:spcBef>
              <a:buClrTx/>
              <a:buNone/>
            </a:pPr>
            <a:r>
              <a:rPr lang="en-US" u="sng" dirty="0">
                <a:solidFill>
                  <a:prstClr val="black"/>
                </a:solidFill>
                <a:latin typeface="Calibri"/>
                <a:hlinkClick r:id="rId4" action="ppaction://hlinkfile"/>
              </a:rPr>
              <a:t>Creating a horizontal menu</a:t>
            </a:r>
            <a:r>
              <a:rPr lang="en-US" dirty="0">
                <a:solidFill>
                  <a:prstClr val="black"/>
                </a:solidFill>
                <a:latin typeface="Calibri"/>
              </a:rPr>
              <a:t> : Use float with a list of hyperlinks to create a horizontal menu.</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Floating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44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Center Aligning Using the margin Property</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Block elements can be center-aligned by setting the left and right margins to "auto".</a:t>
            </a:r>
          </a:p>
          <a:p>
            <a:pPr marL="342900" lvl="0" indent="-342900">
              <a:spcBef>
                <a:spcPct val="20000"/>
              </a:spcBef>
              <a:buClrTx/>
            </a:pPr>
            <a:r>
              <a:rPr lang="en-US" dirty="0">
                <a:solidFill>
                  <a:prstClr val="black"/>
                </a:solidFill>
                <a:latin typeface="Calibri"/>
              </a:rPr>
              <a:t>Setting the left and right margins to auto specifies that they should split the available margin equally. The result is a centered element:</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.center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margin-left:auto</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margin-right:auto</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width:70%;</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background-color:#b0e0e6;</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p>
          <a:p>
            <a:pPr marL="0" lvl="0" indent="0">
              <a:spcBef>
                <a:spcPct val="20000"/>
              </a:spcBef>
              <a:buClrTx/>
              <a:buNone/>
            </a:pPr>
            <a:r>
              <a:rPr lang="en-US" b="1" dirty="0">
                <a:solidFill>
                  <a:prstClr val="black"/>
                </a:solidFill>
                <a:latin typeface="Calibri"/>
              </a:rPr>
              <a:t>Tip</a:t>
            </a:r>
            <a:r>
              <a:rPr lang="en-US" dirty="0">
                <a:solidFill>
                  <a:prstClr val="black"/>
                </a:solidFill>
                <a:latin typeface="Calibri"/>
              </a:rPr>
              <a:t>: Center-aligning has no effect if the width is 100%.</a:t>
            </a:r>
          </a:p>
          <a:p>
            <a:pPr marL="0" lvl="0" indent="0">
              <a:spcBef>
                <a:spcPct val="20000"/>
              </a:spcBef>
              <a:buClrTx/>
              <a:buNone/>
            </a:pPr>
            <a:endParaRPr lang="en-US" sz="1900" dirty="0">
              <a:solidFill>
                <a:prstClr val="black"/>
              </a:solidFill>
              <a:latin typeface="Calibri"/>
            </a:endParaRPr>
          </a:p>
        </p:txBody>
      </p:sp>
      <p:sp>
        <p:nvSpPr>
          <p:cNvPr id="7" name="TextBox 6"/>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Align</a:t>
            </a:r>
            <a:endParaRPr lang="en-US" sz="3600" dirty="0">
              <a:solidFill>
                <a:srgbClr val="FF0000"/>
              </a:solidFill>
              <a:latin typeface="Arial (Headings)"/>
            </a:endParaRPr>
          </a:p>
        </p:txBody>
      </p:sp>
      <p:sp>
        <p:nvSpPr>
          <p:cNvPr id="8" name="Rectangle 7"/>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915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sz="2400" b="1" u="sng" dirty="0">
                <a:solidFill>
                  <a:prstClr val="black"/>
                </a:solidFill>
                <a:latin typeface="Calibri"/>
              </a:rPr>
              <a:t>Left and Right Aligning Using the position Property</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One method of aligning elements is to use absolute positioning:</a:t>
            </a:r>
          </a:p>
          <a:p>
            <a:pPr marL="0" lvl="0" indent="0">
              <a:spcBef>
                <a:spcPct val="20000"/>
              </a:spcBef>
              <a:buClrTx/>
              <a:buNone/>
            </a:pPr>
            <a:r>
              <a:rPr lang="en-US" sz="2400" dirty="0">
                <a:solidFill>
                  <a:prstClr val="black"/>
                </a:solidFill>
                <a:latin typeface="Calibri"/>
                <a:hlinkClick r:id="rId3" action="ppaction://hlinkfile"/>
              </a:rPr>
              <a:t>Example</a:t>
            </a:r>
            <a:endParaRPr lang="en-US" sz="2400" dirty="0">
              <a:solidFill>
                <a:prstClr val="black"/>
              </a:solidFill>
              <a:latin typeface="Calibri"/>
            </a:endParaRPr>
          </a:p>
          <a:p>
            <a:pPr marL="0" lvl="0" indent="0">
              <a:spcBef>
                <a:spcPct val="20000"/>
              </a:spcBef>
              <a:buClrTx/>
              <a:buNone/>
            </a:pPr>
            <a:r>
              <a:rPr lang="en-US" sz="2400" i="1" dirty="0">
                <a:solidFill>
                  <a:prstClr val="black">
                    <a:lumMod val="50000"/>
                    <a:lumOff val="50000"/>
                  </a:prstClr>
                </a:solidFill>
                <a:latin typeface="Calibri"/>
              </a:rPr>
              <a:t>.right {</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position:absolute</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right:0px;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width:300px;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background-color:#b0e0e6;</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a:t>
            </a:r>
            <a:endParaRPr lang="en-US" sz="2400" b="1" dirty="0">
              <a:solidFill>
                <a:prstClr val="black"/>
              </a:solidFill>
              <a:latin typeface="Calibri"/>
            </a:endParaRPr>
          </a:p>
          <a:p>
            <a:pPr marL="0" lvl="0" indent="0">
              <a:spcBef>
                <a:spcPct val="20000"/>
              </a:spcBef>
              <a:buClrTx/>
              <a:buNone/>
            </a:pPr>
            <a:r>
              <a:rPr lang="en-US" sz="2400" b="1" dirty="0">
                <a:solidFill>
                  <a:prstClr val="black"/>
                </a:solidFill>
                <a:latin typeface="Calibri"/>
              </a:rPr>
              <a:t>Note</a:t>
            </a:r>
            <a:r>
              <a:rPr lang="en-US" sz="2400" dirty="0">
                <a:solidFill>
                  <a:prstClr val="black"/>
                </a:solidFill>
                <a:latin typeface="Calibri"/>
              </a:rPr>
              <a:t>: Absolute positioned elements are removed from the normal flow, and can overlap elements.</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Align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6910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300" y="1534738"/>
            <a:ext cx="11020926" cy="4921480"/>
          </a:xfrm>
        </p:spPr>
        <p:txBody>
          <a:bodyPr>
            <a:noAutofit/>
          </a:bodyPr>
          <a:lstStyle/>
          <a:p>
            <a:pPr marL="0" lvl="0" indent="0">
              <a:spcBef>
                <a:spcPct val="20000"/>
              </a:spcBef>
              <a:buClrTx/>
              <a:buNone/>
            </a:pPr>
            <a:r>
              <a:rPr lang="en-US" sz="2400" b="1" u="sng" dirty="0">
                <a:solidFill>
                  <a:prstClr val="black"/>
                </a:solidFill>
                <a:latin typeface="Calibri"/>
              </a:rPr>
              <a:t>Internal Style Sheet</a:t>
            </a:r>
            <a:endParaRPr lang="en-US" sz="2400" dirty="0">
              <a:solidFill>
                <a:prstClr val="black"/>
              </a:solidFill>
              <a:latin typeface="Calibri"/>
            </a:endParaRPr>
          </a:p>
          <a:p>
            <a:pPr marL="342900" lvl="0" indent="-342900">
              <a:spcBef>
                <a:spcPct val="20000"/>
              </a:spcBef>
              <a:buClrTx/>
            </a:pPr>
            <a:r>
              <a:rPr lang="en-US" sz="2400" dirty="0">
                <a:solidFill>
                  <a:prstClr val="black"/>
                </a:solidFill>
                <a:latin typeface="Calibri"/>
              </a:rPr>
              <a:t>An internal style sheet should be used when a single document has a unique style. You define internal styles in the head section of an HTML page, by using the &lt;style&gt; tag, like this:</a:t>
            </a:r>
          </a:p>
          <a:p>
            <a:pPr marL="0" lvl="0" indent="0">
              <a:spcBef>
                <a:spcPct val="20000"/>
              </a:spcBef>
              <a:buClrTx/>
              <a:buNone/>
            </a:pPr>
            <a:r>
              <a:rPr lang="en-US" sz="2400" i="1" dirty="0">
                <a:solidFill>
                  <a:prstClr val="black">
                    <a:lumMod val="50000"/>
                    <a:lumOff val="50000"/>
                  </a:prstClr>
                </a:solidFill>
                <a:latin typeface="Calibri"/>
              </a:rPr>
              <a:t>&lt;head&gt;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&lt;style&gt;</a:t>
            </a:r>
            <a:br>
              <a:rPr lang="en-US" sz="2400" i="1" dirty="0">
                <a:solidFill>
                  <a:prstClr val="black">
                    <a:lumMod val="50000"/>
                    <a:lumOff val="50000"/>
                  </a:prstClr>
                </a:solidFill>
                <a:latin typeface="Calibri"/>
              </a:rPr>
            </a:br>
            <a:r>
              <a:rPr lang="en-US" sz="2400" i="1" dirty="0" err="1">
                <a:solidFill>
                  <a:prstClr val="black">
                    <a:lumMod val="50000"/>
                    <a:lumOff val="50000"/>
                  </a:prstClr>
                </a:solidFill>
                <a:latin typeface="Calibri"/>
              </a:rPr>
              <a:t>hr</a:t>
            </a:r>
            <a:r>
              <a:rPr lang="en-US" sz="2400" i="1" dirty="0">
                <a:solidFill>
                  <a:prstClr val="black">
                    <a:lumMod val="50000"/>
                    <a:lumOff val="50000"/>
                  </a:prstClr>
                </a:solidFill>
                <a:latin typeface="Calibri"/>
              </a:rPr>
              <a:t> {</a:t>
            </a:r>
            <a:r>
              <a:rPr lang="en-US" sz="2400" i="1" dirty="0" err="1">
                <a:solidFill>
                  <a:prstClr val="black">
                    <a:lumMod val="50000"/>
                    <a:lumOff val="50000"/>
                  </a:prstClr>
                </a:solidFill>
                <a:latin typeface="Calibri"/>
              </a:rPr>
              <a:t>color:sienna</a:t>
            </a:r>
            <a:r>
              <a:rPr lang="en-US" sz="2400" i="1" dirty="0">
                <a:solidFill>
                  <a:prstClr val="black">
                    <a:lumMod val="50000"/>
                    <a:lumOff val="50000"/>
                  </a:prstClr>
                </a:solidFill>
                <a:latin typeface="Calibri"/>
              </a:rPr>
              <a: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p {margin-left:20px;}</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body {</a:t>
            </a:r>
            <a:r>
              <a:rPr lang="en-US" sz="2400" i="1" dirty="0" err="1">
                <a:solidFill>
                  <a:prstClr val="black">
                    <a:lumMod val="50000"/>
                    <a:lumOff val="50000"/>
                  </a:prstClr>
                </a:solidFill>
                <a:latin typeface="Calibri"/>
              </a:rPr>
              <a:t>background-image:url</a:t>
            </a:r>
            <a:r>
              <a:rPr lang="en-US" sz="2400" i="1" dirty="0">
                <a:solidFill>
                  <a:prstClr val="black">
                    <a:lumMod val="50000"/>
                    <a:lumOff val="50000"/>
                  </a:prstClr>
                </a:solidFill>
                <a:latin typeface="Calibri"/>
              </a:rPr>
              <a:t>("images/background.gif");}</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&lt;/style&gt;</a:t>
            </a:r>
            <a:br>
              <a:rPr lang="en-US" sz="2400" i="1" dirty="0">
                <a:solidFill>
                  <a:prstClr val="black">
                    <a:lumMod val="50000"/>
                    <a:lumOff val="50000"/>
                  </a:prstClr>
                </a:solidFill>
                <a:latin typeface="Calibri"/>
              </a:rPr>
            </a:br>
            <a:r>
              <a:rPr lang="en-US" sz="2400" i="1" dirty="0">
                <a:solidFill>
                  <a:prstClr val="black">
                    <a:lumMod val="50000"/>
                    <a:lumOff val="50000"/>
                  </a:prstClr>
                </a:solidFill>
                <a:latin typeface="Calibri"/>
              </a:rPr>
              <a:t>&lt;/head&gt;</a:t>
            </a:r>
          </a:p>
          <a:p>
            <a:pPr marL="0" lvl="0" indent="0">
              <a:spcBef>
                <a:spcPct val="20000"/>
              </a:spcBef>
              <a:buClrTx/>
              <a:buNone/>
            </a:pPr>
            <a:r>
              <a:rPr lang="en-US" sz="2400" dirty="0">
                <a:solidFill>
                  <a:prstClr val="black"/>
                </a:solidFill>
                <a:latin typeface="Calibri"/>
              </a:rPr>
              <a:t> </a:t>
            </a: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How to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769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82824" y="1559451"/>
            <a:ext cx="11020926" cy="4760858"/>
          </a:xfrm>
        </p:spPr>
        <p:txBody>
          <a:bodyPr>
            <a:normAutofit/>
          </a:bodyPr>
          <a:lstStyle/>
          <a:p>
            <a:pPr marL="0" lvl="0" indent="0">
              <a:spcBef>
                <a:spcPct val="20000"/>
              </a:spcBef>
              <a:buClrTx/>
              <a:buNone/>
            </a:pPr>
            <a:r>
              <a:rPr lang="en-US" b="1" u="sng" dirty="0">
                <a:solidFill>
                  <a:prstClr val="black"/>
                </a:solidFill>
                <a:latin typeface="Calibri"/>
              </a:rPr>
              <a:t>Left and Right Aligning Using the float Property</a:t>
            </a:r>
            <a:endParaRPr lang="en-US" dirty="0">
              <a:solidFill>
                <a:prstClr val="black"/>
              </a:solidFill>
              <a:latin typeface="Calibri"/>
            </a:endParaRPr>
          </a:p>
          <a:p>
            <a:pPr marL="342900" lvl="0" indent="-342900">
              <a:spcBef>
                <a:spcPct val="20000"/>
              </a:spcBef>
              <a:buClrTx/>
            </a:pPr>
            <a:r>
              <a:rPr lang="en-US" dirty="0">
                <a:solidFill>
                  <a:prstClr val="black"/>
                </a:solidFill>
                <a:latin typeface="Calibri"/>
              </a:rPr>
              <a:t>One method of aligning elements is to use the float property:</a:t>
            </a:r>
          </a:p>
          <a:p>
            <a:pPr marL="0" lvl="0" indent="0">
              <a:spcBef>
                <a:spcPct val="20000"/>
              </a:spcBef>
              <a:buClrTx/>
              <a:buNone/>
            </a:pPr>
            <a:r>
              <a:rPr lang="en-US" dirty="0">
                <a:solidFill>
                  <a:prstClr val="black"/>
                </a:solidFill>
                <a:latin typeface="Calibri"/>
                <a:hlinkClick r:id="rId3" action="ppaction://hlinkfile"/>
              </a:rPr>
              <a:t>Example</a:t>
            </a:r>
            <a:endParaRPr lang="en-US" dirty="0">
              <a:solidFill>
                <a:prstClr val="black"/>
              </a:solidFill>
              <a:latin typeface="Calibri"/>
            </a:endParaRPr>
          </a:p>
          <a:p>
            <a:pPr marL="0" lvl="0" indent="0">
              <a:spcBef>
                <a:spcPct val="20000"/>
              </a:spcBef>
              <a:buClrTx/>
              <a:buNone/>
            </a:pPr>
            <a:r>
              <a:rPr lang="en-US" i="1" dirty="0">
                <a:solidFill>
                  <a:prstClr val="black">
                    <a:lumMod val="50000"/>
                    <a:lumOff val="50000"/>
                  </a:prstClr>
                </a:solidFill>
                <a:latin typeface="Calibri"/>
              </a:rPr>
              <a:t>.right {</a:t>
            </a:r>
            <a:br>
              <a:rPr lang="en-US" i="1" dirty="0">
                <a:solidFill>
                  <a:prstClr val="black">
                    <a:lumMod val="50000"/>
                    <a:lumOff val="50000"/>
                  </a:prstClr>
                </a:solidFill>
                <a:latin typeface="Calibri"/>
              </a:rPr>
            </a:br>
            <a:r>
              <a:rPr lang="en-US" i="1" dirty="0" err="1">
                <a:solidFill>
                  <a:prstClr val="black">
                    <a:lumMod val="50000"/>
                    <a:lumOff val="50000"/>
                  </a:prstClr>
                </a:solidFill>
                <a:latin typeface="Calibri"/>
              </a:rPr>
              <a:t>float:right</a:t>
            </a:r>
            <a:r>
              <a:rPr lang="en-US" i="1" dirty="0">
                <a:solidFill>
                  <a:prstClr val="black">
                    <a:lumMod val="50000"/>
                    <a:lumOff val="50000"/>
                  </a:prstClr>
                </a:solidFill>
                <a:latin typeface="Calibri"/>
              </a:rPr>
              <a:t>;</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width:300px;</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background-color:#b0e0e6;</a:t>
            </a:r>
            <a:br>
              <a:rPr lang="en-US" i="1" dirty="0">
                <a:solidFill>
                  <a:prstClr val="black">
                    <a:lumMod val="50000"/>
                    <a:lumOff val="50000"/>
                  </a:prstClr>
                </a:solidFill>
                <a:latin typeface="Calibri"/>
              </a:rPr>
            </a:br>
            <a:r>
              <a:rPr lang="en-US" i="1" dirty="0">
                <a:solidFill>
                  <a:prstClr val="black">
                    <a:lumMod val="50000"/>
                    <a:lumOff val="50000"/>
                  </a:prstClr>
                </a:solidFill>
                <a:latin typeface="Calibri"/>
              </a:rPr>
              <a:t>}</a:t>
            </a:r>
          </a:p>
          <a:p>
            <a:pPr marL="0" lvl="0" indent="0">
              <a:spcBef>
                <a:spcPct val="20000"/>
              </a:spcBef>
              <a:buClrTx/>
              <a:buNone/>
            </a:pPr>
            <a:endParaRPr lang="en-US" sz="1900" dirty="0">
              <a:solidFill>
                <a:prstClr val="black"/>
              </a:solidFill>
              <a:latin typeface="Calibri"/>
            </a:endParaRPr>
          </a:p>
        </p:txBody>
      </p:sp>
      <p:sp>
        <p:nvSpPr>
          <p:cNvPr id="5" name="TextBox 4"/>
          <p:cNvSpPr txBox="1"/>
          <p:nvPr/>
        </p:nvSpPr>
        <p:spPr>
          <a:xfrm>
            <a:off x="235390" y="412739"/>
            <a:ext cx="11651810" cy="646331"/>
          </a:xfrm>
          <a:prstGeom prst="rect">
            <a:avLst/>
          </a:prstGeom>
          <a:noFill/>
        </p:spPr>
        <p:txBody>
          <a:bodyPr wrap="square" rtlCol="0">
            <a:spAutoFit/>
          </a:bodyPr>
          <a:lstStyle/>
          <a:p>
            <a:r>
              <a:rPr lang="en-US" sz="3600" dirty="0" smtClean="0">
                <a:solidFill>
                  <a:srgbClr val="FF0000"/>
                </a:solidFill>
                <a:latin typeface="Arial (Headings)"/>
              </a:rPr>
              <a:t>CSS Align (Con)</a:t>
            </a:r>
            <a:endParaRPr lang="en-US" sz="3600" dirty="0">
              <a:solidFill>
                <a:srgbClr val="FF0000"/>
              </a:solidFill>
              <a:latin typeface="Arial (Headings)"/>
            </a:endParaRPr>
          </a:p>
        </p:txBody>
      </p:sp>
      <p:sp>
        <p:nvSpPr>
          <p:cNvPr id="6" name="Rectangle 5"/>
          <p:cNvSpPr/>
          <p:nvPr/>
        </p:nvSpPr>
        <p:spPr>
          <a:xfrm>
            <a:off x="235390" y="1199519"/>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952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endParaRPr lang="en-US" sz="7200" dirty="0"/>
          </a:p>
          <a:p>
            <a:pPr marL="0" indent="0" algn="ctr">
              <a:buNone/>
            </a:pPr>
            <a:r>
              <a:rPr lang="en-US" sz="7200" dirty="0">
                <a:solidFill>
                  <a:schemeClr val="accent1"/>
                </a:solidFill>
              </a:rPr>
              <a:t>Thank You!</a:t>
            </a:r>
          </a:p>
        </p:txBody>
      </p:sp>
      <p:sp>
        <p:nvSpPr>
          <p:cNvPr id="5" name="Rectangle 4"/>
          <p:cNvSpPr/>
          <p:nvPr/>
        </p:nvSpPr>
        <p:spPr>
          <a:xfrm>
            <a:off x="235390" y="4015147"/>
            <a:ext cx="11651810" cy="5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52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410</TotalTime>
  <Words>5680</Words>
  <Application>Microsoft Office PowerPoint</Application>
  <PresentationFormat>와이드스크린</PresentationFormat>
  <Paragraphs>888</Paragraphs>
  <Slides>91</Slides>
  <Notes>80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91</vt:i4>
      </vt:variant>
    </vt:vector>
  </HeadingPairs>
  <TitlesOfParts>
    <vt:vector size="99" baseType="lpstr">
      <vt:lpstr>Arial (Headings)</vt:lpstr>
      <vt:lpstr>Rockwell</vt:lpstr>
      <vt:lpstr>Wingdings</vt:lpstr>
      <vt:lpstr>Calibri</vt:lpstr>
      <vt:lpstr>Noto Sans Symbols</vt:lpstr>
      <vt:lpstr>Rockwell Condensed</vt:lpstr>
      <vt:lpstr>Arial</vt:lpstr>
      <vt:lpstr>Wood Type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nokk sal</dc:creator>
  <cp:lastModifiedBy>경정</cp:lastModifiedBy>
  <cp:revision>12</cp:revision>
  <dcterms:modified xsi:type="dcterms:W3CDTF">2019-12-30T04:07:10Z</dcterms:modified>
</cp:coreProperties>
</file>