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49" r:id="rId1"/>
  </p:sldMasterIdLst>
  <p:notesMasterIdLst>
    <p:notesMasterId r:id="rId31"/>
  </p:notesMasterIdLst>
  <p:sldIdLst>
    <p:sldId id="256" r:id="rId2"/>
    <p:sldId id="257" r:id="rId3"/>
    <p:sldId id="347" r:id="rId4"/>
    <p:sldId id="260" r:id="rId5"/>
    <p:sldId id="261" r:id="rId6"/>
    <p:sldId id="280" r:id="rId7"/>
    <p:sldId id="282" r:id="rId8"/>
    <p:sldId id="283" r:id="rId9"/>
    <p:sldId id="284" r:id="rId10"/>
    <p:sldId id="285" r:id="rId11"/>
    <p:sldId id="286" r:id="rId12"/>
    <p:sldId id="263" r:id="rId13"/>
    <p:sldId id="264" r:id="rId14"/>
    <p:sldId id="287" r:id="rId15"/>
    <p:sldId id="265" r:id="rId16"/>
    <p:sldId id="288" r:id="rId17"/>
    <p:sldId id="266" r:id="rId18"/>
    <p:sldId id="289" r:id="rId19"/>
    <p:sldId id="267" r:id="rId20"/>
    <p:sldId id="290" r:id="rId21"/>
    <p:sldId id="268" r:id="rId22"/>
    <p:sldId id="269" r:id="rId23"/>
    <p:sldId id="291" r:id="rId24"/>
    <p:sldId id="292" r:id="rId25"/>
    <p:sldId id="293" r:id="rId26"/>
    <p:sldId id="294" r:id="rId27"/>
    <p:sldId id="271" r:id="rId28"/>
    <p:sldId id="295" r:id="rId29"/>
    <p:sldId id="346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ckwell" panose="02060603020205020403" pitchFamily="18" charset="77"/>
      <p:regular r:id="rId36"/>
      <p:bold r:id="rId37"/>
      <p:italic r:id="rId38"/>
      <p:boldItalic r:id="rId39"/>
    </p:embeddedFont>
    <p:embeddedFont>
      <p:font typeface="Rockwell Condensed" panose="02060603050405020104" pitchFamily="18" charset="7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A16973-7B6A-494C-A831-7C1C3CB9F143}">
  <a:tblStyle styleId="{48A16973-7B6A-494C-A831-7C1C3CB9F143}" styleName="Table_0"/>
  <a:tblStyle styleId="{B69A0108-AF98-48DE-B8F2-36D7766B805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D205B396-9AD4-407D-BCE6-CBE0635E1364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9424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90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7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49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4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2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9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01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065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3153094"/>
            <a:ext cx="109727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86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5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5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65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3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51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6985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18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34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2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95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7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1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4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7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9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539017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7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90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9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3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7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4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5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9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03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12/4/19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633592"/>
            <a:ext cx="11020926" cy="4760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66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6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4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6899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25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9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12/4/19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7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1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2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6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  <p:sldLayoutId id="2147483858" r:id="rId21"/>
    <p:sldLayoutId id="2147483859" r:id="rId22"/>
    <p:sldLayoutId id="2147483860" r:id="rId23"/>
    <p:sldLayoutId id="2147483861" r:id="rId24"/>
    <p:sldLayoutId id="2147483862" r:id="rId25"/>
    <p:sldLayoutId id="2147483863" r:id="rId26"/>
    <p:sldLayoutId id="2147483864" r:id="rId27"/>
    <p:sldLayoutId id="2147483865" r:id="rId28"/>
    <p:sldLayoutId id="2147483866" r:id="rId29"/>
    <p:sldLayoutId id="2147483867" r:id="rId30"/>
    <p:sldLayoutId id="2147483868" r:id="rId31"/>
    <p:sldLayoutId id="2147483869" r:id="rId32"/>
    <p:sldLayoutId id="2147483870" r:id="rId33"/>
    <p:sldLayoutId id="2147483871" r:id="rId34"/>
    <p:sldLayoutId id="2147483872" r:id="rId35"/>
    <p:sldLayoutId id="2147483873" r:id="rId36"/>
    <p:sldLayoutId id="2147483874" r:id="rId37"/>
    <p:sldLayoutId id="2147483875" r:id="rId38"/>
    <p:sldLayoutId id="2147483876" r:id="rId3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etbootstrap.com/docs/4.4/layout/gri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Boostrap%20file/boostrap-tex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typography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tables.asp" TargetMode="Externa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Relationship Id="rId4" Type="http://schemas.openxmlformats.org/officeDocument/2006/relationships/hyperlink" Target="Boostrap%20file/group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lyphicon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://fortawesome.github.io/Font-Awesome/" TargetMode="Externa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template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Boostrap%20file/boostrap-text.html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1999" cy="190030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hape 110"/>
          <p:cNvSpPr/>
          <p:nvPr/>
        </p:nvSpPr>
        <p:spPr>
          <a:xfrm>
            <a:off x="314780" y="4347107"/>
            <a:ext cx="28979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1" dirty="0">
                <a:solidFill>
                  <a:schemeClr val="dk1"/>
                </a:solidFill>
              </a:rPr>
              <a:t>Ly </a:t>
            </a:r>
            <a:r>
              <a:rPr lang="en-US" b="1" dirty="0" err="1">
                <a:solidFill>
                  <a:schemeClr val="dk1"/>
                </a:solidFill>
              </a:rPr>
              <a:t>Pichponreay</a:t>
            </a:r>
            <a:endParaRPr lang="en-US" b="1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1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Eath</a:t>
            </a:r>
            <a:r>
              <a:rPr lang="en-US" b="1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Manith</a:t>
            </a:r>
            <a:endParaRPr lang="en-US" b="1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174113" y="3169821"/>
            <a:ext cx="8718568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Bootstrap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29" y="336398"/>
            <a:ext cx="2536287" cy="618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4729" y="1104523"/>
            <a:ext cx="78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Cambodia-Korea Software Consulting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390" y="205959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HRD Center\3rd Generation\slide_teaching(2015-2016)\Boostrap\Boostrap file\bootstrap.png">
            <a:extLst>
              <a:ext uri="{FF2B5EF4-FFF2-40B4-BE49-F238E27FC236}">
                <a16:creationId xmlns:a16="http://schemas.microsoft.com/office/drawing/2014/main" id="{B4C8F751-0390-C445-AF0D-726FC69B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1" y="2671512"/>
            <a:ext cx="1762019" cy="176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HRD Center\3rd Generation\slide_teaching(2015-2016)\Boostrap\Boostrap file\2015-04-10_1333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8" y="1535847"/>
            <a:ext cx="11357611" cy="246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D:\HRD Center\3rd Generation\slide_teaching(2015-2016)\Boostrap\Boostrap file\2015-04-10_133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8" y="4054463"/>
            <a:ext cx="11357611" cy="239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F2FFD6-4986-6147-90C0-E90A0A91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5" y="0"/>
            <a:ext cx="10058400" cy="1609344"/>
          </a:xfrm>
        </p:spPr>
        <p:txBody>
          <a:bodyPr/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Bootstrap Grid System (</a:t>
            </a:r>
            <a:r>
              <a:rPr lang="en-US" sz="3600" cap="none" dirty="0" err="1">
                <a:solidFill>
                  <a:srgbClr val="FF0000"/>
                </a:solidFill>
                <a:latin typeface="Arial"/>
                <a:cs typeface="Arial"/>
              </a:rPr>
              <a:t>Cont</a:t>
            </a:r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D7BF3-DC97-2A4A-9361-45281BDC638A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HRD Center\3rd Generation\slide_teaching(2015-2016)\Boostrap\Boostrap file\2015-04-10_1333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6" y="1696854"/>
            <a:ext cx="11232895" cy="241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957" y="6353294"/>
            <a:ext cx="888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details of Bootstrap’s grid system: </a:t>
            </a:r>
            <a:r>
              <a:rPr lang="en-US" dirty="0">
                <a:hlinkClick r:id="rId4"/>
              </a:rPr>
              <a:t>https://getbootstrap.com/docs/4.4/layout/grid/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FFFBB-30C3-C34B-844C-587ECE86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5" y="0"/>
            <a:ext cx="10058400" cy="1609344"/>
          </a:xfrm>
        </p:spPr>
        <p:txBody>
          <a:bodyPr/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Bootstrap Grid System (</a:t>
            </a:r>
            <a:r>
              <a:rPr lang="en-US" sz="3600" cap="none" dirty="0" err="1">
                <a:solidFill>
                  <a:srgbClr val="FF0000"/>
                </a:solidFill>
                <a:latin typeface="Arial"/>
                <a:cs typeface="Arial"/>
              </a:rPr>
              <a:t>Cont</a:t>
            </a:r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1390F4-3E86-EC4B-A9FB-D4F7B9946743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Bootstrap Text/Typography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409" y="1745724"/>
            <a:ext cx="110881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Bootstrap 4's global default font-size is 16px, with a line-height of 15.</a:t>
            </a:r>
          </a:p>
          <a:p>
            <a:endParaRPr lang="en-US" sz="1800" dirty="0"/>
          </a:p>
          <a:p>
            <a:r>
              <a:rPr lang="en-US" sz="1800" dirty="0"/>
              <a:t>This is applied to the &lt;body&gt; and all paragraphs.</a:t>
            </a:r>
          </a:p>
          <a:p>
            <a:endParaRPr lang="en-US" sz="1800" dirty="0"/>
          </a:p>
          <a:p>
            <a:r>
              <a:rPr lang="en-US" sz="1800" dirty="0"/>
              <a:t>In addition, all &lt;p&gt; elements have a bottom margin that equals half their computed line-height (16px by default).</a:t>
            </a: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738688" y="3721627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2067BE"/>
                </a:solidFill>
              </a:rPr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5852" y="3721627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Bootstrap headings: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2" y="4223068"/>
            <a:ext cx="10395036" cy="22234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1D6DEB-A2A5-4741-91A7-8D0AFF0A2C2B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Bootstrap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Text/Typography (Con)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14729"/>
              </p:ext>
            </p:extLst>
          </p:nvPr>
        </p:nvGraphicFramePr>
        <p:xfrm>
          <a:off x="1143000" y="1585914"/>
          <a:ext cx="9031421" cy="43219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6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00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Class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.font-weight-bold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Bold</a:t>
                      </a:r>
                      <a:r>
                        <a:rPr lang="en-US" sz="1800" baseline="0" dirty="0"/>
                        <a:t> text</a:t>
                      </a:r>
                      <a:endParaRPr lang="en-US" sz="1800" dirty="0"/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.font-weight-bolder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Bolder</a:t>
                      </a:r>
                      <a:r>
                        <a:rPr lang="en-US" sz="1800" baseline="0" dirty="0"/>
                        <a:t> text</a:t>
                      </a:r>
                      <a:endParaRPr lang="en-US" sz="1800" dirty="0"/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.font-italic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Italic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.font-weight-light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Light weight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.font-weight-lighter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Lighter</a:t>
                      </a:r>
                      <a:r>
                        <a:rPr lang="en-US" sz="1800" baseline="0" dirty="0"/>
                        <a:t> weight text</a:t>
                      </a:r>
                      <a:endParaRPr lang="en-US" sz="1800" dirty="0"/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.font-weight-normal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.lead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Makes a paragraph stand out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.small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Indicates smaller text (set to 85% of the size of the parent)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.text-left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left-aligned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.text-center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center-aligned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81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.text-right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right-aligned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E400342-1836-A045-BF6D-BF88BE355F91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Text/Typography (Con)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3837"/>
              </p:ext>
            </p:extLst>
          </p:nvPr>
        </p:nvGraphicFramePr>
        <p:xfrm>
          <a:off x="1000126" y="1557338"/>
          <a:ext cx="9535278" cy="46918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0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5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Class</a:t>
                      </a:r>
                      <a:endParaRPr lang="en-US" sz="1800" b="1" dirty="0">
                        <a:effectLst/>
                      </a:endParaRP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b="1" dirty="0">
                        <a:effectLst/>
                      </a:endParaRP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.text-justify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Indicates justified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nowrap</a:t>
                      </a:r>
                      <a:endParaRPr 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Indicates no wrap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.text-lowercase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Indicates lowercased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.text-uppercase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Indicates uppercased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.text-capitalize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Indicates capitalized text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6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.initialism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Displays the text inside an &lt;</a:t>
                      </a:r>
                      <a:r>
                        <a:rPr lang="en-US" sz="1600" dirty="0" err="1"/>
                        <a:t>abbr</a:t>
                      </a:r>
                      <a:r>
                        <a:rPr lang="en-US" sz="1600" dirty="0"/>
                        <a:t>&gt; element in a slightly smaller font size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854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.list-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unstyled</a:t>
                      </a:r>
                      <a:endParaRPr 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Removes the default list-style and left margin on list items (works on both &lt;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&gt; and &lt;</a:t>
                      </a:r>
                      <a:r>
                        <a:rPr lang="en-US" sz="1600" dirty="0" err="1"/>
                        <a:t>ol</a:t>
                      </a:r>
                      <a:r>
                        <a:rPr lang="en-US" sz="1600" dirty="0"/>
                        <a:t>&gt;). This class only applies to immediate children list items (to remove the default list-style from any nested lists, apply this class to any nested lists as well)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.list-inline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Places all list items on a single line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929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.dl-horizontal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Lines up the terms (&lt;</a:t>
                      </a:r>
                      <a:r>
                        <a:rPr lang="en-US" sz="1600" dirty="0" err="1"/>
                        <a:t>dt</a:t>
                      </a:r>
                      <a:r>
                        <a:rPr lang="en-US" sz="1600" dirty="0"/>
                        <a:t>&gt;) and descriptions (&lt;</a:t>
                      </a:r>
                      <a:r>
                        <a:rPr lang="en-US" sz="1600" dirty="0" err="1"/>
                        <a:t>dd</a:t>
                      </a:r>
                      <a:r>
                        <a:rPr lang="en-US" sz="1600" dirty="0"/>
                        <a:t>&gt;) in &lt;dl&gt; elements side-by-side. Starts off like default &lt;dl&gt;s, but when the browser window expands, it will line up side-by-side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8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.pre-scrollable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Makes a &lt;pre&gt; element scrollable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1957" y="6353294"/>
            <a:ext cx="11483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details of Bootstrap’s Text/Typography: </a:t>
            </a:r>
            <a:r>
              <a:rPr lang="en-US" dirty="0">
                <a:hlinkClick r:id="rId3"/>
              </a:rPr>
              <a:t>https://www.w3schools.com/bootstrap4/bootstrap_typography.asp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6441F-789C-1F40-9E9C-CF40A60C71CE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Tables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647" y="1716728"/>
            <a:ext cx="11170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A basic Bootstrap table has a light padding and only horizontal dividers.</a:t>
            </a:r>
          </a:p>
          <a:p>
            <a:endParaRPr lang="en-US" sz="1800" dirty="0"/>
          </a:p>
          <a:p>
            <a:r>
              <a:rPr lang="en-US" sz="1800" dirty="0"/>
              <a:t>The .table class adds basic styling to a table:</a:t>
            </a:r>
          </a:p>
        </p:txBody>
      </p:sp>
      <p:pic>
        <p:nvPicPr>
          <p:cNvPr id="7170" name="Picture 2" descr="D:\HRD Center\3rd Generation\slide_teaching(2015-2016)\Boostrap\Boostrap file\2015-04-10_1239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4" y="2855505"/>
            <a:ext cx="10909854" cy="20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0A2BD5-FE45-DB4C-963E-8CDF9C77B546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Tables (Con)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42537"/>
              </p:ext>
            </p:extLst>
          </p:nvPr>
        </p:nvGraphicFramePr>
        <p:xfrm>
          <a:off x="541634" y="1600201"/>
          <a:ext cx="10994126" cy="401421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28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29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Class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74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.table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basic</a:t>
                      </a:r>
                      <a:r>
                        <a:rPr lang="en-US" sz="1800" baseline="0" dirty="0"/>
                        <a:t> styling to a table</a:t>
                      </a:r>
                      <a:endParaRPr lang="en-US" sz="1800" dirty="0"/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74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.table-striped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zebra-stripes</a:t>
                      </a:r>
                      <a:r>
                        <a:rPr lang="en-US" sz="1800" baseline="0" dirty="0"/>
                        <a:t> to a table</a:t>
                      </a:r>
                      <a:endParaRPr lang="en-US" sz="1800" dirty="0"/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74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.table-bordered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borders on all sides of the table and cells</a:t>
                      </a:r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74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.table-hover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a hover effect</a:t>
                      </a:r>
                      <a:r>
                        <a:rPr lang="en-US" sz="1800" baseline="0" dirty="0"/>
                        <a:t> (grey background color) on table rows</a:t>
                      </a:r>
                      <a:endParaRPr lang="en-US" sz="1800" dirty="0"/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93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.table-borderless</a:t>
                      </a:r>
                    </a:p>
                  </a:txBody>
                  <a:tcPr marL="57286" marR="57286" marT="28643" marB="2864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</a:t>
                      </a:r>
                      <a:r>
                        <a:rPr lang="en-US" sz="1800" baseline="0" dirty="0"/>
                        <a:t> borders from the table</a:t>
                      </a:r>
                      <a:endParaRPr lang="en-US" sz="1800" dirty="0"/>
                    </a:p>
                  </a:txBody>
                  <a:tcPr marL="57286" marR="57286" marT="28643" marB="2864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DAFCFDB-42AD-4E4C-95AA-96926B43F434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Tables (Con)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5053"/>
              </p:ext>
            </p:extLst>
          </p:nvPr>
        </p:nvGraphicFramePr>
        <p:xfrm>
          <a:off x="542322" y="1718726"/>
          <a:ext cx="10993438" cy="443518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94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.table-primary</a:t>
                      </a:r>
                    </a:p>
                  </a:txBody>
                  <a:tcPr anchor="ctr">
                    <a:solidFill>
                      <a:srgbClr val="C3E0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Blue: Indicates an important action</a:t>
                      </a:r>
                    </a:p>
                  </a:txBody>
                  <a:tcPr anchor="ctr">
                    <a:solidFill>
                      <a:srgbClr val="C3E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.table-success</a:t>
                      </a:r>
                    </a:p>
                  </a:txBody>
                  <a:tcPr anchor="ctr">
                    <a:solidFill>
                      <a:srgbClr val="BFF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Green: Indicates  a successful or positive action</a:t>
                      </a:r>
                    </a:p>
                  </a:txBody>
                  <a:tcPr anchor="ctr">
                    <a:solidFill>
                      <a:srgbClr val="BF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.table-danger</a:t>
                      </a:r>
                    </a:p>
                  </a:txBody>
                  <a:tcPr anchor="ctr">
                    <a:solidFill>
                      <a:srgbClr val="FDC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Red:</a:t>
                      </a:r>
                      <a:r>
                        <a:rPr lang="en-US" sz="1600" baseline="0" dirty="0"/>
                        <a:t> Indicates a dangerous or potentially negative action</a:t>
                      </a:r>
                      <a:endParaRPr lang="en-US" sz="1600" dirty="0"/>
                    </a:p>
                  </a:txBody>
                  <a:tcPr anchor="ctr">
                    <a:solidFill>
                      <a:srgbClr val="FDC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.table-info</a:t>
                      </a:r>
                    </a:p>
                  </a:txBody>
                  <a:tcPr anchor="ctr">
                    <a:solidFill>
                      <a:srgbClr val="CBFB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 blue: Indicates a neutral informative</a:t>
                      </a:r>
                      <a:r>
                        <a:rPr lang="en-US" sz="1600" baseline="0" dirty="0"/>
                        <a:t> change or action</a:t>
                      </a:r>
                      <a:endParaRPr lang="en-US" sz="1600" dirty="0"/>
                    </a:p>
                  </a:txBody>
                  <a:tcPr anchor="ctr">
                    <a:solidFill>
                      <a:srgbClr val="CB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7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.table-warning</a:t>
                      </a:r>
                    </a:p>
                  </a:txBody>
                  <a:tcPr anchor="ctr"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Orange:</a:t>
                      </a:r>
                      <a:r>
                        <a:rPr lang="en-US" sz="1600" baseline="0" dirty="0"/>
                        <a:t> Indicates a warning that might need attention</a:t>
                      </a:r>
                      <a:endParaRPr lang="en-US" sz="1600" dirty="0"/>
                    </a:p>
                  </a:txBody>
                  <a:tcPr anchor="ctr"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.table-active</a:t>
                      </a:r>
                    </a:p>
                  </a:txBody>
                  <a:tcPr anchor="ctr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Grey: Applies</a:t>
                      </a:r>
                      <a:r>
                        <a:rPr lang="en-US" sz="1600" baseline="0" dirty="0"/>
                        <a:t> the hover color to the table row or table cell</a:t>
                      </a:r>
                      <a:endParaRPr lang="en-US" sz="1600" dirty="0"/>
                    </a:p>
                  </a:txBody>
                  <a:tcPr anchor="ctr"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.table-secondary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Grey: Indicates a slightly less important action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Light grey table or table row 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.table-dark</a:t>
                      </a:r>
                    </a:p>
                  </a:txBody>
                  <a:tcPr anchor="ctr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Dark grey table or table row background</a:t>
                      </a:r>
                    </a:p>
                  </a:txBody>
                  <a:tcPr anchor="ctr"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8C6AFB-77C0-7F49-BFBF-E2561E8181D2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41" y="109382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Tables (Con) – Responsive Table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53149"/>
              </p:ext>
            </p:extLst>
          </p:nvPr>
        </p:nvGraphicFramePr>
        <p:xfrm>
          <a:off x="542322" y="1718726"/>
          <a:ext cx="10993438" cy="39364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3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0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5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.table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</a:rPr>
                        <a:t>-responsive 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Creates a responsive table: an horizontal</a:t>
                      </a:r>
                      <a:r>
                        <a:rPr lang="en-US" sz="1800" baseline="0" dirty="0"/>
                        <a:t> scrollbar is added to the table on screens that are less than 992px wide (if needed). When viewing on anything larger than 992px wide, there is no difference.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.table-responsive-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</a:rPr>
                        <a:t>sm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Screen width: &lt;576px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.table-responsive-md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Screen width: &lt;768px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0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.table-responsive-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</a:rPr>
                        <a:t>lg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Screen width:</a:t>
                      </a:r>
                      <a:r>
                        <a:rPr lang="en-US" sz="1800" baseline="0" dirty="0"/>
                        <a:t> &lt;992px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.table-responsive-xl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/>
                        <a:t>Screen width: &lt;1200px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1957" y="6353294"/>
            <a:ext cx="983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details of Bootstrap’s Table: </a:t>
            </a:r>
            <a:r>
              <a:rPr lang="en-US" dirty="0">
                <a:hlinkClick r:id="rId2"/>
              </a:rPr>
              <a:t>https://www.w3schools.com/bootstrap4/bootstrap_tables.asp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2A7F8-5AA5-2A42-865F-6C41E82663BA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Images</a:t>
            </a:r>
          </a:p>
        </p:txBody>
      </p:sp>
      <p:pic>
        <p:nvPicPr>
          <p:cNvPr id="9218" name="Picture 2" descr="D:\HRD Center\3rd Generation\slide_teaching(2015-2016)\Boostrap\Boostrap file\2015-04-10_1244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31" y="1487849"/>
            <a:ext cx="10360088" cy="244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5501" y="4417122"/>
            <a:ext cx="11178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88DFC"/>
                </a:solidFill>
              </a:rPr>
              <a:t>Rounded Corners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.rounded </a:t>
            </a:r>
            <a:r>
              <a:rPr lang="en-US" sz="2000" dirty="0"/>
              <a:t>class adds rounded corners to an image.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501" y="5488134"/>
            <a:ext cx="10956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88DFC"/>
                </a:solidFill>
              </a:rPr>
              <a:t>Circle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.rounded-circle</a:t>
            </a:r>
            <a:r>
              <a:rPr lang="en-US" sz="1800" dirty="0"/>
              <a:t> class shapes the image to a circle.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64E50-BCC4-D84B-B507-584F34F56B58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5390" y="412739"/>
            <a:ext cx="1165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Bootstrap Introduction</a:t>
            </a:r>
            <a:endParaRPr lang="en-US" sz="3600" dirty="0">
              <a:solidFill>
                <a:srgbClr val="FF0000"/>
              </a:solidFill>
              <a:latin typeface="Arial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3443A-276B-5942-B711-4DA67FA5B342}"/>
              </a:ext>
            </a:extLst>
          </p:cNvPr>
          <p:cNvSpPr/>
          <p:nvPr/>
        </p:nvSpPr>
        <p:spPr>
          <a:xfrm>
            <a:off x="741405" y="1782112"/>
            <a:ext cx="10731458" cy="326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What is Bootstrap?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Bootstrap is a free front-end framework for faster and easier web development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Bootstrap also gives you the ability to easily create responsive designs</a:t>
            </a:r>
          </a:p>
        </p:txBody>
      </p:sp>
      <p:pic>
        <p:nvPicPr>
          <p:cNvPr id="8" name="Picture 2" descr="D:\HRD Center\3rd Generation\slide_teaching(2015-2016)\Boostrap\Boostrap file\bootstrap.png">
            <a:extLst>
              <a:ext uri="{FF2B5EF4-FFF2-40B4-BE49-F238E27FC236}">
                <a16:creationId xmlns:a16="http://schemas.microsoft.com/office/drawing/2014/main" id="{6D289B76-39F5-494A-B6F0-E679F89F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206" y="5049032"/>
            <a:ext cx="1762019" cy="176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775" y="2847850"/>
            <a:ext cx="10931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88DFC"/>
                </a:solidFill>
              </a:rPr>
              <a:t>Responsive Images</a:t>
            </a:r>
          </a:p>
          <a:p>
            <a:r>
              <a:rPr lang="en-US" sz="1800" dirty="0"/>
              <a:t>Create responsive images by adding an 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r>
              <a:rPr lang="en-US" sz="1800" dirty="0" err="1">
                <a:solidFill>
                  <a:srgbClr val="C00000"/>
                </a:solidFill>
              </a:rPr>
              <a:t>img</a:t>
            </a:r>
            <a:r>
              <a:rPr lang="en-US" sz="1800" dirty="0">
                <a:solidFill>
                  <a:srgbClr val="C00000"/>
                </a:solidFill>
              </a:rPr>
              <a:t>-fluid</a:t>
            </a:r>
            <a:r>
              <a:rPr lang="en-US" sz="1800" dirty="0"/>
              <a:t> class to the &lt;</a:t>
            </a:r>
            <a:r>
              <a:rPr lang="en-US" sz="1800" dirty="0" err="1"/>
              <a:t>img</a:t>
            </a:r>
            <a:r>
              <a:rPr lang="en-US" sz="1800" dirty="0"/>
              <a:t>&gt; tag. The image will then scale nicely to the parent element. It includes max-width:100%; and height: auto.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195" y="4096163"/>
            <a:ext cx="10931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88DFC"/>
                </a:solidFill>
              </a:rPr>
              <a:t>Aligning Images</a:t>
            </a:r>
          </a:p>
          <a:p>
            <a:r>
              <a:rPr lang="en-US" sz="1800" dirty="0"/>
              <a:t>Float an image to the right with the .float-right class or to the  left with .float-left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775" y="1876536"/>
            <a:ext cx="102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88DFC"/>
                </a:solidFill>
              </a:rPr>
              <a:t>Thumbnail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r>
              <a:rPr lang="en-US" sz="1800" dirty="0" err="1">
                <a:solidFill>
                  <a:srgbClr val="C00000"/>
                </a:solidFill>
              </a:rPr>
              <a:t>img</a:t>
            </a:r>
            <a:r>
              <a:rPr lang="en-US" sz="1800" dirty="0">
                <a:solidFill>
                  <a:srgbClr val="C00000"/>
                </a:solidFill>
              </a:rPr>
              <a:t>-thumbnail </a:t>
            </a:r>
            <a:r>
              <a:rPr lang="en-US" sz="1800" dirty="0"/>
              <a:t>class shapes the image to a thumbnail (bordered).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876FB-97B4-3A4C-971D-3D6B92C36926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7B9F8E-3A35-864F-883E-0876E25E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Images (Con)</a:t>
            </a:r>
          </a:p>
        </p:txBody>
      </p:sp>
    </p:spTree>
    <p:extLst>
      <p:ext uri="{BB962C8B-B14F-4D97-AF65-F5344CB8AC3E}">
        <p14:creationId xmlns:p14="http://schemas.microsoft.com/office/powerpoint/2010/main" val="20286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</a:t>
            </a:r>
            <a:r>
              <a:rPr lang="en-US" sz="3200" cap="none" dirty="0" err="1">
                <a:solidFill>
                  <a:srgbClr val="FF0000"/>
                </a:solidFill>
                <a:latin typeface="Arial"/>
                <a:cs typeface="Arial"/>
              </a:rPr>
              <a:t>Jumbotron</a:t>
            </a:r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 and Page 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215" y="1582341"/>
            <a:ext cx="107174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Creating a </a:t>
            </a:r>
            <a:r>
              <a:rPr lang="en-US" sz="1800" dirty="0" err="1">
                <a:solidFill>
                  <a:srgbClr val="C00000"/>
                </a:solidFill>
              </a:rPr>
              <a:t>Jumbotron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jumbotron</a:t>
            </a:r>
            <a:r>
              <a:rPr lang="en-US" sz="1800" dirty="0"/>
              <a:t> indicates a big grey box for calling extra attention  to some special  content or information.</a:t>
            </a:r>
          </a:p>
          <a:p>
            <a:endParaRPr lang="en-US" sz="1800" dirty="0"/>
          </a:p>
          <a:p>
            <a:r>
              <a:rPr lang="en-US" sz="1800" b="1" dirty="0"/>
              <a:t>Tip: Inside a </a:t>
            </a:r>
            <a:r>
              <a:rPr lang="en-US" sz="1800" b="1" dirty="0" err="1"/>
              <a:t>jumbotron</a:t>
            </a:r>
            <a:r>
              <a:rPr lang="en-US" sz="1800" b="1" dirty="0"/>
              <a:t> you can put nearly any valid HTML, including other Bootstrap elements/classes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Use a &lt;div&gt; element with class 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r>
              <a:rPr lang="en-US" sz="1800" dirty="0" err="1">
                <a:solidFill>
                  <a:srgbClr val="C00000"/>
                </a:solidFill>
              </a:rPr>
              <a:t>jumbotron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to create a </a:t>
            </a:r>
            <a:r>
              <a:rPr lang="en-US" sz="1800" dirty="0" err="1"/>
              <a:t>jumbotron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0" y="3890665"/>
            <a:ext cx="11759184" cy="2425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190BBB-FA06-F14D-9271-62BC01199171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Buttons</a:t>
            </a:r>
          </a:p>
        </p:txBody>
      </p:sp>
      <p:pic>
        <p:nvPicPr>
          <p:cNvPr id="11266" name="Picture 2" descr="D:\HRD Center\3rd Generation\slide_teaching(2015-2016)\Boostrap\Boostrap file\2015-04-10_1304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85" y="1797976"/>
            <a:ext cx="6074844" cy="25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HRD Center\3rd Generation\slide_teaching(2015-2016)\Boostrap\Boostrap file\2015-04-10_1306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85" y="4620011"/>
            <a:ext cx="35433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92129" y="5091154"/>
            <a:ext cx="6853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class </a:t>
            </a:r>
            <a:r>
              <a:rPr lang="en-US" dirty="0">
                <a:solidFill>
                  <a:srgbClr val="C00000"/>
                </a:solidFill>
              </a:rPr>
              <a:t>.active </a:t>
            </a:r>
            <a:r>
              <a:rPr lang="en-US" dirty="0"/>
              <a:t>makes a button appear pressed, and the class </a:t>
            </a:r>
            <a:r>
              <a:rPr lang="en-US" dirty="0">
                <a:solidFill>
                  <a:srgbClr val="C00000"/>
                </a:solidFill>
              </a:rPr>
              <a:t>.disabled </a:t>
            </a:r>
            <a:r>
              <a:rPr lang="en-US" dirty="0"/>
              <a:t>makes a button </a:t>
            </a:r>
            <a:r>
              <a:rPr lang="en-US" dirty="0" err="1"/>
              <a:t>unclickable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302F5-BBA5-2746-9E6F-B395730A4CCA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Buttons (Con)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6" y="1653540"/>
            <a:ext cx="6505575" cy="53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0716" y="2186940"/>
            <a:ext cx="5779580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Bootstrap 4 provides eight outline/bordered buttons.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-outline-primary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-outline-secondary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-outline-success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-outline-danger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-outline-warning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-outline-info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-outline-light</a:t>
            </a:r>
          </a:p>
          <a:p>
            <a:pPr marL="285750" indent="-1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.</a:t>
            </a:r>
            <a:r>
              <a:rPr lang="en-US" sz="1600" dirty="0" err="1">
                <a:solidFill>
                  <a:srgbClr val="FF0000"/>
                </a:solidFill>
              </a:rPr>
              <a:t>btn</a:t>
            </a:r>
            <a:r>
              <a:rPr lang="en-US" sz="1600" dirty="0">
                <a:solidFill>
                  <a:srgbClr val="FF0000"/>
                </a:solidFill>
              </a:rPr>
              <a:t>-outline-dark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3718E-5EAC-CE45-B969-C832EA04197C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Progress bars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C2B7F-0314-C245-9C9D-E68B8C9A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34" y="1528096"/>
            <a:ext cx="10985500" cy="111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FE6772-0F1D-5B4B-BA3E-BF7A0644D979}"/>
              </a:ext>
            </a:extLst>
          </p:cNvPr>
          <p:cNvSpPr/>
          <p:nvPr/>
        </p:nvSpPr>
        <p:spPr>
          <a:xfrm>
            <a:off x="678427" y="2690336"/>
            <a:ext cx="10707328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To create a default progress bar, add a </a:t>
            </a:r>
            <a:r>
              <a:rPr lang="en-US" sz="1800" dirty="0">
                <a:solidFill>
                  <a:srgbClr val="C00000"/>
                </a:solidFill>
              </a:rPr>
              <a:t>.progress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class to a container element and add the </a:t>
            </a:r>
            <a:r>
              <a:rPr lang="en-US" sz="1800" dirty="0">
                <a:solidFill>
                  <a:srgbClr val="C00000"/>
                </a:solidFill>
              </a:rPr>
              <a:t>.progress-bar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class to its child element. Use the CSS </a:t>
            </a:r>
            <a:r>
              <a:rPr lang="en-US" sz="1800" dirty="0"/>
              <a:t>width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property to set the width of the progress bar.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FCD52-E335-3640-9C79-B690F9E757F0}"/>
              </a:ext>
            </a:extLst>
          </p:cNvPr>
          <p:cNvSpPr/>
          <p:nvPr/>
        </p:nvSpPr>
        <p:spPr>
          <a:xfrm>
            <a:off x="3298722" y="4699974"/>
            <a:ext cx="7113639" cy="1292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="progress"&gt;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="progress-bar"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="width:70%"&gt;&lt;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  <p:sp>
        <p:nvSpPr>
          <p:cNvPr id="8" name="TextBox 7">
            <a:hlinkClick r:id="rId4" action="ppaction://hlinkfile"/>
            <a:extLst>
              <a:ext uri="{FF2B5EF4-FFF2-40B4-BE49-F238E27FC236}">
                <a16:creationId xmlns:a16="http://schemas.microsoft.com/office/drawing/2014/main" id="{FE147730-C32B-C64F-9B58-5199F28EAD80}"/>
              </a:ext>
            </a:extLst>
          </p:cNvPr>
          <p:cNvSpPr txBox="1"/>
          <p:nvPr/>
        </p:nvSpPr>
        <p:spPr>
          <a:xfrm>
            <a:off x="678427" y="4174652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67BE"/>
                </a:solidFill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BBA74-9BE5-ED4E-A3E9-42FB7A152D95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Pagination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74F478-21E3-B846-9E4B-DD09DD9F92A1}"/>
              </a:ext>
            </a:extLst>
          </p:cNvPr>
          <p:cNvSpPr/>
          <p:nvPr/>
        </p:nvSpPr>
        <p:spPr>
          <a:xfrm>
            <a:off x="631385" y="1622323"/>
            <a:ext cx="10814624" cy="871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To create a basic pagination, add the </a:t>
            </a:r>
            <a:r>
              <a:rPr lang="en-US" sz="1800" dirty="0">
                <a:solidFill>
                  <a:srgbClr val="C00000"/>
                </a:solidFill>
              </a:rPr>
              <a:t>.pagination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class to an 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ul</a:t>
            </a:r>
            <a:r>
              <a:rPr lang="en-US" sz="1800" dirty="0">
                <a:solidFill>
                  <a:srgbClr val="C00000"/>
                </a:solidFill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element. Then add the </a:t>
            </a:r>
            <a:r>
              <a:rPr lang="en-US" sz="1800" dirty="0">
                <a:solidFill>
                  <a:srgbClr val="C00000"/>
                </a:solidFill>
              </a:rPr>
              <a:t>.page-item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to each </a:t>
            </a:r>
            <a:r>
              <a:rPr lang="en-US" sz="1800" dirty="0">
                <a:solidFill>
                  <a:srgbClr val="C00000"/>
                </a:solidFill>
              </a:rPr>
              <a:t>&lt;li&gt;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element and a </a:t>
            </a:r>
            <a:r>
              <a:rPr lang="en-US" sz="1800" dirty="0">
                <a:solidFill>
                  <a:srgbClr val="C00000"/>
                </a:solidFill>
              </a:rPr>
              <a:t>.page-link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class to each link inside </a:t>
            </a:r>
            <a:r>
              <a:rPr lang="en-US" sz="1800" dirty="0">
                <a:solidFill>
                  <a:srgbClr val="C00000"/>
                </a:solidFill>
              </a:rPr>
              <a:t>&lt;li&gt;</a:t>
            </a:r>
            <a:r>
              <a:rPr lang="en-US" sz="1800" dirty="0">
                <a:latin typeface="Verdana" panose="020B0604030504040204" pitchFamily="34" charset="0"/>
              </a:rPr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25FA0-98F0-DC4E-BD5B-893DB4E1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5" y="2710443"/>
            <a:ext cx="3910818" cy="7789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577EF9-9C5A-1D44-8BA3-016BEC4F3CB0}"/>
              </a:ext>
            </a:extLst>
          </p:cNvPr>
          <p:cNvSpPr/>
          <p:nvPr/>
        </p:nvSpPr>
        <p:spPr>
          <a:xfrm>
            <a:off x="840657" y="3607413"/>
            <a:ext cx="10695103" cy="295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801F2-BE8A-4746-B0D6-05158074D9AD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Pagination (Con)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F9F437-7F76-354A-BE90-9E9DF5FB2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66160"/>
              </p:ext>
            </p:extLst>
          </p:nvPr>
        </p:nvGraphicFramePr>
        <p:xfrm>
          <a:off x="541634" y="1858297"/>
          <a:ext cx="11050598" cy="21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98327">
                  <a:extLst>
                    <a:ext uri="{9D8B030D-6E8A-4147-A177-3AD203B41FA5}">
                      <a16:colId xmlns:a16="http://schemas.microsoft.com/office/drawing/2014/main" val="3444469862"/>
                    </a:ext>
                  </a:extLst>
                </a:gridCol>
                <a:gridCol w="4374217">
                  <a:extLst>
                    <a:ext uri="{9D8B030D-6E8A-4147-A177-3AD203B41FA5}">
                      <a16:colId xmlns:a16="http://schemas.microsoft.com/office/drawing/2014/main" val="2818136107"/>
                    </a:ext>
                  </a:extLst>
                </a:gridCol>
                <a:gridCol w="4578054">
                  <a:extLst>
                    <a:ext uri="{9D8B030D-6E8A-4147-A177-3AD203B41FA5}">
                      <a16:colId xmlns:a16="http://schemas.microsoft.com/office/drawing/2014/main" val="192006581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3079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"highlight" the current page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177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for un-clickable links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664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92743A-995E-FA42-88FC-1A87F5E4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89" y="2646197"/>
            <a:ext cx="3603113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4A246-761D-CF4B-8655-77EDE39A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188" y="3376615"/>
            <a:ext cx="3603113" cy="613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8427C8-D9DA-F24E-AAF9-8D58093D097D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</a:t>
            </a:r>
            <a:r>
              <a:rPr lang="en-US" sz="3200" cap="none" dirty="0" err="1">
                <a:solidFill>
                  <a:srgbClr val="FF0000"/>
                </a:solidFill>
                <a:latin typeface="Arial"/>
                <a:cs typeface="Arial"/>
              </a:rPr>
              <a:t>Glyphicons</a:t>
            </a:r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 and Badges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410" y="1757399"/>
            <a:ext cx="10997514" cy="388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/>
              <a:t>Bootstrap provides 200 </a:t>
            </a:r>
            <a:r>
              <a:rPr lang="en-US" sz="1800" dirty="0" err="1"/>
              <a:t>glyphicons</a:t>
            </a:r>
            <a:r>
              <a:rPr lang="en-US" sz="1800" dirty="0"/>
              <a:t> from the </a:t>
            </a:r>
            <a:r>
              <a:rPr lang="en-US" sz="1800" dirty="0" err="1">
                <a:hlinkClick r:id="rId3"/>
              </a:rPr>
              <a:t>Glyphicons</a:t>
            </a:r>
            <a:r>
              <a:rPr lang="en-US" sz="1800" dirty="0"/>
              <a:t> Halflings set.</a:t>
            </a:r>
          </a:p>
          <a:p>
            <a:pPr>
              <a:lnSpc>
                <a:spcPct val="200000"/>
              </a:lnSpc>
            </a:pPr>
            <a:r>
              <a:rPr lang="en-US" sz="1800" dirty="0" err="1"/>
              <a:t>Glyphicons</a:t>
            </a:r>
            <a:r>
              <a:rPr lang="en-US" sz="1800" dirty="0"/>
              <a:t> can be used in text, buttons, toolbars, navigation, forms, etc.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Here are some examples of </a:t>
            </a:r>
            <a:r>
              <a:rPr lang="en-US" sz="1800" dirty="0" err="1"/>
              <a:t>glyphicons</a:t>
            </a:r>
            <a:r>
              <a:rPr lang="en-US" sz="1800" dirty="0"/>
              <a:t>: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Envelope </a:t>
            </a:r>
            <a:r>
              <a:rPr lang="en-US" sz="1800" dirty="0" err="1"/>
              <a:t>glyphicon</a:t>
            </a:r>
            <a:r>
              <a:rPr lang="en-US" sz="1800" dirty="0"/>
              <a:t>: 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Print </a:t>
            </a:r>
            <a:r>
              <a:rPr lang="en-US" sz="1800" dirty="0" err="1"/>
              <a:t>glyphicon</a:t>
            </a:r>
            <a:r>
              <a:rPr lang="en-US" sz="1800" dirty="0"/>
              <a:t>: 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Search </a:t>
            </a:r>
            <a:r>
              <a:rPr lang="en-US" sz="1800" dirty="0" err="1"/>
              <a:t>glyphicon</a:t>
            </a:r>
            <a:r>
              <a:rPr lang="en-US" sz="1800" dirty="0"/>
              <a:t>: 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Download </a:t>
            </a:r>
            <a:r>
              <a:rPr lang="en-US" sz="1800" dirty="0" err="1"/>
              <a:t>glyphicon</a:t>
            </a:r>
            <a:r>
              <a:rPr lang="en-US" sz="1800" dirty="0"/>
              <a:t>: </a:t>
            </a:r>
          </a:p>
        </p:txBody>
      </p:sp>
      <p:pic>
        <p:nvPicPr>
          <p:cNvPr id="13314" name="Picture 2" descr="D:\HRD Center\3rd Generation\slide_teaching(2015-2016)\Boostrap\Boostrap file\2015-04-10_1320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95" y="3257923"/>
            <a:ext cx="3399396" cy="23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5"/>
          </p:cNvPr>
          <p:cNvSpPr txBox="1"/>
          <p:nvPr/>
        </p:nvSpPr>
        <p:spPr>
          <a:xfrm>
            <a:off x="659027" y="5667632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288DFC"/>
                </a:solidFill>
              </a:rPr>
              <a:t>Font Awesome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7C8A6-2044-2A4D-8BA9-03CDBFBF068B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  <a:latin typeface="Arial"/>
                <a:cs typeface="Arial"/>
              </a:rPr>
              <a:t>Bootstrap Theme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040C7-DFBB-9249-944C-598D742EF67E}"/>
              </a:ext>
            </a:extLst>
          </p:cNvPr>
          <p:cNvSpPr/>
          <p:nvPr/>
        </p:nvSpPr>
        <p:spPr>
          <a:xfrm>
            <a:off x="427703" y="1795886"/>
            <a:ext cx="4100052" cy="2459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a responsive starter template with Bootstrap 4.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free to modify, save, share, and use it in your projects: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C7E20-7DD5-7C45-A112-29AA2BB806FA}"/>
              </a:ext>
            </a:extLst>
          </p:cNvPr>
          <p:cNvSpPr/>
          <p:nvPr/>
        </p:nvSpPr>
        <p:spPr>
          <a:xfrm>
            <a:off x="427703" y="5922777"/>
            <a:ext cx="392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https://www.w3schools.com/bootstrap4/bootstrap_templates.asp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9DA6C-02C4-BA47-99CE-E5BA5B415357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B0C22-D5E4-0F46-8B58-DE73E2D70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755" y="0"/>
            <a:ext cx="7664245" cy="6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390" y="4015147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5390" y="412739"/>
            <a:ext cx="1165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Bootstrap Introduction (Con)</a:t>
            </a:r>
            <a:endParaRPr lang="en-US" sz="3600" dirty="0">
              <a:solidFill>
                <a:srgbClr val="FF0000"/>
              </a:solidFill>
              <a:latin typeface="Arial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66AE-B0AF-CB4B-91AC-1B5EF04578F7}"/>
              </a:ext>
            </a:extLst>
          </p:cNvPr>
          <p:cNvSpPr/>
          <p:nvPr/>
        </p:nvSpPr>
        <p:spPr>
          <a:xfrm>
            <a:off x="568407" y="1638457"/>
            <a:ext cx="10717427" cy="3884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/>
              <a:t>Why Use Bootstrap?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Advantages of Bootstrap: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b="1" dirty="0"/>
              <a:t>Easy to use:</a:t>
            </a:r>
            <a:r>
              <a:rPr lang="en-US" sz="1800" dirty="0"/>
              <a:t> Anybody with just basic knowledge of HTML and CSS can start using Bootstrap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b="1" dirty="0"/>
              <a:t>Responsive features:</a:t>
            </a:r>
            <a:r>
              <a:rPr lang="en-US" sz="1800" dirty="0"/>
              <a:t> Bootstrap's responsive CSS adjusts to phones, tablets, and desktops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b="1" dirty="0"/>
              <a:t>Mobile-first approach:</a:t>
            </a:r>
            <a:r>
              <a:rPr lang="en-US" sz="1800" dirty="0"/>
              <a:t> In Bootstrap 3, mobile-first styles are part of the core framework</a:t>
            </a: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b="1" dirty="0"/>
              <a:t>Browser compatibility:</a:t>
            </a:r>
            <a:r>
              <a:rPr lang="en-US" sz="1800" dirty="0"/>
              <a:t> Bootstrap is compatible with all modern browsers (Chrome, Firefox, Internet Explorer, Safari, and Opera)</a:t>
            </a:r>
          </a:p>
        </p:txBody>
      </p:sp>
    </p:spTree>
    <p:extLst>
      <p:ext uri="{BB962C8B-B14F-4D97-AF65-F5344CB8AC3E}">
        <p14:creationId xmlns:p14="http://schemas.microsoft.com/office/powerpoint/2010/main" val="6080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Bootstrap Introduction(Con)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294" y="1405275"/>
            <a:ext cx="10668001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Where to Get Bootstrap?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Download Bootstrap from getbootstrap.com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hlinkClick r:id="rId3"/>
              </a:rPr>
              <a:t>http://getbootstrap.com/</a:t>
            </a:r>
            <a:endParaRPr lang="en-US" sz="18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Include Bootstrap from a CDN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C269C-0983-D643-A578-842881A856C2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E62DBD-155C-3349-A355-667E230B6263}"/>
              </a:ext>
            </a:extLst>
          </p:cNvPr>
          <p:cNvSpPr/>
          <p:nvPr/>
        </p:nvSpPr>
        <p:spPr>
          <a:xfrm>
            <a:off x="541634" y="3373977"/>
            <a:ext cx="113455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and minified CSS --&gt;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maxcdn.bootstrapcdn.com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/bootstrap/4.4.1/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bootstrap.min.css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&lt;!-- jQuery library --&gt;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ajax.googleapis.com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/ajax/libs/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/3.4.1/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jquery.min.js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&lt;!-- Popper JS --&gt;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cdnjs.cloudflare.com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/ajax/libs/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popper.js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/1.16.0/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umd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popper.min.js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JavaScript --&gt;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maxcdn.bootstrapcdn.com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/bootstrap/4.4.1/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js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bootstrap.min.js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91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4" y="390611"/>
            <a:ext cx="10994126" cy="1014664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Create First Web Page With Bootstrap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584" y="22387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="en"&gt;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 &lt;head&gt;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 &lt;meta charset="utf-8"&gt; 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 &lt;/head&gt;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973" y="1695620"/>
            <a:ext cx="3720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1. Add the HTML5 </a:t>
            </a:r>
            <a:r>
              <a:rPr lang="en-US" sz="1800" b="1" dirty="0" err="1"/>
              <a:t>doctype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579973" y="424935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2. Bootstrap 3 is mobile-first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8584" y="4758206"/>
            <a:ext cx="9457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&lt;meta name="viewport" content="width=device-width, initial-scale=1"&gt;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681" y="5303792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3. Containers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021491" y="5690462"/>
            <a:ext cx="10527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.container </a:t>
            </a:r>
            <a:r>
              <a:rPr lang="en-US" sz="1800" dirty="0"/>
              <a:t>class provides a responsive fixed width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.container-fluid </a:t>
            </a:r>
            <a:r>
              <a:rPr lang="en-US" sz="1800" dirty="0"/>
              <a:t>class provides a full width container, spanning the entire width of the viewport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F14F3-61E9-A549-8DA7-17684C75CE72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4" y="0"/>
            <a:ext cx="10058400" cy="1609344"/>
          </a:xfrm>
        </p:spPr>
        <p:txBody>
          <a:bodyPr/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Bootstrap Grid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741404" y="1855520"/>
            <a:ext cx="10478530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Bootstrap’s grid system is a powerful mobile-first flexbox grid which is used to build layouts of all shapes and sizes. There are twelve column system for the Bootstrap grid system.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Bootstrap’s grid system uses a series of containers, rows, and columns to layout and align content.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741404" y="3091197"/>
            <a:ext cx="10478530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All bootstrap columns are centered in the page with the parent </a:t>
            </a:r>
            <a:r>
              <a:rPr lang="en-US" sz="1800" dirty="0">
                <a:solidFill>
                  <a:srgbClr val="FF00FF"/>
                </a:solidFill>
              </a:rPr>
              <a:t>.container</a:t>
            </a:r>
            <a:r>
              <a:rPr lang="en-US" sz="18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404" y="3921094"/>
            <a:ext cx="10478530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/>
              <a:t>There are two types of containers, which provide a means to center and horizontally pad your site’s contents.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1. Use </a:t>
            </a:r>
            <a:r>
              <a:rPr lang="en-US" sz="1800" dirty="0">
                <a:solidFill>
                  <a:srgbClr val="FF00FF"/>
                </a:solidFill>
              </a:rPr>
              <a:t>.container </a:t>
            </a:r>
            <a:r>
              <a:rPr lang="en-US" sz="1800" dirty="0"/>
              <a:t>for a responsive pixel width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2. Use </a:t>
            </a:r>
            <a:r>
              <a:rPr lang="en-US" sz="1800" dirty="0">
                <a:solidFill>
                  <a:srgbClr val="FF00FF"/>
                </a:solidFill>
              </a:rPr>
              <a:t>.container-fluid </a:t>
            </a:r>
            <a:r>
              <a:rPr lang="en-US" sz="1800" dirty="0"/>
              <a:t>for </a:t>
            </a:r>
            <a:r>
              <a:rPr lang="en-US" sz="1800" dirty="0">
                <a:solidFill>
                  <a:srgbClr val="FF00FF"/>
                </a:solidFill>
              </a:rPr>
              <a:t>width:100%</a:t>
            </a:r>
            <a:r>
              <a:rPr lang="en-US" sz="1800" dirty="0"/>
              <a:t> across all viewport and device sizes.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07DFD-FB7E-A942-A8A2-A9E81B945392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0"/>
            <a:ext cx="10058400" cy="1609344"/>
          </a:xfrm>
        </p:spPr>
        <p:txBody>
          <a:bodyPr/>
          <a:lstStyle/>
          <a:p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Bootstrap Grid System (</a:t>
            </a:r>
            <a:r>
              <a:rPr lang="en-US" sz="3600" cap="none" dirty="0" err="1">
                <a:solidFill>
                  <a:srgbClr val="FF0000"/>
                </a:solidFill>
                <a:latin typeface="Arial"/>
                <a:cs typeface="Arial"/>
              </a:rPr>
              <a:t>Cont</a:t>
            </a:r>
            <a:r>
              <a:rPr lang="en-US" sz="3600" cap="none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82072" y="1779733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67BE"/>
                </a:solidFill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5" y="2324362"/>
            <a:ext cx="11020425" cy="590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9605" y="3090209"/>
            <a:ext cx="37727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 class="container"&gt;</a:t>
            </a:r>
            <a:b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&lt;div class="row"&gt;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&lt;div class="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col-sm-4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One of three columns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&lt;div class="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col-sm-4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One of three columns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&lt;div class="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col-sm-4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One of three columns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&lt;/div&gt;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27021E-CECD-CA42-9DAB-15C2F7C45AF7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4917" y="2593848"/>
          <a:ext cx="10742166" cy="18958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8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141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Extra small </a:t>
                      </a:r>
                    </a:p>
                    <a:p>
                      <a:pPr algn="ctr"/>
                      <a:r>
                        <a:rPr lang="en-US" sz="1600" dirty="0"/>
                        <a:t>(&lt;575px)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Small </a:t>
                      </a:r>
                    </a:p>
                    <a:p>
                      <a:pPr algn="ctr"/>
                      <a:r>
                        <a:rPr lang="en-US" sz="1600" dirty="0"/>
                        <a:t>(&gt;=576px)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  <a:p>
                      <a:pPr algn="ctr"/>
                      <a:r>
                        <a:rPr lang="en-US" sz="1600" dirty="0"/>
                        <a:t>(&gt;=768px)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Large</a:t>
                      </a:r>
                    </a:p>
                    <a:p>
                      <a:pPr algn="ctr"/>
                      <a:r>
                        <a:rPr lang="en-US" sz="1600" dirty="0"/>
                        <a:t>(&gt;=992px)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Extra large</a:t>
                      </a:r>
                    </a:p>
                    <a:p>
                      <a:pPr algn="ctr"/>
                      <a:r>
                        <a:rPr lang="en-US" sz="1600" dirty="0"/>
                        <a:t>(&gt;=1200px)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Class prefix</a:t>
                      </a:r>
                      <a:endParaRPr lang="en-US" sz="1600" b="1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FF"/>
                          </a:solidFill>
                        </a:rPr>
                        <a:t>.col-</a:t>
                      </a:r>
                      <a:endParaRPr lang="en-US" sz="1600" dirty="0">
                        <a:solidFill>
                          <a:srgbClr val="FF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FF"/>
                          </a:solidFill>
                        </a:rPr>
                        <a:t>.col-</a:t>
                      </a:r>
                      <a:r>
                        <a:rPr lang="en-US" sz="1600" dirty="0" err="1">
                          <a:solidFill>
                            <a:srgbClr val="FF00FF"/>
                          </a:solidFill>
                        </a:rPr>
                        <a:t>sm</a:t>
                      </a:r>
                      <a:r>
                        <a:rPr lang="en-US" sz="16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FF"/>
                          </a:solidFill>
                        </a:rPr>
                        <a:t>.col-md-</a:t>
                      </a:r>
                      <a:endParaRPr lang="en-US" sz="1600" dirty="0">
                        <a:solidFill>
                          <a:srgbClr val="FF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FF"/>
                          </a:solidFill>
                        </a:rPr>
                        <a:t>.col-</a:t>
                      </a:r>
                      <a:r>
                        <a:rPr lang="en-US" sz="1600" dirty="0" err="1">
                          <a:solidFill>
                            <a:srgbClr val="FF00FF"/>
                          </a:solidFill>
                        </a:rPr>
                        <a:t>lg</a:t>
                      </a:r>
                      <a:r>
                        <a:rPr lang="en-US" sz="16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FF00FF"/>
                          </a:solidFill>
                        </a:rPr>
                        <a:t>.col-xl-</a:t>
                      </a:r>
                      <a:endParaRPr lang="en-US" sz="1600" dirty="0">
                        <a:solidFill>
                          <a:srgbClr val="FF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# of columns</a:t>
                      </a:r>
                      <a:endParaRPr lang="en-US" sz="1600" b="1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12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5775" y="168309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sng" dirty="0"/>
              <a:t>Grid options</a:t>
            </a:r>
            <a:endParaRPr lang="en-US" sz="18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4CF5B-1AF0-6D4D-A749-62CF4DBF520F}"/>
              </a:ext>
            </a:extLst>
          </p:cNvPr>
          <p:cNvSpPr txBox="1">
            <a:spLocks/>
          </p:cNvSpPr>
          <p:nvPr/>
        </p:nvSpPr>
        <p:spPr>
          <a:xfrm>
            <a:off x="615775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>
                <a:solidFill>
                  <a:srgbClr val="FF0000"/>
                </a:solidFill>
                <a:latin typeface="Arial"/>
                <a:cs typeface="Arial"/>
              </a:rPr>
              <a:t>Bootstrap Grid System (Cont)</a:t>
            </a:r>
            <a:endParaRPr lang="en-US" sz="3600" cap="none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AB36B-8DF0-CB42-BCBD-4E3C641B9018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HRD Center\3rd Generation\slide_teaching(2015-2016)\Boostrap\Boostrap file\2015-04-10_1333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7" y="1688756"/>
            <a:ext cx="11529051" cy="297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C368AF-CF72-D84C-9EFE-59263CD0E500}"/>
              </a:ext>
            </a:extLst>
          </p:cNvPr>
          <p:cNvSpPr txBox="1">
            <a:spLocks/>
          </p:cNvSpPr>
          <p:nvPr/>
        </p:nvSpPr>
        <p:spPr>
          <a:xfrm>
            <a:off x="615775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>
                <a:solidFill>
                  <a:srgbClr val="FF0000"/>
                </a:solidFill>
                <a:latin typeface="Arial"/>
                <a:cs typeface="Arial"/>
              </a:rPr>
              <a:t>Bootstrap Grid System (Cont)</a:t>
            </a:r>
            <a:endParaRPr lang="en-US" sz="3600" cap="none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0B3CE-9CC1-294F-9889-82DB91C4AA8C}"/>
              </a:ext>
            </a:extLst>
          </p:cNvPr>
          <p:cNvSpPr/>
          <p:nvPr/>
        </p:nvSpPr>
        <p:spPr>
          <a:xfrm>
            <a:off x="235390" y="1199519"/>
            <a:ext cx="11651810" cy="5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264</TotalTime>
  <Words>1449</Words>
  <Application>Microsoft Macintosh PowerPoint</Application>
  <PresentationFormat>Widescreen</PresentationFormat>
  <Paragraphs>270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Noto Sans Symbols</vt:lpstr>
      <vt:lpstr>Calibri</vt:lpstr>
      <vt:lpstr>Rockwell</vt:lpstr>
      <vt:lpstr>Rockwell Condensed</vt:lpstr>
      <vt:lpstr>Wingdings</vt:lpstr>
      <vt:lpstr>Arial</vt:lpstr>
      <vt:lpstr>Consolas</vt:lpstr>
      <vt:lpstr>Verdana</vt:lpstr>
      <vt:lpstr>Arial (Headings)</vt:lpstr>
      <vt:lpstr>Wood Type</vt:lpstr>
      <vt:lpstr>PowerPoint Presentation</vt:lpstr>
      <vt:lpstr>PowerPoint Presentation</vt:lpstr>
      <vt:lpstr>PowerPoint Presentation</vt:lpstr>
      <vt:lpstr>Bootstrap Introduction(Con)</vt:lpstr>
      <vt:lpstr>Create First Web Page With Bootstrap</vt:lpstr>
      <vt:lpstr>Bootstrap Grid System</vt:lpstr>
      <vt:lpstr>Bootstrap Grid System (Cont)</vt:lpstr>
      <vt:lpstr>PowerPoint Presentation</vt:lpstr>
      <vt:lpstr>PowerPoint Presentation</vt:lpstr>
      <vt:lpstr>Bootstrap Grid System (Cont)</vt:lpstr>
      <vt:lpstr>Bootstrap Grid System (Cont)</vt:lpstr>
      <vt:lpstr>Bootstrap Text/Typography</vt:lpstr>
      <vt:lpstr>Bootstrap Text/Typography (Con)</vt:lpstr>
      <vt:lpstr>Bootstrap Text/Typography (Con)</vt:lpstr>
      <vt:lpstr>Bootstrap Tables</vt:lpstr>
      <vt:lpstr>Bootstrap Tables (Con)</vt:lpstr>
      <vt:lpstr>Bootstrap Tables (Con)</vt:lpstr>
      <vt:lpstr>Bootstrap Tables (Con) – Responsive Table</vt:lpstr>
      <vt:lpstr>Bootstrap Images</vt:lpstr>
      <vt:lpstr>Bootstrap Images (Con)</vt:lpstr>
      <vt:lpstr>Bootstrap Jumbotron and Page Header</vt:lpstr>
      <vt:lpstr>Bootstrap Buttons</vt:lpstr>
      <vt:lpstr>Bootstrap Buttons (Con)</vt:lpstr>
      <vt:lpstr>Bootstrap Progress bars</vt:lpstr>
      <vt:lpstr>Bootstrap Pagination</vt:lpstr>
      <vt:lpstr>Bootstrap Pagination (Con)</vt:lpstr>
      <vt:lpstr>Bootstrap Glyphicons and Badges</vt:lpstr>
      <vt:lpstr>Bootstrap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nokk sal</dc:creator>
  <cp:lastModifiedBy>EATH MANITH</cp:lastModifiedBy>
  <cp:revision>15</cp:revision>
  <dcterms:modified xsi:type="dcterms:W3CDTF">2019-12-04T15:24:38Z</dcterms:modified>
</cp:coreProperties>
</file>