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60" r:id="rId4"/>
    <p:sldId id="262" r:id="rId5"/>
    <p:sldId id="258" r:id="rId6"/>
    <p:sldId id="277" r:id="rId7"/>
    <p:sldId id="261" r:id="rId8"/>
    <p:sldId id="276" r:id="rId9"/>
    <p:sldId id="272" r:id="rId10"/>
    <p:sldId id="263" r:id="rId11"/>
    <p:sldId id="269" r:id="rId12"/>
    <p:sldId id="270" r:id="rId13"/>
    <p:sldId id="271" r:id="rId14"/>
    <p:sldId id="264" r:id="rId15"/>
    <p:sldId id="265" r:id="rId16"/>
    <p:sldId id="266" r:id="rId17"/>
    <p:sldId id="278" r:id="rId18"/>
    <p:sldId id="267" r:id="rId19"/>
    <p:sldId id="273" r:id="rId20"/>
    <p:sldId id="279" r:id="rId21"/>
    <p:sldId id="280" r:id="rId22"/>
    <p:sldId id="281" r:id="rId23"/>
    <p:sldId id="274" r:id="rId24"/>
    <p:sldId id="282" r:id="rId25"/>
    <p:sldId id="283" r:id="rId26"/>
    <p:sldId id="284" r:id="rId27"/>
    <p:sldId id="286" r:id="rId28"/>
    <p:sldId id="289" r:id="rId29"/>
    <p:sldId id="290" r:id="rId30"/>
    <p:sldId id="275" r:id="rId31"/>
    <p:sldId id="291" r:id="rId32"/>
    <p:sldId id="292" r:id="rId33"/>
    <p:sldId id="293" r:id="rId34"/>
    <p:sldId id="268" r:id="rId35"/>
    <p:sldId id="315" r:id="rId36"/>
    <p:sldId id="294" r:id="rId37"/>
    <p:sldId id="296" r:id="rId38"/>
    <p:sldId id="297" r:id="rId39"/>
    <p:sldId id="298" r:id="rId40"/>
    <p:sldId id="295" r:id="rId41"/>
    <p:sldId id="316" r:id="rId42"/>
    <p:sldId id="299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7" r:id="rId57"/>
    <p:sldId id="314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71429" autoAdjust="0"/>
  </p:normalViewPr>
  <p:slideViewPr>
    <p:cSldViewPr snapToGrid="0">
      <p:cViewPr varScale="1">
        <p:scale>
          <a:sx n="86" d="100"/>
          <a:sy n="86" d="100"/>
        </p:scale>
        <p:origin x="14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F676F-9257-4F23-8C93-59D78302E6E5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78C4A-6ED2-49DE-B0B2-F3C49B9D4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821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jango-rest-framework.org/tutorial/3-class-based-views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jango-rest-framework.org/tutorial/3-class-based-views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code/django-rest-framework/blob/master/docs/api-guide/routers.md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code/django-rest-framework/blob/master/docs/api-guide/routers.md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 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이번시간에는 지난 강의에 이어서 장고 심화</a:t>
            </a:r>
          </a:p>
          <a:p>
            <a:pPr fontAlgn="base" latinLnBrk="1"/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시리얼라이즈를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배울 때도 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모델기반의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뷰셋을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이용해서 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이전에 함수로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하나하나 구현했다면 </a:t>
            </a:r>
          </a:p>
          <a:p>
            <a:pPr fontAlgn="base" latinLnBrk="1"/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cbv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한번에 간단하게 구현하는 방법을 배웠었는데 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기억하시나요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78C4A-6ED2-49DE-B0B2-F3C49B9D446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18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받은 데이터의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기능을 사용하고자 한다면 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장고에서 사용했던 것과 동일하게 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기능을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정리해주면되는데욥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.PY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기존에 사용했던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 VIEW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따로 정의하고 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뷰에 따라서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하나씩 설정해주면 더 명확해지고 상세한 제어를 할 수 있지만 </a:t>
            </a:r>
          </a:p>
          <a:p>
            <a:pPr fontAlgn="base"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코드의 낭비를 줄이는 것을 최대한의 장점으로 삼고 있기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떄문에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일관되고 코드의 복잡함을 줄이기 위해서는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VIEWSET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통해서 </a:t>
            </a:r>
          </a:p>
          <a:p>
            <a:pPr fontAlgn="base"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기본 기능들을 하나의 클래스로 사용하도록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다시 정리하자면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뷰셋은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fontAlgn="base"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View(CRUD)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설계하는 쉽고 간단한 방법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반복되는 로직을 단일클래스 안에 결합함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코드의 복잡함을 줄인다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 )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장고에서는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 (create, detail, update, delete)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기능들을 따로 함수나 클래스로 뷰를 정의하여 사용했지만</a:t>
            </a:r>
          </a:p>
          <a:p>
            <a:pPr fontAlgn="base"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DRF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한 개의 뷰에서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queryset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모델클래스” 한 줄 입력으로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기능을 사용할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라우터를 사용함으로써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내장으로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지정되어있는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주소를 사용함으로써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주소를 설정하는 파일을 다루지 않아도 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이건 다음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연결할 때 볼 수 있는데요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78C4A-6ED2-49DE-B0B2-F3C49B9D446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029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urls.py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</a:t>
            </a:r>
          </a:p>
          <a:p>
            <a:pPr fontAlgn="base"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Viewset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만들어진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맵핑하여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자동적으로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주소를 연결해준다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장고에서는 </a:t>
            </a:r>
          </a:p>
          <a:p>
            <a:pPr fontAlgn="base"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해당하는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주소를 직접 만들어서 세세한 작동이 가능하도록 하였다면</a:t>
            </a:r>
          </a:p>
          <a:p>
            <a:pPr fontAlgn="base"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DRF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</a:t>
            </a:r>
          </a:p>
          <a:p>
            <a:pPr fontAlgn="base" latinLnBrk="0"/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DefaultRouter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사용하여 사용자가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설정을 하나하나 복잡하게 다루지 않고도 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하나의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주소사용이 가능하도록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직접 코드를 본다면 </a:t>
            </a:r>
          </a:p>
          <a:p>
            <a:pPr fontAlgn="base" latinLnBrk="0"/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장고레스트프레임워크에서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라우터중에서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디폴트라우터라는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걸 직접 입력해주면</a:t>
            </a:r>
          </a:p>
          <a:p>
            <a:pPr fontAlgn="base" latinLnBrk="0"/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drf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내장된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사용할 수 있다는 것을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있는데 </a:t>
            </a:r>
          </a:p>
          <a:p>
            <a:pPr fontAlgn="base"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디폴트라우터로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기능에대한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주소를 제공하고 </a:t>
            </a:r>
          </a:p>
          <a:p>
            <a:pPr fontAlgn="base" latinLnBrk="0"/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router.register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디폴트라우터로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설정한 주소를 사용자가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커스텀하여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사용할 수 있게 만든 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하나의 페이지라고 볼 수 있습니다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나눔고딕"/>
              <a:cs typeface="나눔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accent4">
                    <a:hueOff val="-624705"/>
                    <a:lumOff val="1372"/>
                  </a:schemeClr>
                </a:solidFill>
              </a:rPr>
              <a:t>***</a:t>
            </a:r>
            <a:r>
              <a:rPr lang="ko-KR" altLang="en-US" dirty="0">
                <a:solidFill>
                  <a:schemeClr val="accent4">
                    <a:hueOff val="-624705"/>
                    <a:lumOff val="1372"/>
                  </a:schemeClr>
                </a:solidFill>
              </a:rPr>
              <a:t>용어 정리</a:t>
            </a:r>
            <a:endParaRPr lang="en-US" altLang="ko-KR" dirty="0">
              <a:solidFill>
                <a:schemeClr val="accent4">
                  <a:hueOff val="-624705"/>
                  <a:lumOff val="1372"/>
                </a:schemeClr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Router :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데이터를 전송하는 경로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나눔고딕"/>
              <a:cs typeface="나눔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나눔고딕"/>
              <a:cs typeface="나눔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78C4A-6ED2-49DE-B0B2-F3C49B9D446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509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0"/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다시정리하자면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fontAlgn="base"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정말 적은 코드로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webapi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구현할 수 있는 방법입니다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장고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cBV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배운 상속 클래스의 개념으로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뷰셋이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구성되어져 있음을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있겠죠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78C4A-6ED2-49DE-B0B2-F3C49B9D446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78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코드의 낭비를 줄이고 원하는 기능을 조작하고 싶다면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viewSet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CBV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상속되어지는 과정을 배워보면서 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원하는 대로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viewset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조작해보고 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예상치 못한 버그에도 대처할 수 있을 꺼라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생각이듭니다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***</a:t>
            </a:r>
            <a:r>
              <a:rPr lang="ko-KR" altLang="en-US" dirty="0"/>
              <a:t>용어 정리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CBV : 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나눔고딕"/>
              </a:rPr>
              <a:t>Class Based Views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나눔고딕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78C4A-6ED2-49DE-B0B2-F3C49B9D446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778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Viewset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이르는 과정은 </a:t>
            </a:r>
            <a:endParaRPr lang="en-US" altLang="ko-KR" dirty="0"/>
          </a:p>
          <a:p>
            <a:r>
              <a:rPr lang="en-US" altLang="ko-KR" dirty="0" err="1"/>
              <a:t>Apiview</a:t>
            </a:r>
            <a:r>
              <a:rPr lang="ko-KR" altLang="en-US" dirty="0"/>
              <a:t>에서 </a:t>
            </a:r>
            <a:r>
              <a:rPr lang="en-US" altLang="ko-KR" dirty="0"/>
              <a:t>mixins</a:t>
            </a:r>
            <a:r>
              <a:rPr lang="ko-KR" altLang="en-US" dirty="0"/>
              <a:t>으로 </a:t>
            </a:r>
            <a:r>
              <a:rPr lang="en-US" altLang="ko-KR" dirty="0"/>
              <a:t>generic</a:t>
            </a:r>
            <a:r>
              <a:rPr lang="ko-KR" altLang="en-US" dirty="0"/>
              <a:t> </a:t>
            </a:r>
            <a:r>
              <a:rPr lang="en-US" altLang="ko-KR" dirty="0"/>
              <a:t>CBV</a:t>
            </a:r>
            <a:r>
              <a:rPr lang="ko-KR" altLang="en-US" dirty="0"/>
              <a:t>에서 </a:t>
            </a:r>
            <a:r>
              <a:rPr lang="en-US" altLang="ko-KR" dirty="0" err="1"/>
              <a:t>viewSet</a:t>
            </a:r>
            <a:r>
              <a:rPr lang="ko-KR" altLang="en-US" dirty="0"/>
              <a:t>으로 상속이 되어져 가는 식으로 이루어져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찐으로</a:t>
            </a:r>
            <a:r>
              <a:rPr lang="ko-KR" altLang="en-US" dirty="0"/>
              <a:t> 만들어보자</a:t>
            </a:r>
            <a:r>
              <a:rPr lang="en-US" altLang="ko-KR" dirty="0"/>
              <a:t>!~~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78C4A-6ED2-49DE-B0B2-F3C49B9D446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183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뷰에서는 데이터를 전송할 방법을 정의하는 아주 중요한 파일이라는 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뷰에서 작동하는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용어를 되짚고 가려고 하는데요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뷰는 함수로도 작성할 수 있고 클래스로도 작성할 수 있는 기능단위이다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뷰는 요청을 받아서 응답으로 반환해주는 호출 가능한 객체입니다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정말 어려운 말 투성이이지만 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쉽게 풀이해보자면 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번째는 여러분들도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과제롤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제출했던 거와 같이 함수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만든 것을 알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번째로는 요청과 응답이라는 용어를 좀더 자세히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다뤄봐야하는데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요청이란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htttp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확장을 하여 요청을 분석하는 걸로 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들면 크롬에서 네이버에 접속할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거야라고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네이버유알엘을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검색창에 입력하는 것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입력하고 검색하는 자체를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요청이라고하고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응답은 클라이언트에게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리턴할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컨텐츠 형태로 변환하는 것으로 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들면 크롬에서 네이버에 접속할 거라는 응답을 받은 후 네이버 홈페이지를 보여주는 것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간단하게 정리할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,. </a:t>
            </a:r>
          </a:p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세가지 용어들을 간단하게 정리한 내용을 바탕으로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뷰셋이랑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라우터를진행하도록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할게요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78C4A-6ED2-49DE-B0B2-F3C49B9D446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901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참고할 페이지는 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https://www.django-rest-framework.org/</a:t>
            </a:r>
            <a:r>
              <a:rPr lang="en-US" altLang="ko-KR" sz="2000" dirty="0">
                <a:hlinkClick r:id="rId3"/>
              </a:rPr>
              <a:t>tutorial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sz="1600" dirty="0">
                <a:hlinkClick r:id="rId3"/>
              </a:rPr>
              <a:t>3-class-based-views</a:t>
            </a:r>
            <a:endParaRPr lang="en-US" altLang="ko-KR" sz="1600" dirty="0"/>
          </a:p>
          <a:p>
            <a:endParaRPr lang="en-US" altLang="ko-KR" sz="1600" dirty="0"/>
          </a:p>
          <a:p>
            <a:pPr fontAlgn="base" latinLnBrk="1"/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장고레스프레임워크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공식홈페이지를 보고 </a:t>
            </a:r>
          </a:p>
          <a:p>
            <a:pPr fontAlgn="base" latinLnBrk="1"/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뷰셋을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이해하기 위한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cbv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알아갈 예정입니다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기본적으로 사용되는 예제들을 볼 수 있어요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 기반의 뷰로 상속되어져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뷰셋을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사용할 수 있게 하는 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믹스인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제네릭뷰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뷰셋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순서대로 코드를 상속하는 걸 따라갈 예정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78C4A-6ED2-49DE-B0B2-F3C49B9D446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195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레스트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프레임워크는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활용해서 다른 환경에서도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사용하여 데이터를 전송하려는 방식으로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전송할 데이터를 만들 때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 안에서 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가지의 메서드 방식인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, post, put, delete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함수로 데이터를 전송하는 방식을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하난의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유알엘로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통합해서 사용할 수 있게끔 결정하는 거라고 볼 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있는데욥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내가 직접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메서드로 어떻게 처리할 지 직접 정의하는 것이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Apiview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상속해서 사용하는 의의라고 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3897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제일 먼저 </a:t>
            </a:r>
            <a:r>
              <a:rPr lang="en-US" altLang="ko-KR" dirty="0"/>
              <a:t>viewset</a:t>
            </a:r>
            <a:r>
              <a:rPr lang="ko-KR" altLang="en-US" dirty="0"/>
              <a:t>의 가장 근본 상속 클래스인 </a:t>
            </a:r>
            <a:r>
              <a:rPr lang="en-US" altLang="ko-KR" dirty="0" err="1"/>
              <a:t>apiview</a:t>
            </a:r>
            <a:r>
              <a:rPr lang="ko-KR" altLang="en-US" dirty="0"/>
              <a:t>를 사용할 예정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뷰를 사용하는 </a:t>
            </a:r>
            <a:r>
              <a:rPr lang="en-US" altLang="ko-KR" dirty="0"/>
              <a:t>2</a:t>
            </a:r>
            <a:r>
              <a:rPr lang="ko-KR" altLang="en-US" dirty="0"/>
              <a:t>가지의 사용방법처럼</a:t>
            </a:r>
            <a:endParaRPr lang="en-US" altLang="ko-KR" dirty="0"/>
          </a:p>
          <a:p>
            <a:r>
              <a:rPr lang="en-US" altLang="ko-KR" dirty="0" err="1"/>
              <a:t>Apiview</a:t>
            </a:r>
            <a:r>
              <a:rPr lang="ko-KR" altLang="en-US" dirty="0"/>
              <a:t>를 사용하는 </a:t>
            </a:r>
            <a:r>
              <a:rPr lang="en-US" altLang="ko-KR" dirty="0"/>
              <a:t>2</a:t>
            </a:r>
            <a:r>
              <a:rPr lang="ko-KR" altLang="en-US" dirty="0"/>
              <a:t>가지의 방법이 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첫번째는 함수기반 뷰를 사용할 때 </a:t>
            </a:r>
            <a:r>
              <a:rPr lang="ko-KR" altLang="en-US" dirty="0" err="1"/>
              <a:t>데코레이터를</a:t>
            </a:r>
            <a:r>
              <a:rPr lang="ko-KR" altLang="en-US" dirty="0"/>
              <a:t> 사용해서 작성하기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두번째는 </a:t>
            </a:r>
            <a:r>
              <a:rPr lang="ko-KR" altLang="en-US" dirty="0" err="1"/>
              <a:t>클래스기반뷰를</a:t>
            </a:r>
            <a:r>
              <a:rPr lang="ko-KR" altLang="en-US" dirty="0"/>
              <a:t> 사용할 때 쓰이는 </a:t>
            </a:r>
            <a:r>
              <a:rPr lang="en-US" altLang="ko-KR" dirty="0"/>
              <a:t>APIView</a:t>
            </a:r>
            <a:r>
              <a:rPr lang="ko-KR" altLang="en-US" dirty="0"/>
              <a:t>를 통해서 작성하기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이번 수업은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APIView &gt; </a:t>
            </a:r>
            <a:r>
              <a:rPr lang="ko-KR" altLang="en-US" dirty="0"/>
              <a:t>믹스인 </a:t>
            </a:r>
            <a:r>
              <a:rPr lang="en-US" altLang="ko-KR" dirty="0"/>
              <a:t>&gt; </a:t>
            </a:r>
            <a:r>
              <a:rPr lang="ko-KR" altLang="en-US" dirty="0"/>
              <a:t>제네릭</a:t>
            </a:r>
            <a:r>
              <a:rPr lang="en-US" altLang="ko-KR" dirty="0"/>
              <a:t>CBV &gt; viewset </a:t>
            </a:r>
            <a:r>
              <a:rPr lang="ko-KR" altLang="en-US" dirty="0"/>
              <a:t>을 이뤄지는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CBV </a:t>
            </a:r>
            <a:r>
              <a:rPr lang="ko-KR" altLang="en-US" dirty="0"/>
              <a:t>상속을 통해서  간단한 코드로 깔끔한 코드를 사용하여 재생산이 가능하도록 사용해서 이해하는 것에 초점을 </a:t>
            </a:r>
            <a:endParaRPr lang="en-US" altLang="ko-KR" dirty="0"/>
          </a:p>
          <a:p>
            <a:r>
              <a:rPr lang="ko-KR" altLang="en-US" dirty="0"/>
              <a:t>두고 있기 </a:t>
            </a:r>
            <a:r>
              <a:rPr lang="ko-KR" altLang="en-US" dirty="0" err="1"/>
              <a:t>떄문에</a:t>
            </a:r>
            <a:r>
              <a:rPr lang="ko-KR" altLang="en-US" dirty="0"/>
              <a:t> </a:t>
            </a:r>
            <a:r>
              <a:rPr lang="en-US" altLang="ko-KR" dirty="0"/>
              <a:t>! </a:t>
            </a:r>
          </a:p>
          <a:p>
            <a:endParaRPr lang="en-US" altLang="ko-KR" dirty="0"/>
          </a:p>
          <a:p>
            <a:r>
              <a:rPr lang="en-US" altLang="ko-KR" dirty="0"/>
              <a:t>CBV </a:t>
            </a:r>
            <a:r>
              <a:rPr lang="ko-KR" altLang="en-US" dirty="0"/>
              <a:t>클래스 기반 뷰에서 사용할 수 있는 </a:t>
            </a:r>
            <a:r>
              <a:rPr lang="en-US" altLang="ko-KR" dirty="0"/>
              <a:t>APIView</a:t>
            </a:r>
            <a:r>
              <a:rPr lang="ko-KR" altLang="en-US" dirty="0"/>
              <a:t>를 사용하는 방법만을 </a:t>
            </a:r>
            <a:r>
              <a:rPr lang="ko-KR" altLang="en-US" dirty="0" err="1"/>
              <a:t>알아가고자함</a:t>
            </a:r>
            <a:r>
              <a:rPr lang="en-US" altLang="ko-KR" dirty="0"/>
              <a:t>!!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78C4A-6ED2-49DE-B0B2-F3C49B9D446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669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뷰를 사용하는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가지의 사용방법처럼</a:t>
            </a:r>
          </a:p>
          <a:p>
            <a:pPr fontAlgn="base" latinLnBrk="0"/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Apiview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가지의 방법이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첫번째는 함수기반 뷰를 사용할 때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데코레이터를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사용해서 작성하기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클래스기반뷰를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사용할 때 쓰이는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APIView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통해서 작성하기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 수업은 </a:t>
            </a:r>
          </a:p>
          <a:p>
            <a:pPr fontAlgn="base" latinLnBrk="0"/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APIView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믹스인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제네릭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CBV &gt; viewset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이뤄지는 </a:t>
            </a:r>
          </a:p>
          <a:p>
            <a:pPr fontAlgn="base"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CBV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상속을 통해서 간단한 코드로 깔끔한 코드를 사용하여 재생산이 가능하도록 사용해서 이해하는 것에 초점을 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두고 있기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떄문에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CBV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 기반 뷰에서 사용할 수 있는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APIView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사용하는 방법만을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알아가고자함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api_view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구분해주기 위해서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apiview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파일을 따로 만들고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진행해볼게요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Apiview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상속받아서 데이터를 볼 수 있는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CBV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만들기로 </a:t>
            </a:r>
          </a:p>
          <a:p>
            <a:pPr fontAlgn="base"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클래스 기반 뷰에서 사용하기 위해 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모델과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직렬화된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파일에서 데이터를 사용할 것을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임포트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apiview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상속하여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만들 때는 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응답페이지를 직접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커스텀할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응답을 보내는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메스드인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임포트해서 내 입맛대로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커스텀해줍니다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status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임포트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해와서 직접 </a:t>
            </a:r>
          </a:p>
          <a:p>
            <a:pPr fontAlgn="base"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뷰를 상속받은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postlist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 뷰 만들기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Get, post , delete ,put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방식으로 데이터를 전송 받고 싶다고 하면 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내부구성의 메서드의 이름은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메서드의 이름으로 만들어 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0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알다시피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apiview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상속해주려면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만들고자하는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리스트 옆에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apiview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만들어주고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페이지에 나와있는 예시처럼 리스트를 만들어주면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리스트는 사실 데이터들을 보고 정보를 추가할 수 있는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만들기 페이지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이니깐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htttp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메서드를 사용할 때 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정보를 읽을 수 있게 하는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방식과 정보를 추가할 수 있게 하는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방식만 필요하겠죠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알다시피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apiview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상속해주려면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만들고자하는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리스트 옆에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apiview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만들어주고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페이지에 나와있는 예시처럼 리스트를 만들어주면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리스트는 사실 데이터들을 보고 정보를 추가할 수 있는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만들기 페이지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이니깐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htttp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메서드를 사용할 때 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쓴 글을 읽어오게 하는 즉 정보를 읽을 수 있게 하는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방식과 </a:t>
            </a:r>
          </a:p>
          <a:p>
            <a:pPr fontAlgn="base" latinLnBrk="0"/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새로글을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사용할 수 있게 하는 즉 정보를 추가할 수 있게 하는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방식만 필요하겠죠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논리를 보자면 </a:t>
            </a:r>
          </a:p>
          <a:p>
            <a:pPr fontAlgn="base"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posts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모델들의 객체 작성되어져 있는 데이터들을 직접 불러오고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데이터들의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시리얼라이즈를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참으로 설정해주어서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직렬화한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쿼리셋을 넘겨줍니다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데이터들을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시리얼라이즈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데이터로 응답을 반환해주는 것이 목적입니다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방식도 마찬가지로 </a:t>
            </a:r>
          </a:p>
          <a:p>
            <a:pPr fontAlgn="base" latinLnBrk="0"/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시리얼라이즈를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한거를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바탕으로 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만약에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시리얼라이즈가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유효하고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저장이 되었다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라면 </a:t>
            </a:r>
          </a:p>
          <a:p>
            <a:pPr fontAlgn="base" latinLnBrk="0"/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새글이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만들어졌다는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페이지를 반환해주는 응답을 보내줍니다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그렇지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않담녀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페이지는 오류페이지로 반환해주는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논링비니다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78C4A-6ED2-49DE-B0B2-F3C49B9D446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330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기억을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되살려보기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위해서 </a:t>
            </a:r>
          </a:p>
          <a:p>
            <a:pPr fontAlgn="base" latinLnBrk="1"/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저번주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실습때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뷰셋을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이용해서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시리얼라이즈를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구현한 과제를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런서버를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해볼꼐요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가상환경을 켜 주시고 </a:t>
            </a:r>
          </a:p>
          <a:p>
            <a:pPr fontAlgn="base" latinLnBrk="1"/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런서버를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입력하면 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다음과 같은 페이지가 로드가 되는데 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장고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레스트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프레임워크에서 제공되는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보여주는 페이지라고 할 수 있습니다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주소로 들어가면 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모델에서 입력했던 값들을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 문자열의 값으로 출력되어지는 걸 볼 수 있는데요</a:t>
            </a:r>
          </a:p>
          <a:p>
            <a:pPr fontAlgn="base" latinLnBrk="1"/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프로그램과 다른 프로그램을 연결해주는 일종의 다리라고 보면 되는 건데 </a:t>
            </a:r>
          </a:p>
          <a:p>
            <a:pPr fontAlgn="base" latinLnBrk="1"/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예를들면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다음 카카오 지도를 내가 만든 웹사이트에 적용하고 싶다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 때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적용하여 웹에서도 사용할 수 있게 하는 데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 수업은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이해하고 원하는 대로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장고앱에서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만든 정보들을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장고레스트프레임워크를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통해서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restfulapi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만들어서 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환경에서도 예를 들면 내가 만든 또다른 앱에서도 이용할 수 있게끔 만들어주는 것이 목적입니다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만드는 방법을 이해하고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원하는 대로 정보를 주고 받을 수 있는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만들기 위해서는 </a:t>
            </a:r>
          </a:p>
          <a:p>
            <a:pPr fontAlgn="base" latinLnBrk="1"/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시리얼라이즈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된 것을 보다 간단하게 다루는 뷰와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뷰셋에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대한 것을 알아보려고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본격적으로 진행해보겠습니다</a:t>
            </a:r>
          </a:p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78C4A-6ED2-49DE-B0B2-F3C49B9D446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9966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가보쟈면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디테일 페이지입니다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디테일 페이지는 여러분이 만들어왔던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해당글에대해서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자세히 보는 페이지 이죠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그럼 필요한 기능은 그 글을 자세히 볼 수 있게 정보를 읽어오는 것과 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글을 수정할 수 있고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삭제할 수 있는 기능이 필요하다는 것을 알 수 있어요 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보다시피 예제에서 작성된 것도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메서인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put delete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세가지이루어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져있는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걸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있쥬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postlist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클래스와는 달리 그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게시글에대해서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자세히 보는 페이지이니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pk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그 게시글의 고유번호를 불러와서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작성해주어야겠쥬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이렇게해서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뷰스를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정의한 파일은 끝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916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근본에 있는 </a:t>
            </a:r>
            <a:r>
              <a:rPr lang="en-US" altLang="ko-KR" dirty="0" err="1"/>
              <a:t>Cbv</a:t>
            </a:r>
            <a:r>
              <a:rPr lang="ko-KR" altLang="en-US" dirty="0"/>
              <a:t>방식이기 때문에 </a:t>
            </a:r>
            <a:r>
              <a:rPr lang="en-US" altLang="ko-KR" dirty="0"/>
              <a:t>url</a:t>
            </a:r>
            <a:r>
              <a:rPr lang="ko-KR" altLang="en-US" dirty="0"/>
              <a:t>을 자동적으로</a:t>
            </a:r>
            <a:r>
              <a:rPr lang="en-US" altLang="ko-KR" dirty="0"/>
              <a:t> </a:t>
            </a:r>
            <a:r>
              <a:rPr lang="ko-KR" altLang="en-US" dirty="0"/>
              <a:t>설정되어 있지 않다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 err="1"/>
              <a:t>rest_framework.urlpatterns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 err="1"/>
              <a:t>format_suffix_patterns</a:t>
            </a:r>
            <a:r>
              <a:rPr lang="ko-KR" altLang="en-US" dirty="0"/>
              <a:t>로</a:t>
            </a:r>
            <a:r>
              <a:rPr lang="en-US" altLang="ko-KR" dirty="0"/>
              <a:t>  </a:t>
            </a:r>
          </a:p>
          <a:p>
            <a:r>
              <a:rPr lang="ko-KR" altLang="en-US" dirty="0"/>
              <a:t> 직접 </a:t>
            </a:r>
            <a:r>
              <a:rPr lang="en-US" altLang="ko-KR" dirty="0" err="1"/>
              <a:t>urls</a:t>
            </a:r>
            <a:r>
              <a:rPr lang="en-US" altLang="ko-KR" dirty="0"/>
              <a:t> </a:t>
            </a:r>
            <a:r>
              <a:rPr lang="ko-KR" altLang="en-US" dirty="0"/>
              <a:t>주소를 만들어서 입력시킬 수 있다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정의해야할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것은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 아래로 내려가보면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에대해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정리한 파일을 볼 수 있어요</a:t>
            </a:r>
          </a:p>
          <a:p>
            <a:pPr fontAlgn="base" latinLnBrk="1"/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뷰셋은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라우터라는 내장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사용할 수 있지만 </a:t>
            </a:r>
          </a:p>
          <a:p>
            <a:pPr fontAlgn="base" latinLnBrk="1"/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apiveiw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뷰셋을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정의하는 제일 근본인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cbv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 아직 라우터로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정의되어진게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없습니다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rest_framework.urlpatterns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format_suffix_patterns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직접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주소를 만들어서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입력시켜주어야해요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작성방법은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장고때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만들었던 방법과 동일해요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그글에대한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주소를 설정해주고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클래스를 적용할 건지 정의해주는 걸로 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이 파일은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urlpatterns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format_suffix_patterns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숫자와 기호를 사용자 정의로 지정할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수있게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허가해주는 걸 정의해줍니다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즁요해요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879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해서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런서버를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실행시켜줍시다 </a:t>
            </a:r>
          </a:p>
          <a:p>
            <a:pPr fontAlgn="base" latinLnBrk="1"/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우리가지정해줫던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들어가면 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그럼 다음처럼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 list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페이지도 볼 수 있고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postdetail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지정해주었던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메서든인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읽어오기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정보를 입력하기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정보를 삭제하기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되어졌다는 걸 알 수 있어요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6154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약간의 불편함이 생김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모델에서 있는 객체들의 모든 목록을 띄워주는 리스트 뷰를 만들려면 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모델의 리스트를 띄워주는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get/ put / delete / post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 입력으로 이루어지겠죠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사실 대부분의 사용되어질 코드는 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내부코드와 논리가 비슷하기 때문에 코드가 중복되는 것처럼 비효율적으로 짜여질 수 밖에 없음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ㅠ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예를들면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fontAlgn="base"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get, post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모델과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시리얼라이즈를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두 번 반복해서 쓰는 데 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이걸 한번에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임포트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해주면 어떨까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http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메서드에서 반환해주는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시리얼라이즈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데이터를 좀 줄여줄 수 없을 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불필요하게 반복되는 코드를 줄이기 위해서 자주 사용되는 함수들을 묶어서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상속을 통하여 사용하자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정답은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Mixin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!!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믹스인 사용하기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믹스인 뷰를 작성하기 위해서 중요한 건 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</a:t>
            </a:r>
          </a:p>
          <a:p>
            <a:pPr fontAlgn="base"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rest_framework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 generics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rest_framework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 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mixins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임포트해오기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78C4A-6ED2-49DE-B0B2-F3C49B9D446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693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본격적으로 믹스인 상속받기 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믹스인 파일을 만들어 주고 늘 그래왔듯이 모델과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시리얼라이즈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파일을 임포트 해온다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앞서 말했듯이 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apiview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핵심기능을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모아놓은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generic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믹스인의 조회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삭제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기능을 상속하는 믹스인을 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임포트 해주고 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글목록을 불러주는 클래스를 만들기로 한다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알아두어야할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것은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쿼리셋으로 모델의 객체를 전부다 불러오고 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시리얼라이즈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클래스는 제네릭의 기능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!!!</a:t>
            </a: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겟과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포스트 메서드에 리턴으로 돌려주는 값인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list(), create()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만약에 객체를 삭제하고 수정하는 메서드를 사용하고 싶다면 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깃허브에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올라와있는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믹스인의 클래스를 보고 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삭제와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수정에대한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클래스를 정의해주고 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메서드에 맞춰서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리턴문을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적용해주면 된다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</a:t>
            </a: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81984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민스인</a:t>
            </a:r>
            <a:r>
              <a:rPr lang="en-US" altLang="ko-KR" dirty="0"/>
              <a:t> </a:t>
            </a:r>
            <a:r>
              <a:rPr lang="ko-KR" altLang="en-US" dirty="0"/>
              <a:t>만으로는 기존의 </a:t>
            </a:r>
            <a:r>
              <a:rPr lang="en-US" altLang="ko-KR" dirty="0" err="1"/>
              <a:t>APIview</a:t>
            </a:r>
            <a:r>
              <a:rPr lang="ko-KR" altLang="en-US" dirty="0"/>
              <a:t>를 대체할 수 없기 때문에 </a:t>
            </a:r>
            <a:r>
              <a:rPr lang="en-US" altLang="ko-KR" dirty="0" err="1"/>
              <a:t>GenricAPIView</a:t>
            </a:r>
            <a:r>
              <a:rPr lang="ko-KR" altLang="en-US" dirty="0"/>
              <a:t>를 마지막에 추가함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r>
              <a:rPr lang="en-US" altLang="ko-KR" dirty="0" err="1"/>
              <a:t>Django_rest_framework</a:t>
            </a:r>
            <a:r>
              <a:rPr lang="ko-KR" altLang="en-US" dirty="0"/>
              <a:t>의 내장 함수들 파일들을 정리한 </a:t>
            </a:r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ko-KR" altLang="en-US" dirty="0" err="1"/>
              <a:t>주소중에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Generics</a:t>
            </a:r>
            <a:r>
              <a:rPr lang="ko-KR" altLang="en-US" dirty="0"/>
              <a:t>를 살펴보면 </a:t>
            </a:r>
            <a:r>
              <a:rPr lang="en-US" altLang="ko-KR" dirty="0"/>
              <a:t>! </a:t>
            </a:r>
          </a:p>
          <a:p>
            <a:endParaRPr lang="en-US" altLang="ko-KR" dirty="0"/>
          </a:p>
          <a:p>
            <a:r>
              <a:rPr lang="en-US" altLang="ko-KR" dirty="0" err="1"/>
              <a:t>GenricAPIView</a:t>
            </a:r>
            <a:r>
              <a:rPr lang="ko-KR" altLang="en-US" dirty="0"/>
              <a:t>에 관한 함수들이 정의된 걸 볼 수 있다 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다양한 함수들이 있지만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제네릭</a:t>
            </a:r>
            <a:r>
              <a:rPr lang="en-US" altLang="ko-KR" dirty="0" err="1"/>
              <a:t>APIview</a:t>
            </a:r>
            <a:r>
              <a:rPr lang="ko-KR" altLang="en-US" dirty="0"/>
              <a:t>에서는 핵심기능으로 </a:t>
            </a:r>
            <a:endParaRPr lang="en-US" altLang="ko-KR" dirty="0"/>
          </a:p>
          <a:p>
            <a:r>
              <a:rPr lang="ko-KR" altLang="en-US" dirty="0"/>
              <a:t>사용할 모델을 정의하는 </a:t>
            </a:r>
            <a:r>
              <a:rPr lang="ko-KR" altLang="en-US" dirty="0" err="1"/>
              <a:t>쿼리셋</a:t>
            </a:r>
            <a:endParaRPr lang="en-US" altLang="ko-KR" dirty="0"/>
          </a:p>
          <a:p>
            <a:r>
              <a:rPr lang="ko-KR" altLang="en-US" dirty="0"/>
              <a:t>사용할 모델의 데이터를 </a:t>
            </a:r>
            <a:r>
              <a:rPr lang="ko-KR" altLang="en-US" dirty="0" err="1"/>
              <a:t>직렬화하는</a:t>
            </a:r>
            <a:r>
              <a:rPr lang="ko-KR" altLang="en-US" dirty="0"/>
              <a:t> </a:t>
            </a:r>
            <a:r>
              <a:rPr lang="ko-KR" altLang="en-US" dirty="0" err="1"/>
              <a:t>시리얼라이즈</a:t>
            </a:r>
            <a:r>
              <a:rPr lang="ko-KR" altLang="en-US" dirty="0"/>
              <a:t> 클래스 가 있다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여기에서 정의한 </a:t>
            </a:r>
            <a:r>
              <a:rPr lang="ko-KR" altLang="en-US" dirty="0" err="1"/>
              <a:t>모델롸</a:t>
            </a:r>
            <a:r>
              <a:rPr lang="ko-KR" altLang="en-US" dirty="0"/>
              <a:t> </a:t>
            </a:r>
            <a:r>
              <a:rPr lang="ko-KR" altLang="en-US" dirty="0" err="1"/>
              <a:t>시리얼라이즈를</a:t>
            </a:r>
            <a:r>
              <a:rPr lang="ko-KR" altLang="en-US" dirty="0"/>
              <a:t> 통해 모델과 데이터를 정의한다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0957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조회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생성</a:t>
            </a:r>
            <a:r>
              <a:rPr lang="en-US" altLang="ko-KR" dirty="0"/>
              <a:t>/</a:t>
            </a:r>
            <a:r>
              <a:rPr lang="ko-KR" altLang="en-US" dirty="0"/>
              <a:t>삭제 의 기능을 상속하는 믹스인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기존의 </a:t>
            </a:r>
            <a:r>
              <a:rPr lang="en-US" altLang="ko-KR" dirty="0" err="1"/>
              <a:t>apiview</a:t>
            </a:r>
            <a:r>
              <a:rPr lang="ko-KR" altLang="en-US" dirty="0"/>
              <a:t>에서 </a:t>
            </a:r>
            <a:r>
              <a:rPr lang="en-US" altLang="ko-KR" dirty="0"/>
              <a:t>status</a:t>
            </a:r>
            <a:r>
              <a:rPr lang="ko-KR" altLang="en-US" dirty="0"/>
              <a:t>와</a:t>
            </a:r>
            <a:r>
              <a:rPr lang="en-US" altLang="ko-KR" dirty="0"/>
              <a:t> response</a:t>
            </a:r>
            <a:r>
              <a:rPr lang="ko-KR" altLang="en-US" dirty="0"/>
              <a:t>를 직접정의해서 </a:t>
            </a:r>
            <a:endParaRPr lang="en-US" altLang="ko-KR" dirty="0"/>
          </a:p>
          <a:p>
            <a:r>
              <a:rPr lang="ko-KR" altLang="en-US" dirty="0"/>
              <a:t>하나하나 제대로 정의하는 것에 의의를 두었다면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믹스인은 </a:t>
            </a:r>
            <a:r>
              <a:rPr lang="en-US" altLang="ko-KR" dirty="0"/>
              <a:t>http</a:t>
            </a:r>
            <a:r>
              <a:rPr lang="ko-KR" altLang="en-US" dirty="0"/>
              <a:t>메서드와 한 줄로 작성되니 리턴 문으로 코드를 최소화하였다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깃허브에</a:t>
            </a:r>
            <a:r>
              <a:rPr lang="ko-KR" altLang="en-US" dirty="0"/>
              <a:t> 믹스인 클래스로 들어가 보면 </a:t>
            </a:r>
            <a:endParaRPr lang="en-US" altLang="ko-KR" dirty="0"/>
          </a:p>
          <a:p>
            <a:r>
              <a:rPr lang="ko-KR" altLang="en-US" dirty="0"/>
              <a:t>조회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생성</a:t>
            </a:r>
            <a:r>
              <a:rPr lang="en-US" altLang="ko-KR" dirty="0"/>
              <a:t>/</a:t>
            </a:r>
            <a:r>
              <a:rPr lang="ko-KR" altLang="en-US" dirty="0"/>
              <a:t>삭제 의 기능에 따라서 정의되어진 것들을 볼 수 있다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.list()</a:t>
            </a:r>
            <a:r>
              <a:rPr lang="ko-KR" altLang="en-US" dirty="0"/>
              <a:t> 는 객체를 조회하는 </a:t>
            </a:r>
            <a:r>
              <a:rPr lang="en-US" altLang="ko-KR" dirty="0"/>
              <a:t>http</a:t>
            </a:r>
            <a:r>
              <a:rPr lang="ko-KR" altLang="en-US" dirty="0"/>
              <a:t>메서드의 </a:t>
            </a:r>
            <a:r>
              <a:rPr lang="ko-KR" altLang="en-US" dirty="0" err="1"/>
              <a:t>리턴문으로</a:t>
            </a:r>
            <a:r>
              <a:rPr lang="ko-KR" altLang="en-US" dirty="0"/>
              <a:t> 작동되는 믹스인 메서드 </a:t>
            </a:r>
            <a:endParaRPr lang="en-US" altLang="ko-KR" dirty="0"/>
          </a:p>
          <a:p>
            <a:r>
              <a:rPr lang="en-US" altLang="ko-KR" dirty="0"/>
              <a:t>.update()</a:t>
            </a:r>
            <a:r>
              <a:rPr lang="ko-KR" altLang="en-US" dirty="0"/>
              <a:t>는 객체를 수정하는 </a:t>
            </a:r>
            <a:r>
              <a:rPr lang="en-US" altLang="ko-KR" dirty="0"/>
              <a:t>http</a:t>
            </a:r>
            <a:r>
              <a:rPr lang="ko-KR" altLang="en-US" dirty="0"/>
              <a:t>메서드의 </a:t>
            </a:r>
            <a:r>
              <a:rPr lang="ko-KR" altLang="en-US" dirty="0" err="1"/>
              <a:t>리턴문으로</a:t>
            </a:r>
            <a:r>
              <a:rPr lang="ko-KR" altLang="en-US" dirty="0"/>
              <a:t> 작동되는 믹스인 메서드 </a:t>
            </a:r>
            <a:endParaRPr lang="en-US" altLang="ko-KR" dirty="0"/>
          </a:p>
          <a:p>
            <a:r>
              <a:rPr lang="en-US" altLang="ko-KR" dirty="0"/>
              <a:t>.create()</a:t>
            </a:r>
            <a:r>
              <a:rPr lang="ko-KR" altLang="en-US" dirty="0"/>
              <a:t>는 객체를 생성하는 </a:t>
            </a:r>
            <a:r>
              <a:rPr lang="en-US" altLang="ko-KR" dirty="0"/>
              <a:t>http</a:t>
            </a:r>
            <a:r>
              <a:rPr lang="ko-KR" altLang="en-US" dirty="0"/>
              <a:t>메서드의 </a:t>
            </a:r>
            <a:r>
              <a:rPr lang="ko-KR" altLang="en-US" dirty="0" err="1"/>
              <a:t>리턴문으로</a:t>
            </a:r>
            <a:r>
              <a:rPr lang="ko-KR" altLang="en-US" dirty="0"/>
              <a:t> 작동되는 믹스인 메서드</a:t>
            </a:r>
            <a:endParaRPr lang="en-US" altLang="ko-KR" dirty="0"/>
          </a:p>
          <a:p>
            <a:r>
              <a:rPr lang="en-US" altLang="ko-KR" dirty="0"/>
              <a:t>.destroy()</a:t>
            </a:r>
            <a:r>
              <a:rPr lang="ko-KR" altLang="en-US" dirty="0"/>
              <a:t>는 객체를 삭제하는 </a:t>
            </a:r>
            <a:r>
              <a:rPr lang="en-US" altLang="ko-KR" dirty="0"/>
              <a:t>http</a:t>
            </a:r>
            <a:r>
              <a:rPr lang="ko-KR" altLang="en-US" dirty="0"/>
              <a:t>메서드의 </a:t>
            </a:r>
            <a:r>
              <a:rPr lang="ko-KR" altLang="en-US" dirty="0" err="1"/>
              <a:t>리턴문으로</a:t>
            </a:r>
            <a:r>
              <a:rPr lang="ko-KR" altLang="en-US" dirty="0"/>
              <a:t> 작동되는 믹스인 메서드 </a:t>
            </a:r>
            <a:endParaRPr lang="en-US" altLang="ko-KR" dirty="0"/>
          </a:p>
          <a:p>
            <a:r>
              <a:rPr lang="ko-KR" altLang="en-US" dirty="0"/>
              <a:t>로  믹스인에 있어서 제일 핵심적인 코드단축 메서드라고 볼 수 있다</a:t>
            </a:r>
            <a:r>
              <a:rPr lang="en-US" altLang="ko-KR" dirty="0"/>
              <a:t>,.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8250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검색해주는 </a:t>
            </a:r>
            <a:r>
              <a:rPr lang="en-US" altLang="ko-KR" dirty="0" err="1"/>
              <a:t>retrive</a:t>
            </a:r>
            <a:r>
              <a:rPr lang="en-US" altLang="ko-KR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0182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Url</a:t>
            </a:r>
            <a:r>
              <a:rPr lang="ko-KR" altLang="en-US" dirty="0"/>
              <a:t>은 기본적으로 </a:t>
            </a:r>
            <a:r>
              <a:rPr lang="en-US" altLang="ko-KR" dirty="0" err="1"/>
              <a:t>apiview</a:t>
            </a:r>
            <a:r>
              <a:rPr lang="ko-KR" altLang="en-US" dirty="0"/>
              <a:t>에서 사용했던 </a:t>
            </a:r>
            <a:r>
              <a:rPr lang="en-US" altLang="ko-KR" dirty="0"/>
              <a:t>url</a:t>
            </a:r>
            <a:r>
              <a:rPr lang="ko-KR" altLang="en-US" dirty="0"/>
              <a:t>과 동일하게 작성 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차이를 두어야할 것은 </a:t>
            </a:r>
            <a:endParaRPr lang="en-US" altLang="ko-KR" dirty="0"/>
          </a:p>
          <a:p>
            <a:r>
              <a:rPr lang="en-US" altLang="ko-KR" dirty="0"/>
              <a:t>Mixin_views.py</a:t>
            </a:r>
            <a:r>
              <a:rPr lang="ko-KR" altLang="en-US" dirty="0"/>
              <a:t>로 만들어진 뷰를 사용할 거이니 </a:t>
            </a:r>
            <a:endParaRPr lang="en-US" altLang="ko-KR" dirty="0"/>
          </a:p>
          <a:p>
            <a:r>
              <a:rPr lang="en-US" altLang="ko-KR" dirty="0"/>
              <a:t>From post </a:t>
            </a:r>
            <a:r>
              <a:rPr lang="ko-KR" altLang="en-US" dirty="0"/>
              <a:t>폴더에서 </a:t>
            </a:r>
            <a:r>
              <a:rPr lang="en-US" altLang="ko-KR" dirty="0"/>
              <a:t>import </a:t>
            </a:r>
            <a:r>
              <a:rPr lang="en-US" altLang="ko-KR" dirty="0" err="1"/>
              <a:t>mixin_views</a:t>
            </a:r>
            <a:r>
              <a:rPr lang="ko-KR" altLang="en-US" dirty="0"/>
              <a:t>으로 </a:t>
            </a:r>
            <a:r>
              <a:rPr lang="en-US" altLang="ko-KR" dirty="0"/>
              <a:t>Mixin_views.py </a:t>
            </a:r>
            <a:r>
              <a:rPr lang="ko-KR" altLang="en-US" dirty="0"/>
              <a:t>로 정의한 모든 뷰들을 불러와줍니다 </a:t>
            </a:r>
            <a:endParaRPr lang="en-US" altLang="ko-KR" dirty="0"/>
          </a:p>
          <a:p>
            <a:r>
              <a:rPr lang="en-US" altLang="ko-KR" dirty="0" err="1"/>
              <a:t>Url</a:t>
            </a:r>
            <a:r>
              <a:rPr lang="ko-KR" altLang="en-US" dirty="0"/>
              <a:t>에서는 </a:t>
            </a:r>
            <a:endParaRPr lang="en-US" altLang="ko-KR" dirty="0"/>
          </a:p>
          <a:p>
            <a:r>
              <a:rPr lang="en-US" altLang="ko-KR" dirty="0" err="1"/>
              <a:t>Mixin_views</a:t>
            </a:r>
            <a:r>
              <a:rPr lang="en-US" altLang="ko-KR" dirty="0"/>
              <a:t>.(</a:t>
            </a:r>
            <a:r>
              <a:rPr lang="ko-KR" altLang="en-US" dirty="0" err="1"/>
              <a:t>뷰에서정의한</a:t>
            </a:r>
            <a:r>
              <a:rPr lang="ko-KR" altLang="en-US" dirty="0"/>
              <a:t> 클래스</a:t>
            </a:r>
            <a:r>
              <a:rPr lang="en-US" altLang="ko-KR" dirty="0"/>
              <a:t>).</a:t>
            </a:r>
            <a:r>
              <a:rPr lang="en-US" altLang="ko-KR" dirty="0" err="1"/>
              <a:t>as_view</a:t>
            </a:r>
            <a:r>
              <a:rPr lang="en-US" altLang="ko-KR" dirty="0"/>
              <a:t>()</a:t>
            </a:r>
            <a:r>
              <a:rPr lang="ko-KR" altLang="en-US" dirty="0"/>
              <a:t>로 </a:t>
            </a:r>
            <a:endParaRPr lang="en-US" altLang="ko-KR" dirty="0"/>
          </a:p>
          <a:p>
            <a:r>
              <a:rPr lang="ko-KR" altLang="en-US" dirty="0"/>
              <a:t>각 클래스에 따른 주소를 정의해줍니다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이렇게 믹스인 </a:t>
            </a:r>
            <a:r>
              <a:rPr lang="ko-KR" altLang="en-US" dirty="0" err="1"/>
              <a:t>유알엘도</a:t>
            </a:r>
            <a:r>
              <a:rPr lang="ko-KR" altLang="en-US" dirty="0"/>
              <a:t> 끝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3527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203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지난 주 우리가 실습으로 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코드의 재활용성을 높이고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백엔드와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프론트엔드의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완벽한 분리를 하기 위해 배웠던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??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혹시 아시는 분 있나요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정답을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 API 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78C4A-6ED2-49DE-B0B2-F3C49B9D446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1721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이번엔 더더욱 간단하게 제네릭 </a:t>
            </a:r>
            <a:r>
              <a:rPr lang="ko-KR" altLang="en-US" dirty="0" err="1"/>
              <a:t>클레스를</a:t>
            </a:r>
            <a:r>
              <a:rPr lang="ko-KR" altLang="en-US" dirty="0"/>
              <a:t> 사용하는 방법에 대해서 </a:t>
            </a:r>
            <a:r>
              <a:rPr lang="ko-KR" altLang="en-US" dirty="0" err="1"/>
              <a:t>알아보겠슴당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먼저 제일 중요한 </a:t>
            </a:r>
            <a:r>
              <a:rPr lang="ko-KR" altLang="en-US" dirty="0" err="1"/>
              <a:t>임포트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제네릭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CBV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파일을 만들어주고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!s</a:t>
            </a:r>
            <a:endParaRPr lang="en-US" altLang="ko-KR" dirty="0"/>
          </a:p>
          <a:p>
            <a:r>
              <a:rPr lang="ko-KR" altLang="en-US" dirty="0"/>
              <a:t>여기서는 간단하게 </a:t>
            </a:r>
            <a:r>
              <a:rPr lang="en-US" altLang="ko-KR" dirty="0"/>
              <a:t>generic</a:t>
            </a:r>
            <a:r>
              <a:rPr lang="ko-KR" altLang="en-US" dirty="0"/>
              <a:t> 만 임포트를 할 예정입니다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78C4A-6ED2-49DE-B0B2-F3C49B9D446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7703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03670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이번엔 더더욱 간단하게 제네릭 </a:t>
            </a:r>
            <a:r>
              <a:rPr lang="ko-KR" altLang="en-US" dirty="0" err="1"/>
              <a:t>클레스를</a:t>
            </a:r>
            <a:r>
              <a:rPr lang="ko-KR" altLang="en-US" dirty="0"/>
              <a:t> 사용하는 방법에 대해서 </a:t>
            </a:r>
            <a:r>
              <a:rPr lang="ko-KR" altLang="en-US" dirty="0" err="1"/>
              <a:t>알아보겠슴당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먼저 제일 중요한 임포트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여기서는 간단하게 </a:t>
            </a:r>
            <a:r>
              <a:rPr lang="en-US" altLang="ko-KR" dirty="0"/>
              <a:t>generic</a:t>
            </a:r>
            <a:r>
              <a:rPr lang="ko-KR" altLang="en-US" dirty="0"/>
              <a:t> 만 임포트를 할 예정입니다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62516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Viewset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이르는 과정은 </a:t>
            </a:r>
            <a:endParaRPr lang="en-US" altLang="ko-KR" dirty="0"/>
          </a:p>
          <a:p>
            <a:r>
              <a:rPr lang="en-US" altLang="ko-KR" dirty="0" err="1"/>
              <a:t>Apiview</a:t>
            </a:r>
            <a:r>
              <a:rPr lang="ko-KR" altLang="en-US" dirty="0"/>
              <a:t>에서 </a:t>
            </a:r>
            <a:r>
              <a:rPr lang="en-US" altLang="ko-KR" dirty="0"/>
              <a:t>mixins</a:t>
            </a:r>
            <a:r>
              <a:rPr lang="ko-KR" altLang="en-US" dirty="0"/>
              <a:t>으로 </a:t>
            </a:r>
            <a:r>
              <a:rPr lang="en-US" altLang="ko-KR" dirty="0"/>
              <a:t>generic</a:t>
            </a:r>
            <a:r>
              <a:rPr lang="ko-KR" altLang="en-US" dirty="0"/>
              <a:t> </a:t>
            </a:r>
            <a:r>
              <a:rPr lang="en-US" altLang="ko-KR" dirty="0"/>
              <a:t>CBV</a:t>
            </a:r>
            <a:r>
              <a:rPr lang="ko-KR" altLang="en-US" dirty="0"/>
              <a:t>에서 </a:t>
            </a:r>
            <a:r>
              <a:rPr lang="en-US" altLang="ko-KR" dirty="0" err="1"/>
              <a:t>viewSet</a:t>
            </a:r>
            <a:r>
              <a:rPr lang="ko-KR" altLang="en-US" dirty="0"/>
              <a:t>으로 상속이 되어져 가는 식으로 이루어져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찐으로</a:t>
            </a:r>
            <a:r>
              <a:rPr lang="ko-KR" altLang="en-US" dirty="0"/>
              <a:t> 만들어보자</a:t>
            </a:r>
            <a:r>
              <a:rPr lang="en-US" altLang="ko-KR" dirty="0"/>
              <a:t>!~~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084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참고할 페이지는 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https://www.django-rest-framework.org/</a:t>
            </a:r>
            <a:r>
              <a:rPr lang="en-US" altLang="ko-KR" sz="2000" dirty="0">
                <a:hlinkClick r:id="rId3"/>
              </a:rPr>
              <a:t>tutorial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sz="1600" dirty="0">
                <a:hlinkClick r:id="rId3"/>
              </a:rPr>
              <a:t>3-class-based-views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이곳에서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 기반 뷰를 사용하여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믹스인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제네릭뷰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뷰셋을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작성하는 걸 따라할 예정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40152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읽기</a:t>
            </a:r>
            <a:r>
              <a:rPr lang="en-US" altLang="ko-KR" dirty="0"/>
              <a:t> </a:t>
            </a:r>
            <a:r>
              <a:rPr lang="ko-KR" altLang="en-US" dirty="0"/>
              <a:t>전용 </a:t>
            </a:r>
            <a:r>
              <a:rPr lang="ko-KR" altLang="en-US" dirty="0" err="1"/>
              <a:t>뷰셋과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Crud</a:t>
            </a:r>
            <a:r>
              <a:rPr lang="ko-KR" altLang="en-US" dirty="0"/>
              <a:t>전용 </a:t>
            </a:r>
            <a:r>
              <a:rPr lang="ko-KR" altLang="en-US" dirty="0" err="1"/>
              <a:t>뷰셋</a:t>
            </a:r>
            <a:r>
              <a:rPr lang="ko-KR" altLang="en-US" dirty="0"/>
              <a:t> 두가지를 다뤄볼 예정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endParaRPr lang="en-US" altLang="ko-KR" dirty="0"/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뷰셋과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라우터를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다루기위한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상속의 개념을 다 알아본 것 같아요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중점적으로 다뤄온 것은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디테일에 관련한 거였기 때문에 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뷰셋에서는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리스트 기능에 해당하는 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글 조회하기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정보 검색하기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디테일로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그글을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작성해주고 검색해주고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삭제해주는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전반적인 개념을 알도록 사용해줄 겁니다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8936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0349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dirty="0"/>
              <a:t>ReadOnlyModelViewSet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읽기 전용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작업을 자동으로 제공하기 위해 클래스를 사용했습니다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여전히 일반 뷰를 사용할 때 </a:t>
            </a:r>
            <a:r>
              <a:rPr lang="en-US" altLang="ko-KR" dirty="0"/>
              <a:t>queryset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 </a:t>
            </a:r>
            <a:r>
              <a:rPr lang="en-US" altLang="ko-KR" dirty="0"/>
              <a:t>serializer_class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똑같이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속성을 설정하고 있지만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 이상 동일한 정보를 별도의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detail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뷰에서 반복되는 코드를 사용할 필요는 없습니다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7244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특정개체 특정 목적들의 객체를 가져다 주는 </a:t>
            </a:r>
            <a:r>
              <a:rPr lang="ko-KR" altLang="en-US" dirty="0" err="1"/>
              <a:t>뷰셋을</a:t>
            </a:r>
            <a:r>
              <a:rPr lang="ko-KR" altLang="en-US" dirty="0"/>
              <a:t> 말한다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뷰셋</a:t>
            </a:r>
            <a:r>
              <a:rPr lang="ko-KR" altLang="en-US" dirty="0"/>
              <a:t> </a:t>
            </a:r>
            <a:r>
              <a:rPr lang="ko-KR" altLang="en-US" dirty="0" err="1"/>
              <a:t>파일에대해</a:t>
            </a:r>
            <a:r>
              <a:rPr lang="ko-KR" altLang="en-US" dirty="0"/>
              <a:t> 정리한 </a:t>
            </a:r>
            <a:r>
              <a:rPr lang="ko-KR" altLang="en-US" dirty="0" err="1"/>
              <a:t>깃허브</a:t>
            </a:r>
            <a:r>
              <a:rPr lang="ko-KR" altLang="en-US" dirty="0"/>
              <a:t> 주소를 가져왔다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코드가 간결해지기 위해 어떤 식으로 상속을 받았는 지 알아가는 게 중요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78C4A-6ED2-49DE-B0B2-F3C49B9D4463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320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모델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뷰셋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사용하기전에 먼저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view.py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가지를 더 임포트 해줍니다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모델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뷰셋은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기본적으로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해당하는 모든 것들이 담겨져 있는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뷰셋으로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@action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데코레이터를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사용하여 이름의 맞춤 액션을 만들었습니다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highlight.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데코레이터는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표준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create/ update/ delete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스타일에 맞지 않는 사용자 정의 끝점을 추가하는 데 사용할 수 있습니다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데코레이터 를 사용하는 사용자 지정 작업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기본적 으로 요청에 응답합니다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요청에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응답하는 조치를 원하면 인수 를 사용할 수 있습니다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기본적으로 사용자 정의 조치의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메소드 이름 자체에 따라 다릅니다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url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구성하는 방법을 변경하려면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url_path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데코레이터 키워드 인수로 포함시킬 수 있습니다 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6342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지난 주 우리가 실습으로 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코드의 재활용성을 높이고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백엔드와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프론트엔드의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완벽한 분리를 하기 위해 배웠던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??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혹시 아시는 분 있나요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정답을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 API 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78C4A-6ED2-49DE-B0B2-F3C49B9D446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6692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부분에 나누어서 </a:t>
            </a:r>
            <a:r>
              <a:rPr lang="ko-KR" altLang="en-US" dirty="0" err="1"/>
              <a:t>모델뷰셋을</a:t>
            </a:r>
            <a:r>
              <a:rPr lang="ko-KR" altLang="en-US" dirty="0"/>
              <a:t> 사용하기 위한 코드리뷰를 진행해보겠습니다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앞서다루었던</a:t>
            </a:r>
            <a:r>
              <a:rPr lang="ko-KR" altLang="en-US" dirty="0"/>
              <a:t> </a:t>
            </a:r>
            <a:r>
              <a:rPr lang="en-US" altLang="ko-KR" dirty="0" err="1"/>
              <a:t>readonlyviewset</a:t>
            </a:r>
            <a:r>
              <a:rPr lang="ko-KR" altLang="en-US" dirty="0"/>
              <a:t>인 </a:t>
            </a:r>
            <a:r>
              <a:rPr lang="en-US" altLang="ko-KR" dirty="0" err="1"/>
              <a:t>listview</a:t>
            </a:r>
            <a:r>
              <a:rPr lang="ko-KR" altLang="en-US" dirty="0"/>
              <a:t>와 </a:t>
            </a:r>
            <a:r>
              <a:rPr lang="en-US" altLang="ko-KR" dirty="0"/>
              <a:t>detailview</a:t>
            </a:r>
            <a:r>
              <a:rPr lang="ko-KR" altLang="en-US" dirty="0"/>
              <a:t>의 </a:t>
            </a:r>
            <a:r>
              <a:rPr lang="ko-KR" altLang="en-US" dirty="0" err="1"/>
              <a:t>새글의</a:t>
            </a:r>
            <a:r>
              <a:rPr lang="ko-KR" altLang="en-US" dirty="0"/>
              <a:t> 목록을 읽고</a:t>
            </a:r>
            <a:r>
              <a:rPr lang="en-US" altLang="ko-KR" dirty="0"/>
              <a:t>, </a:t>
            </a:r>
            <a:r>
              <a:rPr lang="ko-KR" altLang="en-US" dirty="0"/>
              <a:t>그 글에 대한 정보를 검색할 수 있는</a:t>
            </a:r>
            <a:endParaRPr lang="en-US" altLang="ko-KR" dirty="0"/>
          </a:p>
          <a:p>
            <a:r>
              <a:rPr lang="ko-KR" altLang="en-US" dirty="0"/>
              <a:t>기능들을 다루었지만 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지금 다룰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ModelViewSets</a:t>
            </a:r>
            <a:r>
              <a:rPr lang="ko-KR" altLang="en-US" dirty="0"/>
              <a:t>는 </a:t>
            </a:r>
            <a:endParaRPr lang="en-US" altLang="ko-KR" dirty="0"/>
          </a:p>
          <a:p>
            <a:r>
              <a:rPr lang="ko-KR" altLang="en-US" dirty="0" err="1"/>
              <a:t>새글의</a:t>
            </a:r>
            <a:r>
              <a:rPr lang="ko-KR" altLang="en-US" dirty="0"/>
              <a:t> 목록을 읽고</a:t>
            </a:r>
            <a:r>
              <a:rPr lang="en-US" altLang="ko-KR" dirty="0"/>
              <a:t>, </a:t>
            </a:r>
            <a:r>
              <a:rPr lang="ko-KR" altLang="en-US" dirty="0"/>
              <a:t>그 글에 대한 정보를 검색할 수 있는 기능들에 더해서 </a:t>
            </a:r>
            <a:endParaRPr lang="en-US" altLang="ko-KR" dirty="0"/>
          </a:p>
          <a:p>
            <a:r>
              <a:rPr lang="en-US" altLang="ko-KR" dirty="0"/>
              <a:t>Crud</a:t>
            </a:r>
            <a:r>
              <a:rPr lang="ko-KR" altLang="en-US" dirty="0"/>
              <a:t>의 기능인 글을 만들고 삭제하고 수정하고 읽을 수 있는 기능들이 모두 다 담긴</a:t>
            </a:r>
            <a:r>
              <a:rPr lang="en-US" altLang="ko-KR" dirty="0"/>
              <a:t>!</a:t>
            </a:r>
          </a:p>
          <a:p>
            <a:r>
              <a:rPr lang="ko-KR" altLang="en-US" dirty="0" err="1"/>
              <a:t>끝판왕입니다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</a:t>
            </a:r>
            <a:r>
              <a:rPr lang="ko-KR" altLang="en-US" dirty="0" err="1"/>
              <a:t>뷰셋하나만</a:t>
            </a:r>
            <a:r>
              <a:rPr lang="ko-KR" altLang="en-US" dirty="0"/>
              <a:t> 사용하는 걸로도 </a:t>
            </a:r>
            <a:endParaRPr lang="en-US" altLang="ko-KR" dirty="0"/>
          </a:p>
          <a:p>
            <a:r>
              <a:rPr lang="ko-KR" altLang="en-US" dirty="0"/>
              <a:t>그 글에 대한 정보조회와 검색 </a:t>
            </a:r>
            <a:r>
              <a:rPr lang="en-US" altLang="ko-KR" dirty="0"/>
              <a:t>crud</a:t>
            </a:r>
            <a:r>
              <a:rPr lang="ko-KR" altLang="en-US" dirty="0"/>
              <a:t>를 모두 할 수 있는 기능이 완성됩니다</a:t>
            </a:r>
            <a:r>
              <a:rPr lang="en-US" altLang="ko-KR" dirty="0"/>
              <a:t>.!</a:t>
            </a:r>
          </a:p>
          <a:p>
            <a:r>
              <a:rPr lang="ko-KR" altLang="en-US" dirty="0"/>
              <a:t>코드가 아주 간단하게 </a:t>
            </a:r>
            <a:r>
              <a:rPr lang="ko-KR" altLang="en-US" dirty="0" err="1"/>
              <a:t>줄어들었쥬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36509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부분에 나누어서 </a:t>
            </a:r>
            <a:r>
              <a:rPr lang="ko-KR" altLang="en-US" dirty="0" err="1"/>
              <a:t>모델뷰셋을</a:t>
            </a:r>
            <a:r>
              <a:rPr lang="ko-KR" altLang="en-US" dirty="0"/>
              <a:t> 사용하기 위한 코드리뷰를 진행해보겠습니다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4909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@ </a:t>
            </a:r>
            <a:r>
              <a:rPr lang="ko-KR" altLang="en-US" dirty="0"/>
              <a:t>데코레이터 장식자라고 하는 데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여러가지방법을</a:t>
            </a:r>
            <a:r>
              <a:rPr lang="ko-KR" altLang="en-US" dirty="0"/>
              <a:t> 통해 </a:t>
            </a:r>
            <a:r>
              <a:rPr lang="en-US" altLang="ko-KR" dirty="0"/>
              <a:t>CRUD </a:t>
            </a:r>
            <a:r>
              <a:rPr lang="ko-KR" altLang="en-US" dirty="0"/>
              <a:t>를 구현하는 방법을 구현하는 방법을 배워왔다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CRUD</a:t>
            </a:r>
            <a:r>
              <a:rPr lang="ko-KR" altLang="en-US" dirty="0"/>
              <a:t>가 아닌 나만의 커스텀 </a:t>
            </a:r>
            <a:r>
              <a:rPr lang="en-US" altLang="ko-KR" dirty="0"/>
              <a:t>API</a:t>
            </a:r>
            <a:r>
              <a:rPr lang="ko-KR" altLang="en-US" dirty="0"/>
              <a:t>를 사용하기 위해서 는</a:t>
            </a:r>
            <a:r>
              <a:rPr lang="en-US" altLang="ko-KR" dirty="0"/>
              <a:t>???</a:t>
            </a:r>
          </a:p>
          <a:p>
            <a:r>
              <a:rPr lang="ko-KR" altLang="en-US" dirty="0"/>
              <a:t>나만이 </a:t>
            </a:r>
            <a:r>
              <a:rPr lang="ko-KR" altLang="en-US" dirty="0" err="1"/>
              <a:t>알수</a:t>
            </a:r>
            <a:r>
              <a:rPr lang="ko-KR" altLang="en-US" dirty="0"/>
              <a:t> 있는 뷰를 설정하기 위해서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@action </a:t>
            </a:r>
            <a:r>
              <a:rPr lang="ko-KR" altLang="en-US" dirty="0" err="1"/>
              <a:t>데코라이터를</a:t>
            </a:r>
            <a:r>
              <a:rPr lang="ko-KR" altLang="en-US" dirty="0"/>
              <a:t> 통해서 </a:t>
            </a:r>
            <a:r>
              <a:rPr lang="ko-KR" altLang="en-US" dirty="0" err="1"/>
              <a:t>알아가쟈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그 아래에 내가 원하는 </a:t>
            </a:r>
            <a:r>
              <a:rPr lang="en-US" altLang="ko-KR" dirty="0"/>
              <a:t>CRUD</a:t>
            </a:r>
            <a:r>
              <a:rPr lang="ko-KR" altLang="en-US" dirty="0"/>
              <a:t>가 아닌 동작이나 </a:t>
            </a:r>
            <a:r>
              <a:rPr lang="en-US" altLang="ko-KR" dirty="0"/>
              <a:t>custom </a:t>
            </a:r>
            <a:r>
              <a:rPr lang="en-US" altLang="ko-KR" dirty="0" err="1"/>
              <a:t>api</a:t>
            </a:r>
            <a:r>
              <a:rPr lang="ko-KR" altLang="en-US" dirty="0"/>
              <a:t>를 적용하는 방법을 적용할 수 있다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2821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@ </a:t>
            </a:r>
            <a:r>
              <a:rPr lang="ko-KR" altLang="en-US" dirty="0"/>
              <a:t>데코레이터 장식자라고 하는 데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여러가지방법을</a:t>
            </a:r>
            <a:r>
              <a:rPr lang="ko-KR" altLang="en-US" dirty="0"/>
              <a:t> 통해 </a:t>
            </a:r>
            <a:r>
              <a:rPr lang="en-US" altLang="ko-KR" dirty="0"/>
              <a:t>CRUD </a:t>
            </a:r>
            <a:r>
              <a:rPr lang="ko-KR" altLang="en-US" dirty="0"/>
              <a:t>를 구현하는 방법을 구현하는 방법을 배워왔다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CRUD</a:t>
            </a:r>
            <a:r>
              <a:rPr lang="ko-KR" altLang="en-US" dirty="0"/>
              <a:t>가 아닌 나만의 커스텀 </a:t>
            </a:r>
            <a:r>
              <a:rPr lang="en-US" altLang="ko-KR" dirty="0"/>
              <a:t>API</a:t>
            </a:r>
            <a:r>
              <a:rPr lang="ko-KR" altLang="en-US" dirty="0"/>
              <a:t>를 사용하기 위해서 는</a:t>
            </a:r>
            <a:r>
              <a:rPr lang="en-US" altLang="ko-KR" dirty="0"/>
              <a:t>???</a:t>
            </a:r>
          </a:p>
          <a:p>
            <a:r>
              <a:rPr lang="ko-KR" altLang="en-US" dirty="0"/>
              <a:t>나만이 </a:t>
            </a:r>
            <a:r>
              <a:rPr lang="ko-KR" altLang="en-US" dirty="0" err="1"/>
              <a:t>알수</a:t>
            </a:r>
            <a:r>
              <a:rPr lang="ko-KR" altLang="en-US" dirty="0"/>
              <a:t> 있는 뷰를 설정하기 위해서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@action </a:t>
            </a:r>
            <a:r>
              <a:rPr lang="ko-KR" altLang="en-US" dirty="0" err="1"/>
              <a:t>데코라이터를</a:t>
            </a:r>
            <a:r>
              <a:rPr lang="ko-KR" altLang="en-US" dirty="0"/>
              <a:t> 통해서 </a:t>
            </a:r>
            <a:r>
              <a:rPr lang="ko-KR" altLang="en-US" dirty="0" err="1"/>
              <a:t>알아가쟈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그 아래에 내가 원하는 </a:t>
            </a:r>
            <a:r>
              <a:rPr lang="en-US" altLang="ko-KR" dirty="0"/>
              <a:t>CRUD</a:t>
            </a:r>
            <a:r>
              <a:rPr lang="ko-KR" altLang="en-US" dirty="0"/>
              <a:t>가 아닌 동작이나 </a:t>
            </a:r>
            <a:r>
              <a:rPr lang="en-US" altLang="ko-KR" dirty="0"/>
              <a:t>custom </a:t>
            </a:r>
            <a:r>
              <a:rPr lang="en-US" altLang="ko-KR" dirty="0" err="1"/>
              <a:t>api</a:t>
            </a:r>
            <a:r>
              <a:rPr lang="ko-KR" altLang="en-US" dirty="0"/>
              <a:t>를 적용하는 방법을 적용할 수 있다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2591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@ </a:t>
            </a:r>
            <a:r>
              <a:rPr lang="ko-KR" altLang="en-US" dirty="0"/>
              <a:t>데코레이터 장식자라고 하는 데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여러가지방법을</a:t>
            </a:r>
            <a:r>
              <a:rPr lang="ko-KR" altLang="en-US" dirty="0"/>
              <a:t> 통해 </a:t>
            </a:r>
            <a:r>
              <a:rPr lang="en-US" altLang="ko-KR" dirty="0"/>
              <a:t>CRUD </a:t>
            </a:r>
            <a:r>
              <a:rPr lang="ko-KR" altLang="en-US" dirty="0"/>
              <a:t>를 구현하는 방법을 구현하는 방법을 배워왔다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CRUD</a:t>
            </a:r>
            <a:r>
              <a:rPr lang="ko-KR" altLang="en-US" dirty="0"/>
              <a:t>가 아닌 나만의 커스텀 </a:t>
            </a:r>
            <a:r>
              <a:rPr lang="en-US" altLang="ko-KR" dirty="0"/>
              <a:t>API</a:t>
            </a:r>
            <a:r>
              <a:rPr lang="ko-KR" altLang="en-US" dirty="0"/>
              <a:t>를 사용하기 위해서 는</a:t>
            </a:r>
            <a:r>
              <a:rPr lang="en-US" altLang="ko-KR" dirty="0"/>
              <a:t>???</a:t>
            </a:r>
          </a:p>
          <a:p>
            <a:r>
              <a:rPr lang="ko-KR" altLang="en-US" dirty="0"/>
              <a:t>나만이 </a:t>
            </a:r>
            <a:r>
              <a:rPr lang="ko-KR" altLang="en-US" dirty="0" err="1"/>
              <a:t>알수</a:t>
            </a:r>
            <a:r>
              <a:rPr lang="ko-KR" altLang="en-US" dirty="0"/>
              <a:t> 있는 뷰를 설정하기 위해서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@action </a:t>
            </a:r>
            <a:r>
              <a:rPr lang="ko-KR" altLang="en-US" dirty="0" err="1"/>
              <a:t>데코라이터를</a:t>
            </a:r>
            <a:r>
              <a:rPr lang="ko-KR" altLang="en-US" dirty="0"/>
              <a:t> 통해서 </a:t>
            </a:r>
            <a:r>
              <a:rPr lang="ko-KR" altLang="en-US" dirty="0" err="1"/>
              <a:t>알아가쟈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그 아래에 내가 원하는 </a:t>
            </a:r>
            <a:r>
              <a:rPr lang="en-US" altLang="ko-KR" dirty="0"/>
              <a:t>CRUD</a:t>
            </a:r>
            <a:r>
              <a:rPr lang="ko-KR" altLang="en-US" dirty="0"/>
              <a:t>가 아닌 동작이나 </a:t>
            </a:r>
            <a:r>
              <a:rPr lang="en-US" altLang="ko-KR" dirty="0"/>
              <a:t>custom </a:t>
            </a:r>
            <a:r>
              <a:rPr lang="en-US" altLang="ko-KR" dirty="0" err="1"/>
              <a:t>api</a:t>
            </a:r>
            <a:r>
              <a:rPr lang="ko-KR" altLang="en-US" dirty="0"/>
              <a:t>를 적용하는 방법을 적용할 수 있다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4758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Url</a:t>
            </a:r>
            <a:r>
              <a:rPr lang="ko-KR" altLang="en-US" dirty="0"/>
              <a:t>은 </a:t>
            </a:r>
            <a:r>
              <a:rPr lang="ko-KR" altLang="en-US" dirty="0" err="1"/>
              <a:t>라우트를</a:t>
            </a:r>
            <a:r>
              <a:rPr lang="ko-KR" altLang="en-US" dirty="0"/>
              <a:t> </a:t>
            </a:r>
            <a:r>
              <a:rPr lang="ko-KR" altLang="en-US" dirty="0" err="1"/>
              <a:t>임포트하여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하나의 </a:t>
            </a:r>
            <a:r>
              <a:rPr lang="en-US" altLang="ko-KR" dirty="0" err="1"/>
              <a:t>api</a:t>
            </a:r>
            <a:r>
              <a:rPr lang="ko-KR" altLang="en-US" dirty="0"/>
              <a:t>주소에 따라 </a:t>
            </a:r>
            <a:r>
              <a:rPr lang="en-US" altLang="ko-KR" dirty="0"/>
              <a:t>crud</a:t>
            </a:r>
            <a:r>
              <a:rPr lang="ko-KR" altLang="en-US" dirty="0"/>
              <a:t>가 적용가능한 </a:t>
            </a:r>
            <a:r>
              <a:rPr lang="en-US" altLang="ko-KR" dirty="0"/>
              <a:t>url</a:t>
            </a:r>
            <a:r>
              <a:rPr lang="ko-KR" altLang="en-US" dirty="0"/>
              <a:t>을 만들도록 한다</a:t>
            </a:r>
            <a:r>
              <a:rPr lang="en-US" altLang="ko-KR" dirty="0"/>
              <a:t>!!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8663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15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36855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6069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562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레스트풀은뭘까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메서드를 사용하여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 가독성을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높힌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시스템이라고 볼 수 있다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쉽게 말하자면 하나의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메서드인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겟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포스트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풋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딜리트를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사용해서 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처리할 수 있는 방법이라고 할 수 있어요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겟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포스트는 저희가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뷰함수를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만들 때 가끔 사용했던 거를 알 수도 있는데요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 쉽게 말하자면 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저희가 뷰에서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해당하는 포스트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새글만들기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글 삭제하기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글 수정하기의 함수를 하나하나 만들어서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들을 또 하나하나 만들어서 직접 연결해서 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함수와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연결해주었다면 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하나의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뷰모델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즉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기능을 한번에 담고있는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뷰셋과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기능이 담긴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유알엘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주소를 하나로 묶는 라우터를 사용해서 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간단하고 코드의 낭비없이 사용하는 것을 말합니다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장고에서 코드 작성에 익숙해진 단계에서는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넘어갈 것을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권하는데욤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백엔드와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프론트엔드의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완전한 분리가 가능해져서 데이터의 관리도 쉽고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주소를 만들면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만개의 페이지에서 활용될 수 도 있다는 점에서 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 송수신이 자유로워져 생산성이 급격하게 상승한다는 점입니다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78C4A-6ED2-49DE-B0B2-F3C49B9D446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1244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848354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Get post </a:t>
            </a:r>
            <a:r>
              <a:rPr lang="en-US" altLang="ko-KR" dirty="0" err="1"/>
              <a:t>pud</a:t>
            </a:r>
            <a:r>
              <a:rPr lang="en-US" altLang="ko-KR" dirty="0"/>
              <a:t> delete</a:t>
            </a:r>
            <a:r>
              <a:rPr lang="ko-KR" altLang="en-US" dirty="0"/>
              <a:t>에 관한 하나하나의 </a:t>
            </a:r>
            <a:r>
              <a:rPr lang="ko-KR" altLang="en-US" dirty="0" err="1"/>
              <a:t>유알엘</a:t>
            </a:r>
            <a:r>
              <a:rPr lang="ko-KR" altLang="en-US" dirty="0"/>
              <a:t> </a:t>
            </a:r>
            <a:r>
              <a:rPr lang="ko-KR" altLang="en-US" dirty="0" err="1"/>
              <a:t>설정ㅇ을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라우터로 하나로 통합해서 정리할 수 있다는 게 </a:t>
            </a:r>
            <a:endParaRPr lang="en-US" altLang="ko-KR" dirty="0"/>
          </a:p>
          <a:p>
            <a:r>
              <a:rPr lang="ko-KR" altLang="en-US" dirty="0"/>
              <a:t>라우터의 장점</a:t>
            </a:r>
            <a:r>
              <a:rPr lang="en-US" altLang="ko-KR" dirty="0"/>
              <a:t>!@</a:t>
            </a:r>
          </a:p>
          <a:p>
            <a:endParaRPr lang="en-US" altLang="ko-KR" dirty="0"/>
          </a:p>
          <a:p>
            <a:r>
              <a:rPr lang="en-US" altLang="ko-KR" dirty="0"/>
              <a:t>As view</a:t>
            </a:r>
            <a:r>
              <a:rPr lang="ko-KR" altLang="en-US" dirty="0"/>
              <a:t>는 </a:t>
            </a:r>
            <a:r>
              <a:rPr lang="ko-KR" altLang="en-US" dirty="0" err="1"/>
              <a:t>딕트형식으로</a:t>
            </a:r>
            <a:r>
              <a:rPr lang="ko-KR" altLang="en-US" dirty="0"/>
              <a:t> 받는 데 </a:t>
            </a:r>
            <a:endParaRPr lang="en-US" altLang="ko-KR" dirty="0"/>
          </a:p>
          <a:p>
            <a:r>
              <a:rPr lang="en-US" altLang="ko-KR" dirty="0"/>
              <a:t>Http</a:t>
            </a:r>
            <a:r>
              <a:rPr lang="ko-KR" altLang="en-US" dirty="0"/>
              <a:t>메서드가 받는 것과 처리할 함수를 매칭해주는 방식으로 이루어지는 </a:t>
            </a:r>
            <a:r>
              <a:rPr lang="ko-KR" altLang="en-US" dirty="0" err="1"/>
              <a:t>것죠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이렇게 받은 </a:t>
            </a:r>
            <a:r>
              <a:rPr lang="en-US" altLang="ko-KR" dirty="0" err="1"/>
              <a:t>asview</a:t>
            </a:r>
            <a:r>
              <a:rPr lang="ko-KR" altLang="en-US" dirty="0"/>
              <a:t>함수로 받은 함수를 또다른 변수인 </a:t>
            </a:r>
            <a:r>
              <a:rPr lang="ko-KR" altLang="en-US" dirty="0" err="1"/>
              <a:t>두번쨰</a:t>
            </a:r>
            <a:r>
              <a:rPr lang="ko-KR" altLang="en-US" dirty="0"/>
              <a:t> </a:t>
            </a:r>
            <a:r>
              <a:rPr lang="ko-KR" altLang="en-US" dirty="0" err="1"/>
              <a:t>인자에에</a:t>
            </a:r>
            <a:r>
              <a:rPr lang="ko-KR" altLang="en-US" dirty="0"/>
              <a:t> 묶어주고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Path</a:t>
            </a:r>
            <a:r>
              <a:rPr lang="ko-KR" altLang="en-US" dirty="0"/>
              <a:t>를 설정해준다면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우리가 </a:t>
            </a:r>
            <a:r>
              <a:rPr lang="en-US" altLang="ko-KR" dirty="0"/>
              <a:t>4</a:t>
            </a:r>
            <a:r>
              <a:rPr lang="ko-KR" altLang="en-US" dirty="0"/>
              <a:t>가지 </a:t>
            </a:r>
            <a:r>
              <a:rPr lang="ko-KR" altLang="en-US" dirty="0" err="1"/>
              <a:t>방법에대해서</a:t>
            </a:r>
            <a:r>
              <a:rPr lang="ko-KR" altLang="en-US" dirty="0"/>
              <a:t> 한번에 </a:t>
            </a:r>
            <a:r>
              <a:rPr lang="en-US" altLang="ko-KR" dirty="0"/>
              <a:t>path</a:t>
            </a:r>
            <a:r>
              <a:rPr lang="ko-KR" altLang="en-US" dirty="0"/>
              <a:t>를 묶어서 사용할 수 있겠죠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41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https://github.com/encode/django-rest-framework/blob/master/docs/api-guide/routers.md</a:t>
            </a:r>
            <a:endParaRPr lang="en-US" altLang="ko-KR" dirty="0"/>
          </a:p>
          <a:p>
            <a:pPr fontAlgn="base"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view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딕트형식으로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받는 데 </a:t>
            </a:r>
          </a:p>
          <a:p>
            <a:pPr fontAlgn="base"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메서드가 받는 것과 처리할 함수를 매칭해주는 방식으로 이루어지는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받은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asview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함수로 받은 함수를 또다른 변수인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두번쨰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인자에에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묶어주고</a:t>
            </a:r>
          </a:p>
          <a:p>
            <a:pPr fontAlgn="base"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설정해준다면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방법에대해서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한번에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묶어서 사용할 수 있겠죠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as_view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형식으로는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딕트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형식으로 전달 됨으로 </a:t>
            </a:r>
          </a:p>
          <a:p>
            <a:pPr fontAlgn="base" latinLnBrk="0"/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커스텀한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사용할 때에는 </a:t>
            </a:r>
          </a:p>
          <a:p>
            <a:pPr fontAlgn="base" latinLnBrk="0"/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딕트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형식으로 전달해줄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메서드와 함수이름을 지정해서 보내준다 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공식문서를 참고해도 동일하게 처리되어지는 것을 볼 수 있다 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이건 정말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비효울적이고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아주 귀찮다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라우터로 지정해서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작성해주었다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라우터를 등록해줍니다 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패턴에 작성해주면 자동적으로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에대한것과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모델에대해서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따로 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페이지를 지정해주는 걸 자동으로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매핑시켜서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보다 편하게 사용할 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있게쥬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51763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https://github.com/encode/django-rest-framework/blob/master/docs/api-guide/routers.md</a:t>
            </a:r>
            <a:endParaRPr lang="en-US" altLang="ko-KR" dirty="0"/>
          </a:p>
          <a:p>
            <a:pPr fontAlgn="base"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view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딕트형식으로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받는 데 </a:t>
            </a:r>
          </a:p>
          <a:p>
            <a:pPr fontAlgn="base"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메서드가 받는 것과 처리할 함수를 매칭해주는 방식으로 이루어지는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받은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asview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함수로 받은 함수를 또다른 변수인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두번쨰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인자에에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묶어주고</a:t>
            </a:r>
          </a:p>
          <a:p>
            <a:pPr fontAlgn="base"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설정해준다면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방법에대해서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한번에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묶어서 사용할 수 있겠죠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as_view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형식으로는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딕트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형식으로 전달 됨으로 </a:t>
            </a:r>
          </a:p>
          <a:p>
            <a:pPr fontAlgn="base" latinLnBrk="0"/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커스텀한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사용할 때에는 </a:t>
            </a:r>
          </a:p>
          <a:p>
            <a:pPr fontAlgn="base" latinLnBrk="0"/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딕트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형식으로 전달해줄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메서드와 함수이름을 지정해서 보내준다 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공식문서를 참고해도 동일하게 처리되어지는 것을 볼 수 있다 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이건 정말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비효울적이고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아주 귀찮다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라우터로 지정해서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작성해주었다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라우터를 등록해줍니다 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패턴에 작성해주면 자동적으로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에대한것과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모델에대해서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따로 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페이지를 지정해주는 걸 자동으로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매핑시켜서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보다 편하게 사용할 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있게쥬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9091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78C4A-6ED2-49DE-B0B2-F3C49B9D4463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58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그럼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restapi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어떻게 만드는지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MTV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패턴에 맞게 본다면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장고에서는 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모델을 작성해주고 뷰에서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해당하는 함수들을 만들고 각각의 함수들을 하나의 주소로 만들어 주었다면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뷰에서 작성한 쿼리셋은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렌더링되어서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응답하게 되는 데</a:t>
            </a:r>
          </a:p>
          <a:p>
            <a:pPr fontAlgn="base" latinLnBrk="1"/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데이터를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보내기 때문에 장고 템플릿을 사용할 수 없습니다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모델을 작성하고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시리얼라이즈에서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모델에 해당하는 내용을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데이터구조화를 해서 보여준 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뷰에서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전체기능을 담당하고 있는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뷰셋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하나의 클래스로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가지의 기능을 묶어주고 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전체기능을 하나의 주소로 묶어주는 라우터로 작성해줍니다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fontAlgn="base" latinLnBrk="1"/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이렇게되면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MTV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패턴이 조금 달라진 걸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좀더 자세히 보자면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짠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699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장고는 모델로부터 필드를 불러오면 폼과 모델폼으로 데이터를 받아서 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폼으로 데이터 응답을 해주는 데 </a:t>
            </a:r>
          </a:p>
          <a:p>
            <a:pPr fontAlgn="base" latinLnBrk="1"/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장고레스트프레임워크는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모델로부터 필드를 불러오면 </a:t>
            </a:r>
          </a:p>
          <a:p>
            <a:pPr fontAlgn="base" latinLnBrk="1"/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시리어라이즈와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시리얼라이즐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문자열로 응답을 하는 것을 정리해서 볼 수 있겠습니다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저희가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장고레스트프레임워크를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작성하는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방법그리고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restapi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사용하는지를 정리하는 시간이 되었을 거라 생각이 들어요 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78C4A-6ED2-49DE-B0B2-F3C49B9D446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437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그럼 이번에는 저번시간에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뷰셋과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라우터를 사용해서 직접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작성하는 코드를 직접 살펴보고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좀더 자세하게 원하는 대로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커스텀하기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위해서 상속의 개념을 알아가는 시간을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가져볼게요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저번주에 진행했던 폴더를 열어주고 가상환경을 켜서 실행시켜 주세요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같이 코드를 하나하나 보면서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진행해보도록하겠습니다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78C4A-6ED2-49DE-B0B2-F3C49B9D446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250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같이 코드를 하나하나 보면서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진행해보도록하겠습니다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모델에서 데이터베이스를 작성하고 원하는 데이터를 받을 속성들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정의해주어야겠죠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그런다음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restapi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직렬화해주는 패키지들을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임포트해주고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모델의 필드를 직렬화해주는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postserializer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클레스를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만들어서 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파일로 직렬화해주는 결과를 볼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기능을 보자면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DRF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제일 핵심적인 기능입니다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환경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다른컴퓨터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핸드폰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TV)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다양한 디바이스에서도 사용할 수 있게끔 만드는 것이</a:t>
            </a:r>
          </a:p>
          <a:p>
            <a:pPr fontAlgn="base" latinLnBrk="0"/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핵심이고 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하려면 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동일한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데이터구조로서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데이터를 주고 받기 위해서이기 때문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부터 가져온 데이터 베이스의 데이터들을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Dictionary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형식으로 쉽게 변환할 수 있게 해주는 </a:t>
            </a: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패키지라고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볼수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중요하겠주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chemeClr val="accent4">
                  <a:hueOff val="-624705"/>
                  <a:lumOff val="1372"/>
                </a:schemeClr>
              </a:solidFill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accent4">
                    <a:hueOff val="-624705"/>
                    <a:lumOff val="1372"/>
                  </a:schemeClr>
                </a:solidFill>
              </a:rPr>
              <a:t>***</a:t>
            </a:r>
            <a:r>
              <a:rPr lang="ko-KR" altLang="en-US" dirty="0">
                <a:solidFill>
                  <a:schemeClr val="accent4">
                    <a:hueOff val="-624705"/>
                    <a:lumOff val="1372"/>
                  </a:schemeClr>
                </a:solidFill>
              </a:rPr>
              <a:t>용어 정리</a:t>
            </a:r>
            <a:endParaRPr lang="en-US" altLang="ko-KR" dirty="0">
              <a:solidFill>
                <a:schemeClr val="accent4">
                  <a:hueOff val="-624705"/>
                  <a:lumOff val="1372"/>
                </a:schemeClr>
              </a:solidFill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accent4">
                    <a:hueOff val="-624705"/>
                    <a:lumOff val="1372"/>
                  </a:schemeClr>
                </a:solidFill>
              </a:rPr>
              <a:t>Json</a:t>
            </a:r>
            <a:r>
              <a:rPr lang="en-US" altLang="ko-KR" dirty="0"/>
              <a:t>(</a:t>
            </a:r>
            <a:r>
              <a:rPr lang="en-US" altLang="ko-KR" dirty="0" err="1"/>
              <a:t>javascript</a:t>
            </a:r>
            <a:r>
              <a:rPr lang="ko-KR" altLang="en-US" dirty="0"/>
              <a:t> </a:t>
            </a:r>
            <a:r>
              <a:rPr lang="en-US" altLang="ko-KR" dirty="0"/>
              <a:t>object notation) 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: </a:t>
            </a:r>
            <a:r>
              <a:rPr lang="ko-KR" altLang="en-US" dirty="0"/>
              <a:t>데이터의 송수신을 자바스크립트의 객체로서 수행할 수 있게끔 하는 가벼운 문자열 데이터 표현식 </a:t>
            </a:r>
            <a:r>
              <a:rPr lang="en-US" altLang="ko-KR" dirty="0"/>
              <a:t>; 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 </a:t>
            </a:r>
            <a:r>
              <a:rPr lang="ko-KR" altLang="en-US" dirty="0" err="1"/>
              <a:t>서버랑</a:t>
            </a:r>
            <a:r>
              <a:rPr lang="ko-KR" altLang="en-US" dirty="0"/>
              <a:t> 클라이언트 사이에 데이터 통신할 때 사용</a:t>
            </a: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5643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F1030-2219-4E65-9088-7A0299A3C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5CA833-A422-4186-8E4C-7D42735A8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9DDAA9-BD74-425D-A162-FE92BE3F9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4FFF-6CEE-4D8E-BE9C-8A89686EAD9B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CFFCC-D280-4DDF-A3DD-4B3F325CF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ABD9D-0D98-483F-A802-88CF980B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D47F-5405-4391-9CB1-990F84DD5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72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CE48A-C87A-4083-A3E3-1D79FDD8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F2573-2220-48FB-9623-9FC66D9A6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538EB-3E6A-448B-9882-8DC4EFB0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4FFF-6CEE-4D8E-BE9C-8A89686EAD9B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E94E8-E8E4-4B9F-9B43-634ABEBD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6E4C68-03C9-44BE-8D01-1E872B86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D47F-5405-4391-9CB1-990F84DD5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19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7AE599-81A6-4FDC-B1F5-3B5D54388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BF7241-B044-4C43-9F86-75240A133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D783B-FD58-4EF8-9144-5CAF868B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4FFF-6CEE-4D8E-BE9C-8A89686EAD9B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B22DD-C39B-4AE0-BC3F-171D6855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5E7DAA-4D91-45C8-8326-A5A564B0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D47F-5405-4391-9CB1-990F84DD5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33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2201C-0933-4650-9068-6BCC01A0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8259D-D5CB-4C83-AB70-00E88C757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48788-AC27-4EA6-B1AB-D0A2252A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4FFF-6CEE-4D8E-BE9C-8A89686EAD9B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667EE-D2DA-4108-8627-D8EA9F07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37CC00-95B6-4296-A2EC-6DF2BAD7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D47F-5405-4391-9CB1-990F84DD5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98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72C47-7612-40B1-94F7-307A94585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E32898-C632-4686-A89B-57893766E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6B71E2-6AF7-4876-961B-908279E7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4FFF-6CEE-4D8E-BE9C-8A89686EAD9B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44686-03FE-4CE4-B0D7-BBF3613AE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3B6CB-3966-4E08-8589-8B4E04C7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D47F-5405-4391-9CB1-990F84DD5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21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B7EDA-118C-4892-AC5E-34CC3C6B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B8AE91-E334-42DC-B5B2-3DF8F3A17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9915C6-9956-466E-AE39-B6D23B851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18EA46-544B-4793-B5A0-CF3DFB876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4FFF-6CEE-4D8E-BE9C-8A89686EAD9B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21BA24-58B7-46B7-9807-A0262290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CB54DB-14F9-4F71-B9A5-9E018A1F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D47F-5405-4391-9CB1-990F84DD5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63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EF7E2-5258-4685-8A25-8820A6F92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17DEF5-FF4B-4ADD-A2E9-096B3ABF8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57E626-48DB-43D1-8D05-2A5DE33B5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89057F-6D98-4F87-9A73-3DE6E8D71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87C2A9-56D1-4E32-83EF-813FD751A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7E8219-4432-4262-A8DC-7E252DA5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4FFF-6CEE-4D8E-BE9C-8A89686EAD9B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EB1AF3-EC86-49D2-9F58-CC0975249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4C4061-45D1-4848-874C-F4A12762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D47F-5405-4391-9CB1-990F84DD5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68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2C7FC-89F8-4770-A22B-3BAAA8AE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1FC15B-4B9A-4F5E-9D7F-A8E2611C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4FFF-6CEE-4D8E-BE9C-8A89686EAD9B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792E44-71CF-4014-8735-89D537A6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605C82-1F59-413A-BC8A-0DADEE19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D47F-5405-4391-9CB1-990F84DD5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56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A829ED-1992-4C92-9B30-0E934C18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4FFF-6CEE-4D8E-BE9C-8A89686EAD9B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CFF15F-C1F7-46D1-A90C-05F1A92F7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68F493-4854-424E-B57F-395D8E4C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D47F-5405-4391-9CB1-990F84DD5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79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1E7FA-96BA-40F2-ABB6-1DAB1085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EE24B-4EB2-4F93-857E-51B14508D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C6778F-7A5F-4015-A80F-31F44F950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F7F315-2C02-4F82-A577-4DB2F0C0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4FFF-6CEE-4D8E-BE9C-8A89686EAD9B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D935C6-8468-4DD9-8DB1-1A8134DA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77869-9A55-4F3F-8FFA-888B707B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D47F-5405-4391-9CB1-990F84DD5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61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79096-7A6A-4777-89A2-F15C48D4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D7EE55-E397-44EA-8A3C-4AB80E30C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6D0F2C-1D43-4FD8-931A-F8CC4C171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EDCA78-CC2F-4678-B009-6814CC88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4FFF-6CEE-4D8E-BE9C-8A89686EAD9B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4E9248-AACF-4252-A918-0357049A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5E7932-9418-46AB-A552-82F9366F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D47F-5405-4391-9CB1-990F84DD5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13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14B199-991C-4107-A414-D2E3EB03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B5C4E9-92D6-4737-A614-52E2487F4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F55619-4DB8-4910-819F-8714BF067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34FFF-6CEE-4D8E-BE9C-8A89686EAD9B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6A6B2-7192-46E2-A7D1-13094184E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A3D8F-3046-4D61-8AA5-14150FB33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CD47F-5405-4391-9CB1-990F84DD5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27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://www.naver.com/" TargetMode="Externa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django-rest-framework.org/tutorial/3-class-based-views/" TargetMode="Externa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github.com/encode/django-rest-framework/blob/master/rest_framework/mixins.py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encode/django-rest-framework/blob/master/rest_framework/generics.py" TargetMode="Externa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hyperlink" Target="https://github.com/encode/django-rest-framework/blob/master/rest_framework/generics.py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encode/django-rest-framework/blob/master/rest_framework/mixins.py" TargetMode="External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encode/django-rest-framework/blob/master/rest_framework/generics.py" TargetMode="Externa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github.com/encode/django-rest-framework/blob/0e1c5d313232a131bb4a1a414abf921744ab40e0/rest_framework/generics.py#L232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hyperlink" Target="https://github.com/encode/django-rest-framework/blob/0e1c5d313232a131bb4a1a414abf921744ab40e0/rest_framework/generics.py#L232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1.png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django-rest-framework.org/tutorial/6-viewsets-and-routers/" TargetMode="Externa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1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hyperlink" Target="https://github.com/encode/django-rest-framework/blob/master/rest_framework/viewsets.py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png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1.png"/><Relationship Id="rId4" Type="http://schemas.openxmlformats.org/officeDocument/2006/relationships/image" Target="../media/image7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django-rest-framework.org/tutorial/6-viewsets-and-routers/#binding-viewsets-to-urls-explicitly" TargetMode="External"/><Relationship Id="rId4" Type="http://schemas.openxmlformats.org/officeDocument/2006/relationships/image" Target="../media/image7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encode/django-rest-framework/blob/master/docs/api-guide/routers.md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jango-rest-framework.org/tutorial/3-class-based-view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226A5DB-FF69-480A-84DF-C2FB1EEB1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2938" y="4015540"/>
            <a:ext cx="9308432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</a:br>
            <a:r>
              <a:rPr lang="en-US" altLang="ko-KR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Django </a:t>
            </a:r>
            <a:r>
              <a:rPr lang="ko-KR" altLang="en-US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심화강의</a:t>
            </a:r>
            <a:r>
              <a:rPr lang="en-US" altLang="ko-KR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</a:br>
            <a:r>
              <a:rPr lang="en-US" altLang="ko-KR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</a:br>
            <a:r>
              <a:rPr lang="en-US" altLang="ko-KR" sz="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Django</a:t>
            </a:r>
            <a:r>
              <a:rPr lang="en-US" altLang="ko-KR" sz="4000" dirty="0">
                <a:solidFill>
                  <a:schemeClr val="accent4"/>
                </a:solidFill>
                <a:latin typeface="나눔고딕"/>
                <a:ea typeface="나눔고딕"/>
                <a:cs typeface="나눔고딕"/>
              </a:rPr>
              <a:t>Rest</a:t>
            </a:r>
            <a:r>
              <a:rPr lang="en-US" altLang="ko-KR" sz="4000" dirty="0">
                <a:solidFill>
                  <a:srgbClr val="7030A0"/>
                </a:solidFill>
                <a:latin typeface="나눔고딕"/>
                <a:ea typeface="나눔고딕"/>
                <a:cs typeface="나눔고딕"/>
              </a:rPr>
              <a:t>Framework</a:t>
            </a:r>
            <a:r>
              <a:rPr lang="ko-KR" altLang="en-US" sz="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를</a:t>
            </a:r>
            <a:r>
              <a:rPr lang="en-US" altLang="ko-KR" sz="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</a:br>
            <a:r>
              <a:rPr lang="en-US" altLang="ko-KR" sz="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</a:br>
            <a:r>
              <a:rPr lang="ko-KR" altLang="en-US" sz="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 원하는 대로 커스텀하기 위한</a:t>
            </a:r>
            <a:r>
              <a:rPr lang="en-US" altLang="ko-KR" sz="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</a:br>
            <a:r>
              <a:rPr lang="en-US" altLang="ko-KR" sz="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</a:br>
            <a:r>
              <a:rPr lang="en-US" altLang="ko-KR" dirty="0" err="1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viewset&amp;Router</a:t>
            </a:r>
            <a:r>
              <a:rPr lang="en-US" altLang="ko-KR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이해하기</a:t>
            </a:r>
          </a:p>
        </p:txBody>
      </p:sp>
    </p:spTree>
    <p:extLst>
      <p:ext uri="{BB962C8B-B14F-4D97-AF65-F5344CB8AC3E}">
        <p14:creationId xmlns:p14="http://schemas.microsoft.com/office/powerpoint/2010/main" val="3848121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1F08A4D1-0BFE-4A92-B3CB-BD9590F152F0}"/>
              </a:ext>
            </a:extLst>
          </p:cNvPr>
          <p:cNvGrpSpPr/>
          <p:nvPr/>
        </p:nvGrpSpPr>
        <p:grpSpPr>
          <a:xfrm>
            <a:off x="-603581" y="1159987"/>
            <a:ext cx="4762500" cy="5256892"/>
            <a:chOff x="-461587" y="1147035"/>
            <a:chExt cx="4762500" cy="52568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85864F2-2E54-4590-A643-AB5EC6B57077}"/>
                </a:ext>
              </a:extLst>
            </p:cNvPr>
            <p:cNvSpPr/>
            <p:nvPr/>
          </p:nvSpPr>
          <p:spPr bwMode="auto">
            <a:xfrm>
              <a:off x="659188" y="1941391"/>
              <a:ext cx="2520950" cy="44625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(본문)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2">
              <a:extLst>
                <a:ext uri="{FF2B5EF4-FFF2-40B4-BE49-F238E27FC236}">
                  <a16:creationId xmlns:a16="http://schemas.microsoft.com/office/drawing/2014/main" id="{91745A02-CC2E-41AD-BA4F-C0AC172D4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61587" y="1147035"/>
              <a:ext cx="4762500" cy="788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나눔고딕"/>
                  <a:cs typeface="나눔고딕"/>
                </a:rPr>
                <a:t>Views.py</a:t>
              </a:r>
            </a:p>
          </p:txBody>
        </p:sp>
        <p:sp>
          <p:nvSpPr>
            <p:cNvPr id="12" name="직사각형 1">
              <a:extLst>
                <a:ext uri="{FF2B5EF4-FFF2-40B4-BE49-F238E27FC236}">
                  <a16:creationId xmlns:a16="http://schemas.microsoft.com/office/drawing/2014/main" id="{8643A775-0341-4A94-98D0-03641AEA3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802" y="1978137"/>
              <a:ext cx="2119491" cy="3217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나눔고딕"/>
                  <a:cs typeface="나눔고딕"/>
                </a:rPr>
                <a:t>원하는 모델의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나눔고딕"/>
                  <a:cs typeface="나눔고딕"/>
                </a:rPr>
                <a:t>viewset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나눔고딕"/>
                  <a:cs typeface="나눔고딕"/>
                </a:rPr>
                <a:t>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나눔고딕"/>
                  <a:cs typeface="나눔고딕"/>
                </a:rPr>
                <a:t>만들기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** 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나눔고딕"/>
                  <a:cs typeface="나눔고딕"/>
                </a:rPr>
                <a:t>viewset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란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?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!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  </a:t>
              </a:r>
            </a:p>
            <a:p>
              <a:pPr marL="0" marR="0" lvl="0" indent="0" algn="l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C360F6D-FC04-40D3-8B5A-FD1E7C492825}"/>
                </a:ext>
              </a:extLst>
            </p:cNvPr>
            <p:cNvSpPr/>
            <p:nvPr/>
          </p:nvSpPr>
          <p:spPr>
            <a:xfrm>
              <a:off x="912667" y="5049152"/>
              <a:ext cx="2067759" cy="999422"/>
            </a:xfrm>
            <a:prstGeom prst="rect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Django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 뷰의 집합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2730F67-7D05-4709-BD43-132FA781012E}"/>
                </a:ext>
              </a:extLst>
            </p:cNvPr>
            <p:cNvSpPr/>
            <p:nvPr/>
          </p:nvSpPr>
          <p:spPr>
            <a:xfrm>
              <a:off x="724264" y="3988770"/>
              <a:ext cx="2598083" cy="9182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CRUD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와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CRDU URL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을 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 한번에 만들기 위한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!</a:t>
              </a: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E2F57994-0C64-48DE-B6FB-D38236730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299" y="441121"/>
            <a:ext cx="9309399" cy="749873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28589A2C-50F5-4AFF-9AF9-55ADD9BA1AE8}"/>
              </a:ext>
            </a:extLst>
          </p:cNvPr>
          <p:cNvGrpSpPr/>
          <p:nvPr/>
        </p:nvGrpSpPr>
        <p:grpSpPr>
          <a:xfrm>
            <a:off x="4344987" y="1288592"/>
            <a:ext cx="5539242" cy="2877006"/>
            <a:chOff x="3248955" y="1387459"/>
            <a:chExt cx="3604939" cy="323583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BDAD8C4-C3C5-4E88-BA22-F92DEA04972B}"/>
                </a:ext>
              </a:extLst>
            </p:cNvPr>
            <p:cNvGrpSpPr/>
            <p:nvPr/>
          </p:nvGrpSpPr>
          <p:grpSpPr>
            <a:xfrm>
              <a:off x="3248955" y="1387459"/>
              <a:ext cx="3604939" cy="2819737"/>
              <a:chOff x="3330737" y="1622895"/>
              <a:chExt cx="3360349" cy="1860192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B0A16FBA-36F4-4FCE-BBBE-0B93A5EDF6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0737" y="1978137"/>
                <a:ext cx="3360349" cy="1504950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42F8D717-61DA-4EA5-85A7-D3A133A2D4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30737" y="1622895"/>
                <a:ext cx="1260278" cy="355242"/>
              </a:xfrm>
              <a:prstGeom prst="rect">
                <a:avLst/>
              </a:prstGeom>
            </p:spPr>
          </p:pic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0EC2730-A96E-4919-8128-9B9096839F12}"/>
                </a:ext>
              </a:extLst>
            </p:cNvPr>
            <p:cNvSpPr/>
            <p:nvPr/>
          </p:nvSpPr>
          <p:spPr>
            <a:xfrm>
              <a:off x="3541486" y="2177143"/>
              <a:ext cx="2873828" cy="387958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C20E014-DC9D-4671-BB3D-EC6B30F62853}"/>
                </a:ext>
              </a:extLst>
            </p:cNvPr>
            <p:cNvSpPr/>
            <p:nvPr/>
          </p:nvSpPr>
          <p:spPr>
            <a:xfrm>
              <a:off x="3835854" y="3557737"/>
              <a:ext cx="2579460" cy="638530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406D429E-234D-467E-B93A-E54E9882A60F}"/>
                </a:ext>
              </a:extLst>
            </p:cNvPr>
            <p:cNvSpPr/>
            <p:nvPr/>
          </p:nvSpPr>
          <p:spPr>
            <a:xfrm rot="5400000">
              <a:off x="4813502" y="4259488"/>
              <a:ext cx="329796" cy="3978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63FB03-54B4-4955-B7C3-6A3B357895E0}"/>
              </a:ext>
            </a:extLst>
          </p:cNvPr>
          <p:cNvSpPr/>
          <p:nvPr/>
        </p:nvSpPr>
        <p:spPr>
          <a:xfrm>
            <a:off x="4522035" y="4460854"/>
            <a:ext cx="6215663" cy="2247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60000"/>
              </a:lnSpc>
              <a:buAutoNum type="arabicParenR"/>
              <a:defRPr/>
            </a:pPr>
            <a:r>
              <a:rPr lang="ko-KR" altLang="en-US" dirty="0">
                <a:solidFill>
                  <a:prstClr val="white"/>
                </a:solidFill>
                <a:ea typeface="나눔고딕" panose="020D0604000000000000"/>
              </a:rPr>
              <a:t>반복되는 로직을 단일클래스 안에 결합함</a:t>
            </a:r>
            <a:r>
              <a:rPr lang="en-US" altLang="ko-KR" dirty="0">
                <a:solidFill>
                  <a:prstClr val="white"/>
                </a:solidFill>
                <a:ea typeface="나눔고딕" panose="020D0604000000000000"/>
              </a:rPr>
              <a:t>!</a:t>
            </a:r>
            <a:r>
              <a:rPr lang="ko-KR" altLang="en-US" dirty="0">
                <a:solidFill>
                  <a:prstClr val="white"/>
                </a:solidFill>
                <a:ea typeface="나눔고딕" panose="020D0604000000000000"/>
              </a:rPr>
              <a:t>으로 </a:t>
            </a:r>
            <a:endParaRPr lang="en-US" altLang="ko-KR" dirty="0">
              <a:solidFill>
                <a:prstClr val="white"/>
              </a:solidFill>
              <a:ea typeface="나눔고딕" panose="020D0604000000000000"/>
            </a:endParaRPr>
          </a:p>
          <a:p>
            <a:pPr lvl="0">
              <a:lnSpc>
                <a:spcPct val="160000"/>
              </a:lnSpc>
              <a:defRPr/>
            </a:pPr>
            <a:r>
              <a:rPr lang="en-US" altLang="ko-KR" dirty="0">
                <a:solidFill>
                  <a:prstClr val="white"/>
                </a:solidFill>
                <a:ea typeface="나눔고딕" panose="020D0604000000000000"/>
              </a:rPr>
              <a:t>    </a:t>
            </a:r>
            <a:r>
              <a:rPr lang="ko-KR" altLang="en-US" dirty="0">
                <a:solidFill>
                  <a:srgbClr val="FFC000"/>
                </a:solidFill>
                <a:ea typeface="나눔고딕" panose="020D0604000000000000"/>
              </a:rPr>
              <a:t>코드의 복잡함을 줄인다</a:t>
            </a:r>
            <a:r>
              <a:rPr lang="en-US" altLang="ko-KR" dirty="0">
                <a:solidFill>
                  <a:prstClr val="white"/>
                </a:solidFill>
                <a:ea typeface="나눔고딕" panose="020D0604000000000000"/>
              </a:rPr>
              <a:t>.</a:t>
            </a:r>
          </a:p>
          <a:p>
            <a:pPr lvl="0">
              <a:lnSpc>
                <a:spcPct val="160000"/>
              </a:lnSpc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나눔고딕" panose="020D0604000000000000"/>
            </a:endParaRPr>
          </a:p>
          <a:p>
            <a:pPr lvl="0">
              <a:lnSpc>
                <a:spcPct val="160000"/>
              </a:lnSpc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나눔고딕" panose="020D0604000000000000"/>
              </a:rPr>
              <a:t>2) </a:t>
            </a:r>
            <a:r>
              <a:rPr lang="ko-KR" altLang="en-US" dirty="0">
                <a:solidFill>
                  <a:prstClr val="white"/>
                </a:solidFill>
                <a:latin typeface="맑은 고딕" panose="020F0502020204030204"/>
                <a:ea typeface="나눔고딕" panose="020D0604000000000000"/>
              </a:rPr>
              <a:t>라우터를 사용함으로써</a:t>
            </a: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나눔고딕" panose="020D0604000000000000"/>
              </a:rPr>
              <a:t>, </a:t>
            </a:r>
          </a:p>
          <a:p>
            <a:pPr lvl="0">
              <a:lnSpc>
                <a:spcPct val="160000"/>
              </a:lnSpc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rPr>
              <a:t>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rPr>
              <a:t>사용자가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rPr>
              <a:t>url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rPr>
              <a:t>설정파일을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rPr>
              <a:t> </a:t>
            </a:r>
            <a:r>
              <a:rPr lang="ko-KR" altLang="en-US" dirty="0">
                <a:solidFill>
                  <a:srgbClr val="FFC000"/>
                </a:solidFill>
                <a:latin typeface="맑은 고딕" panose="020F0502020204030204"/>
                <a:ea typeface="나눔고딕" panose="020D0604000000000000"/>
              </a:rPr>
              <a:t>다루지 않아도 된다</a:t>
            </a: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나눔고딕" panose="020D0604000000000000"/>
              </a:rPr>
              <a:t>!!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나눔고딕" panose="020D0604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6727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2BA91AD-C99C-49A1-B35C-E027C90F585C}"/>
              </a:ext>
            </a:extLst>
          </p:cNvPr>
          <p:cNvGrpSpPr/>
          <p:nvPr/>
        </p:nvGrpSpPr>
        <p:grpSpPr>
          <a:xfrm>
            <a:off x="-406400" y="996974"/>
            <a:ext cx="4762500" cy="5256891"/>
            <a:chOff x="0" y="851831"/>
            <a:chExt cx="4762500" cy="525689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55F6E7-396A-453B-87BA-75B0C36BEE22}"/>
                </a:ext>
              </a:extLst>
            </p:cNvPr>
            <p:cNvSpPr/>
            <p:nvPr/>
          </p:nvSpPr>
          <p:spPr bwMode="auto">
            <a:xfrm>
              <a:off x="1212806" y="1678653"/>
              <a:ext cx="2520950" cy="3978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Viewset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으로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만들어진  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url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Router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로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 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맵핑하기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    ** 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Router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란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?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!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  </a:t>
              </a:r>
            </a:p>
            <a:p>
              <a:pPr marL="0" marR="0" lvl="0" indent="0" algn="l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   </a:t>
              </a:r>
            </a:p>
            <a:p>
              <a:pPr marL="0" marR="0" lvl="0" indent="0" algn="l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Viewset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에 연결되어 있어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자동적으로 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URL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 주소를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           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연결해줌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15CAEF8-1507-4C95-95A7-1BEB680091A4}"/>
                </a:ext>
              </a:extLst>
            </p:cNvPr>
            <p:cNvSpPr/>
            <p:nvPr/>
          </p:nvSpPr>
          <p:spPr bwMode="auto">
            <a:xfrm>
              <a:off x="1120775" y="1646187"/>
              <a:ext cx="2520950" cy="44625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(본문)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12">
              <a:extLst>
                <a:ext uri="{FF2B5EF4-FFF2-40B4-BE49-F238E27FC236}">
                  <a16:creationId xmlns:a16="http://schemas.microsoft.com/office/drawing/2014/main" id="{2C3379DC-349F-465F-9E47-3AEE80B95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51831"/>
              <a:ext cx="4762500" cy="788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나눔고딕"/>
                  <a:cs typeface="나눔고딕"/>
                </a:rPr>
                <a:t>urls.py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632D182-17DD-4F53-AA1E-5C63EBE1E98E}"/>
              </a:ext>
            </a:extLst>
          </p:cNvPr>
          <p:cNvGrpSpPr/>
          <p:nvPr/>
        </p:nvGrpSpPr>
        <p:grpSpPr>
          <a:xfrm>
            <a:off x="4739704" y="3595711"/>
            <a:ext cx="5910078" cy="2246444"/>
            <a:chOff x="4448132" y="1251847"/>
            <a:chExt cx="5910078" cy="3120275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F2ACD01-A36B-478D-A552-A3AA9A8DB02B}"/>
                </a:ext>
              </a:extLst>
            </p:cNvPr>
            <p:cNvGrpSpPr/>
            <p:nvPr/>
          </p:nvGrpSpPr>
          <p:grpSpPr>
            <a:xfrm>
              <a:off x="4448132" y="1251847"/>
              <a:ext cx="5910078" cy="2809439"/>
              <a:chOff x="4249922" y="1370673"/>
              <a:chExt cx="5910078" cy="2809439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B249595A-CCA8-4B88-A8CE-CC13A08BF282}"/>
                  </a:ext>
                </a:extLst>
              </p:cNvPr>
              <p:cNvGrpSpPr/>
              <p:nvPr/>
            </p:nvGrpSpPr>
            <p:grpSpPr>
              <a:xfrm>
                <a:off x="4249922" y="1370673"/>
                <a:ext cx="5910078" cy="2809439"/>
                <a:chOff x="4249922" y="1370673"/>
                <a:chExt cx="5910078" cy="2809439"/>
              </a:xfrm>
            </p:grpSpPr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7476D66D-2199-487B-9A82-0D457180C3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73960" y="1370673"/>
                  <a:ext cx="5886040" cy="2809439"/>
                </a:xfrm>
                <a:prstGeom prst="rect">
                  <a:avLst/>
                </a:prstGeom>
              </p:spPr>
            </p:pic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98BAB545-6614-4009-9D68-BD139117599D}"/>
                    </a:ext>
                  </a:extLst>
                </p:cNvPr>
                <p:cNvSpPr/>
                <p:nvPr/>
              </p:nvSpPr>
              <p:spPr>
                <a:xfrm>
                  <a:off x="4249922" y="1605678"/>
                  <a:ext cx="4786540" cy="436640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65DD110-9DB7-483A-A3F7-F6B02E3592E9}"/>
                  </a:ext>
                </a:extLst>
              </p:cNvPr>
              <p:cNvSpPr/>
              <p:nvPr/>
            </p:nvSpPr>
            <p:spPr>
              <a:xfrm>
                <a:off x="6202094" y="3614985"/>
                <a:ext cx="1011506" cy="318386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5746C0B0-0CF6-4FAE-81D6-9A714CD7E1EF}"/>
                </a:ext>
              </a:extLst>
            </p:cNvPr>
            <p:cNvSpPr/>
            <p:nvPr/>
          </p:nvSpPr>
          <p:spPr>
            <a:xfrm rot="5400000">
              <a:off x="7050562" y="3919878"/>
              <a:ext cx="293224" cy="611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554824-F171-491F-9AD8-C78FBFABD88C}"/>
              </a:ext>
            </a:extLst>
          </p:cNvPr>
          <p:cNvSpPr/>
          <p:nvPr/>
        </p:nvSpPr>
        <p:spPr>
          <a:xfrm>
            <a:off x="4580091" y="5794732"/>
            <a:ext cx="6215663" cy="918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60000"/>
              </a:lnSpc>
              <a:buAutoNum type="arabicParenR"/>
              <a:defRPr/>
            </a:pPr>
            <a:r>
              <a:rPr lang="ko-KR" altLang="en-US" dirty="0">
                <a:solidFill>
                  <a:prstClr val="white"/>
                </a:solidFill>
                <a:latin typeface="맑은 고딕" panose="020F0502020204030204"/>
                <a:ea typeface="나눔고딕" panose="020D0604000000000000"/>
              </a:rPr>
              <a:t>자동적으로 </a:t>
            </a: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나눔고딕" panose="020D0604000000000000"/>
              </a:rPr>
              <a:t>url</a:t>
            </a:r>
            <a:r>
              <a:rPr lang="ko-KR" altLang="en-US" dirty="0">
                <a:solidFill>
                  <a:prstClr val="white"/>
                </a:solidFill>
                <a:latin typeface="맑은 고딕" panose="020F0502020204030204"/>
                <a:ea typeface="나눔고딕" panose="020D0604000000000000"/>
              </a:rPr>
              <a:t> 라우터를 사용함으로써</a:t>
            </a: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나눔고딕" panose="020D0604000000000000"/>
              </a:rPr>
              <a:t>, </a:t>
            </a:r>
          </a:p>
          <a:p>
            <a:pPr lvl="0">
              <a:lnSpc>
                <a:spcPct val="160000"/>
              </a:lnSpc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rPr>
              <a:t>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rPr>
              <a:t>사용자가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rPr>
              <a:t>url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rPr>
              <a:t>설정파일을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rPr>
              <a:t> </a:t>
            </a:r>
            <a:r>
              <a:rPr lang="ko-KR" altLang="en-US" dirty="0">
                <a:solidFill>
                  <a:srgbClr val="FFC000"/>
                </a:solidFill>
                <a:latin typeface="맑은 고딕" panose="020F0502020204030204"/>
                <a:ea typeface="나눔고딕" panose="020D0604000000000000"/>
              </a:rPr>
              <a:t>다루지 않아도 된다</a:t>
            </a: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나눔고딕" panose="020D0604000000000000"/>
              </a:rPr>
              <a:t>!!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나눔고딕" panose="020D0604000000000000"/>
              <a:cs typeface="+mn-cs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24C7E22-E4D8-478E-98CF-16FD4DC4B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9704" y="1024833"/>
            <a:ext cx="5876925" cy="2095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51C5917-7A15-4ED3-9167-1A4861FB67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9704" y="578060"/>
            <a:ext cx="1449237" cy="418914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1BBD3BFA-0A0D-42F7-9FC1-04D72014E80B}"/>
              </a:ext>
            </a:extLst>
          </p:cNvPr>
          <p:cNvSpPr/>
          <p:nvPr/>
        </p:nvSpPr>
        <p:spPr>
          <a:xfrm rot="5400000">
            <a:off x="7397708" y="2981855"/>
            <a:ext cx="211107" cy="611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11899F1-E5F9-4C5E-B34A-B8283CC00A78}"/>
              </a:ext>
            </a:extLst>
          </p:cNvPr>
          <p:cNvSpPr/>
          <p:nvPr/>
        </p:nvSpPr>
        <p:spPr>
          <a:xfrm>
            <a:off x="5117432" y="2133600"/>
            <a:ext cx="5342021" cy="760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09C5A7-2A72-4D07-9504-5648F67A1628}"/>
              </a:ext>
            </a:extLst>
          </p:cNvPr>
          <p:cNvSpPr/>
          <p:nvPr/>
        </p:nvSpPr>
        <p:spPr>
          <a:xfrm>
            <a:off x="4763742" y="4517262"/>
            <a:ext cx="3866911" cy="516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007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DC14FA-7A01-4FF1-BDE6-AC532583A573}"/>
              </a:ext>
            </a:extLst>
          </p:cNvPr>
          <p:cNvSpPr txBox="1"/>
          <p:nvPr/>
        </p:nvSpPr>
        <p:spPr>
          <a:xfrm>
            <a:off x="1414168" y="2085906"/>
            <a:ext cx="8965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		</a:t>
            </a:r>
          </a:p>
          <a:p>
            <a:r>
              <a:rPr lang="en-US" altLang="ko-KR" sz="2400" dirty="0">
                <a:solidFill>
                  <a:srgbClr val="FFC000"/>
                </a:solidFill>
              </a:rPr>
              <a:t>REST API</a:t>
            </a:r>
            <a:r>
              <a:rPr lang="ko-KR" altLang="en-US" sz="2400" dirty="0">
                <a:solidFill>
                  <a:schemeClr val="bg1"/>
                </a:solidFill>
              </a:rPr>
              <a:t>는 </a:t>
            </a:r>
            <a:r>
              <a:rPr lang="ko-KR" altLang="en-US" sz="2400" dirty="0">
                <a:solidFill>
                  <a:srgbClr val="FFC000"/>
                </a:solidFill>
              </a:rPr>
              <a:t>정말 적은 코드로 </a:t>
            </a:r>
            <a:r>
              <a:rPr lang="en-US" altLang="ko-KR" sz="2400" dirty="0">
                <a:solidFill>
                  <a:schemeClr val="bg1"/>
                </a:solidFill>
              </a:rPr>
              <a:t>web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API</a:t>
            </a:r>
            <a:r>
              <a:rPr lang="ko-KR" altLang="en-US" sz="2400" dirty="0">
                <a:solidFill>
                  <a:schemeClr val="bg1"/>
                </a:solidFill>
              </a:rPr>
              <a:t>를 </a:t>
            </a:r>
            <a:r>
              <a:rPr lang="ko-KR" altLang="en-US" sz="2400" dirty="0">
                <a:solidFill>
                  <a:srgbClr val="FFC000"/>
                </a:solidFill>
              </a:rPr>
              <a:t>구현</a:t>
            </a:r>
            <a:r>
              <a:rPr lang="ko-KR" altLang="en-US" sz="2400" dirty="0">
                <a:solidFill>
                  <a:schemeClr val="bg1"/>
                </a:solidFill>
              </a:rPr>
              <a:t> 할 수 있는 방법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5E3841-E66E-49E6-968A-0F40B009FD45}"/>
              </a:ext>
            </a:extLst>
          </p:cNvPr>
          <p:cNvSpPr txBox="1"/>
          <p:nvPr/>
        </p:nvSpPr>
        <p:spPr>
          <a:xfrm>
            <a:off x="2526506" y="385694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		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E236CB-9EFE-4C19-B087-1E80CB4B0F12}"/>
              </a:ext>
            </a:extLst>
          </p:cNvPr>
          <p:cNvSpPr txBox="1"/>
          <p:nvPr/>
        </p:nvSpPr>
        <p:spPr>
          <a:xfrm>
            <a:off x="2081118" y="4318610"/>
            <a:ext cx="80297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		       Django </a:t>
            </a:r>
            <a:r>
              <a:rPr lang="en-US" altLang="ko-KR" sz="2400" dirty="0">
                <a:solidFill>
                  <a:schemeClr val="accent1"/>
                </a:solidFill>
              </a:rPr>
              <a:t>CBV</a:t>
            </a:r>
            <a:r>
              <a:rPr lang="ko-KR" altLang="en-US" sz="2400" dirty="0">
                <a:solidFill>
                  <a:schemeClr val="bg1"/>
                </a:solidFill>
              </a:rPr>
              <a:t>때 배운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accent1"/>
                </a:solidFill>
              </a:rPr>
              <a:t>상속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accent1"/>
                </a:solidFill>
              </a:rPr>
              <a:t>클래스</a:t>
            </a:r>
            <a:r>
              <a:rPr lang="ko-KR" altLang="en-US" sz="2400" dirty="0">
                <a:solidFill>
                  <a:schemeClr val="bg1"/>
                </a:solidFill>
              </a:rPr>
              <a:t>의 개념으로 </a:t>
            </a:r>
            <a:r>
              <a:rPr lang="en-US" altLang="ko-KR" sz="3200" dirty="0">
                <a:solidFill>
                  <a:schemeClr val="accent4"/>
                </a:solidFill>
              </a:rPr>
              <a:t>viewset</a:t>
            </a:r>
            <a:r>
              <a:rPr lang="ko-KR" altLang="en-US" sz="2400" dirty="0">
                <a:solidFill>
                  <a:schemeClr val="bg1"/>
                </a:solidFill>
              </a:rPr>
              <a:t>이 이루어지기 때문</a:t>
            </a:r>
            <a:r>
              <a:rPr lang="en-US" altLang="ko-KR" sz="2400" dirty="0">
                <a:solidFill>
                  <a:schemeClr val="bg1"/>
                </a:solidFill>
              </a:rPr>
              <a:t>!!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2CFBC04-5A12-4746-852A-D1CA818F8D06}"/>
              </a:ext>
            </a:extLst>
          </p:cNvPr>
          <p:cNvSpPr/>
          <p:nvPr/>
        </p:nvSpPr>
        <p:spPr>
          <a:xfrm rot="5400000">
            <a:off x="5732196" y="3486421"/>
            <a:ext cx="329796" cy="397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695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3FD396-DC90-410C-9645-3F1B995F5FE5}"/>
              </a:ext>
            </a:extLst>
          </p:cNvPr>
          <p:cNvSpPr txBox="1"/>
          <p:nvPr/>
        </p:nvSpPr>
        <p:spPr>
          <a:xfrm>
            <a:off x="2728598" y="3784673"/>
            <a:ext cx="73244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		</a:t>
            </a:r>
            <a:r>
              <a:rPr lang="ko-KR" altLang="en-US" sz="2400" dirty="0">
                <a:solidFill>
                  <a:schemeClr val="bg1"/>
                </a:solidFill>
              </a:rPr>
              <a:t>오늘은 간단하게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err="1">
                <a:solidFill>
                  <a:schemeClr val="bg1"/>
                </a:solidFill>
              </a:rPr>
              <a:t>ViewSet</a:t>
            </a:r>
            <a:r>
              <a:rPr lang="ko-KR" altLang="en-US" sz="2400" dirty="0">
                <a:solidFill>
                  <a:schemeClr val="bg1"/>
                </a:solidFill>
              </a:rPr>
              <a:t>에 </a:t>
            </a:r>
            <a:r>
              <a:rPr lang="en-US" altLang="ko-KR" sz="2400" dirty="0">
                <a:solidFill>
                  <a:schemeClr val="bg1"/>
                </a:solidFill>
              </a:rPr>
              <a:t>CBV</a:t>
            </a:r>
            <a:r>
              <a:rPr lang="ko-KR" altLang="en-US" sz="2400" dirty="0">
                <a:solidFill>
                  <a:schemeClr val="bg1"/>
                </a:solidFill>
              </a:rPr>
              <a:t>로 상속되어지는 과정을 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배워보면서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   </a:t>
            </a:r>
            <a:r>
              <a:rPr lang="en-US" altLang="ko-KR" sz="2400" dirty="0">
                <a:solidFill>
                  <a:schemeClr val="bg1"/>
                </a:solidFill>
              </a:rPr>
              <a:t>	</a:t>
            </a:r>
            <a:r>
              <a:rPr lang="ko-KR" altLang="en-US" sz="2400" dirty="0">
                <a:solidFill>
                  <a:schemeClr val="bg1"/>
                </a:solidFill>
              </a:rPr>
              <a:t>원하는 대로 </a:t>
            </a:r>
            <a:r>
              <a:rPr lang="en-US" altLang="ko-KR" sz="2400" dirty="0" err="1">
                <a:solidFill>
                  <a:schemeClr val="bg1"/>
                </a:solidFill>
              </a:rPr>
              <a:t>ViewSet</a:t>
            </a:r>
            <a:r>
              <a:rPr lang="ko-KR" altLang="en-US" sz="2400" dirty="0">
                <a:solidFill>
                  <a:schemeClr val="bg1"/>
                </a:solidFill>
              </a:rPr>
              <a:t>을 다뤄보고</a:t>
            </a:r>
            <a:r>
              <a:rPr lang="en-US" altLang="ko-KR" sz="2400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2400" dirty="0">
                <a:solidFill>
                  <a:schemeClr val="bg1"/>
                </a:solidFill>
              </a:rPr>
              <a:t>      예상치 못한 버그에 대처하는 방법을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		</a:t>
            </a:r>
            <a:r>
              <a:rPr lang="ko-KR" altLang="en-US" sz="2400" dirty="0">
                <a:solidFill>
                  <a:schemeClr val="bg1"/>
                </a:solidFill>
              </a:rPr>
              <a:t>    알아가보쟈</a:t>
            </a:r>
            <a:r>
              <a:rPr lang="en-US" altLang="ko-KR" sz="24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1F720-CAE6-4408-BFBD-C4AA324A7B8A}"/>
              </a:ext>
            </a:extLst>
          </p:cNvPr>
          <p:cNvSpPr txBox="1"/>
          <p:nvPr/>
        </p:nvSpPr>
        <p:spPr>
          <a:xfrm>
            <a:off x="1469284" y="1526015"/>
            <a:ext cx="92534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		</a:t>
            </a:r>
          </a:p>
          <a:p>
            <a:r>
              <a:rPr lang="ko-KR" altLang="en-US" sz="2400" dirty="0">
                <a:solidFill>
                  <a:schemeClr val="bg1"/>
                </a:solidFill>
              </a:rPr>
              <a:t>코드의 낭비를 줄이고 원하는 대로 기능을 </a:t>
            </a:r>
            <a:r>
              <a:rPr lang="en-US" altLang="ko-KR" sz="3200" dirty="0">
                <a:solidFill>
                  <a:srgbClr val="7030A0"/>
                </a:solidFill>
              </a:rPr>
              <a:t>control</a:t>
            </a:r>
            <a:r>
              <a:rPr lang="ko-KR" altLang="en-US" sz="2400" dirty="0">
                <a:solidFill>
                  <a:schemeClr val="bg1"/>
                </a:solidFill>
              </a:rPr>
              <a:t>하고 싶다면</a:t>
            </a:r>
            <a:r>
              <a:rPr lang="en-US" altLang="ko-KR" sz="2400" dirty="0">
                <a:solidFill>
                  <a:schemeClr val="bg1"/>
                </a:solidFill>
              </a:rPr>
              <a:t>?!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9D89A01-3449-4156-8D66-7A50647F942B}"/>
              </a:ext>
            </a:extLst>
          </p:cNvPr>
          <p:cNvSpPr/>
          <p:nvPr/>
        </p:nvSpPr>
        <p:spPr>
          <a:xfrm rot="5400000">
            <a:off x="5533290" y="3065197"/>
            <a:ext cx="329796" cy="397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929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A7DB05-9668-4A05-9292-7E676828EB4F}"/>
              </a:ext>
            </a:extLst>
          </p:cNvPr>
          <p:cNvSpPr txBox="1"/>
          <p:nvPr/>
        </p:nvSpPr>
        <p:spPr>
          <a:xfrm>
            <a:off x="4228526" y="406259"/>
            <a:ext cx="3348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		</a:t>
            </a:r>
          </a:p>
          <a:p>
            <a:r>
              <a:rPr lang="en-US" altLang="ko-KR" sz="2400" dirty="0" err="1">
                <a:solidFill>
                  <a:schemeClr val="bg1"/>
                </a:solidFill>
              </a:rPr>
              <a:t>ViewSet</a:t>
            </a:r>
            <a:r>
              <a:rPr lang="ko-KR" altLang="en-US" sz="2400" dirty="0">
                <a:solidFill>
                  <a:schemeClr val="bg1"/>
                </a:solidFill>
              </a:rPr>
              <a:t>에 이르는 과정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17E25A-EA83-483D-8811-8818AC9D1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722" y="1973813"/>
            <a:ext cx="5888888" cy="3762375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EEE106D2-9D05-4ABD-BE86-1705BDE920B4}"/>
              </a:ext>
            </a:extLst>
          </p:cNvPr>
          <p:cNvGrpSpPr/>
          <p:nvPr/>
        </p:nvGrpSpPr>
        <p:grpSpPr>
          <a:xfrm>
            <a:off x="8279944" y="1853241"/>
            <a:ext cx="2206053" cy="4003518"/>
            <a:chOff x="7975144" y="1736214"/>
            <a:chExt cx="2206053" cy="400351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9C14859-891A-4F56-81AC-0EAE1F01493B}"/>
                </a:ext>
              </a:extLst>
            </p:cNvPr>
            <p:cNvGrpSpPr/>
            <p:nvPr/>
          </p:nvGrpSpPr>
          <p:grpSpPr>
            <a:xfrm>
              <a:off x="7975144" y="1736214"/>
              <a:ext cx="2206053" cy="4003518"/>
              <a:chOff x="7975144" y="1736214"/>
              <a:chExt cx="2206053" cy="4003518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6744858-43AC-4DE9-A0BF-6D5506CB548B}"/>
                  </a:ext>
                </a:extLst>
              </p:cNvPr>
              <p:cNvSpPr/>
              <p:nvPr/>
            </p:nvSpPr>
            <p:spPr>
              <a:xfrm>
                <a:off x="8343835" y="5216512"/>
                <a:ext cx="14943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dirty="0">
                    <a:solidFill>
                      <a:schemeClr val="bg1"/>
                    </a:solidFill>
                  </a:rPr>
                  <a:t>APIView</a:t>
                </a:r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01E84E7-3206-4BB2-9CB0-4945C8C69E26}"/>
                  </a:ext>
                </a:extLst>
              </p:cNvPr>
              <p:cNvSpPr/>
              <p:nvPr/>
            </p:nvSpPr>
            <p:spPr>
              <a:xfrm>
                <a:off x="8480892" y="3926772"/>
                <a:ext cx="1220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dirty="0">
                    <a:solidFill>
                      <a:schemeClr val="bg1"/>
                    </a:solidFill>
                  </a:rPr>
                  <a:t>Mixins</a:t>
                </a:r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D09D45E-D177-48EF-AB85-82E6BE4FDCC6}"/>
                  </a:ext>
                </a:extLst>
              </p:cNvPr>
              <p:cNvSpPr/>
              <p:nvPr/>
            </p:nvSpPr>
            <p:spPr>
              <a:xfrm>
                <a:off x="7975144" y="2776191"/>
                <a:ext cx="22060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dirty="0">
                    <a:solidFill>
                      <a:schemeClr val="bg1"/>
                    </a:solidFill>
                  </a:rPr>
                  <a:t>Generic CBV</a:t>
                </a:r>
                <a:endParaRPr lang="ko-KR" altLang="en-US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84770B5-1626-42B3-AA52-AC7B3490F96F}"/>
                  </a:ext>
                </a:extLst>
              </p:cNvPr>
              <p:cNvSpPr/>
              <p:nvPr/>
            </p:nvSpPr>
            <p:spPr>
              <a:xfrm>
                <a:off x="8343835" y="1736214"/>
                <a:ext cx="14686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dirty="0" err="1">
                    <a:solidFill>
                      <a:schemeClr val="bg1"/>
                    </a:solidFill>
                  </a:rPr>
                  <a:t>ViewSet</a:t>
                </a:r>
                <a:endParaRPr lang="ko-KR" altLang="en-US" dirty="0"/>
              </a:p>
            </p:txBody>
          </p:sp>
        </p:grpSp>
        <p:sp>
          <p:nvSpPr>
            <p:cNvPr id="7" name="순서도: 추출 6">
              <a:extLst>
                <a:ext uri="{FF2B5EF4-FFF2-40B4-BE49-F238E27FC236}">
                  <a16:creationId xmlns:a16="http://schemas.microsoft.com/office/drawing/2014/main" id="{3BAF3C4D-81B3-433E-9F65-AE747E4E0FD3}"/>
                </a:ext>
              </a:extLst>
            </p:cNvPr>
            <p:cNvSpPr/>
            <p:nvPr/>
          </p:nvSpPr>
          <p:spPr>
            <a:xfrm>
              <a:off x="8655242" y="2404266"/>
              <a:ext cx="845856" cy="289665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추출 18">
              <a:extLst>
                <a:ext uri="{FF2B5EF4-FFF2-40B4-BE49-F238E27FC236}">
                  <a16:creationId xmlns:a16="http://schemas.microsoft.com/office/drawing/2014/main" id="{8807492E-FC3B-4DB9-929B-8D139A714428}"/>
                </a:ext>
              </a:extLst>
            </p:cNvPr>
            <p:cNvSpPr/>
            <p:nvPr/>
          </p:nvSpPr>
          <p:spPr>
            <a:xfrm>
              <a:off x="8655242" y="3490464"/>
              <a:ext cx="845856" cy="289665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추출 19">
              <a:extLst>
                <a:ext uri="{FF2B5EF4-FFF2-40B4-BE49-F238E27FC236}">
                  <a16:creationId xmlns:a16="http://schemas.microsoft.com/office/drawing/2014/main" id="{A39B8F31-ACFB-4C3C-87F8-04B1EE669C6A}"/>
                </a:ext>
              </a:extLst>
            </p:cNvPr>
            <p:cNvSpPr/>
            <p:nvPr/>
          </p:nvSpPr>
          <p:spPr>
            <a:xfrm>
              <a:off x="8655242" y="4698653"/>
              <a:ext cx="845856" cy="289665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8162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627F20A-B3F9-4A1C-B78A-982A6909CD74}"/>
              </a:ext>
            </a:extLst>
          </p:cNvPr>
          <p:cNvSpPr/>
          <p:nvPr/>
        </p:nvSpPr>
        <p:spPr>
          <a:xfrm>
            <a:off x="869156" y="859875"/>
            <a:ext cx="12891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7030A0"/>
                </a:solidFill>
              </a:rPr>
              <a:t>View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FF2BD9-8723-4F21-A061-6C6851C38650}"/>
              </a:ext>
            </a:extLst>
          </p:cNvPr>
          <p:cNvSpPr/>
          <p:nvPr/>
        </p:nvSpPr>
        <p:spPr>
          <a:xfrm>
            <a:off x="1052787" y="2339446"/>
            <a:ext cx="111535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solidFill>
                  <a:schemeClr val="accent2"/>
                </a:solidFill>
              </a:rPr>
              <a:t>요청</a:t>
            </a:r>
            <a:r>
              <a:rPr lang="en-US" altLang="ko-KR" sz="2800" dirty="0">
                <a:solidFill>
                  <a:schemeClr val="accent2"/>
                </a:solidFill>
              </a:rPr>
              <a:t>(request)</a:t>
            </a:r>
            <a:r>
              <a:rPr lang="ko-KR" altLang="en-US" sz="2400" dirty="0">
                <a:solidFill>
                  <a:schemeClr val="accent2"/>
                </a:solidFill>
              </a:rPr>
              <a:t>를 받아서  </a:t>
            </a:r>
            <a:r>
              <a:rPr lang="ko-KR" altLang="en-US" sz="2800" dirty="0">
                <a:solidFill>
                  <a:srgbClr val="00B050"/>
                </a:solidFill>
              </a:rPr>
              <a:t>응답</a:t>
            </a:r>
            <a:r>
              <a:rPr lang="en-US" altLang="ko-KR" sz="2800" dirty="0">
                <a:solidFill>
                  <a:srgbClr val="00B050"/>
                </a:solidFill>
              </a:rPr>
              <a:t>(response)</a:t>
            </a:r>
            <a:r>
              <a:rPr lang="ko-KR" altLang="en-US" sz="2400" dirty="0">
                <a:solidFill>
                  <a:srgbClr val="00B050"/>
                </a:solidFill>
              </a:rPr>
              <a:t>를 반환</a:t>
            </a:r>
            <a:r>
              <a:rPr lang="ko-KR" altLang="en-US" sz="2400" dirty="0">
                <a:solidFill>
                  <a:schemeClr val="bg1"/>
                </a:solidFill>
              </a:rPr>
              <a:t>해주는</a:t>
            </a:r>
            <a:r>
              <a:rPr lang="ko-KR" altLang="en-US" sz="2400" dirty="0">
                <a:solidFill>
                  <a:srgbClr val="00B050"/>
                </a:solidFill>
              </a:rPr>
              <a:t> </a:t>
            </a:r>
            <a:r>
              <a:rPr lang="ko-KR" altLang="en-US" sz="2400" dirty="0">
                <a:solidFill>
                  <a:prstClr val="white"/>
                </a:solidFill>
              </a:rPr>
              <a:t>호출 가능한 객체</a:t>
            </a:r>
            <a:r>
              <a:rPr lang="en-US" altLang="ko-KR" sz="2400" dirty="0">
                <a:solidFill>
                  <a:prstClr val="white"/>
                </a:solidFill>
              </a:rPr>
              <a:t>~ </a:t>
            </a:r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18EDE1F-9671-4768-8C4F-8F96AE2F57F8}"/>
              </a:ext>
            </a:extLst>
          </p:cNvPr>
          <p:cNvSpPr/>
          <p:nvPr/>
        </p:nvSpPr>
        <p:spPr>
          <a:xfrm>
            <a:off x="5948911" y="4335509"/>
            <a:ext cx="293224" cy="611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52DCE83-01BD-4A2E-B393-A2D1B283E7BF}"/>
              </a:ext>
            </a:extLst>
          </p:cNvPr>
          <p:cNvGrpSpPr/>
          <p:nvPr/>
        </p:nvGrpSpPr>
        <p:grpSpPr>
          <a:xfrm>
            <a:off x="2158291" y="3641549"/>
            <a:ext cx="3638676" cy="1999185"/>
            <a:chOff x="869156" y="4092804"/>
            <a:chExt cx="3638676" cy="199918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D00307F-A866-4C92-BAD5-E01B933F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156" y="4092804"/>
              <a:ext cx="3638676" cy="199918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04EC204-3656-4AF8-80C8-97838E9CCC61}"/>
                </a:ext>
              </a:extLst>
            </p:cNvPr>
            <p:cNvSpPr/>
            <p:nvPr/>
          </p:nvSpPr>
          <p:spPr>
            <a:xfrm>
              <a:off x="1229855" y="5398027"/>
              <a:ext cx="2796713" cy="312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24462F3-5FBC-45B9-9D24-38BAB02E72DB}"/>
              </a:ext>
            </a:extLst>
          </p:cNvPr>
          <p:cNvSpPr txBox="1"/>
          <p:nvPr/>
        </p:nvSpPr>
        <p:spPr>
          <a:xfrm>
            <a:off x="3012942" y="4918587"/>
            <a:ext cx="1929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5"/>
              </a:rPr>
              <a:t>WWW.naver.com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2ACE7A1-2BE1-4D64-9705-CC426A4086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1980" y="3598743"/>
            <a:ext cx="3914902" cy="199918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F11B11-7DF5-4E5C-9A8C-923B38969E9B}"/>
              </a:ext>
            </a:extLst>
          </p:cNvPr>
          <p:cNvSpPr/>
          <p:nvPr/>
        </p:nvSpPr>
        <p:spPr>
          <a:xfrm>
            <a:off x="839564" y="1892389"/>
            <a:ext cx="6396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white"/>
                </a:solidFill>
              </a:rPr>
              <a:t>= </a:t>
            </a:r>
            <a:r>
              <a:rPr lang="ko-KR" altLang="en-US" sz="2400" dirty="0">
                <a:solidFill>
                  <a:prstClr val="white"/>
                </a:solidFill>
              </a:rPr>
              <a:t>함수</a:t>
            </a:r>
            <a:r>
              <a:rPr lang="ko-KR" altLang="en-US" dirty="0">
                <a:solidFill>
                  <a:prstClr val="white"/>
                </a:solidFill>
              </a:rPr>
              <a:t>로도 작성할 수 있고 </a:t>
            </a:r>
            <a:r>
              <a:rPr lang="ko-KR" altLang="en-US" sz="2400" dirty="0">
                <a:solidFill>
                  <a:prstClr val="white"/>
                </a:solidFill>
              </a:rPr>
              <a:t>클래스</a:t>
            </a:r>
            <a:r>
              <a:rPr lang="ko-KR" altLang="en-US" dirty="0">
                <a:solidFill>
                  <a:prstClr val="white"/>
                </a:solidFill>
              </a:rPr>
              <a:t>로도 작성할 수 있는 </a:t>
            </a:r>
            <a:r>
              <a:rPr lang="en-US" altLang="ko-KR" dirty="0">
                <a:solidFill>
                  <a:prstClr val="white"/>
                </a:solidFill>
              </a:rPr>
              <a:t> 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3FD4FF-BC36-434E-AC89-DE9F0B95B3D7}"/>
              </a:ext>
            </a:extLst>
          </p:cNvPr>
          <p:cNvSpPr/>
          <p:nvPr/>
        </p:nvSpPr>
        <p:spPr>
          <a:xfrm>
            <a:off x="4942316" y="285755"/>
            <a:ext cx="1879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</a:rPr>
              <a:t>View </a:t>
            </a:r>
            <a:r>
              <a:rPr lang="ko-KR" altLang="en-US" sz="2400" dirty="0">
                <a:solidFill>
                  <a:prstClr val="white"/>
                </a:solidFill>
              </a:rPr>
              <a:t>되짚기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817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82E98B7-143D-4B19-B1D4-13670E2FE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108" y="2387665"/>
            <a:ext cx="7503194" cy="418884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7767334-3F68-4E77-9ADE-5AC79FDEDD01}"/>
              </a:ext>
            </a:extLst>
          </p:cNvPr>
          <p:cNvSpPr/>
          <p:nvPr/>
        </p:nvSpPr>
        <p:spPr>
          <a:xfrm>
            <a:off x="1692275" y="1662074"/>
            <a:ext cx="89652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5"/>
              </a:rPr>
              <a:t>https://www.django-rest-framework.org/</a:t>
            </a:r>
            <a:r>
              <a:rPr lang="en-US" altLang="ko-KR" sz="3200" dirty="0">
                <a:hlinkClick r:id="rId5"/>
              </a:rPr>
              <a:t>tutorial</a:t>
            </a:r>
            <a:r>
              <a:rPr lang="en-US" altLang="ko-KR" dirty="0">
                <a:hlinkClick r:id="rId5"/>
              </a:rPr>
              <a:t>/</a:t>
            </a:r>
            <a:r>
              <a:rPr lang="en-US" altLang="ko-KR" sz="2400" dirty="0">
                <a:hlinkClick r:id="rId5"/>
              </a:rPr>
              <a:t>3-class-based-views</a:t>
            </a:r>
            <a:r>
              <a:rPr lang="en-US" altLang="ko-KR" dirty="0">
                <a:hlinkClick r:id="rId5"/>
              </a:rPr>
              <a:t>/</a:t>
            </a: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B02FE40-BF41-4112-9226-86882A6C2D2B}"/>
              </a:ext>
            </a:extLst>
          </p:cNvPr>
          <p:cNvSpPr txBox="1">
            <a:spLocks/>
          </p:cNvSpPr>
          <p:nvPr/>
        </p:nvSpPr>
        <p:spPr>
          <a:xfrm>
            <a:off x="532689" y="535002"/>
            <a:ext cx="10902032" cy="12397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Django </a:t>
            </a:r>
            <a:r>
              <a:rPr lang="en-US" altLang="ko-KR" sz="4400" dirty="0">
                <a:solidFill>
                  <a:schemeClr val="accent4"/>
                </a:solidFill>
                <a:latin typeface="나눔고딕"/>
                <a:ea typeface="나눔고딕"/>
                <a:cs typeface="나눔고딕"/>
              </a:rPr>
              <a:t>”REST”</a:t>
            </a:r>
            <a:r>
              <a:rPr lang="en-US" altLang="ko-KR" sz="44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4400" dirty="0">
                <a:solidFill>
                  <a:srgbClr val="7030A0"/>
                </a:solidFill>
                <a:latin typeface="나눔고딕"/>
                <a:ea typeface="나눔고딕"/>
                <a:cs typeface="나눔고딕"/>
              </a:rPr>
              <a:t>Framework</a:t>
            </a:r>
            <a:r>
              <a:rPr lang="en-US" altLang="ko-KR" sz="44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 </a:t>
            </a:r>
          </a:p>
          <a:p>
            <a:endParaRPr lang="en-US" altLang="ko-KR" sz="2500" dirty="0">
              <a:solidFill>
                <a:schemeClr val="bg1"/>
              </a:solidFill>
              <a:latin typeface="나눔고딕"/>
              <a:ea typeface="나눔고딕"/>
              <a:cs typeface="나눔고딕"/>
            </a:endParaRPr>
          </a:p>
          <a:p>
            <a:r>
              <a:rPr lang="ko-KR" altLang="en-US" sz="25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공식홈페이지를 보고 </a:t>
            </a:r>
            <a:r>
              <a:rPr lang="en-US" altLang="ko-KR" sz="25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나눔고딕"/>
              </a:rPr>
              <a:t>Class Based Views</a:t>
            </a:r>
            <a:r>
              <a:rPr lang="ko-KR" altLang="en-US" sz="25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5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알아갈 예정</a:t>
            </a:r>
            <a:r>
              <a:rPr lang="en-US" altLang="ko-KR" sz="25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~~</a:t>
            </a:r>
            <a:endParaRPr lang="ko-KR" altLang="en-US" sz="2500" dirty="0">
              <a:solidFill>
                <a:srgbClr val="7030A0"/>
              </a:solidFill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812323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04F37DC1-77E1-423D-A969-C26550A061C1}"/>
              </a:ext>
            </a:extLst>
          </p:cNvPr>
          <p:cNvGrpSpPr/>
          <p:nvPr/>
        </p:nvGrpSpPr>
        <p:grpSpPr>
          <a:xfrm>
            <a:off x="3051097" y="2528683"/>
            <a:ext cx="4733644" cy="1370108"/>
            <a:chOff x="2791182" y="4447328"/>
            <a:chExt cx="4733644" cy="1370108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7710042-0732-45AA-84E8-88F90EB01A23}"/>
                </a:ext>
              </a:extLst>
            </p:cNvPr>
            <p:cNvSpPr/>
            <p:nvPr/>
          </p:nvSpPr>
          <p:spPr>
            <a:xfrm>
              <a:off x="2791182" y="4447328"/>
              <a:ext cx="4409431" cy="137010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BAD3A3E-C73C-4C4E-91B3-05F722CD0450}"/>
                </a:ext>
              </a:extLst>
            </p:cNvPr>
            <p:cNvSpPr txBox="1"/>
            <p:nvPr/>
          </p:nvSpPr>
          <p:spPr>
            <a:xfrm>
              <a:off x="2919519" y="4532217"/>
              <a:ext cx="46053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marR="0" lvl="0" indent="-5143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arenR"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GET     :  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정보 읽기 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514350" marR="0" lvl="0" indent="-5143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arenR"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POST   :  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정보를 추가하기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514350" marR="0" lvl="0" indent="-5143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arenR"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PUT     :  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정보를 업데이트하기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514350" marR="0" lvl="0" indent="-5143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arenR"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DELETE :  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정보를 삭제하기 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3848ED5-7C63-44A8-9501-DCC25CA6A1B9}"/>
              </a:ext>
            </a:extLst>
          </p:cNvPr>
          <p:cNvSpPr/>
          <p:nvPr/>
        </p:nvSpPr>
        <p:spPr>
          <a:xfrm>
            <a:off x="3051097" y="2137462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고딕"/>
                <a:ea typeface="나눔고딕"/>
                <a:cs typeface="나눔고딕"/>
              </a:rPr>
              <a:t>CRUD!!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EAF8885-DA30-4CC3-BD17-C185C9E7C3C6}"/>
              </a:ext>
            </a:extLst>
          </p:cNvPr>
          <p:cNvGrpSpPr/>
          <p:nvPr/>
        </p:nvGrpSpPr>
        <p:grpSpPr>
          <a:xfrm>
            <a:off x="1440948" y="1653908"/>
            <a:ext cx="12997616" cy="461665"/>
            <a:chOff x="1440948" y="1653908"/>
            <a:chExt cx="12997616" cy="46166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0E15386-213C-47F9-A5D7-73E911628283}"/>
                </a:ext>
              </a:extLst>
            </p:cNvPr>
            <p:cNvSpPr txBox="1"/>
            <p:nvPr/>
          </p:nvSpPr>
          <p:spPr>
            <a:xfrm>
              <a:off x="7053989" y="1700074"/>
              <a:ext cx="3036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데이터를 처리할 수 있다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!!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0685D5F-32F5-4E6D-8A5B-E732BB86F9DF}"/>
                </a:ext>
              </a:extLst>
            </p:cNvPr>
            <p:cNvGrpSpPr/>
            <p:nvPr/>
          </p:nvGrpSpPr>
          <p:grpSpPr>
            <a:xfrm>
              <a:off x="1440948" y="1653908"/>
              <a:ext cx="12997616" cy="461665"/>
              <a:chOff x="1994327" y="2394859"/>
              <a:chExt cx="12997616" cy="461665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CC0F55D-E596-4A39-8394-1DB2F50D97AB}"/>
                  </a:ext>
                </a:extLst>
              </p:cNvPr>
              <p:cNvSpPr txBox="1"/>
              <p:nvPr/>
            </p:nvSpPr>
            <p:spPr>
              <a:xfrm>
                <a:off x="1994327" y="2487192"/>
                <a:ext cx="1535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하나의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API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로</a:t>
                </a: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36FF3509-7D41-45C0-B41D-68A14314DD3A}"/>
                  </a:ext>
                </a:extLst>
              </p:cNvPr>
              <p:cNvSpPr/>
              <p:nvPr/>
            </p:nvSpPr>
            <p:spPr>
              <a:xfrm>
                <a:off x="3604476" y="2394859"/>
                <a:ext cx="1138746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HTTP</a:t>
                </a:r>
                <a:r>
                  <a:rPr kumimoji="0" lang="ko-KR" altLang="en-US" sz="24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의 </a:t>
                </a:r>
                <a:r>
                  <a:rPr kumimoji="0" lang="en-US" altLang="ko-KR" sz="24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Method</a:t>
                </a: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를 사용하여 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A71D1F-AE41-493C-B70C-5D7077C577E1}"/>
              </a:ext>
            </a:extLst>
          </p:cNvPr>
          <p:cNvSpPr/>
          <p:nvPr/>
        </p:nvSpPr>
        <p:spPr>
          <a:xfrm>
            <a:off x="2091007" y="4396790"/>
            <a:ext cx="113874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Class [ ](APIView) 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	def &lt;</a:t>
            </a:r>
            <a:r>
              <a:rPr lang="ko-KR" altLang="en-US" sz="2400" u="sng" dirty="0">
                <a:solidFill>
                  <a:srgbClr val="FFC000"/>
                </a:solidFill>
                <a:latin typeface="맑은 고딕" panose="020F0502020204030204"/>
                <a:ea typeface="맑은 고딕" panose="020B0503020000020004" pitchFamily="50" charset="-127"/>
              </a:rPr>
              <a:t>내가</a:t>
            </a:r>
            <a:r>
              <a:rPr lang="en-US" altLang="ko-KR" sz="2400" u="sng" dirty="0">
                <a:solidFill>
                  <a:srgbClr val="FFC000"/>
                </a:solidFill>
                <a:latin typeface="맑은 고딕" panose="020F0502020204030204"/>
                <a:ea typeface="맑은 고딕" panose="020B0503020000020004" pitchFamily="50" charset="-127"/>
              </a:rPr>
              <a:t>_</a:t>
            </a:r>
            <a:r>
              <a:rPr lang="ko-KR" altLang="en-US" sz="2400" u="sng" dirty="0">
                <a:solidFill>
                  <a:srgbClr val="FFC000"/>
                </a:solidFill>
                <a:latin typeface="맑은 고딕" panose="020F0502020204030204"/>
                <a:ea typeface="맑은 고딕" panose="020B0503020000020004" pitchFamily="50" charset="-127"/>
              </a:rPr>
              <a:t>필요한</a:t>
            </a:r>
            <a:r>
              <a:rPr lang="en-US" altLang="ko-KR" sz="2400" u="sng" dirty="0">
                <a:solidFill>
                  <a:srgbClr val="FFC000"/>
                </a:solidFill>
                <a:latin typeface="맑은 고딕" panose="020F0502020204030204"/>
                <a:ea typeface="맑은 고딕" panose="020B0503020000020004" pitchFamily="50" charset="-127"/>
              </a:rPr>
              <a:t>_HTTP_Method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&gt;: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Http Method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어떻게 처리할지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		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직접 정의하기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3BDE07F-129C-4FFB-81B4-7BE52C31B7FF}"/>
              </a:ext>
            </a:extLst>
          </p:cNvPr>
          <p:cNvCxnSpPr>
            <a:cxnSpLocks/>
          </p:cNvCxnSpPr>
          <p:nvPr/>
        </p:nvCxnSpPr>
        <p:spPr>
          <a:xfrm>
            <a:off x="5733507" y="3898791"/>
            <a:ext cx="0" cy="112238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CF20B41A-F2F3-42C1-9475-CD6081BCFC38}"/>
              </a:ext>
            </a:extLst>
          </p:cNvPr>
          <p:cNvSpPr txBox="1">
            <a:spLocks/>
          </p:cNvSpPr>
          <p:nvPr/>
        </p:nvSpPr>
        <p:spPr>
          <a:xfrm>
            <a:off x="46038" y="165139"/>
            <a:ext cx="10902032" cy="12397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7000" dirty="0">
                <a:solidFill>
                  <a:schemeClr val="accent4"/>
                </a:solidFill>
                <a:latin typeface="나눔고딕"/>
                <a:ea typeface="나눔고딕"/>
                <a:cs typeface="나눔고딕"/>
              </a:rPr>
              <a:t>RESTful API </a:t>
            </a:r>
            <a:endParaRPr lang="ko-KR" altLang="en-US" sz="7000" dirty="0">
              <a:solidFill>
                <a:srgbClr val="7030A0"/>
              </a:solidFill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19492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C40F377-07FD-40BE-8817-17C1DC012501}"/>
              </a:ext>
            </a:extLst>
          </p:cNvPr>
          <p:cNvSpPr/>
          <p:nvPr/>
        </p:nvSpPr>
        <p:spPr>
          <a:xfrm>
            <a:off x="2126593" y="726003"/>
            <a:ext cx="752161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	          viewset</a:t>
            </a:r>
            <a:r>
              <a:rPr lang="ko-KR" altLang="en-US" sz="2800" dirty="0">
                <a:solidFill>
                  <a:schemeClr val="bg1"/>
                </a:solidFill>
              </a:rPr>
              <a:t>을 다루기 전</a:t>
            </a:r>
            <a:r>
              <a:rPr lang="en-US" altLang="ko-KR" sz="2800" dirty="0">
                <a:solidFill>
                  <a:schemeClr val="bg1"/>
                </a:solidFill>
              </a:rPr>
              <a:t>!</a:t>
            </a:r>
          </a:p>
          <a:p>
            <a:r>
              <a:rPr lang="ko-KR" altLang="en-US" sz="2800" dirty="0">
                <a:solidFill>
                  <a:schemeClr val="bg1"/>
                </a:solidFill>
              </a:rPr>
              <a:t>제일 먼저 </a:t>
            </a:r>
            <a:r>
              <a:rPr lang="en-US" altLang="ko-KR" sz="2800" dirty="0">
                <a:solidFill>
                  <a:schemeClr val="bg1"/>
                </a:solidFill>
              </a:rPr>
              <a:t>viewset</a:t>
            </a:r>
            <a:r>
              <a:rPr lang="ko-KR" altLang="en-US" sz="2800" dirty="0">
                <a:solidFill>
                  <a:schemeClr val="bg1"/>
                </a:solidFill>
              </a:rPr>
              <a:t>의 가장 근본 상속 클래스인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			</a:t>
            </a:r>
            <a:r>
              <a:rPr lang="en-US" altLang="ko-KR" sz="4000" dirty="0">
                <a:solidFill>
                  <a:schemeClr val="bg1"/>
                </a:solidFill>
              </a:rPr>
              <a:t>API</a:t>
            </a:r>
            <a:r>
              <a:rPr lang="en-US" altLang="ko-KR" sz="4000" dirty="0">
                <a:solidFill>
                  <a:srgbClr val="7030A0"/>
                </a:solidFill>
              </a:rPr>
              <a:t>View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0D6E02-7E4F-4135-90A4-8033D8B1B86C}"/>
              </a:ext>
            </a:extLst>
          </p:cNvPr>
          <p:cNvSpPr/>
          <p:nvPr/>
        </p:nvSpPr>
        <p:spPr>
          <a:xfrm>
            <a:off x="4649129" y="2313347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2</a:t>
            </a:r>
            <a:r>
              <a:rPr lang="ko-KR" altLang="en-US" sz="2800" dirty="0">
                <a:solidFill>
                  <a:schemeClr val="bg1"/>
                </a:solidFill>
              </a:rPr>
              <a:t>가지 사용방법</a:t>
            </a:r>
            <a:r>
              <a:rPr lang="en-US" altLang="ko-KR" sz="2800" dirty="0">
                <a:solidFill>
                  <a:schemeClr val="bg1"/>
                </a:solidFill>
              </a:rPr>
              <a:t>!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7FFF47-9528-4A78-AC31-6E2569EC4396}"/>
              </a:ext>
            </a:extLst>
          </p:cNvPr>
          <p:cNvSpPr/>
          <p:nvPr/>
        </p:nvSpPr>
        <p:spPr>
          <a:xfrm>
            <a:off x="2072893" y="3429000"/>
            <a:ext cx="86533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1.  @api_view 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:  </a:t>
            </a:r>
            <a:r>
              <a:rPr lang="ko-KR" altLang="en-US" sz="3200" dirty="0">
                <a:solidFill>
                  <a:schemeClr val="bg1"/>
                </a:solidFill>
              </a:rPr>
              <a:t>함수 기반 뷰에서 사용하기 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0A227A-0647-4082-94A9-0711EA9E7749}"/>
              </a:ext>
            </a:extLst>
          </p:cNvPr>
          <p:cNvSpPr/>
          <p:nvPr/>
        </p:nvSpPr>
        <p:spPr>
          <a:xfrm>
            <a:off x="2126593" y="4452281"/>
            <a:ext cx="86004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2.   APIView    : </a:t>
            </a:r>
            <a:r>
              <a:rPr lang="ko-KR" altLang="en-US" sz="3200" dirty="0">
                <a:solidFill>
                  <a:schemeClr val="bg1"/>
                </a:solidFill>
              </a:rPr>
              <a:t>클래스 기반 뷰에서 사용하기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10691A-E044-4E6D-B2DE-433931813A1E}"/>
              </a:ext>
            </a:extLst>
          </p:cNvPr>
          <p:cNvSpPr/>
          <p:nvPr/>
        </p:nvSpPr>
        <p:spPr>
          <a:xfrm>
            <a:off x="1876927" y="4388241"/>
            <a:ext cx="9095874" cy="712854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83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1B501669-8F82-44C6-8E79-D4D63E38F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389" y="1302580"/>
            <a:ext cx="7748562" cy="5430095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A044A3C-FEE0-44A4-B685-CAEB5A3DEC2F}"/>
              </a:ext>
            </a:extLst>
          </p:cNvPr>
          <p:cNvSpPr/>
          <p:nvPr/>
        </p:nvSpPr>
        <p:spPr>
          <a:xfrm>
            <a:off x="2872200" y="356394"/>
            <a:ext cx="6579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APIView</a:t>
            </a:r>
            <a:r>
              <a:rPr lang="ko-KR" altLang="en-US" sz="2400" dirty="0">
                <a:solidFill>
                  <a:schemeClr val="bg1"/>
                </a:solidFill>
              </a:rPr>
              <a:t>를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클래스 기반 뷰에서 사용하기 위해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AD55FC5-5993-4594-9190-425FF4D75387}"/>
              </a:ext>
            </a:extLst>
          </p:cNvPr>
          <p:cNvGrpSpPr/>
          <p:nvPr/>
        </p:nvGrpSpPr>
        <p:grpSpPr>
          <a:xfrm>
            <a:off x="407130" y="1695353"/>
            <a:ext cx="2333625" cy="4543425"/>
            <a:chOff x="869156" y="1858794"/>
            <a:chExt cx="2333625" cy="454342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A50DF58-A24D-4D74-86B6-807D337E6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9156" y="1858794"/>
              <a:ext cx="2333625" cy="454342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BA602E8-2405-4F3C-8F18-44C7B2073AF5}"/>
                </a:ext>
              </a:extLst>
            </p:cNvPr>
            <p:cNvSpPr/>
            <p:nvPr/>
          </p:nvSpPr>
          <p:spPr>
            <a:xfrm>
              <a:off x="869156" y="4218740"/>
              <a:ext cx="2333625" cy="368969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9E67B7-AE6A-459C-998B-B3366B188791}"/>
              </a:ext>
            </a:extLst>
          </p:cNvPr>
          <p:cNvSpPr/>
          <p:nvPr/>
        </p:nvSpPr>
        <p:spPr>
          <a:xfrm>
            <a:off x="2740755" y="619222"/>
            <a:ext cx="6579044" cy="68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kern="0" dirty="0">
                <a:solidFill>
                  <a:schemeClr val="bg1"/>
                </a:solidFill>
                <a:ea typeface="나눔고딕" panose="020D0604000000000000"/>
              </a:rPr>
              <a:t>[ app</a:t>
            </a:r>
            <a:r>
              <a:rPr lang="ko-KR" altLang="en-US" sz="2800" kern="0" dirty="0">
                <a:solidFill>
                  <a:schemeClr val="bg1"/>
                </a:solidFill>
                <a:ea typeface="나눔고딕" panose="020D0604000000000000"/>
              </a:rPr>
              <a:t> 이름 </a:t>
            </a:r>
            <a:r>
              <a:rPr lang="en-US" altLang="ko-KR" sz="2800" kern="0" dirty="0">
                <a:solidFill>
                  <a:schemeClr val="bg1"/>
                </a:solidFill>
                <a:ea typeface="나눔고딕" panose="020D0604000000000000"/>
              </a:rPr>
              <a:t>] / </a:t>
            </a:r>
            <a:r>
              <a:rPr lang="en-US" altLang="ko-KR" sz="2800" kern="0" dirty="0">
                <a:solidFill>
                  <a:schemeClr val="accent4"/>
                </a:solidFill>
                <a:ea typeface="나눔고딕" panose="020D0604000000000000"/>
              </a:rPr>
              <a:t>api_view.py</a:t>
            </a:r>
            <a:r>
              <a:rPr lang="ko-KR" altLang="en-US" sz="2800" kern="0" dirty="0">
                <a:solidFill>
                  <a:schemeClr val="bg1"/>
                </a:solidFill>
                <a:ea typeface="나눔고딕" panose="020D0604000000000000"/>
              </a:rPr>
              <a:t> </a:t>
            </a:r>
            <a:r>
              <a:rPr lang="ko-KR" altLang="en-US" kern="0" dirty="0">
                <a:solidFill>
                  <a:schemeClr val="bg1"/>
                </a:solidFill>
                <a:ea typeface="나눔고딕" panose="020D0604000000000000"/>
              </a:rPr>
              <a:t>만들기</a:t>
            </a:r>
            <a:endParaRPr lang="ko-KR" altLang="en-US" sz="2800" kern="0" dirty="0">
              <a:solidFill>
                <a:schemeClr val="bg1"/>
              </a:solidFill>
              <a:ea typeface="나눔고딕" panose="020D060400000000000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FF46CE-2D3E-4DF2-A053-ACAD397F536D}"/>
              </a:ext>
            </a:extLst>
          </p:cNvPr>
          <p:cNvSpPr/>
          <p:nvPr/>
        </p:nvSpPr>
        <p:spPr>
          <a:xfrm>
            <a:off x="4283242" y="4121347"/>
            <a:ext cx="1588168" cy="224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69F57C-0648-487C-8E56-A5C6D61BBDB3}"/>
              </a:ext>
            </a:extLst>
          </p:cNvPr>
          <p:cNvSpPr/>
          <p:nvPr/>
        </p:nvSpPr>
        <p:spPr>
          <a:xfrm>
            <a:off x="4299284" y="5418007"/>
            <a:ext cx="1588168" cy="224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1D4D91A-C312-4B76-ADD2-A27A55B2B3D8}"/>
              </a:ext>
            </a:extLst>
          </p:cNvPr>
          <p:cNvSpPr/>
          <p:nvPr/>
        </p:nvSpPr>
        <p:spPr>
          <a:xfrm>
            <a:off x="6058069" y="4033670"/>
            <a:ext cx="1609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-&gt; </a:t>
            </a:r>
            <a:r>
              <a:rPr lang="ko-KR" altLang="en-US" dirty="0">
                <a:solidFill>
                  <a:srgbClr val="FFC000"/>
                </a:solidFill>
              </a:rPr>
              <a:t>정보 읽기 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A4B4B-B8A7-44BD-9BD1-968F366A4084}"/>
              </a:ext>
            </a:extLst>
          </p:cNvPr>
          <p:cNvSpPr/>
          <p:nvPr/>
        </p:nvSpPr>
        <p:spPr>
          <a:xfrm>
            <a:off x="6034874" y="5330330"/>
            <a:ext cx="2220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-&gt; </a:t>
            </a:r>
            <a:r>
              <a:rPr lang="ko-KR" altLang="en-US" dirty="0">
                <a:solidFill>
                  <a:srgbClr val="FFC000"/>
                </a:solidFill>
              </a:rPr>
              <a:t>정보를 추가하기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08C4CD-8EE1-4DF5-95F2-0E5EEFED3449}"/>
              </a:ext>
            </a:extLst>
          </p:cNvPr>
          <p:cNvSpPr/>
          <p:nvPr/>
        </p:nvSpPr>
        <p:spPr>
          <a:xfrm>
            <a:off x="4138863" y="3776445"/>
            <a:ext cx="1427748" cy="161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12A10DE-4C0F-4833-ADD6-33E99F855AAB}"/>
              </a:ext>
            </a:extLst>
          </p:cNvPr>
          <p:cNvSpPr/>
          <p:nvPr/>
        </p:nvSpPr>
        <p:spPr>
          <a:xfrm>
            <a:off x="3641556" y="2254340"/>
            <a:ext cx="372176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0C4501F-04D4-4043-964B-5E0A1C468B46}"/>
              </a:ext>
            </a:extLst>
          </p:cNvPr>
          <p:cNvSpPr/>
          <p:nvPr/>
        </p:nvSpPr>
        <p:spPr>
          <a:xfrm>
            <a:off x="7363325" y="2254340"/>
            <a:ext cx="45432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-&gt;  </a:t>
            </a:r>
            <a:r>
              <a:rPr lang="en-US" altLang="ko-KR" dirty="0">
                <a:solidFill>
                  <a:schemeClr val="bg1"/>
                </a:solidFill>
              </a:rPr>
              <a:t>APIView</a:t>
            </a:r>
            <a:r>
              <a:rPr lang="ko-KR" altLang="en-US" dirty="0">
                <a:solidFill>
                  <a:schemeClr val="bg1"/>
                </a:solidFill>
              </a:rPr>
              <a:t>를 상속하여 </a:t>
            </a:r>
            <a:r>
              <a:rPr lang="en-US" altLang="ko-KR" dirty="0">
                <a:solidFill>
                  <a:schemeClr val="bg1"/>
                </a:solidFill>
              </a:rPr>
              <a:t>view</a:t>
            </a:r>
            <a:r>
              <a:rPr lang="ko-KR" altLang="en-US" dirty="0">
                <a:solidFill>
                  <a:schemeClr val="bg1"/>
                </a:solidFill>
              </a:rPr>
              <a:t>를 만들 때는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status</a:t>
            </a:r>
            <a:r>
              <a:rPr lang="ko-KR" altLang="en-US" dirty="0">
                <a:solidFill>
                  <a:schemeClr val="bg1"/>
                </a:solidFill>
              </a:rPr>
              <a:t>와 </a:t>
            </a:r>
            <a:r>
              <a:rPr lang="en-US" altLang="ko-KR" dirty="0">
                <a:solidFill>
                  <a:schemeClr val="bg1"/>
                </a:solidFill>
              </a:rPr>
              <a:t>response </a:t>
            </a:r>
            <a:r>
              <a:rPr lang="ko-KR" altLang="en-US" dirty="0">
                <a:solidFill>
                  <a:schemeClr val="bg1"/>
                </a:solidFill>
              </a:rPr>
              <a:t>를 임포트 해와서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   </a:t>
            </a:r>
            <a:r>
              <a:rPr lang="ko-KR" altLang="en-US" dirty="0">
                <a:solidFill>
                  <a:schemeClr val="bg1"/>
                </a:solidFill>
              </a:rPr>
              <a:t>직접 응답 과정을 만든다</a:t>
            </a:r>
            <a:r>
              <a:rPr lang="en-US" altLang="ko-KR" dirty="0">
                <a:solidFill>
                  <a:schemeClr val="bg1"/>
                </a:solidFill>
              </a:rPr>
              <a:t>!!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A3F745F-5D09-4E04-9521-288A7B325D30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8486274" y="3177670"/>
            <a:ext cx="1148667" cy="29022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FADF6DE-BF24-4378-9A82-E127FBEB5B5F}"/>
              </a:ext>
            </a:extLst>
          </p:cNvPr>
          <p:cNvSpPr/>
          <p:nvPr/>
        </p:nvSpPr>
        <p:spPr>
          <a:xfrm>
            <a:off x="4573553" y="6163287"/>
            <a:ext cx="4877691" cy="2240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4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이미지" descr="이미지">
            <a:extLst>
              <a:ext uri="{FF2B5EF4-FFF2-40B4-BE49-F238E27FC236}">
                <a16:creationId xmlns:a16="http://schemas.microsoft.com/office/drawing/2014/main" id="{7AC6395A-D2E7-4BED-8B60-330C351A2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41784" y="1610278"/>
            <a:ext cx="9561094" cy="363744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07B926A-BAC0-43E5-B583-2B194202F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606" y="6067988"/>
            <a:ext cx="9308432" cy="43823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sz="31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지난시간</a:t>
            </a:r>
            <a:r>
              <a:rPr lang="en-US" altLang="ko-KR" sz="31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,,,,</a:t>
            </a:r>
            <a:r>
              <a:rPr lang="ko-KR" altLang="en-US" sz="31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맛봤던</a:t>
            </a:r>
            <a:r>
              <a:rPr lang="en-US" altLang="ko-KR" sz="18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18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</a:br>
            <a:r>
              <a:rPr lang="en-US" altLang="ko-KR" sz="18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18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</a:br>
            <a:r>
              <a:rPr lang="ko-KR" altLang="en-US" sz="31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3100" dirty="0">
                <a:solidFill>
                  <a:srgbClr val="FFC000"/>
                </a:solidFill>
                <a:latin typeface="나눔고딕"/>
                <a:ea typeface="나눔고딕"/>
                <a:cs typeface="나눔고딕"/>
              </a:rPr>
              <a:t>DRF</a:t>
            </a:r>
            <a:r>
              <a:rPr lang="ko-KR" altLang="en-US" sz="31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로 만든 </a:t>
            </a:r>
            <a:r>
              <a:rPr lang="en-US" altLang="ko-KR" sz="3100" dirty="0">
                <a:solidFill>
                  <a:srgbClr val="FFC000"/>
                </a:solidFill>
                <a:latin typeface="나눔고딕"/>
                <a:ea typeface="나눔고딕"/>
                <a:cs typeface="나눔고딕"/>
              </a:rPr>
              <a:t>REST API</a:t>
            </a:r>
            <a:r>
              <a:rPr lang="en-US" altLang="ko-KR" sz="31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!</a:t>
            </a:r>
            <a:endParaRPr lang="ko-KR" altLang="en-US" sz="1800" dirty="0">
              <a:solidFill>
                <a:schemeClr val="bg1"/>
              </a:solidFill>
              <a:latin typeface="나눔고딕"/>
              <a:ea typeface="나눔고딕"/>
              <a:cs typeface="나눔고딕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46D3580-64CD-408C-9663-B02A91DB9F60}"/>
              </a:ext>
            </a:extLst>
          </p:cNvPr>
          <p:cNvGrpSpPr/>
          <p:nvPr/>
        </p:nvGrpSpPr>
        <p:grpSpPr>
          <a:xfrm>
            <a:off x="1441784" y="431628"/>
            <a:ext cx="9308432" cy="829017"/>
            <a:chOff x="1692275" y="632339"/>
            <a:chExt cx="9308432" cy="829017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CFC82B9D-0DC6-4DF6-8AD8-E6B16556C461}"/>
                </a:ext>
              </a:extLst>
            </p:cNvPr>
            <p:cNvSpPr txBox="1">
              <a:spLocks/>
            </p:cNvSpPr>
            <p:nvPr/>
          </p:nvSpPr>
          <p:spPr>
            <a:xfrm>
              <a:off x="1692275" y="1023123"/>
              <a:ext cx="9308432" cy="4382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25000" lnSpcReduction="200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800" dirty="0">
                  <a:solidFill>
                    <a:schemeClr val="bg1"/>
                  </a:solidFill>
                  <a:latin typeface="나눔고딕"/>
                  <a:ea typeface="나눔고딕"/>
                  <a:cs typeface="나눔고딕"/>
                </a:rPr>
                <a:t/>
              </a:r>
              <a:br>
                <a:rPr lang="en-US" altLang="ko-KR" sz="1800" dirty="0">
                  <a:solidFill>
                    <a:schemeClr val="bg1"/>
                  </a:solidFill>
                  <a:latin typeface="나눔고딕"/>
                  <a:ea typeface="나눔고딕"/>
                  <a:cs typeface="나눔고딕"/>
                </a:rPr>
              </a:br>
              <a:r>
                <a:rPr lang="ko-KR" altLang="en-US" sz="7500" dirty="0">
                  <a:solidFill>
                    <a:schemeClr val="bg1"/>
                  </a:solidFill>
                  <a:latin typeface="나눔고딕"/>
                  <a:ea typeface="나눔고딕"/>
                  <a:cs typeface="나눔고딕"/>
                </a:rPr>
                <a:t> </a:t>
              </a:r>
              <a:r>
                <a:rPr lang="en-US" altLang="ko-KR" sz="14000" dirty="0">
                  <a:solidFill>
                    <a:schemeClr val="bg1"/>
                  </a:solidFill>
                  <a:latin typeface="나눔고딕"/>
                  <a:ea typeface="나눔고딕"/>
                  <a:cs typeface="나눔고딕"/>
                </a:rPr>
                <a:t>python manage.py runserver</a:t>
              </a:r>
              <a:endParaRPr lang="ko-KR" altLang="en-US" sz="1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F35B87-1B2A-4BFB-AA23-018077F2A122}"/>
                </a:ext>
              </a:extLst>
            </p:cNvPr>
            <p:cNvSpPr/>
            <p:nvPr/>
          </p:nvSpPr>
          <p:spPr>
            <a:xfrm>
              <a:off x="3476114" y="632339"/>
              <a:ext cx="35044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나눔고딕"/>
                  <a:ea typeface="나눔고딕"/>
                  <a:cs typeface="나눔고딕"/>
                </a:rPr>
                <a:t>지난시간에</a:t>
              </a:r>
              <a:r>
                <a:rPr lang="en-US" altLang="ko-KR" dirty="0">
                  <a:solidFill>
                    <a:schemeClr val="bg1"/>
                  </a:solidFill>
                  <a:latin typeface="나눔고딕"/>
                  <a:ea typeface="나눔고딕"/>
                  <a:cs typeface="나눔고딕"/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  <a:latin typeface="나눔고딕"/>
                  <a:ea typeface="나눔고딕"/>
                  <a:cs typeface="나눔고딕"/>
                </a:rPr>
                <a:t>했던 실습 다시보기</a:t>
              </a:r>
              <a:r>
                <a:rPr lang="en-US" altLang="ko-KR" dirty="0">
                  <a:solidFill>
                    <a:schemeClr val="bg1"/>
                  </a:solidFill>
                  <a:latin typeface="나눔고딕"/>
                  <a:ea typeface="나눔고딕"/>
                  <a:cs typeface="나눔고딕"/>
                </a:rPr>
                <a:t>!!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4970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A044A3C-FEE0-44A4-B685-CAEB5A3DEC2F}"/>
              </a:ext>
            </a:extLst>
          </p:cNvPr>
          <p:cNvSpPr/>
          <p:nvPr/>
        </p:nvSpPr>
        <p:spPr>
          <a:xfrm>
            <a:off x="2872200" y="292226"/>
            <a:ext cx="5745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APIView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클래스 기반 뷰에서 사용하기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1878686-F4D5-4973-951A-4890D75C5D36}"/>
              </a:ext>
            </a:extLst>
          </p:cNvPr>
          <p:cNvGrpSpPr/>
          <p:nvPr/>
        </p:nvGrpSpPr>
        <p:grpSpPr>
          <a:xfrm>
            <a:off x="215900" y="890249"/>
            <a:ext cx="10500465" cy="5967751"/>
            <a:chOff x="215900" y="890249"/>
            <a:chExt cx="10500465" cy="596775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CA11F07-D4E6-4BB8-9DCF-E25F77D34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8542" y="890249"/>
              <a:ext cx="7939924" cy="5967751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36B381C-689B-4ECE-9CC9-E588610E5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5900" y="890249"/>
              <a:ext cx="1910138" cy="603850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7B00A66-D4AA-4C4A-AADB-B167E66060F4}"/>
                </a:ext>
              </a:extLst>
            </p:cNvPr>
            <p:cNvSpPr/>
            <p:nvPr/>
          </p:nvSpPr>
          <p:spPr>
            <a:xfrm>
              <a:off x="3208420" y="2757768"/>
              <a:ext cx="3561348" cy="226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898EEB5-9C61-4500-BA67-95F4750A8DE4}"/>
                </a:ext>
              </a:extLst>
            </p:cNvPr>
            <p:cNvSpPr/>
            <p:nvPr/>
          </p:nvSpPr>
          <p:spPr>
            <a:xfrm>
              <a:off x="6841257" y="2686134"/>
              <a:ext cx="36097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FFC000"/>
                  </a:solidFill>
                </a:rPr>
                <a:t>-&gt; </a:t>
              </a:r>
              <a:r>
                <a:rPr lang="ko-KR" altLang="en-US" dirty="0">
                  <a:solidFill>
                    <a:srgbClr val="FFC000"/>
                  </a:solidFill>
                </a:rPr>
                <a:t>정보 읽기 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778E8C8-9A30-4771-8A9B-186825326652}"/>
                </a:ext>
              </a:extLst>
            </p:cNvPr>
            <p:cNvSpPr/>
            <p:nvPr/>
          </p:nvSpPr>
          <p:spPr>
            <a:xfrm>
              <a:off x="3208420" y="4225621"/>
              <a:ext cx="3561348" cy="226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F8F0CEB-8BBC-4C2B-8A85-062FC8BE5912}"/>
                </a:ext>
              </a:extLst>
            </p:cNvPr>
            <p:cNvSpPr/>
            <p:nvPr/>
          </p:nvSpPr>
          <p:spPr>
            <a:xfrm>
              <a:off x="6841257" y="4153987"/>
              <a:ext cx="36097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FFC000"/>
                  </a:solidFill>
                </a:rPr>
                <a:t>-&gt; </a:t>
              </a:r>
              <a:r>
                <a:rPr lang="ko-KR" altLang="en-US" dirty="0">
                  <a:solidFill>
                    <a:srgbClr val="FFC000"/>
                  </a:solidFill>
                </a:rPr>
                <a:t>정보</a:t>
              </a:r>
              <a:r>
                <a:rPr lang="en-US" altLang="ko-KR" dirty="0">
                  <a:solidFill>
                    <a:srgbClr val="FFC000"/>
                  </a:solidFill>
                </a:rPr>
                <a:t> </a:t>
              </a:r>
              <a:r>
                <a:rPr lang="ko-KR" altLang="en-US" dirty="0">
                  <a:solidFill>
                    <a:srgbClr val="FFC000"/>
                  </a:solidFill>
                </a:rPr>
                <a:t>수정하기</a:t>
              </a:r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0E9DEB7-9D9D-4425-B952-E4D5970517FF}"/>
                </a:ext>
              </a:extLst>
            </p:cNvPr>
            <p:cNvSpPr/>
            <p:nvPr/>
          </p:nvSpPr>
          <p:spPr>
            <a:xfrm>
              <a:off x="3208419" y="5886803"/>
              <a:ext cx="3898233" cy="226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4A7585D-3467-4BC5-BAB0-6560D75475F9}"/>
                </a:ext>
              </a:extLst>
            </p:cNvPr>
            <p:cNvSpPr/>
            <p:nvPr/>
          </p:nvSpPr>
          <p:spPr>
            <a:xfrm>
              <a:off x="7106652" y="5783085"/>
              <a:ext cx="36097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FFC000"/>
                  </a:solidFill>
                </a:rPr>
                <a:t>-&gt; </a:t>
              </a:r>
              <a:r>
                <a:rPr lang="ko-KR" altLang="en-US" dirty="0">
                  <a:solidFill>
                    <a:srgbClr val="FFC000"/>
                  </a:solidFill>
                </a:rPr>
                <a:t>정보 삭제하기</a:t>
              </a:r>
              <a:endParaRPr lang="ko-KR" altLang="en-US" dirty="0"/>
            </a:p>
          </p:txBody>
        </p:sp>
        <p:sp>
          <p:nvSpPr>
            <p:cNvPr id="9" name="왼쪽 중괄호 8">
              <a:extLst>
                <a:ext uri="{FF2B5EF4-FFF2-40B4-BE49-F238E27FC236}">
                  <a16:creationId xmlns:a16="http://schemas.microsoft.com/office/drawing/2014/main" id="{273B8CCC-5241-49B9-A7C0-B9887EFA4DDE}"/>
                </a:ext>
              </a:extLst>
            </p:cNvPr>
            <p:cNvSpPr/>
            <p:nvPr/>
          </p:nvSpPr>
          <p:spPr>
            <a:xfrm>
              <a:off x="2318542" y="2669537"/>
              <a:ext cx="489983" cy="4052105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69F1229-A24B-4447-AC85-43AB929CB2E4}"/>
              </a:ext>
            </a:extLst>
          </p:cNvPr>
          <p:cNvSpPr/>
          <p:nvPr/>
        </p:nvSpPr>
        <p:spPr>
          <a:xfrm>
            <a:off x="208339" y="4153987"/>
            <a:ext cx="22493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Http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메서드로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데이터 전송하는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      방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식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850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FD53B2A-256D-4BCA-8C04-94E72BC46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586" y="1643390"/>
            <a:ext cx="8233276" cy="4056648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A044A3C-FEE0-44A4-B685-CAEB5A3DEC2F}"/>
              </a:ext>
            </a:extLst>
          </p:cNvPr>
          <p:cNvSpPr/>
          <p:nvPr/>
        </p:nvSpPr>
        <p:spPr>
          <a:xfrm>
            <a:off x="2872200" y="292226"/>
            <a:ext cx="5745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APIView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클래스 기반 뷰에서 사용하기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62DE7B-FB58-48F5-BE63-4D2920A68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689" y="1643390"/>
            <a:ext cx="2464624" cy="84847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D40C25-9540-43F8-9760-778E36CC3651}"/>
              </a:ext>
            </a:extLst>
          </p:cNvPr>
          <p:cNvSpPr/>
          <p:nvPr/>
        </p:nvSpPr>
        <p:spPr>
          <a:xfrm>
            <a:off x="3497179" y="1682620"/>
            <a:ext cx="7843754" cy="306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E281355-3703-42CF-880A-06FCBE908B8C}"/>
              </a:ext>
            </a:extLst>
          </p:cNvPr>
          <p:cNvSpPr/>
          <p:nvPr/>
        </p:nvSpPr>
        <p:spPr>
          <a:xfrm>
            <a:off x="3401761" y="4995312"/>
            <a:ext cx="6544345" cy="306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2767E4-F2D3-486D-BDDC-2E1195C5B089}"/>
              </a:ext>
            </a:extLst>
          </p:cNvPr>
          <p:cNvSpPr/>
          <p:nvPr/>
        </p:nvSpPr>
        <p:spPr>
          <a:xfrm>
            <a:off x="5600950" y="2338565"/>
            <a:ext cx="1249030" cy="306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04C0AA-4E96-4A83-9BF3-80035E6EE5AB}"/>
              </a:ext>
            </a:extLst>
          </p:cNvPr>
          <p:cNvSpPr/>
          <p:nvPr/>
        </p:nvSpPr>
        <p:spPr>
          <a:xfrm>
            <a:off x="5744942" y="3666938"/>
            <a:ext cx="1249030" cy="306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A29CD8-7D74-422E-A563-E5B319088A72}"/>
              </a:ext>
            </a:extLst>
          </p:cNvPr>
          <p:cNvSpPr/>
          <p:nvPr/>
        </p:nvSpPr>
        <p:spPr>
          <a:xfrm>
            <a:off x="6673933" y="4015755"/>
            <a:ext cx="1249030" cy="306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84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A044A3C-FEE0-44A4-B685-CAEB5A3DEC2F}"/>
              </a:ext>
            </a:extLst>
          </p:cNvPr>
          <p:cNvSpPr/>
          <p:nvPr/>
        </p:nvSpPr>
        <p:spPr>
          <a:xfrm>
            <a:off x="2872200" y="292226"/>
            <a:ext cx="5745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APIView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클래스 기반 뷰에서 사용하기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278636-57CB-4D7C-8181-5EF14B5D0AC7}"/>
              </a:ext>
            </a:extLst>
          </p:cNvPr>
          <p:cNvSpPr/>
          <p:nvPr/>
        </p:nvSpPr>
        <p:spPr>
          <a:xfrm>
            <a:off x="3635454" y="1074733"/>
            <a:ext cx="4218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python manage.py runserver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70494F-D78A-4675-A0C6-D0AB1FB09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81" y="1857240"/>
            <a:ext cx="5504530" cy="41415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BA66308-6DD3-4110-8C82-34EA60C5E1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857240"/>
            <a:ext cx="5664160" cy="41415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FABD2A1-4D8D-4411-97C5-09861EBA6278}"/>
              </a:ext>
            </a:extLst>
          </p:cNvPr>
          <p:cNvSpPr/>
          <p:nvPr/>
        </p:nvSpPr>
        <p:spPr>
          <a:xfrm>
            <a:off x="9442578" y="2162330"/>
            <a:ext cx="824370" cy="356281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770E60-0716-459A-B3F8-F688A6A7B2B7}"/>
              </a:ext>
            </a:extLst>
          </p:cNvPr>
          <p:cNvSpPr/>
          <p:nvPr/>
        </p:nvSpPr>
        <p:spPr>
          <a:xfrm>
            <a:off x="11000749" y="2162330"/>
            <a:ext cx="759411" cy="356281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06BD18-F262-40A8-8247-EDE5E827CB4C}"/>
              </a:ext>
            </a:extLst>
          </p:cNvPr>
          <p:cNvSpPr/>
          <p:nvPr/>
        </p:nvSpPr>
        <p:spPr>
          <a:xfrm>
            <a:off x="10953920" y="5571277"/>
            <a:ext cx="759411" cy="356281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F1707358-260A-42C7-986E-555F2CE95D70}"/>
              </a:ext>
            </a:extLst>
          </p:cNvPr>
          <p:cNvSpPr/>
          <p:nvPr/>
        </p:nvSpPr>
        <p:spPr>
          <a:xfrm>
            <a:off x="11825119" y="1985576"/>
            <a:ext cx="271418" cy="4141575"/>
          </a:xfrm>
          <a:prstGeom prst="rightBrac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E30BBA-6BEF-41F4-849C-383697451C0C}"/>
              </a:ext>
            </a:extLst>
          </p:cNvPr>
          <p:cNvSpPr/>
          <p:nvPr/>
        </p:nvSpPr>
        <p:spPr>
          <a:xfrm>
            <a:off x="9699638" y="3021761"/>
            <a:ext cx="20136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FC000"/>
                </a:solidFill>
              </a:rPr>
              <a:t>Http 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618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2930BFE-112E-4844-B74A-9136E1549F37}"/>
              </a:ext>
            </a:extLst>
          </p:cNvPr>
          <p:cNvSpPr/>
          <p:nvPr/>
        </p:nvSpPr>
        <p:spPr>
          <a:xfrm>
            <a:off x="8357106" y="5985212"/>
            <a:ext cx="3326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Mixin </a:t>
            </a:r>
            <a:r>
              <a:rPr lang="ko-KR" altLang="en-US" sz="3600" dirty="0">
                <a:solidFill>
                  <a:schemeClr val="bg1"/>
                </a:solidFill>
              </a:rPr>
              <a:t>사용하기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C0BC5A-0F73-4E37-AF0C-9653BB9E395C}"/>
              </a:ext>
            </a:extLst>
          </p:cNvPr>
          <p:cNvSpPr/>
          <p:nvPr/>
        </p:nvSpPr>
        <p:spPr>
          <a:xfrm>
            <a:off x="2071247" y="153902"/>
            <a:ext cx="681004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	      </a:t>
            </a:r>
            <a:r>
              <a:rPr lang="ko-KR" altLang="en-US" sz="2800" dirty="0">
                <a:solidFill>
                  <a:schemeClr val="bg1"/>
                </a:solidFill>
              </a:rPr>
              <a:t>가장 근본 상속 클래스인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			</a:t>
            </a:r>
            <a:r>
              <a:rPr lang="en-US" altLang="ko-KR" sz="4000" dirty="0">
                <a:solidFill>
                  <a:schemeClr val="bg1"/>
                </a:solidFill>
              </a:rPr>
              <a:t>API</a:t>
            </a:r>
            <a:r>
              <a:rPr lang="en-US" altLang="ko-KR" sz="4000" dirty="0">
                <a:solidFill>
                  <a:srgbClr val="7030A0"/>
                </a:solidFill>
              </a:rPr>
              <a:t>View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5FF5E99-887E-44F6-8682-FB4EE56A2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3" y="3516730"/>
            <a:ext cx="2295525" cy="46672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BDEFA6-738F-4EF4-A5D8-3BEA4CAC2E53}"/>
              </a:ext>
            </a:extLst>
          </p:cNvPr>
          <p:cNvSpPr/>
          <p:nvPr/>
        </p:nvSpPr>
        <p:spPr>
          <a:xfrm>
            <a:off x="3142643" y="3538535"/>
            <a:ext cx="2333625" cy="368969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F2FA3DC-D743-437B-8930-8CFE1587900F}"/>
              </a:ext>
            </a:extLst>
          </p:cNvPr>
          <p:cNvGrpSpPr/>
          <p:nvPr/>
        </p:nvGrpSpPr>
        <p:grpSpPr>
          <a:xfrm>
            <a:off x="0" y="1292675"/>
            <a:ext cx="12045269" cy="3998533"/>
            <a:chOff x="0" y="1632700"/>
            <a:chExt cx="12045269" cy="3998533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32B75CB-49DC-4BE4-B19B-C2EF0677C51F}"/>
                </a:ext>
              </a:extLst>
            </p:cNvPr>
            <p:cNvGrpSpPr/>
            <p:nvPr/>
          </p:nvGrpSpPr>
          <p:grpSpPr>
            <a:xfrm>
              <a:off x="0" y="1632700"/>
              <a:ext cx="12045269" cy="3998533"/>
              <a:chOff x="214313" y="2819735"/>
              <a:chExt cx="12045269" cy="3998533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6E3C21DA-07FC-49C4-8FD9-98344B5D8E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442" y="3516730"/>
                <a:ext cx="6569410" cy="3114675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96206434-BC94-454B-81AC-88A72157EC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09838" y="3516730"/>
                <a:ext cx="5254542" cy="2971800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CDF9CC39-D2CE-41E8-A6C1-AAA20A9F1C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76967" y="3489658"/>
                <a:ext cx="2832172" cy="466725"/>
              </a:xfrm>
              <a:prstGeom prst="rect">
                <a:avLst/>
              </a:prstGeom>
            </p:spPr>
          </p:pic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4819518-3C90-41E2-84C7-9C765B3BA81E}"/>
                  </a:ext>
                </a:extLst>
              </p:cNvPr>
              <p:cNvSpPr/>
              <p:nvPr/>
            </p:nvSpPr>
            <p:spPr>
              <a:xfrm>
                <a:off x="286382" y="3499267"/>
                <a:ext cx="1620206" cy="317252"/>
              </a:xfrm>
              <a:prstGeom prst="rect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왼쪽 중괄호 17">
                <a:extLst>
                  <a:ext uri="{FF2B5EF4-FFF2-40B4-BE49-F238E27FC236}">
                    <a16:creationId xmlns:a16="http://schemas.microsoft.com/office/drawing/2014/main" id="{8F0FE54B-7A56-49F4-9500-8A4011F555DC}"/>
                  </a:ext>
                </a:extLst>
              </p:cNvPr>
              <p:cNvSpPr/>
              <p:nvPr/>
            </p:nvSpPr>
            <p:spPr>
              <a:xfrm rot="10800000">
                <a:off x="7548683" y="3816518"/>
                <a:ext cx="456742" cy="2814887"/>
              </a:xfrm>
              <a:prstGeom prst="leftBrac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1B3175E-685B-4218-9ABD-C7175330B1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t="7271" b="23322"/>
              <a:stretch/>
            </p:blipFill>
            <p:spPr>
              <a:xfrm>
                <a:off x="214313" y="2819735"/>
                <a:ext cx="5814558" cy="422465"/>
              </a:xfrm>
              <a:prstGeom prst="rect">
                <a:avLst/>
              </a:prstGeom>
            </p:spPr>
          </p:pic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978A7DB-02F0-4540-908F-14E992615432}"/>
                  </a:ext>
                </a:extLst>
              </p:cNvPr>
              <p:cNvSpPr/>
              <p:nvPr/>
            </p:nvSpPr>
            <p:spPr>
              <a:xfrm>
                <a:off x="5727237" y="2828978"/>
                <a:ext cx="8899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</a:rPr>
                  <a:t>, , , , 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414FC29-AE46-4DA5-A7EA-26CBD865BD19}"/>
                  </a:ext>
                </a:extLst>
              </p:cNvPr>
              <p:cNvSpPr/>
              <p:nvPr/>
            </p:nvSpPr>
            <p:spPr>
              <a:xfrm>
                <a:off x="7725969" y="3001839"/>
                <a:ext cx="4533613" cy="3816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altLang="ko-KR" sz="32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각 모델에 적용되는 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rgbClr val="FFC000"/>
                    </a:solidFill>
                  </a:rPr>
                  <a:t>get/ put / delete / post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작업을 위한 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대부분의 코드는 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비슷한 논리로 작성됨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lvl="0"/>
                <a:r>
                  <a:rPr lang="en-US" altLang="ko-KR" sz="1400" dirty="0">
                    <a:solidFill>
                      <a:schemeClr val="bg1"/>
                    </a:solidFill>
                  </a:rPr>
                  <a:t>       </a:t>
                </a:r>
                <a:r>
                  <a:rPr lang="ko-KR" altLang="en-US" sz="2400" dirty="0">
                    <a:solidFill>
                      <a:prstClr val="white"/>
                    </a:solidFill>
                  </a:rPr>
                  <a:t>사용하는 모델이 늘어날수록</a:t>
                </a:r>
                <a:endParaRPr lang="en-US" altLang="ko-KR" sz="2400" dirty="0">
                  <a:solidFill>
                    <a:prstClr val="white"/>
                  </a:solidFill>
                </a:endParaRPr>
              </a:p>
              <a:p>
                <a:r>
                  <a:rPr lang="en-US" altLang="ko-KR" sz="1400" dirty="0">
                    <a:solidFill>
                      <a:schemeClr val="bg1"/>
                    </a:solidFill>
                  </a:rPr>
                  <a:t> 	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불필요한 코드도 늘어난다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!</a:t>
                </a:r>
              </a:p>
              <a:p>
                <a:endParaRPr lang="en-US" altLang="ko-KR" dirty="0">
                  <a:solidFill>
                    <a:schemeClr val="bg1"/>
                  </a:solidFill>
                </a:endParaRPr>
              </a:p>
              <a:p>
                <a:endParaRPr lang="en-US" altLang="ko-KR" dirty="0">
                  <a:solidFill>
                    <a:schemeClr val="bg1"/>
                  </a:solidFill>
                </a:endParaRPr>
              </a:p>
              <a:p>
                <a:r>
                  <a:rPr lang="en-US" altLang="ko-KR" dirty="0">
                    <a:solidFill>
                      <a:schemeClr val="bg1"/>
                    </a:solidFill>
                  </a:rPr>
                  <a:t>      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코드의 낭비를 줄이기 위한 해답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!!!</a:t>
                </a:r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BA5BF5C-9D73-49D0-9960-01154E83B207}"/>
                </a:ext>
              </a:extLst>
            </p:cNvPr>
            <p:cNvSpPr/>
            <p:nvPr/>
          </p:nvSpPr>
          <p:spPr>
            <a:xfrm>
              <a:off x="2390105" y="2335081"/>
              <a:ext cx="2832172" cy="326094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4DFCF769-F38F-4676-9A58-E6264A7AE61A}"/>
              </a:ext>
            </a:extLst>
          </p:cNvPr>
          <p:cNvSpPr/>
          <p:nvPr/>
        </p:nvSpPr>
        <p:spPr>
          <a:xfrm rot="5400000">
            <a:off x="9656579" y="5439305"/>
            <a:ext cx="329796" cy="397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493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2930BFE-112E-4844-B74A-9136E1549F37}"/>
              </a:ext>
            </a:extLst>
          </p:cNvPr>
          <p:cNvSpPr/>
          <p:nvPr/>
        </p:nvSpPr>
        <p:spPr>
          <a:xfrm>
            <a:off x="4139527" y="65088"/>
            <a:ext cx="3326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Mixin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사용하기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4A2C872-6CAE-479A-9338-97BB2FC905FA}"/>
              </a:ext>
            </a:extLst>
          </p:cNvPr>
          <p:cNvGrpSpPr/>
          <p:nvPr/>
        </p:nvGrpSpPr>
        <p:grpSpPr>
          <a:xfrm>
            <a:off x="140933" y="1547322"/>
            <a:ext cx="2343150" cy="5034797"/>
            <a:chOff x="525462" y="1925053"/>
            <a:chExt cx="2343150" cy="466718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62D3A5E-FF30-4B26-ABD4-C568885DD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4987" y="1925053"/>
              <a:ext cx="2333625" cy="466718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ED74EC7-AE9F-447A-A372-F251F7C448B1}"/>
                </a:ext>
              </a:extLst>
            </p:cNvPr>
            <p:cNvSpPr/>
            <p:nvPr/>
          </p:nvSpPr>
          <p:spPr>
            <a:xfrm>
              <a:off x="525462" y="4456351"/>
              <a:ext cx="2333625" cy="368969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0DB5F2-4C50-487D-8A1E-0B33C9776B84}"/>
              </a:ext>
            </a:extLst>
          </p:cNvPr>
          <p:cNvSpPr/>
          <p:nvPr/>
        </p:nvSpPr>
        <p:spPr>
          <a:xfrm>
            <a:off x="2484083" y="458802"/>
            <a:ext cx="6579044" cy="694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kern="0" dirty="0">
                <a:solidFill>
                  <a:schemeClr val="bg1"/>
                </a:solidFill>
                <a:ea typeface="나눔고딕" panose="020D0604000000000000"/>
              </a:rPr>
              <a:t>[ app</a:t>
            </a:r>
            <a:r>
              <a:rPr lang="ko-KR" altLang="en-US" sz="2800" kern="0" dirty="0">
                <a:solidFill>
                  <a:schemeClr val="bg1"/>
                </a:solidFill>
                <a:ea typeface="나눔고딕" panose="020D0604000000000000"/>
              </a:rPr>
              <a:t> 이름 </a:t>
            </a:r>
            <a:r>
              <a:rPr lang="en-US" altLang="ko-KR" sz="2800" kern="0" dirty="0">
                <a:solidFill>
                  <a:schemeClr val="bg1"/>
                </a:solidFill>
                <a:ea typeface="나눔고딕" panose="020D0604000000000000"/>
              </a:rPr>
              <a:t>] / </a:t>
            </a:r>
            <a:r>
              <a:rPr lang="en-US" altLang="ko-KR" sz="2800" kern="0" dirty="0">
                <a:solidFill>
                  <a:srgbClr val="FFC000"/>
                </a:solidFill>
                <a:ea typeface="나눔고딕" panose="020D0604000000000000"/>
              </a:rPr>
              <a:t>mixin</a:t>
            </a:r>
            <a:r>
              <a:rPr lang="en-US" altLang="ko-KR" sz="2800" kern="0" dirty="0">
                <a:solidFill>
                  <a:schemeClr val="accent4"/>
                </a:solidFill>
                <a:ea typeface="나눔고딕" panose="020D0604000000000000"/>
              </a:rPr>
              <a:t>_view.py</a:t>
            </a:r>
            <a:r>
              <a:rPr lang="ko-KR" altLang="en-US" sz="2800" kern="0" dirty="0">
                <a:solidFill>
                  <a:schemeClr val="bg1"/>
                </a:solidFill>
                <a:ea typeface="나눔고딕" panose="020D0604000000000000"/>
              </a:rPr>
              <a:t> </a:t>
            </a:r>
            <a:r>
              <a:rPr lang="ko-KR" altLang="en-US" kern="0" dirty="0">
                <a:solidFill>
                  <a:schemeClr val="bg1"/>
                </a:solidFill>
                <a:ea typeface="나눔고딕" panose="020D0604000000000000"/>
              </a:rPr>
              <a:t>만들기</a:t>
            </a:r>
            <a:endParaRPr lang="ko-KR" altLang="en-US" sz="2800" kern="0" dirty="0">
              <a:solidFill>
                <a:schemeClr val="bg1"/>
              </a:solidFill>
              <a:ea typeface="나눔고딕" panose="020D060400000000000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52F669-6E9D-4DCA-ADEC-9D095D55E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7012" y="1364401"/>
            <a:ext cx="7403682" cy="521771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CAF878-7922-43CA-BEE2-D7A7105B862B}"/>
              </a:ext>
            </a:extLst>
          </p:cNvPr>
          <p:cNvSpPr/>
          <p:nvPr/>
        </p:nvSpPr>
        <p:spPr>
          <a:xfrm>
            <a:off x="2767012" y="2436596"/>
            <a:ext cx="4291514" cy="595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DC0F1D-7C8F-4572-8711-602EBC3A027B}"/>
              </a:ext>
            </a:extLst>
          </p:cNvPr>
          <p:cNvSpPr/>
          <p:nvPr/>
        </p:nvSpPr>
        <p:spPr>
          <a:xfrm>
            <a:off x="7058526" y="2256569"/>
            <a:ext cx="43412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-&gt;  </a:t>
            </a:r>
            <a:r>
              <a:rPr lang="en-US" altLang="ko-KR" dirty="0">
                <a:solidFill>
                  <a:schemeClr val="bg1"/>
                </a:solidFill>
              </a:rPr>
              <a:t>Mixin</a:t>
            </a:r>
            <a:r>
              <a:rPr lang="ko-KR" altLang="en-US" dirty="0">
                <a:solidFill>
                  <a:schemeClr val="bg1"/>
                </a:solidFill>
              </a:rPr>
              <a:t>을 상속하여 </a:t>
            </a:r>
            <a:r>
              <a:rPr lang="en-US" altLang="ko-KR" dirty="0">
                <a:solidFill>
                  <a:schemeClr val="bg1"/>
                </a:solidFill>
              </a:rPr>
              <a:t>view</a:t>
            </a:r>
            <a:r>
              <a:rPr lang="ko-KR" altLang="en-US" dirty="0">
                <a:solidFill>
                  <a:schemeClr val="bg1"/>
                </a:solidFill>
              </a:rPr>
              <a:t>를 만들 때는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</a:t>
            </a:r>
            <a:r>
              <a:rPr lang="en-US" altLang="ko-KR" dirty="0">
                <a:solidFill>
                  <a:schemeClr val="bg1"/>
                </a:solidFill>
                <a:hlinkClick r:id="rId6"/>
              </a:rPr>
              <a:t>generics</a:t>
            </a:r>
            <a:r>
              <a:rPr lang="ko-KR" altLang="en-US" dirty="0">
                <a:solidFill>
                  <a:schemeClr val="bg1"/>
                </a:solidFill>
                <a:hlinkClick r:id="rId6"/>
              </a:rPr>
              <a:t>와 </a:t>
            </a:r>
            <a:r>
              <a:rPr lang="en-US" altLang="ko-KR" dirty="0">
                <a:solidFill>
                  <a:schemeClr val="bg1"/>
                </a:solidFill>
                <a:hlinkClick r:id="rId6"/>
              </a:rPr>
              <a:t>mixins</a:t>
            </a:r>
            <a:r>
              <a:rPr lang="ko-KR" altLang="en-US" dirty="0">
                <a:solidFill>
                  <a:schemeClr val="bg1"/>
                </a:solidFill>
              </a:rPr>
              <a:t>를 임포트 한다</a:t>
            </a:r>
            <a:r>
              <a:rPr lang="en-US" altLang="ko-KR" dirty="0">
                <a:solidFill>
                  <a:schemeClr val="bg1"/>
                </a:solidFill>
              </a:rPr>
              <a:t>!!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9226D1-283A-4282-A000-C5010A85F54E}"/>
              </a:ext>
            </a:extLst>
          </p:cNvPr>
          <p:cNvSpPr/>
          <p:nvPr/>
        </p:nvSpPr>
        <p:spPr>
          <a:xfrm>
            <a:off x="3496928" y="3210666"/>
            <a:ext cx="6304798" cy="563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49FD36-F4C4-4270-8770-361182D97C87}"/>
              </a:ext>
            </a:extLst>
          </p:cNvPr>
          <p:cNvSpPr/>
          <p:nvPr/>
        </p:nvSpPr>
        <p:spPr>
          <a:xfrm>
            <a:off x="9849812" y="3210666"/>
            <a:ext cx="205342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-&gt; 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Mixin</a:t>
            </a:r>
            <a:r>
              <a:rPr lang="ko-KR" altLang="en-US" dirty="0">
                <a:solidFill>
                  <a:schemeClr val="bg1"/>
                </a:solidFill>
              </a:rPr>
              <a:t>의 메서드를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사용할 때는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accent4"/>
                </a:solidFill>
              </a:rPr>
              <a:t>믹스인 클래스</a:t>
            </a:r>
            <a:r>
              <a:rPr lang="ko-KR" altLang="en-US" dirty="0">
                <a:solidFill>
                  <a:schemeClr val="bg1"/>
                </a:solidFill>
              </a:rPr>
              <a:t>를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정의해주고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믹스인 메서드를 사용한다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참고 사이트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  <a:hlinkClick r:id="rId7"/>
              </a:rPr>
              <a:t>https://github.com/encode/django-rest-framework/blob/master/rest_framework/mixins.py</a:t>
            </a:r>
            <a:endParaRPr lang="en-US" altLang="ko-KR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왼쪽 중괄호 14">
            <a:extLst>
              <a:ext uri="{FF2B5EF4-FFF2-40B4-BE49-F238E27FC236}">
                <a16:creationId xmlns:a16="http://schemas.microsoft.com/office/drawing/2014/main" id="{BF70BE73-9FF4-450F-9C36-BBA59CDFBD54}"/>
              </a:ext>
            </a:extLst>
          </p:cNvPr>
          <p:cNvSpPr/>
          <p:nvPr/>
        </p:nvSpPr>
        <p:spPr>
          <a:xfrm>
            <a:off x="3204474" y="3768865"/>
            <a:ext cx="115499" cy="595362"/>
          </a:xfrm>
          <a:prstGeom prst="leftBrac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3E81916F-39B7-4BBD-B7E8-5BB2CCDDFA94}"/>
              </a:ext>
            </a:extLst>
          </p:cNvPr>
          <p:cNvSpPr/>
          <p:nvPr/>
        </p:nvSpPr>
        <p:spPr>
          <a:xfrm>
            <a:off x="3234857" y="4760794"/>
            <a:ext cx="115499" cy="595362"/>
          </a:xfrm>
          <a:prstGeom prst="leftBrac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7CAD8E5A-B568-4EF6-8764-3298A0311F63}"/>
              </a:ext>
            </a:extLst>
          </p:cNvPr>
          <p:cNvSpPr/>
          <p:nvPr/>
        </p:nvSpPr>
        <p:spPr>
          <a:xfrm>
            <a:off x="3204474" y="5752723"/>
            <a:ext cx="115499" cy="595362"/>
          </a:xfrm>
          <a:prstGeom prst="leftBrac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7C5A9F-15E2-4A39-8894-77CEFDC9D594}"/>
              </a:ext>
            </a:extLst>
          </p:cNvPr>
          <p:cNvSpPr txBox="1"/>
          <p:nvPr/>
        </p:nvSpPr>
        <p:spPr>
          <a:xfrm>
            <a:off x="2711557" y="48512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1)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FCA131-B00F-478A-B414-D623C5E08A3C}"/>
              </a:ext>
            </a:extLst>
          </p:cNvPr>
          <p:cNvSpPr txBox="1"/>
          <p:nvPr/>
        </p:nvSpPr>
        <p:spPr>
          <a:xfrm>
            <a:off x="4411579" y="294744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1)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1C9EEB-3369-4AA3-809D-20C90331EA5C}"/>
              </a:ext>
            </a:extLst>
          </p:cNvPr>
          <p:cNvSpPr txBox="1"/>
          <p:nvPr/>
        </p:nvSpPr>
        <p:spPr>
          <a:xfrm>
            <a:off x="2777602" y="588832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2)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FD62B2-03F8-437C-BC46-3273A5617FE7}"/>
              </a:ext>
            </a:extLst>
          </p:cNvPr>
          <p:cNvSpPr txBox="1"/>
          <p:nvPr/>
        </p:nvSpPr>
        <p:spPr>
          <a:xfrm>
            <a:off x="6917300" y="293664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2)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B3D854-F82F-4B45-A252-6814630D4E09}"/>
              </a:ext>
            </a:extLst>
          </p:cNvPr>
          <p:cNvSpPr txBox="1"/>
          <p:nvPr/>
        </p:nvSpPr>
        <p:spPr>
          <a:xfrm>
            <a:off x="4316891" y="34582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3)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6EB50E-9C65-4737-A16F-9581B200C4BC}"/>
              </a:ext>
            </a:extLst>
          </p:cNvPr>
          <p:cNvSpPr txBox="1"/>
          <p:nvPr/>
        </p:nvSpPr>
        <p:spPr>
          <a:xfrm>
            <a:off x="2767012" y="385929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3)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295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C40F377-07FD-40BE-8817-17C1DC012501}"/>
              </a:ext>
            </a:extLst>
          </p:cNvPr>
          <p:cNvSpPr/>
          <p:nvPr/>
        </p:nvSpPr>
        <p:spPr>
          <a:xfrm>
            <a:off x="1454948" y="504956"/>
            <a:ext cx="86533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lang="en-US" altLang="ko-KR" sz="28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Mixin</a:t>
            </a:r>
            <a:r>
              <a:rPr lang="ko-KR" altLang="en-US" sz="28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을 다루기 위해 먼저 알아야할 </a:t>
            </a:r>
            <a:r>
              <a:rPr lang="en-US" altLang="ko-KR" sz="28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lang="ko-KR" altLang="en-US" sz="28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가지 </a:t>
            </a:r>
            <a:endParaRPr lang="en-US" altLang="ko-KR" sz="28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7FFF47-9528-4A78-AC31-6E2569EC4396}"/>
              </a:ext>
            </a:extLst>
          </p:cNvPr>
          <p:cNvSpPr/>
          <p:nvPr/>
        </p:nvSpPr>
        <p:spPr>
          <a:xfrm>
            <a:off x="176464" y="1328837"/>
            <a:ext cx="74318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</a:t>
            </a:r>
            <a:r>
              <a:rPr lang="en-US" altLang="ko-KR" sz="28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rest_framework </a:t>
            </a:r>
            <a:r>
              <a:rPr lang="en-US" altLang="ko-KR" sz="28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generics</a:t>
            </a:r>
            <a:endParaRPr lang="en-US" altLang="ko-KR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48EF04-B47B-4394-9300-AAC7E8A228F2}"/>
              </a:ext>
            </a:extLst>
          </p:cNvPr>
          <p:cNvSpPr/>
          <p:nvPr/>
        </p:nvSpPr>
        <p:spPr>
          <a:xfrm>
            <a:off x="6699479" y="1774034"/>
            <a:ext cx="51267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  <a:hlinkClick r:id="rId4"/>
              </a:rPr>
              <a:t>https://github.com/encode/django-rest-framework/blob/master/rest_framework/generics.py</a:t>
            </a:r>
            <a:endParaRPr lang="en-US" altLang="ko-KR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57610E-5372-432D-97B6-BAF9D4FD852A}"/>
              </a:ext>
            </a:extLst>
          </p:cNvPr>
          <p:cNvSpPr/>
          <p:nvPr/>
        </p:nvSpPr>
        <p:spPr>
          <a:xfrm>
            <a:off x="6808085" y="2862582"/>
            <a:ext cx="3029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Consolas" panose="020B0609020204030204" pitchFamily="49" charset="0"/>
              </a:rPr>
              <a:t>GenericAPIView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를 상속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!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3CD5E04-B10E-41DC-8661-7A5408552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713" y="2826954"/>
            <a:ext cx="5447901" cy="31908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5D53797-8CA1-4ABD-9FED-904D8092AA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713" y="2588094"/>
            <a:ext cx="2990850" cy="70788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D24042B-763D-4AD0-9A32-F387C92800CF}"/>
              </a:ext>
            </a:extLst>
          </p:cNvPr>
          <p:cNvCxnSpPr>
            <a:cxnSpLocks/>
          </p:cNvCxnSpPr>
          <p:nvPr/>
        </p:nvCxnSpPr>
        <p:spPr>
          <a:xfrm>
            <a:off x="837072" y="3094619"/>
            <a:ext cx="586240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B3E1FDB0-F1E2-4F94-967D-E9FB55693F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2739" y="5139084"/>
            <a:ext cx="2428875" cy="1114325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9E6F6410-36CA-429A-9AFF-5551D5A59962}"/>
              </a:ext>
            </a:extLst>
          </p:cNvPr>
          <p:cNvGrpSpPr/>
          <p:nvPr/>
        </p:nvGrpSpPr>
        <p:grpSpPr>
          <a:xfrm>
            <a:off x="343909" y="5227989"/>
            <a:ext cx="3532434" cy="1028700"/>
            <a:chOff x="343909" y="5227989"/>
            <a:chExt cx="3532434" cy="1028700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E467625-8665-463F-8469-1133D0B2B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3909" y="5227989"/>
              <a:ext cx="3532434" cy="1028700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93985E7-9CA2-418A-937E-07462E6E20C8}"/>
                </a:ext>
              </a:extLst>
            </p:cNvPr>
            <p:cNvSpPr/>
            <p:nvPr/>
          </p:nvSpPr>
          <p:spPr>
            <a:xfrm>
              <a:off x="491313" y="5272220"/>
              <a:ext cx="3198372" cy="732653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9AAC56D-E768-4EE2-90D8-815758F3FE52}"/>
              </a:ext>
            </a:extLst>
          </p:cNvPr>
          <p:cNvSpPr/>
          <p:nvPr/>
        </p:nvSpPr>
        <p:spPr>
          <a:xfrm>
            <a:off x="869156" y="2762132"/>
            <a:ext cx="2339265" cy="33248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47E71C6-5075-47C8-AAC6-795BBF4A4949}"/>
              </a:ext>
            </a:extLst>
          </p:cNvPr>
          <p:cNvSpPr/>
          <p:nvPr/>
        </p:nvSpPr>
        <p:spPr>
          <a:xfrm>
            <a:off x="6881500" y="3834529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Consolas" panose="020B0609020204030204" pitchFamily="49" charset="0"/>
              </a:rPr>
              <a:t>queryset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F30251-27FA-41A7-8A84-A3A82DB122E9}"/>
              </a:ext>
            </a:extLst>
          </p:cNvPr>
          <p:cNvSpPr/>
          <p:nvPr/>
        </p:nvSpPr>
        <p:spPr>
          <a:xfrm>
            <a:off x="6374951" y="4890977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Consolas" panose="020B0609020204030204" pitchFamily="49" charset="0"/>
              </a:rPr>
              <a:t>serializer_class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719015A-4A2D-47AE-9ED9-F5154AA3F078}"/>
              </a:ext>
            </a:extLst>
          </p:cNvPr>
          <p:cNvSpPr/>
          <p:nvPr/>
        </p:nvSpPr>
        <p:spPr>
          <a:xfrm>
            <a:off x="8323083" y="3889149"/>
            <a:ext cx="2642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사용할 모델 정의 하기</a:t>
            </a:r>
            <a:r>
              <a:rPr lang="en-US" altLang="ko-KR" dirty="0">
                <a:solidFill>
                  <a:schemeClr val="bg1"/>
                </a:solidFill>
              </a:rPr>
              <a:t>!!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E3BC43E-77C2-4F8B-B882-638274A34953}"/>
              </a:ext>
            </a:extLst>
          </p:cNvPr>
          <p:cNvSpPr/>
          <p:nvPr/>
        </p:nvSpPr>
        <p:spPr>
          <a:xfrm>
            <a:off x="8893243" y="4954418"/>
            <a:ext cx="287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사용할 모델 직렬화 하기</a:t>
            </a:r>
            <a:r>
              <a:rPr lang="en-US" altLang="ko-KR" dirty="0">
                <a:solidFill>
                  <a:schemeClr val="bg1"/>
                </a:solidFill>
              </a:rPr>
              <a:t>!!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07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C40F377-07FD-40BE-8817-17C1DC012501}"/>
              </a:ext>
            </a:extLst>
          </p:cNvPr>
          <p:cNvSpPr/>
          <p:nvPr/>
        </p:nvSpPr>
        <p:spPr>
          <a:xfrm>
            <a:off x="1911891" y="356394"/>
            <a:ext cx="86533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Mixin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다루기 위해 먼저 알아야할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가지 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0DCB56-FD6D-4D56-BA91-5DD1014626DD}"/>
              </a:ext>
            </a:extLst>
          </p:cNvPr>
          <p:cNvSpPr/>
          <p:nvPr/>
        </p:nvSpPr>
        <p:spPr>
          <a:xfrm>
            <a:off x="164191" y="972625"/>
            <a:ext cx="81154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from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 rest_framework 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import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 mixins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BB3BCB-1E51-491A-8355-5250470B4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48" y="2084541"/>
            <a:ext cx="4966787" cy="1485900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79484C3-44EB-4FFD-9FCC-3B3E0DF344A2}"/>
              </a:ext>
            </a:extLst>
          </p:cNvPr>
          <p:cNvCxnSpPr>
            <a:cxnSpLocks/>
          </p:cNvCxnSpPr>
          <p:nvPr/>
        </p:nvCxnSpPr>
        <p:spPr>
          <a:xfrm>
            <a:off x="2486528" y="3501827"/>
            <a:ext cx="0" cy="6777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66B8876-E8CE-4865-BAD3-92D7F66A52ED}"/>
              </a:ext>
            </a:extLst>
          </p:cNvPr>
          <p:cNvGrpSpPr/>
          <p:nvPr/>
        </p:nvGrpSpPr>
        <p:grpSpPr>
          <a:xfrm>
            <a:off x="-333654" y="4318817"/>
            <a:ext cx="6096000" cy="732653"/>
            <a:chOff x="5447566" y="1466802"/>
            <a:chExt cx="6096000" cy="73265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9C57FD3-BCAA-4065-9B7C-3E2FE0099003}"/>
                </a:ext>
              </a:extLst>
            </p:cNvPr>
            <p:cNvSpPr/>
            <p:nvPr/>
          </p:nvSpPr>
          <p:spPr>
            <a:xfrm>
              <a:off x="5447566" y="1791727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Http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메서드와 한 줄로 작성된 리턴 문을 사용함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! 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195C514-1C01-4A97-88F1-1B380B304F00}"/>
                </a:ext>
              </a:extLst>
            </p:cNvPr>
            <p:cNvSpPr/>
            <p:nvPr/>
          </p:nvSpPr>
          <p:spPr>
            <a:xfrm>
              <a:off x="5909473" y="1466802"/>
              <a:ext cx="37593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 panose="020B0609020204030204" pitchFamily="49" charset="0"/>
                  <a:ea typeface="맑은 고딕" panose="020B0503020000020004" pitchFamily="50" charset="-127"/>
                  <a:cs typeface="+mn-cs"/>
                </a:rPr>
                <a:t>Mixin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 panose="020B0609020204030204" pitchFamily="49" charset="0"/>
                  <a:ea typeface="맑은 고딕" panose="020B0503020000020004" pitchFamily="50" charset="-127"/>
                  <a:cs typeface="+mn-cs"/>
                </a:rPr>
                <a:t>클래스의 메서드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 panose="020B0609020204030204" pitchFamily="49" charset="0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D4D4D4"/>
                  </a:solidFill>
                  <a:effectLst/>
                  <a:uLnTx/>
                  <a:uFillTx/>
                  <a:latin typeface="Consolas" panose="020B0609020204030204" pitchFamily="49" charset="0"/>
                  <a:ea typeface="맑은 고딕" panose="020B0503020000020004" pitchFamily="50" charset="-127"/>
                  <a:cs typeface="+mn-cs"/>
                </a:rPr>
                <a:t>를 상속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D4D4D4"/>
                  </a:solidFill>
                  <a:effectLst/>
                  <a:uLnTx/>
                  <a:uFillTx/>
                  <a:latin typeface="Consolas" panose="020B0609020204030204" pitchFamily="49" charset="0"/>
                  <a:ea typeface="맑은 고딕" panose="020B0503020000020004" pitchFamily="50" charset="-127"/>
                  <a:cs typeface="+mn-cs"/>
                </a:rPr>
                <a:t>!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180342B-C1FE-4CA2-BF3F-5A17AA3B0B9A}"/>
                </a:ext>
              </a:extLst>
            </p:cNvPr>
            <p:cNvSpPr/>
            <p:nvPr/>
          </p:nvSpPr>
          <p:spPr>
            <a:xfrm>
              <a:off x="5909473" y="1466802"/>
              <a:ext cx="5132703" cy="732653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8163BC-7F7A-49FD-A4F8-540C9A70E356}"/>
              </a:ext>
            </a:extLst>
          </p:cNvPr>
          <p:cNvSpPr/>
          <p:nvPr/>
        </p:nvSpPr>
        <p:spPr>
          <a:xfrm>
            <a:off x="556270" y="2126598"/>
            <a:ext cx="1930258" cy="369332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9588CCF-FB96-4142-8D48-F1AF728DC8CF}"/>
              </a:ext>
            </a:extLst>
          </p:cNvPr>
          <p:cNvGrpSpPr/>
          <p:nvPr/>
        </p:nvGrpSpPr>
        <p:grpSpPr>
          <a:xfrm>
            <a:off x="128253" y="5333618"/>
            <a:ext cx="5132703" cy="1103514"/>
            <a:chOff x="712602" y="4427311"/>
            <a:chExt cx="5132703" cy="110351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F0A8738-7473-49A9-BE66-6F27B3C8C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2602" y="4427311"/>
              <a:ext cx="5132703" cy="1103514"/>
            </a:xfrm>
            <a:prstGeom prst="rect">
              <a:avLst/>
            </a:prstGeom>
          </p:spPr>
        </p:pic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AFD2166-B352-4444-A449-2EE7A7ACCDAA}"/>
                </a:ext>
              </a:extLst>
            </p:cNvPr>
            <p:cNvCxnSpPr>
              <a:cxnSpLocks/>
            </p:cNvCxnSpPr>
            <p:nvPr/>
          </p:nvCxnSpPr>
          <p:spPr>
            <a:xfrm>
              <a:off x="2197768" y="5325979"/>
              <a:ext cx="3647537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26D8F64-5C93-47CF-852F-2A997B7A083C}"/>
                </a:ext>
              </a:extLst>
            </p:cNvPr>
            <p:cNvSpPr/>
            <p:nvPr/>
          </p:nvSpPr>
          <p:spPr>
            <a:xfrm>
              <a:off x="1494729" y="4681330"/>
              <a:ext cx="3647536" cy="362501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73E76A2-166B-4B6F-B87B-A6AD8609EF92}"/>
              </a:ext>
            </a:extLst>
          </p:cNvPr>
          <p:cNvSpPr/>
          <p:nvPr/>
        </p:nvSpPr>
        <p:spPr>
          <a:xfrm>
            <a:off x="5830273" y="1388123"/>
            <a:ext cx="64098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  <a:hlinkClick r:id="rId6"/>
              </a:rPr>
              <a:t>https://github.com/encode/django-rest-framework/blob/master/rest_framework/mixins.py</a:t>
            </a:r>
            <a:endParaRPr lang="en-US" altLang="ko-KR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6C9B45-BD15-4945-BA37-EED31196AC4B}"/>
              </a:ext>
            </a:extLst>
          </p:cNvPr>
          <p:cNvSpPr txBox="1"/>
          <p:nvPr/>
        </p:nvSpPr>
        <p:spPr>
          <a:xfrm>
            <a:off x="5373809" y="3383467"/>
            <a:ext cx="118680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C000"/>
                </a:solidFill>
              </a:rPr>
              <a:t> get</a:t>
            </a:r>
          </a:p>
          <a:p>
            <a:endParaRPr lang="en-US" altLang="ko-KR" sz="2800" dirty="0">
              <a:solidFill>
                <a:srgbClr val="FFC000"/>
              </a:solidFill>
            </a:endParaRPr>
          </a:p>
          <a:p>
            <a:r>
              <a:rPr lang="en-US" altLang="ko-KR" sz="2800" dirty="0">
                <a:solidFill>
                  <a:srgbClr val="FFC000"/>
                </a:solidFill>
              </a:rPr>
              <a:t> </a:t>
            </a:r>
          </a:p>
          <a:p>
            <a:r>
              <a:rPr lang="en-US" altLang="ko-KR" sz="2800" dirty="0">
                <a:solidFill>
                  <a:srgbClr val="FFC000"/>
                </a:solidFill>
              </a:rPr>
              <a:t> put</a:t>
            </a:r>
          </a:p>
          <a:p>
            <a:endParaRPr lang="en-US" altLang="ko-KR" sz="2800" dirty="0">
              <a:solidFill>
                <a:srgbClr val="FFC000"/>
              </a:solidFill>
            </a:endParaRPr>
          </a:p>
          <a:p>
            <a:r>
              <a:rPr lang="en-US" altLang="ko-KR" sz="2800" dirty="0">
                <a:solidFill>
                  <a:srgbClr val="FFC000"/>
                </a:solidFill>
              </a:rPr>
              <a:t> post</a:t>
            </a:r>
          </a:p>
          <a:p>
            <a:endParaRPr lang="en-US" altLang="ko-KR" sz="2800" dirty="0">
              <a:solidFill>
                <a:srgbClr val="FFC000"/>
              </a:solidFill>
            </a:endParaRPr>
          </a:p>
          <a:p>
            <a:r>
              <a:rPr lang="en-US" altLang="ko-KR" sz="2800" dirty="0">
                <a:solidFill>
                  <a:srgbClr val="FFC000"/>
                </a:solidFill>
              </a:rPr>
              <a:t>delete</a:t>
            </a:r>
            <a:endParaRPr lang="ko-KR" altLang="en-US" sz="2800" dirty="0">
              <a:solidFill>
                <a:srgbClr val="FFC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6329F09-AA8D-4819-9F38-BC840495B326}"/>
              </a:ext>
            </a:extLst>
          </p:cNvPr>
          <p:cNvSpPr/>
          <p:nvPr/>
        </p:nvSpPr>
        <p:spPr>
          <a:xfrm>
            <a:off x="5109235" y="2549896"/>
            <a:ext cx="15600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white"/>
                </a:solidFill>
              </a:rPr>
              <a:t>Http </a:t>
            </a:r>
            <a:r>
              <a:rPr lang="ko-KR" altLang="en-US" sz="2000" dirty="0">
                <a:solidFill>
                  <a:prstClr val="white"/>
                </a:solidFill>
              </a:rPr>
              <a:t>메서드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DD5614A-7895-4D74-89DC-A089294528F1}"/>
              </a:ext>
            </a:extLst>
          </p:cNvPr>
          <p:cNvSpPr/>
          <p:nvPr/>
        </p:nvSpPr>
        <p:spPr>
          <a:xfrm>
            <a:off x="10204064" y="3350434"/>
            <a:ext cx="21551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객체 </a:t>
            </a:r>
            <a:r>
              <a:rPr lang="ko-KR" alt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조회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하기</a:t>
            </a: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  (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리스트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D0A2345-C870-476E-A299-F26092D6F0F2}"/>
              </a:ext>
            </a:extLst>
          </p:cNvPr>
          <p:cNvSpPr/>
          <p:nvPr/>
        </p:nvSpPr>
        <p:spPr>
          <a:xfrm>
            <a:off x="10186629" y="4759959"/>
            <a:ext cx="21551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객체 </a:t>
            </a:r>
            <a:r>
              <a:rPr lang="ko-KR" alt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수정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하기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CFD3597-CE66-4BA7-9F31-7508CBD52D0C}"/>
              </a:ext>
            </a:extLst>
          </p:cNvPr>
          <p:cNvSpPr/>
          <p:nvPr/>
        </p:nvSpPr>
        <p:spPr>
          <a:xfrm>
            <a:off x="10204064" y="5587550"/>
            <a:ext cx="21551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객체 </a:t>
            </a:r>
            <a:r>
              <a:rPr lang="ko-KR" alt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생성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하기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C67FE73-D971-405D-A8DE-8BBD53025726}"/>
              </a:ext>
            </a:extLst>
          </p:cNvPr>
          <p:cNvSpPr/>
          <p:nvPr/>
        </p:nvSpPr>
        <p:spPr>
          <a:xfrm>
            <a:off x="10204064" y="6437132"/>
            <a:ext cx="21551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객체 </a:t>
            </a:r>
            <a:r>
              <a:rPr lang="ko-KR" alt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삭제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하기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810FF5D-31AF-4EA2-9F45-6B5A6B458159}"/>
              </a:ext>
            </a:extLst>
          </p:cNvPr>
          <p:cNvSpPr/>
          <p:nvPr/>
        </p:nvSpPr>
        <p:spPr>
          <a:xfrm>
            <a:off x="8906670" y="3249199"/>
            <a:ext cx="3157077" cy="360880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2800" dirty="0">
                <a:solidFill>
                  <a:srgbClr val="FFC000"/>
                </a:solidFill>
              </a:rPr>
              <a:t>  </a:t>
            </a:r>
            <a:endParaRPr lang="ko-KR" alt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3561E0-26F8-4669-9284-F25987F3221F}"/>
              </a:ext>
            </a:extLst>
          </p:cNvPr>
          <p:cNvSpPr/>
          <p:nvPr/>
        </p:nvSpPr>
        <p:spPr>
          <a:xfrm>
            <a:off x="9035199" y="2492028"/>
            <a:ext cx="35845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Mixin 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메서드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리턴문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4724A1B-A214-4512-85E3-DADCDDA526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3735" y="3471385"/>
            <a:ext cx="2339095" cy="369331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47319DA2-5AC9-44E8-93B0-CCB718DB8993}"/>
              </a:ext>
            </a:extLst>
          </p:cNvPr>
          <p:cNvSpPr/>
          <p:nvPr/>
        </p:nvSpPr>
        <p:spPr>
          <a:xfrm>
            <a:off x="6523735" y="3383467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altLang="ko-KR" sz="2800" dirty="0">
                <a:solidFill>
                  <a:srgbClr val="FFC000"/>
                </a:solidFill>
              </a:rPr>
              <a:t>list</a:t>
            </a:r>
          </a:p>
          <a:p>
            <a:pPr lvl="0" algn="ctr"/>
            <a:r>
              <a:rPr lang="en-US" altLang="ko-KR" sz="2800" dirty="0">
                <a:solidFill>
                  <a:schemeClr val="accent4"/>
                </a:solidFill>
                <a:latin typeface="SFMono-Regular"/>
              </a:rPr>
              <a:t>retrieve </a:t>
            </a:r>
            <a:endParaRPr lang="en-US" altLang="ko-KR" sz="2800" dirty="0">
              <a:solidFill>
                <a:schemeClr val="accent4"/>
              </a:solidFill>
            </a:endParaRPr>
          </a:p>
          <a:p>
            <a:pPr lvl="0" algn="ctr"/>
            <a:endParaRPr lang="en-US" altLang="ko-KR" sz="2800" dirty="0">
              <a:solidFill>
                <a:srgbClr val="FFC000"/>
              </a:solidFill>
            </a:endParaRPr>
          </a:p>
          <a:p>
            <a:pPr lvl="0" algn="ctr"/>
            <a:r>
              <a:rPr lang="en-US" altLang="ko-KR" sz="2800" dirty="0">
                <a:solidFill>
                  <a:srgbClr val="FFC000"/>
                </a:solidFill>
              </a:rPr>
              <a:t>update</a:t>
            </a:r>
          </a:p>
          <a:p>
            <a:pPr lvl="0" algn="ctr"/>
            <a:endParaRPr lang="en-US" altLang="ko-KR" sz="2800" dirty="0">
              <a:solidFill>
                <a:srgbClr val="FFC000"/>
              </a:solidFill>
            </a:endParaRPr>
          </a:p>
          <a:p>
            <a:pPr lvl="0" algn="ctr"/>
            <a:r>
              <a:rPr lang="en-US" altLang="ko-KR" sz="2800" dirty="0">
                <a:solidFill>
                  <a:srgbClr val="FFC000"/>
                </a:solidFill>
              </a:rPr>
              <a:t>create</a:t>
            </a:r>
          </a:p>
          <a:p>
            <a:pPr lvl="0" algn="ctr"/>
            <a:endParaRPr lang="en-US" altLang="ko-KR" sz="2800" dirty="0">
              <a:solidFill>
                <a:srgbClr val="FFC000"/>
              </a:solidFill>
            </a:endParaRPr>
          </a:p>
          <a:p>
            <a:pPr lvl="0" algn="ctr"/>
            <a:r>
              <a:rPr lang="en-US" altLang="ko-KR" sz="2800" dirty="0">
                <a:solidFill>
                  <a:srgbClr val="FFC000"/>
                </a:solidFill>
              </a:rPr>
              <a:t>destroy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D661707-6FA9-4BDB-9A3C-C7160071B4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2179" y="3894281"/>
            <a:ext cx="2320652" cy="378367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6BBE0D-EEDB-4D43-85F4-63B59EAE2FB9}"/>
              </a:ext>
            </a:extLst>
          </p:cNvPr>
          <p:cNvSpPr/>
          <p:nvPr/>
        </p:nvSpPr>
        <p:spPr>
          <a:xfrm>
            <a:off x="10085014" y="3905358"/>
            <a:ext cx="21551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객체 </a:t>
            </a:r>
            <a:r>
              <a:rPr lang="ko-KR" alt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조회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하기</a:t>
            </a: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   (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디테일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DA34300F-CC4D-4915-8AC2-C994486E71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4448" y="5626266"/>
            <a:ext cx="2228303" cy="369332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8C826162-5628-4801-9AC2-0F450EA575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31224" y="4762216"/>
            <a:ext cx="2320652" cy="397826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2D10BD6B-6749-4B63-B772-B561B92557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9434" y="6429059"/>
            <a:ext cx="2198329" cy="331592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60895DE8-4968-48D8-A710-8A40A56759D2}"/>
              </a:ext>
            </a:extLst>
          </p:cNvPr>
          <p:cNvSpPr/>
          <p:nvPr/>
        </p:nvSpPr>
        <p:spPr>
          <a:xfrm>
            <a:off x="6970426" y="2553385"/>
            <a:ext cx="1763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Mixin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클래스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909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6ED639-E642-4BDE-8BD8-70FB6FFF2E4A}"/>
              </a:ext>
            </a:extLst>
          </p:cNvPr>
          <p:cNvSpPr/>
          <p:nvPr/>
        </p:nvSpPr>
        <p:spPr>
          <a:xfrm>
            <a:off x="4139527" y="65088"/>
            <a:ext cx="3326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Mixin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사용하기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413DB5-0D3E-49FB-94D4-F48DC5A98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654" y="1007643"/>
            <a:ext cx="8277977" cy="55214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3F58FD-0016-4CD3-ACAD-8C26DBE1CA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8" y="1007643"/>
            <a:ext cx="2630654" cy="50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35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6AA28B-CAD2-4896-95CA-DD8623352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153" y="1643390"/>
            <a:ext cx="8511089" cy="4085223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62DE7B-FB58-48F5-BE63-4D2920A68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689" y="1643390"/>
            <a:ext cx="2464624" cy="84847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D40C25-9540-43F8-9760-778E36CC3651}"/>
              </a:ext>
            </a:extLst>
          </p:cNvPr>
          <p:cNvSpPr/>
          <p:nvPr/>
        </p:nvSpPr>
        <p:spPr>
          <a:xfrm>
            <a:off x="3513221" y="1730746"/>
            <a:ext cx="7843754" cy="306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E281355-3703-42CF-880A-06FCBE908B8C}"/>
              </a:ext>
            </a:extLst>
          </p:cNvPr>
          <p:cNvSpPr/>
          <p:nvPr/>
        </p:nvSpPr>
        <p:spPr>
          <a:xfrm>
            <a:off x="3449887" y="4995311"/>
            <a:ext cx="6544345" cy="306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56C4C7-9626-4442-A7B5-E2D1A8D5C31A}"/>
              </a:ext>
            </a:extLst>
          </p:cNvPr>
          <p:cNvSpPr/>
          <p:nvPr/>
        </p:nvSpPr>
        <p:spPr>
          <a:xfrm>
            <a:off x="4139527" y="65088"/>
            <a:ext cx="3326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Mixin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사용하기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9B1BF9-B3EA-47B9-92EC-3631231F8D0C}"/>
              </a:ext>
            </a:extLst>
          </p:cNvPr>
          <p:cNvSpPr/>
          <p:nvPr/>
        </p:nvSpPr>
        <p:spPr>
          <a:xfrm>
            <a:off x="5622758" y="2403748"/>
            <a:ext cx="1596189" cy="306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2F453B-9985-487D-89A4-2215DF9B7A6D}"/>
              </a:ext>
            </a:extLst>
          </p:cNvPr>
          <p:cNvSpPr/>
          <p:nvPr/>
        </p:nvSpPr>
        <p:spPr>
          <a:xfrm>
            <a:off x="5823284" y="3699529"/>
            <a:ext cx="1395663" cy="306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276028-6EF6-4CD7-9256-AAA21F09A715}"/>
              </a:ext>
            </a:extLst>
          </p:cNvPr>
          <p:cNvSpPr/>
          <p:nvPr/>
        </p:nvSpPr>
        <p:spPr>
          <a:xfrm>
            <a:off x="6800331" y="4024774"/>
            <a:ext cx="1395663" cy="306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895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F278636-57CB-4D7C-8181-5EF14B5D0AC7}"/>
              </a:ext>
            </a:extLst>
          </p:cNvPr>
          <p:cNvSpPr/>
          <p:nvPr/>
        </p:nvSpPr>
        <p:spPr>
          <a:xfrm>
            <a:off x="3635454" y="1074733"/>
            <a:ext cx="4218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python manage.py runserver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70494F-D78A-4675-A0C6-D0AB1FB09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81" y="1857240"/>
            <a:ext cx="5504530" cy="41415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BA66308-6DD3-4110-8C82-34EA60C5E1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857240"/>
            <a:ext cx="5664160" cy="41415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FABD2A1-4D8D-4411-97C5-09861EBA6278}"/>
              </a:ext>
            </a:extLst>
          </p:cNvPr>
          <p:cNvSpPr/>
          <p:nvPr/>
        </p:nvSpPr>
        <p:spPr>
          <a:xfrm>
            <a:off x="9442578" y="2162330"/>
            <a:ext cx="824370" cy="356281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770E60-0716-459A-B3F8-F688A6A7B2B7}"/>
              </a:ext>
            </a:extLst>
          </p:cNvPr>
          <p:cNvSpPr/>
          <p:nvPr/>
        </p:nvSpPr>
        <p:spPr>
          <a:xfrm>
            <a:off x="11000749" y="2162330"/>
            <a:ext cx="759411" cy="356281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06BD18-F262-40A8-8247-EDE5E827CB4C}"/>
              </a:ext>
            </a:extLst>
          </p:cNvPr>
          <p:cNvSpPr/>
          <p:nvPr/>
        </p:nvSpPr>
        <p:spPr>
          <a:xfrm>
            <a:off x="10953920" y="5571277"/>
            <a:ext cx="759411" cy="356281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F1707358-260A-42C7-986E-555F2CE95D70}"/>
              </a:ext>
            </a:extLst>
          </p:cNvPr>
          <p:cNvSpPr/>
          <p:nvPr/>
        </p:nvSpPr>
        <p:spPr>
          <a:xfrm>
            <a:off x="11825119" y="1985576"/>
            <a:ext cx="271418" cy="4141575"/>
          </a:xfrm>
          <a:prstGeom prst="rightBrac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E30BBA-6BEF-41F4-849C-383697451C0C}"/>
              </a:ext>
            </a:extLst>
          </p:cNvPr>
          <p:cNvSpPr/>
          <p:nvPr/>
        </p:nvSpPr>
        <p:spPr>
          <a:xfrm>
            <a:off x="9699638" y="3021761"/>
            <a:ext cx="20136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Http Method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4D69A2-368F-4A81-B209-41DC3683F1AB}"/>
              </a:ext>
            </a:extLst>
          </p:cNvPr>
          <p:cNvSpPr/>
          <p:nvPr/>
        </p:nvSpPr>
        <p:spPr>
          <a:xfrm>
            <a:off x="4139527" y="65088"/>
            <a:ext cx="3326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Mixin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사용하기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46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B6A34F-4F9C-41AB-865C-272ADF2EB888}"/>
              </a:ext>
            </a:extLst>
          </p:cNvPr>
          <p:cNvSpPr txBox="1"/>
          <p:nvPr/>
        </p:nvSpPr>
        <p:spPr>
          <a:xfrm>
            <a:off x="1002506" y="2281535"/>
            <a:ext cx="10706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코드의 재활용성을 높이고 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백엔드와 프론트엔드의 완벽한 분리를 하기 위해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			     </a:t>
            </a:r>
            <a:r>
              <a:rPr lang="ko-KR" altLang="en-US" sz="2400" dirty="0">
                <a:solidFill>
                  <a:schemeClr val="bg1"/>
                </a:solidFill>
              </a:rPr>
              <a:t>지난주에 배웠던 것은</a:t>
            </a:r>
            <a:r>
              <a:rPr lang="en-US" altLang="ko-KR" sz="2400" dirty="0">
                <a:solidFill>
                  <a:schemeClr val="bg1"/>
                </a:solidFill>
              </a:rPr>
              <a:t>?!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9598EA3-F2BA-4C66-BB67-F07B8B23B673}"/>
              </a:ext>
            </a:extLst>
          </p:cNvPr>
          <p:cNvSpPr txBox="1">
            <a:spLocks/>
          </p:cNvSpPr>
          <p:nvPr/>
        </p:nvSpPr>
        <p:spPr>
          <a:xfrm>
            <a:off x="492584" y="3776188"/>
            <a:ext cx="10902032" cy="12397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7000" dirty="0">
                <a:solidFill>
                  <a:schemeClr val="accent4"/>
                </a:solidFill>
                <a:latin typeface="나눔고딕"/>
                <a:ea typeface="나눔고딕"/>
                <a:cs typeface="나눔고딕"/>
              </a:rPr>
              <a:t>RESTful API </a:t>
            </a:r>
            <a:endParaRPr lang="ko-KR" altLang="en-US" sz="7000" dirty="0">
              <a:solidFill>
                <a:srgbClr val="7030A0"/>
              </a:solidFill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07271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AD61A98-7A4E-447A-A56F-799F168BDF03}"/>
              </a:ext>
            </a:extLst>
          </p:cNvPr>
          <p:cNvSpPr/>
          <p:nvPr/>
        </p:nvSpPr>
        <p:spPr>
          <a:xfrm>
            <a:off x="4375016" y="2598003"/>
            <a:ext cx="34419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    </a:t>
            </a:r>
            <a:r>
              <a:rPr lang="ko-KR" altLang="en-US" sz="2400" dirty="0">
                <a:solidFill>
                  <a:schemeClr val="bg1"/>
                </a:solidFill>
              </a:rPr>
              <a:t>더더욱 간단한 </a:t>
            </a:r>
            <a:r>
              <a:rPr lang="en-US" altLang="ko-KR" sz="2400" dirty="0">
                <a:solidFill>
                  <a:schemeClr val="bg1"/>
                </a:solidFill>
              </a:rPr>
              <a:t>!!!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Generic class </a:t>
            </a:r>
            <a:r>
              <a:rPr lang="ko-KR" altLang="en-US" sz="2400" dirty="0">
                <a:solidFill>
                  <a:schemeClr val="bg1"/>
                </a:solidFill>
              </a:rPr>
              <a:t>사용하기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79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AD61A98-7A4E-447A-A56F-799F168BDF03}"/>
              </a:ext>
            </a:extLst>
          </p:cNvPr>
          <p:cNvSpPr/>
          <p:nvPr/>
        </p:nvSpPr>
        <p:spPr>
          <a:xfrm>
            <a:off x="4027232" y="647700"/>
            <a:ext cx="34419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더더욱 간단한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!!!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Generic class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사용하기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C35A035-B548-4AA9-970D-045C97578BC5}"/>
              </a:ext>
            </a:extLst>
          </p:cNvPr>
          <p:cNvGrpSpPr/>
          <p:nvPr/>
        </p:nvGrpSpPr>
        <p:grpSpPr>
          <a:xfrm>
            <a:off x="550508" y="1670886"/>
            <a:ext cx="1924050" cy="4791075"/>
            <a:chOff x="550508" y="1670886"/>
            <a:chExt cx="1924050" cy="479107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E70C232-1755-4DBA-8909-15651877B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0508" y="1670886"/>
              <a:ext cx="1924050" cy="479107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AC54B77-12AF-4BE5-A1F6-E8F1EA5F302A}"/>
                </a:ext>
              </a:extLst>
            </p:cNvPr>
            <p:cNvSpPr/>
            <p:nvPr/>
          </p:nvSpPr>
          <p:spPr>
            <a:xfrm>
              <a:off x="550508" y="4165705"/>
              <a:ext cx="1924050" cy="261915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6EA5022-569B-42B4-BC10-E72AEFD2E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1538" y="1670886"/>
            <a:ext cx="9305140" cy="175811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EF6F-BBE1-4B12-A586-746110421222}"/>
              </a:ext>
            </a:extLst>
          </p:cNvPr>
          <p:cNvSpPr/>
          <p:nvPr/>
        </p:nvSpPr>
        <p:spPr>
          <a:xfrm>
            <a:off x="4770746" y="3429000"/>
            <a:ext cx="51267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  <a:hlinkClick r:id="rId6"/>
              </a:rPr>
              <a:t>https://github.com/encode/django-rest-framework/blob/master/rest_framework/generics.py</a:t>
            </a:r>
            <a:endParaRPr lang="en-US" altLang="ko-KR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15475A-D992-4EFA-B222-9DCFF0008B58}"/>
              </a:ext>
            </a:extLst>
          </p:cNvPr>
          <p:cNvSpPr/>
          <p:nvPr/>
        </p:nvSpPr>
        <p:spPr>
          <a:xfrm>
            <a:off x="2793832" y="2641134"/>
            <a:ext cx="7843754" cy="675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3943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AD61A98-7A4E-447A-A56F-799F168BDF03}"/>
              </a:ext>
            </a:extLst>
          </p:cNvPr>
          <p:cNvSpPr/>
          <p:nvPr/>
        </p:nvSpPr>
        <p:spPr>
          <a:xfrm>
            <a:off x="4027231" y="138698"/>
            <a:ext cx="34788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더더욱 간단한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!!!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Generic class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사용하기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C35A035-B548-4AA9-970D-045C97578BC5}"/>
              </a:ext>
            </a:extLst>
          </p:cNvPr>
          <p:cNvGrpSpPr/>
          <p:nvPr/>
        </p:nvGrpSpPr>
        <p:grpSpPr>
          <a:xfrm>
            <a:off x="550508" y="1670886"/>
            <a:ext cx="1924050" cy="4791075"/>
            <a:chOff x="550508" y="1670886"/>
            <a:chExt cx="1924050" cy="479107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E70C232-1755-4DBA-8909-15651877B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0508" y="1670886"/>
              <a:ext cx="1924050" cy="479107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AC54B77-12AF-4BE5-A1F6-E8F1EA5F302A}"/>
                </a:ext>
              </a:extLst>
            </p:cNvPr>
            <p:cNvSpPr/>
            <p:nvPr/>
          </p:nvSpPr>
          <p:spPr>
            <a:xfrm>
              <a:off x="550508" y="4165705"/>
              <a:ext cx="1924050" cy="261915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0A3C8EE0-E4AF-4BCB-AEAF-6109E92136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179" y="1530484"/>
            <a:ext cx="5045313" cy="32140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FCCFFE-F5C3-4944-BA67-3F82FE1DC0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2292" y="5376111"/>
            <a:ext cx="5029200" cy="10858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4DEA32-4388-49FE-A8AE-C21889C9E464}"/>
              </a:ext>
            </a:extLst>
          </p:cNvPr>
          <p:cNvSpPr/>
          <p:nvPr/>
        </p:nvSpPr>
        <p:spPr>
          <a:xfrm>
            <a:off x="8170744" y="795218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List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만들기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5948AC-0416-47D5-AC31-C7D79D5801D4}"/>
              </a:ext>
            </a:extLst>
          </p:cNvPr>
          <p:cNvSpPr/>
          <p:nvPr/>
        </p:nvSpPr>
        <p:spPr>
          <a:xfrm>
            <a:off x="4711013" y="1553010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Mixin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84176E-E9FF-4168-8C61-1A939AD98E61}"/>
              </a:ext>
            </a:extLst>
          </p:cNvPr>
          <p:cNvSpPr/>
          <p:nvPr/>
        </p:nvSpPr>
        <p:spPr>
          <a:xfrm>
            <a:off x="4393414" y="5376111"/>
            <a:ext cx="2018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Generic_class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8BF3F4-1DBD-4300-8A2F-15901F0FFD4C}"/>
              </a:ext>
            </a:extLst>
          </p:cNvPr>
          <p:cNvSpPr/>
          <p:nvPr/>
        </p:nvSpPr>
        <p:spPr>
          <a:xfrm>
            <a:off x="6898106" y="3122395"/>
            <a:ext cx="4572000" cy="1495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8655180-3BB4-4F8E-8897-E08CDCEA0D87}"/>
              </a:ext>
            </a:extLst>
          </p:cNvPr>
          <p:cNvCxnSpPr>
            <a:cxnSpLocks/>
          </p:cNvCxnSpPr>
          <p:nvPr/>
        </p:nvCxnSpPr>
        <p:spPr>
          <a:xfrm>
            <a:off x="8234912" y="5678905"/>
            <a:ext cx="28341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BC754A-2674-480E-AD70-318AD9C2B1B8}"/>
              </a:ext>
            </a:extLst>
          </p:cNvPr>
          <p:cNvSpPr/>
          <p:nvPr/>
        </p:nvSpPr>
        <p:spPr>
          <a:xfrm flipV="1">
            <a:off x="9240253" y="5376110"/>
            <a:ext cx="1828799" cy="302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5775D60-A4FE-4220-892A-B68C273725FE}"/>
              </a:ext>
            </a:extLst>
          </p:cNvPr>
          <p:cNvCxnSpPr/>
          <p:nvPr/>
        </p:nvCxnSpPr>
        <p:spPr>
          <a:xfrm>
            <a:off x="9849409" y="4618318"/>
            <a:ext cx="0" cy="6315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B613F7-9A31-44A9-BC4E-887DF3988A4F}"/>
              </a:ext>
            </a:extLst>
          </p:cNvPr>
          <p:cNvSpPr/>
          <p:nvPr/>
        </p:nvSpPr>
        <p:spPr>
          <a:xfrm>
            <a:off x="8278228" y="1626544"/>
            <a:ext cx="2421856" cy="864275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22E4F0-45DE-46FF-AB34-3D87D53D7872}"/>
              </a:ext>
            </a:extLst>
          </p:cNvPr>
          <p:cNvSpPr/>
          <p:nvPr/>
        </p:nvSpPr>
        <p:spPr>
          <a:xfrm>
            <a:off x="2976862" y="2058681"/>
            <a:ext cx="36354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7"/>
              </a:rPr>
              <a:t>https://github.com/encode/django-rest-framework/blob/0e1c5d313232a131bb4a1a414abf921744ab40e0/rest_framework/generics.py#L232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068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A328E307-F599-4117-994D-34685157B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793" y="1553010"/>
            <a:ext cx="5875522" cy="32056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417967-4FBD-4830-9CFF-1DD320C33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104" y="5366586"/>
            <a:ext cx="6076950" cy="1095375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AD61A98-7A4E-447A-A56F-799F168BDF03}"/>
              </a:ext>
            </a:extLst>
          </p:cNvPr>
          <p:cNvSpPr/>
          <p:nvPr/>
        </p:nvSpPr>
        <p:spPr>
          <a:xfrm>
            <a:off x="4027231" y="138698"/>
            <a:ext cx="34419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더더욱 간단한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!!!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Generic class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사용하기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C35A035-B548-4AA9-970D-045C97578BC5}"/>
              </a:ext>
            </a:extLst>
          </p:cNvPr>
          <p:cNvGrpSpPr/>
          <p:nvPr/>
        </p:nvGrpSpPr>
        <p:grpSpPr>
          <a:xfrm>
            <a:off x="550508" y="1670886"/>
            <a:ext cx="1924050" cy="4791075"/>
            <a:chOff x="550508" y="1670886"/>
            <a:chExt cx="1924050" cy="479107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E70C232-1755-4DBA-8909-15651877B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0508" y="1670886"/>
              <a:ext cx="1924050" cy="479107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AC54B77-12AF-4BE5-A1F6-E8F1EA5F302A}"/>
                </a:ext>
              </a:extLst>
            </p:cNvPr>
            <p:cNvSpPr/>
            <p:nvPr/>
          </p:nvSpPr>
          <p:spPr>
            <a:xfrm>
              <a:off x="550508" y="4165705"/>
              <a:ext cx="1924050" cy="261915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4DEA32-4388-49FE-A8AE-C21889C9E464}"/>
              </a:ext>
            </a:extLst>
          </p:cNvPr>
          <p:cNvSpPr/>
          <p:nvPr/>
        </p:nvSpPr>
        <p:spPr>
          <a:xfrm>
            <a:off x="8170744" y="795218"/>
            <a:ext cx="2020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Detail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만들기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5948AC-0416-47D5-AC31-C7D79D5801D4}"/>
              </a:ext>
            </a:extLst>
          </p:cNvPr>
          <p:cNvSpPr/>
          <p:nvPr/>
        </p:nvSpPr>
        <p:spPr>
          <a:xfrm>
            <a:off x="4711013" y="1553010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Mixin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84176E-E9FF-4168-8C61-1A939AD98E61}"/>
              </a:ext>
            </a:extLst>
          </p:cNvPr>
          <p:cNvSpPr/>
          <p:nvPr/>
        </p:nvSpPr>
        <p:spPr>
          <a:xfrm>
            <a:off x="3785326" y="5376110"/>
            <a:ext cx="2018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Generic_class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8BF3F4-1DBD-4300-8A2F-15901F0FFD4C}"/>
              </a:ext>
            </a:extLst>
          </p:cNvPr>
          <p:cNvSpPr/>
          <p:nvPr/>
        </p:nvSpPr>
        <p:spPr>
          <a:xfrm>
            <a:off x="6497053" y="3122395"/>
            <a:ext cx="4973053" cy="1495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8655180-3BB4-4F8E-8897-E08CDCEA0D87}"/>
              </a:ext>
            </a:extLst>
          </p:cNvPr>
          <p:cNvCxnSpPr>
            <a:cxnSpLocks/>
          </p:cNvCxnSpPr>
          <p:nvPr/>
        </p:nvCxnSpPr>
        <p:spPr>
          <a:xfrm>
            <a:off x="7972926" y="5678905"/>
            <a:ext cx="38661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BC754A-2674-480E-AD70-318AD9C2B1B8}"/>
              </a:ext>
            </a:extLst>
          </p:cNvPr>
          <p:cNvSpPr/>
          <p:nvPr/>
        </p:nvSpPr>
        <p:spPr>
          <a:xfrm flipV="1">
            <a:off x="8756934" y="5441023"/>
            <a:ext cx="3130266" cy="237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5775D60-A4FE-4220-892A-B68C273725FE}"/>
              </a:ext>
            </a:extLst>
          </p:cNvPr>
          <p:cNvCxnSpPr/>
          <p:nvPr/>
        </p:nvCxnSpPr>
        <p:spPr>
          <a:xfrm>
            <a:off x="9849409" y="4618318"/>
            <a:ext cx="0" cy="6315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B613F7-9A31-44A9-BC4E-887DF3988A4F}"/>
              </a:ext>
            </a:extLst>
          </p:cNvPr>
          <p:cNvSpPr/>
          <p:nvPr/>
        </p:nvSpPr>
        <p:spPr>
          <a:xfrm>
            <a:off x="8708808" y="1554529"/>
            <a:ext cx="2421856" cy="864275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22E4F0-45DE-46FF-AB34-3D87D53D7872}"/>
              </a:ext>
            </a:extLst>
          </p:cNvPr>
          <p:cNvSpPr/>
          <p:nvPr/>
        </p:nvSpPr>
        <p:spPr>
          <a:xfrm>
            <a:off x="2568014" y="2622622"/>
            <a:ext cx="3635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7"/>
              </a:rPr>
              <a:t>https://github.com/encode/django-rest-framework/blob/0e1c5d313232a131bb4a1a414abf921744ab40e0/rest_framework/generics.py#L232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5972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90F2398-E6F2-4A77-AF9D-07D52243FDA3}"/>
              </a:ext>
            </a:extLst>
          </p:cNvPr>
          <p:cNvSpPr/>
          <p:nvPr/>
        </p:nvSpPr>
        <p:spPr>
          <a:xfrm>
            <a:off x="3368330" y="2459504"/>
            <a:ext cx="545534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viewset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과 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router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를 </a:t>
            </a:r>
            <a:endParaRPr lang="en-US" altLang="ko-KR" sz="24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이해하기 위한 간단한 상속 개념 알기 </a:t>
            </a:r>
            <a:endParaRPr lang="en-US" altLang="ko-KR" sz="24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      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89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A7DB05-9668-4A05-9292-7E676828EB4F}"/>
              </a:ext>
            </a:extLst>
          </p:cNvPr>
          <p:cNvSpPr txBox="1"/>
          <p:nvPr/>
        </p:nvSpPr>
        <p:spPr>
          <a:xfrm>
            <a:off x="4228526" y="406259"/>
            <a:ext cx="3348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ViewSet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이르는 과정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17E25A-EA83-483D-8811-8818AC9D1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722" y="1973813"/>
            <a:ext cx="5888888" cy="3762375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EEE106D2-9D05-4ABD-BE86-1705BDE920B4}"/>
              </a:ext>
            </a:extLst>
          </p:cNvPr>
          <p:cNvGrpSpPr/>
          <p:nvPr/>
        </p:nvGrpSpPr>
        <p:grpSpPr>
          <a:xfrm>
            <a:off x="8279944" y="1853241"/>
            <a:ext cx="2206053" cy="4003518"/>
            <a:chOff x="7975144" y="1736214"/>
            <a:chExt cx="2206053" cy="400351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9C14859-891A-4F56-81AC-0EAE1F01493B}"/>
                </a:ext>
              </a:extLst>
            </p:cNvPr>
            <p:cNvGrpSpPr/>
            <p:nvPr/>
          </p:nvGrpSpPr>
          <p:grpSpPr>
            <a:xfrm>
              <a:off x="7975144" y="1736214"/>
              <a:ext cx="2206053" cy="4003518"/>
              <a:chOff x="7975144" y="1736214"/>
              <a:chExt cx="2206053" cy="4003518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6744858-43AC-4DE9-A0BF-6D5506CB548B}"/>
                  </a:ext>
                </a:extLst>
              </p:cNvPr>
              <p:cNvSpPr/>
              <p:nvPr/>
            </p:nvSpPr>
            <p:spPr>
              <a:xfrm>
                <a:off x="8343835" y="5216512"/>
                <a:ext cx="14943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APIView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01E84E7-3206-4BB2-9CB0-4945C8C69E26}"/>
                  </a:ext>
                </a:extLst>
              </p:cNvPr>
              <p:cNvSpPr/>
              <p:nvPr/>
            </p:nvSpPr>
            <p:spPr>
              <a:xfrm>
                <a:off x="8480892" y="3926772"/>
                <a:ext cx="1220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Mixins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D09D45E-D177-48EF-AB85-82E6BE4FDCC6}"/>
                  </a:ext>
                </a:extLst>
              </p:cNvPr>
              <p:cNvSpPr/>
              <p:nvPr/>
            </p:nvSpPr>
            <p:spPr>
              <a:xfrm>
                <a:off x="7975144" y="2776191"/>
                <a:ext cx="22060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Generic CBV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84770B5-1626-42B3-AA52-AC7B3490F96F}"/>
                  </a:ext>
                </a:extLst>
              </p:cNvPr>
              <p:cNvSpPr/>
              <p:nvPr/>
            </p:nvSpPr>
            <p:spPr>
              <a:xfrm>
                <a:off x="8343835" y="1736214"/>
                <a:ext cx="14686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ViewSet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" name="순서도: 추출 6">
              <a:extLst>
                <a:ext uri="{FF2B5EF4-FFF2-40B4-BE49-F238E27FC236}">
                  <a16:creationId xmlns:a16="http://schemas.microsoft.com/office/drawing/2014/main" id="{3BAF3C4D-81B3-433E-9F65-AE747E4E0FD3}"/>
                </a:ext>
              </a:extLst>
            </p:cNvPr>
            <p:cNvSpPr/>
            <p:nvPr/>
          </p:nvSpPr>
          <p:spPr>
            <a:xfrm>
              <a:off x="8655242" y="2404266"/>
              <a:ext cx="845856" cy="289665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순서도: 추출 18">
              <a:extLst>
                <a:ext uri="{FF2B5EF4-FFF2-40B4-BE49-F238E27FC236}">
                  <a16:creationId xmlns:a16="http://schemas.microsoft.com/office/drawing/2014/main" id="{8807492E-FC3B-4DB9-929B-8D139A714428}"/>
                </a:ext>
              </a:extLst>
            </p:cNvPr>
            <p:cNvSpPr/>
            <p:nvPr/>
          </p:nvSpPr>
          <p:spPr>
            <a:xfrm>
              <a:off x="8655242" y="3490464"/>
              <a:ext cx="845856" cy="289665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순서도: 추출 19">
              <a:extLst>
                <a:ext uri="{FF2B5EF4-FFF2-40B4-BE49-F238E27FC236}">
                  <a16:creationId xmlns:a16="http://schemas.microsoft.com/office/drawing/2014/main" id="{A39B8F31-ACFB-4C3C-87F8-04B1EE669C6A}"/>
                </a:ext>
              </a:extLst>
            </p:cNvPr>
            <p:cNvSpPr/>
            <p:nvPr/>
          </p:nvSpPr>
          <p:spPr>
            <a:xfrm>
              <a:off x="8655242" y="4698653"/>
              <a:ext cx="845856" cy="289665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756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82E98B7-143D-4B19-B1D4-13670E2FE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108" y="2387665"/>
            <a:ext cx="7503194" cy="4188846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B02FE40-BF41-4112-9226-86882A6C2D2B}"/>
              </a:ext>
            </a:extLst>
          </p:cNvPr>
          <p:cNvSpPr txBox="1">
            <a:spLocks/>
          </p:cNvSpPr>
          <p:nvPr/>
        </p:nvSpPr>
        <p:spPr>
          <a:xfrm>
            <a:off x="532689" y="535002"/>
            <a:ext cx="10902032" cy="12397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/>
                <a:ea typeface="나눔고딕"/>
                <a:cs typeface="나눔고딕"/>
              </a:rPr>
              <a:t>Django 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고딕"/>
                <a:ea typeface="나눔고딕"/>
                <a:cs typeface="나눔고딕"/>
              </a:rPr>
              <a:t>”REST”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/>
                <a:ea typeface="나눔고딕"/>
                <a:cs typeface="나눔고딕"/>
              </a:rPr>
              <a:t> 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고딕"/>
                <a:ea typeface="나눔고딕"/>
                <a:cs typeface="나눔고딕"/>
              </a:rPr>
              <a:t>Framework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/>
                <a:ea typeface="나눔고딕"/>
                <a:cs typeface="나눔고딕"/>
              </a:rPr>
              <a:t> </a:t>
            </a: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/>
              <a:ea typeface="나눔고딕"/>
              <a:cs typeface="나눔고딕"/>
            </a:endParaRPr>
          </a:p>
          <a:p>
            <a:pPr lvl="0"/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/>
                <a:ea typeface="나눔고딕"/>
                <a:cs typeface="나눔고딕"/>
              </a:rPr>
              <a:t>공식홈페이지를 보고 </a:t>
            </a:r>
            <a:r>
              <a:rPr lang="en-US" altLang="ko-KR" sz="2500" dirty="0" err="1">
                <a:solidFill>
                  <a:srgbClr val="4472C4">
                    <a:lumMod val="60000"/>
                    <a:lumOff val="40000"/>
                  </a:srgbClr>
                </a:solidFill>
                <a:latin typeface="나눔고딕"/>
                <a:ea typeface="나눔고딕"/>
                <a:cs typeface="나눔고딕"/>
              </a:rPr>
              <a:t>viewsets</a:t>
            </a:r>
            <a:r>
              <a:rPr lang="en-US" altLang="ko-KR" sz="2500" dirty="0">
                <a:solidFill>
                  <a:srgbClr val="4472C4">
                    <a:lumMod val="60000"/>
                    <a:lumOff val="40000"/>
                  </a:srgbClr>
                </a:solidFill>
                <a:latin typeface="나눔고딕"/>
                <a:ea typeface="나눔고딕"/>
                <a:cs typeface="나눔고딕"/>
              </a:rPr>
              <a:t>-and-routers </a:t>
            </a:r>
            <a:r>
              <a:rPr lang="ko-KR" altLang="en-US" sz="2500" dirty="0" err="1">
                <a:solidFill>
                  <a:srgbClr val="4472C4">
                    <a:lumMod val="60000"/>
                    <a:lumOff val="40000"/>
                  </a:srgbClr>
                </a:solidFill>
                <a:latin typeface="나눔고딕"/>
                <a:ea typeface="나눔고딕"/>
                <a:cs typeface="나눔고딕"/>
              </a:rPr>
              <a:t>알아가보쟈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/>
                <a:ea typeface="나눔고딕"/>
                <a:cs typeface="나눔고딕"/>
              </a:rPr>
              <a:t>~~</a:t>
            </a:r>
            <a:endParaRPr kumimoji="0" lang="ko-KR" altLang="en-US" sz="25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나눔고딕"/>
              <a:ea typeface="나눔고딕"/>
              <a:cs typeface="나눔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4E3536-E711-4810-97D0-F041AE50CFE2}"/>
              </a:ext>
            </a:extLst>
          </p:cNvPr>
          <p:cNvSpPr/>
          <p:nvPr/>
        </p:nvSpPr>
        <p:spPr>
          <a:xfrm>
            <a:off x="1692275" y="1783021"/>
            <a:ext cx="92643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5"/>
              </a:rPr>
              <a:t>https://www.django-rest-framework.org/</a:t>
            </a:r>
            <a:r>
              <a:rPr lang="en-US" altLang="ko-KR" sz="2400" dirty="0">
                <a:hlinkClick r:id="rId5"/>
              </a:rPr>
              <a:t>tutorial/6-viewsets-and-routers/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8841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90F2398-E6F2-4A77-AF9D-07D52243FDA3}"/>
              </a:ext>
            </a:extLst>
          </p:cNvPr>
          <p:cNvSpPr/>
          <p:nvPr/>
        </p:nvSpPr>
        <p:spPr>
          <a:xfrm>
            <a:off x="4332031" y="505874"/>
            <a:ext cx="3915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viewset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router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알아보기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8B9FD6F-F01A-4F7C-9C77-CD95467250AE}"/>
              </a:ext>
            </a:extLst>
          </p:cNvPr>
          <p:cNvCxnSpPr/>
          <p:nvPr/>
        </p:nvCxnSpPr>
        <p:spPr>
          <a:xfrm>
            <a:off x="7988968" y="4130855"/>
            <a:ext cx="0" cy="1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30A93419-9D12-428A-A397-39A50D79F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439" y="1706090"/>
            <a:ext cx="5955121" cy="13683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677EF3-4C9A-41F5-8B1F-F23DE87DD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8440" y="4073479"/>
            <a:ext cx="5955120" cy="215686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9F9676-8D7D-4640-A7E7-9AD26152449E}"/>
              </a:ext>
            </a:extLst>
          </p:cNvPr>
          <p:cNvSpPr/>
          <p:nvPr/>
        </p:nvSpPr>
        <p:spPr>
          <a:xfrm>
            <a:off x="2180055" y="1105982"/>
            <a:ext cx="5859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1) </a:t>
            </a:r>
            <a:r>
              <a:rPr lang="ko-KR" altLang="en-US" sz="2400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읽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 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전용 </a:t>
            </a:r>
            <a:r>
              <a:rPr lang="en-US" altLang="ko-KR" sz="2400" dirty="0">
                <a:solidFill>
                  <a:prstClr val="white"/>
                </a:solidFill>
              </a:rPr>
              <a:t>viewsets    -&gt;  list + detail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0CD376-A1F2-45B1-BB23-86A33495362A}"/>
              </a:ext>
            </a:extLst>
          </p:cNvPr>
          <p:cNvSpPr/>
          <p:nvPr/>
        </p:nvSpPr>
        <p:spPr>
          <a:xfrm>
            <a:off x="2180055" y="3552736"/>
            <a:ext cx="3475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2) CRUD 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전용 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viewsets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49FC40-39B7-4B39-B7ED-C9EA15887B8A}"/>
              </a:ext>
            </a:extLst>
          </p:cNvPr>
          <p:cNvSpPr/>
          <p:nvPr/>
        </p:nvSpPr>
        <p:spPr>
          <a:xfrm>
            <a:off x="7475621" y="170609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altLang="ko-KR" sz="2800" dirty="0">
                <a:solidFill>
                  <a:srgbClr val="FFC000"/>
                </a:solidFill>
              </a:rPr>
              <a:t>List()</a:t>
            </a:r>
          </a:p>
          <a:p>
            <a:pPr lvl="0" algn="ctr"/>
            <a:r>
              <a:rPr lang="en-US" altLang="ko-KR" sz="2800" dirty="0">
                <a:solidFill>
                  <a:srgbClr val="FFC000"/>
                </a:solidFill>
                <a:latin typeface="SFMono-Regular"/>
              </a:rPr>
              <a:t>Retrieve() </a:t>
            </a:r>
            <a:endParaRPr lang="en-US" altLang="ko-KR" sz="2800" dirty="0">
              <a:solidFill>
                <a:srgbClr val="FFC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C39122-71A7-4B56-9A8F-A5EB3C6A150A}"/>
              </a:ext>
            </a:extLst>
          </p:cNvPr>
          <p:cNvSpPr/>
          <p:nvPr/>
        </p:nvSpPr>
        <p:spPr>
          <a:xfrm>
            <a:off x="7475621" y="3986191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altLang="ko-KR" sz="2800" dirty="0">
                <a:solidFill>
                  <a:srgbClr val="FFC000"/>
                </a:solidFill>
              </a:rPr>
              <a:t>List()</a:t>
            </a:r>
          </a:p>
          <a:p>
            <a:pPr lvl="0" algn="ctr"/>
            <a:r>
              <a:rPr lang="en-US" altLang="ko-KR" sz="2800" dirty="0">
                <a:solidFill>
                  <a:srgbClr val="FFC000"/>
                </a:solidFill>
                <a:latin typeface="SFMono-Regular"/>
              </a:rPr>
              <a:t>Retrieve() </a:t>
            </a:r>
          </a:p>
          <a:p>
            <a:pPr lvl="0" algn="ctr"/>
            <a:r>
              <a:rPr lang="en-US" altLang="ko-KR" sz="2800" dirty="0">
                <a:solidFill>
                  <a:srgbClr val="FFC000"/>
                </a:solidFill>
                <a:latin typeface="SFMono-Regular"/>
              </a:rPr>
              <a:t>Create()</a:t>
            </a:r>
          </a:p>
          <a:p>
            <a:pPr lvl="0" algn="ctr"/>
            <a:r>
              <a:rPr lang="en-US" altLang="ko-KR" sz="2800" dirty="0">
                <a:solidFill>
                  <a:srgbClr val="FFC000"/>
                </a:solidFill>
                <a:latin typeface="SFMono-Regular"/>
              </a:rPr>
              <a:t>Update()</a:t>
            </a:r>
          </a:p>
          <a:p>
            <a:pPr lvl="0" algn="ctr"/>
            <a:r>
              <a:rPr lang="en-US" altLang="ko-KR" sz="2800" dirty="0" err="1">
                <a:solidFill>
                  <a:srgbClr val="FFC000"/>
                </a:solidFill>
                <a:latin typeface="SFMono-Regular"/>
              </a:rPr>
              <a:t>Partial_update</a:t>
            </a:r>
            <a:r>
              <a:rPr lang="en-US" altLang="ko-KR" sz="2800" dirty="0">
                <a:solidFill>
                  <a:srgbClr val="FFC000"/>
                </a:solidFill>
                <a:latin typeface="SFMono-Regular"/>
              </a:rPr>
              <a:t>()</a:t>
            </a:r>
          </a:p>
          <a:p>
            <a:pPr lvl="0" algn="ctr"/>
            <a:r>
              <a:rPr lang="en-US" altLang="ko-KR" sz="2800" dirty="0">
                <a:solidFill>
                  <a:srgbClr val="FFC000"/>
                </a:solidFill>
                <a:latin typeface="SFMono-Regular"/>
              </a:rPr>
              <a:t>Destroy()</a:t>
            </a:r>
            <a:endParaRPr lang="en-US" altLang="ko-KR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7316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D9DCC7C-C86A-4D52-A1FF-EDF6995E5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365" y="1511967"/>
            <a:ext cx="8581166" cy="1657529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8C35A035-B548-4AA9-970D-045C97578BC5}"/>
              </a:ext>
            </a:extLst>
          </p:cNvPr>
          <p:cNvGrpSpPr/>
          <p:nvPr/>
        </p:nvGrpSpPr>
        <p:grpSpPr>
          <a:xfrm>
            <a:off x="550508" y="1670886"/>
            <a:ext cx="1956643" cy="4791075"/>
            <a:chOff x="550508" y="1670886"/>
            <a:chExt cx="1956643" cy="479107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E70C232-1755-4DBA-8909-15651877B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08" y="1670886"/>
              <a:ext cx="1924050" cy="479107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AC54B77-12AF-4BE5-A1F6-E8F1EA5F302A}"/>
                </a:ext>
              </a:extLst>
            </p:cNvPr>
            <p:cNvSpPr/>
            <p:nvPr/>
          </p:nvSpPr>
          <p:spPr>
            <a:xfrm>
              <a:off x="583101" y="5689705"/>
              <a:ext cx="1924050" cy="261915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15475A-D992-4EFA-B222-9DCFF0008B58}"/>
              </a:ext>
            </a:extLst>
          </p:cNvPr>
          <p:cNvSpPr/>
          <p:nvPr/>
        </p:nvSpPr>
        <p:spPr>
          <a:xfrm>
            <a:off x="2954253" y="2488111"/>
            <a:ext cx="7843754" cy="675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51E294A-F365-403D-B03B-F9F05DB6F3C8}"/>
              </a:ext>
            </a:extLst>
          </p:cNvPr>
          <p:cNvSpPr/>
          <p:nvPr/>
        </p:nvSpPr>
        <p:spPr>
          <a:xfrm>
            <a:off x="4332031" y="505874"/>
            <a:ext cx="3915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viewset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router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알아보기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35193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8C35A035-B548-4AA9-970D-045C97578BC5}"/>
              </a:ext>
            </a:extLst>
          </p:cNvPr>
          <p:cNvGrpSpPr/>
          <p:nvPr/>
        </p:nvGrpSpPr>
        <p:grpSpPr>
          <a:xfrm>
            <a:off x="550508" y="1670886"/>
            <a:ext cx="1956643" cy="4791075"/>
            <a:chOff x="550508" y="1670886"/>
            <a:chExt cx="1956643" cy="479107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E70C232-1755-4DBA-8909-15651877B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0508" y="1670886"/>
              <a:ext cx="1924050" cy="479107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AC54B77-12AF-4BE5-A1F6-E8F1EA5F302A}"/>
                </a:ext>
              </a:extLst>
            </p:cNvPr>
            <p:cNvSpPr/>
            <p:nvPr/>
          </p:nvSpPr>
          <p:spPr>
            <a:xfrm>
              <a:off x="583101" y="5689705"/>
              <a:ext cx="1924050" cy="261915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51E294A-F365-403D-B03B-F9F05DB6F3C8}"/>
              </a:ext>
            </a:extLst>
          </p:cNvPr>
          <p:cNvSpPr/>
          <p:nvPr/>
        </p:nvSpPr>
        <p:spPr>
          <a:xfrm>
            <a:off x="4332031" y="505874"/>
            <a:ext cx="3915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viewset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router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알아보기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ADFE32-873D-4927-8266-B20836D91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3224" y="1670886"/>
            <a:ext cx="8038268" cy="307995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115475A-D992-4EFA-B222-9DCFF0008B58}"/>
              </a:ext>
            </a:extLst>
          </p:cNvPr>
          <p:cNvSpPr/>
          <p:nvPr/>
        </p:nvSpPr>
        <p:spPr>
          <a:xfrm>
            <a:off x="3603224" y="2753428"/>
            <a:ext cx="7843754" cy="675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C176A5-2DFC-413E-9739-DFCE5D341D25}"/>
              </a:ext>
            </a:extLst>
          </p:cNvPr>
          <p:cNvSpPr/>
          <p:nvPr/>
        </p:nvSpPr>
        <p:spPr>
          <a:xfrm>
            <a:off x="2917647" y="4511542"/>
            <a:ext cx="9214908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400" dirty="0">
                <a:solidFill>
                  <a:prstClr val="white"/>
                </a:solidFill>
              </a:rPr>
              <a:t>ReadOnlyModelViewSet</a:t>
            </a:r>
            <a:r>
              <a:rPr lang="ko-KR" altLang="en-US" sz="2400" dirty="0">
                <a:solidFill>
                  <a:prstClr val="white"/>
                </a:solidFill>
              </a:rPr>
              <a:t>은 </a:t>
            </a:r>
            <a:endParaRPr lang="en-US" altLang="ko-KR" sz="2400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기본적으로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Listview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detailview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에서 사용되고 있는 </a:t>
            </a:r>
            <a:r>
              <a:rPr lang="ko-KR" altLang="en-US" sz="2400" dirty="0">
                <a:solidFill>
                  <a:prstClr val="white"/>
                </a:solidFill>
              </a:rPr>
              <a:t>기능들인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0" algn="ctr"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List()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-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작성된 글의 목록을 조회하는 기능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</a:p>
          <a:p>
            <a:pPr lvl="0" algn="ctr"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Retrive() – 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작성된 글을 검색하는 기능</a:t>
            </a:r>
            <a:endParaRPr lang="en-US" altLang="ko-KR" sz="24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 algn="ctr">
              <a:defRPr/>
            </a:pP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즉 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! 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글들을 읽기만 하는 기능들을 모아둔 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viewset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이다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!</a:t>
            </a:r>
          </a:p>
          <a:p>
            <a:pPr lvl="0" algn="ctr"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763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2CA5D273-94B2-4BAF-9E11-BE0AFB967F32}"/>
              </a:ext>
            </a:extLst>
          </p:cNvPr>
          <p:cNvSpPr txBox="1">
            <a:spLocks/>
          </p:cNvSpPr>
          <p:nvPr/>
        </p:nvSpPr>
        <p:spPr>
          <a:xfrm>
            <a:off x="891349" y="2937452"/>
            <a:ext cx="10902032" cy="12397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7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Django </a:t>
            </a:r>
            <a:r>
              <a:rPr lang="en-US" altLang="ko-KR" sz="7000" dirty="0">
                <a:solidFill>
                  <a:schemeClr val="accent4"/>
                </a:solidFill>
                <a:latin typeface="나눔고딕"/>
                <a:ea typeface="나눔고딕"/>
                <a:cs typeface="나눔고딕"/>
              </a:rPr>
              <a:t>”REST”</a:t>
            </a:r>
            <a:r>
              <a:rPr lang="en-US" altLang="ko-KR" sz="7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7000" dirty="0">
                <a:solidFill>
                  <a:srgbClr val="7030A0"/>
                </a:solidFill>
                <a:latin typeface="나눔고딕"/>
                <a:ea typeface="나눔고딕"/>
                <a:cs typeface="나눔고딕"/>
              </a:rPr>
              <a:t>Framework</a:t>
            </a:r>
            <a:endParaRPr lang="ko-KR" altLang="en-US" sz="7000" dirty="0">
              <a:solidFill>
                <a:srgbClr val="7030A0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95C6F-2ED1-4589-9358-9643D4F52677}"/>
              </a:ext>
            </a:extLst>
          </p:cNvPr>
          <p:cNvSpPr txBox="1"/>
          <p:nvPr/>
        </p:nvSpPr>
        <p:spPr>
          <a:xfrm>
            <a:off x="1739983" y="1192412"/>
            <a:ext cx="920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 	Django </a:t>
            </a:r>
            <a:r>
              <a:rPr lang="ko-KR" altLang="en-US" sz="2400" dirty="0">
                <a:solidFill>
                  <a:schemeClr val="bg1"/>
                </a:solidFill>
              </a:rPr>
              <a:t>안에서 </a:t>
            </a:r>
            <a:r>
              <a:rPr lang="en-US" altLang="ko-KR" sz="2400" dirty="0">
                <a:solidFill>
                  <a:srgbClr val="FFC000"/>
                </a:solidFill>
              </a:rPr>
              <a:t>RESTful API </a:t>
            </a:r>
            <a:r>
              <a:rPr lang="ko-KR" altLang="en-US" sz="2400" dirty="0">
                <a:solidFill>
                  <a:srgbClr val="FFC000"/>
                </a:solidFill>
              </a:rPr>
              <a:t>서버</a:t>
            </a:r>
            <a:r>
              <a:rPr lang="ko-KR" altLang="en-US" sz="2400" dirty="0">
                <a:solidFill>
                  <a:schemeClr val="bg1"/>
                </a:solidFill>
              </a:rPr>
              <a:t>를</a:t>
            </a:r>
            <a:r>
              <a:rPr lang="ko-KR" altLang="en-US" sz="2400" dirty="0">
                <a:solidFill>
                  <a:srgbClr val="FFC000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쉽게 </a:t>
            </a:r>
            <a:r>
              <a:rPr lang="ko-KR" altLang="en-US" sz="2400" dirty="0">
                <a:solidFill>
                  <a:schemeClr val="accent4"/>
                </a:solidFill>
              </a:rPr>
              <a:t>구축</a:t>
            </a:r>
            <a:r>
              <a:rPr lang="ko-KR" altLang="en-US" sz="2400" dirty="0">
                <a:solidFill>
                  <a:schemeClr val="bg1"/>
                </a:solidFill>
              </a:rPr>
              <a:t>하여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 </a:t>
            </a:r>
            <a:r>
              <a:rPr lang="ko-KR" altLang="en-US" sz="2400" dirty="0">
                <a:solidFill>
                  <a:schemeClr val="bg1"/>
                </a:solidFill>
              </a:rPr>
              <a:t>다른 웹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앱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컴퓨터 등등에서  </a:t>
            </a:r>
            <a:r>
              <a:rPr lang="en-US" altLang="ko-KR" sz="2400" dirty="0">
                <a:solidFill>
                  <a:schemeClr val="bg1"/>
                </a:solidFill>
              </a:rPr>
              <a:t>Django </a:t>
            </a:r>
            <a:r>
              <a:rPr lang="ko-KR" altLang="en-US" sz="2400" dirty="0">
                <a:solidFill>
                  <a:schemeClr val="bg1"/>
                </a:solidFill>
              </a:rPr>
              <a:t>데이터를 다룰 수 있도록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		</a:t>
            </a:r>
            <a:r>
              <a:rPr lang="ko-KR" altLang="en-US" sz="2400" dirty="0">
                <a:solidFill>
                  <a:schemeClr val="accent4"/>
                </a:solidFill>
              </a:rPr>
              <a:t>데이터구조화를 도와주는 </a:t>
            </a:r>
            <a:r>
              <a:rPr lang="ko-KR" altLang="en-US" sz="2400" dirty="0">
                <a:solidFill>
                  <a:srgbClr val="7030A0"/>
                </a:solidFill>
              </a:rPr>
              <a:t>프레임워크</a:t>
            </a:r>
            <a:r>
              <a:rPr lang="en-US" altLang="ko-KR" sz="2400" dirty="0">
                <a:solidFill>
                  <a:schemeClr val="bg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86176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90F2398-E6F2-4A77-AF9D-07D52243FDA3}"/>
              </a:ext>
            </a:extLst>
          </p:cNvPr>
          <p:cNvSpPr/>
          <p:nvPr/>
        </p:nvSpPr>
        <p:spPr>
          <a:xfrm>
            <a:off x="4332031" y="505874"/>
            <a:ext cx="3915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dirty="0">
                <a:solidFill>
                  <a:prstClr val="white"/>
                </a:solidFill>
              </a:rPr>
              <a:t>viewset</a:t>
            </a:r>
            <a:r>
              <a:rPr lang="ko-KR" altLang="en-US" sz="2400" dirty="0">
                <a:solidFill>
                  <a:prstClr val="white"/>
                </a:solidFill>
              </a:rPr>
              <a:t>과 </a:t>
            </a:r>
            <a:r>
              <a:rPr lang="en-US" altLang="ko-KR" sz="2400" dirty="0">
                <a:solidFill>
                  <a:prstClr val="white"/>
                </a:solidFill>
              </a:rPr>
              <a:t>router </a:t>
            </a:r>
            <a:r>
              <a:rPr lang="ko-KR" altLang="en-US" sz="2400" dirty="0">
                <a:solidFill>
                  <a:prstClr val="white"/>
                </a:solidFill>
              </a:rPr>
              <a:t>알아보기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6B09F8-126B-4D11-AD9B-D3A562471627}"/>
              </a:ext>
            </a:extLst>
          </p:cNvPr>
          <p:cNvSpPr/>
          <p:nvPr/>
        </p:nvSpPr>
        <p:spPr>
          <a:xfrm>
            <a:off x="3416967" y="967539"/>
            <a:ext cx="89835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https://github.com/encode/django-rest-framework/blob/master/rest_framework/viewsets.py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9B1463-B885-460A-96DC-1AB01675D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46" y="2075535"/>
            <a:ext cx="5858149" cy="18759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AADA01-C606-4546-AEDE-75E6CE74D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0003" y="4145806"/>
            <a:ext cx="5572125" cy="24669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594AD7D-470E-4579-AD09-5520B456FC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2270" y="2880561"/>
            <a:ext cx="5581650" cy="10858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DDD991-5794-4A18-A564-136087FE3734}"/>
              </a:ext>
            </a:extLst>
          </p:cNvPr>
          <p:cNvSpPr/>
          <p:nvPr/>
        </p:nvSpPr>
        <p:spPr>
          <a:xfrm>
            <a:off x="7111729" y="3663236"/>
            <a:ext cx="2192191" cy="288223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98AA8A7-8DAC-41B5-9618-BABD548DD6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0003" y="4127780"/>
            <a:ext cx="5572125" cy="353354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8B9FD6F-F01A-4F7C-9C77-CD95467250AE}"/>
              </a:ext>
            </a:extLst>
          </p:cNvPr>
          <p:cNvCxnSpPr/>
          <p:nvPr/>
        </p:nvCxnSpPr>
        <p:spPr>
          <a:xfrm>
            <a:off x="7988968" y="4130855"/>
            <a:ext cx="0" cy="1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7F7635-FD15-4ACD-909C-3A2BCFC42D2E}"/>
              </a:ext>
            </a:extLst>
          </p:cNvPr>
          <p:cNvSpPr/>
          <p:nvPr/>
        </p:nvSpPr>
        <p:spPr>
          <a:xfrm>
            <a:off x="7410117" y="1598010"/>
            <a:ext cx="46554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2400" dirty="0">
                <a:solidFill>
                  <a:prstClr val="white"/>
                </a:solidFill>
              </a:rPr>
              <a:t>링크를</a:t>
            </a:r>
            <a:r>
              <a:rPr lang="en-US" altLang="ko-KR" sz="2400" dirty="0">
                <a:solidFill>
                  <a:prstClr val="white"/>
                </a:solidFill>
              </a:rPr>
              <a:t> </a:t>
            </a:r>
            <a:r>
              <a:rPr lang="ko-KR" altLang="en-US" sz="2400" dirty="0">
                <a:solidFill>
                  <a:prstClr val="white"/>
                </a:solidFill>
              </a:rPr>
              <a:t>따라 들어가면</a:t>
            </a:r>
            <a:endParaRPr lang="en-US" altLang="ko-KR" sz="2400" dirty="0">
              <a:solidFill>
                <a:prstClr val="white"/>
              </a:solidFill>
            </a:endParaRPr>
          </a:p>
          <a:p>
            <a:pPr lvl="0" algn="ctr"/>
            <a:r>
              <a:rPr lang="en-US" altLang="ko-KR" sz="2400" dirty="0">
                <a:solidFill>
                  <a:prstClr val="white"/>
                </a:solidFill>
              </a:rPr>
              <a:t>Viewset</a:t>
            </a:r>
            <a:r>
              <a:rPr lang="ko-KR" altLang="en-US" sz="2400" dirty="0">
                <a:solidFill>
                  <a:prstClr val="white"/>
                </a:solidFill>
              </a:rPr>
              <a:t>에 관련한 상속파일들을 </a:t>
            </a:r>
            <a:endParaRPr lang="en-US" altLang="ko-KR" sz="2400" dirty="0">
              <a:solidFill>
                <a:prstClr val="white"/>
              </a:solidFill>
            </a:endParaRPr>
          </a:p>
          <a:p>
            <a:pPr lvl="0" algn="ctr"/>
            <a:r>
              <a:rPr lang="ko-KR" altLang="en-US" sz="2400" dirty="0">
                <a:solidFill>
                  <a:prstClr val="white"/>
                </a:solidFill>
              </a:rPr>
              <a:t>볼 수 있다는 것 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A8E246-06DB-491F-BA0E-7C638E51F47D}"/>
              </a:ext>
            </a:extLst>
          </p:cNvPr>
          <p:cNvSpPr/>
          <p:nvPr/>
        </p:nvSpPr>
        <p:spPr>
          <a:xfrm>
            <a:off x="0" y="4304457"/>
            <a:ext cx="622830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2400" dirty="0">
                <a:solidFill>
                  <a:prstClr val="white"/>
                </a:solidFill>
              </a:rPr>
              <a:t>ReadOnlyModelViewSet</a:t>
            </a:r>
            <a:r>
              <a:rPr lang="ko-KR" altLang="en-US" sz="2400" dirty="0">
                <a:solidFill>
                  <a:prstClr val="white"/>
                </a:solidFill>
              </a:rPr>
              <a:t>과 </a:t>
            </a:r>
            <a:r>
              <a:rPr lang="en-US" altLang="ko-KR" sz="2400" dirty="0">
                <a:solidFill>
                  <a:prstClr val="white"/>
                </a:solidFill>
              </a:rPr>
              <a:t>ModelViewSet</a:t>
            </a:r>
            <a:r>
              <a:rPr lang="ko-KR" altLang="en-US" sz="2400" dirty="0">
                <a:solidFill>
                  <a:prstClr val="white"/>
                </a:solidFill>
              </a:rPr>
              <a:t>의</a:t>
            </a:r>
            <a:endParaRPr lang="en-US" altLang="ko-KR" sz="2400" dirty="0">
              <a:solidFill>
                <a:prstClr val="white"/>
              </a:solidFill>
            </a:endParaRPr>
          </a:p>
          <a:p>
            <a:pPr lvl="0" algn="ctr"/>
            <a:r>
              <a:rPr lang="ko-KR" altLang="en-US" sz="2400" dirty="0">
                <a:solidFill>
                  <a:prstClr val="white"/>
                </a:solidFill>
              </a:rPr>
              <a:t>기능들이 어떤 걸 상속해서 </a:t>
            </a:r>
            <a:endParaRPr lang="en-US" altLang="ko-KR" sz="2400" dirty="0">
              <a:solidFill>
                <a:prstClr val="white"/>
              </a:solidFill>
            </a:endParaRPr>
          </a:p>
          <a:p>
            <a:pPr lvl="0" algn="ctr"/>
            <a:r>
              <a:rPr lang="ko-KR" altLang="en-US" sz="2400" dirty="0">
                <a:solidFill>
                  <a:prstClr val="white"/>
                </a:solidFill>
              </a:rPr>
              <a:t>작동하는 지 보다 보면</a:t>
            </a:r>
            <a:endParaRPr lang="en-US" altLang="ko-KR" sz="2400" dirty="0">
              <a:solidFill>
                <a:prstClr val="white"/>
              </a:solidFill>
            </a:endParaRPr>
          </a:p>
          <a:p>
            <a:pPr lvl="0" algn="ctr"/>
            <a:r>
              <a:rPr lang="ko-KR" altLang="en-US" sz="2400" dirty="0">
                <a:solidFill>
                  <a:prstClr val="white"/>
                </a:solidFill>
              </a:rPr>
              <a:t>커스텀이 어떤 식으로 되었는 지</a:t>
            </a:r>
            <a:endParaRPr lang="en-US" altLang="ko-KR" sz="2400" dirty="0">
              <a:solidFill>
                <a:prstClr val="white"/>
              </a:solidFill>
            </a:endParaRPr>
          </a:p>
          <a:p>
            <a:pPr lvl="0" algn="ctr"/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어떤 기능을 추가로 사용할 수 있는지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0" algn="ctr"/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알 수 </a:t>
            </a:r>
            <a:r>
              <a:rPr lang="ko-KR" altLang="en-US" sz="2400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있쥬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461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90F2398-E6F2-4A77-AF9D-07D52243FDA3}"/>
              </a:ext>
            </a:extLst>
          </p:cNvPr>
          <p:cNvSpPr/>
          <p:nvPr/>
        </p:nvSpPr>
        <p:spPr>
          <a:xfrm>
            <a:off x="1956624" y="1040980"/>
            <a:ext cx="7806945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 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글을 읽기만 하는 것뿐만 아니라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	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CRUD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까지 할 수 있는 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끝판왕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viewset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없으까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,,,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0495E2-8082-4F7D-B711-5740F12E6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440" y="3973216"/>
            <a:ext cx="5955120" cy="215686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D7FF056-683D-4C92-90BF-50857448E269}"/>
              </a:ext>
            </a:extLst>
          </p:cNvPr>
          <p:cNvSpPr/>
          <p:nvPr/>
        </p:nvSpPr>
        <p:spPr>
          <a:xfrm>
            <a:off x="2308842" y="2648680"/>
            <a:ext cx="78309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그게 바로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!!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CRUD 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전용 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viewsets 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인 </a:t>
            </a:r>
            <a:r>
              <a:rPr lang="en-US" altLang="ko-KR" sz="2400" dirty="0">
                <a:solidFill>
                  <a:srgbClr val="7030A0"/>
                </a:solidFill>
                <a:latin typeface="맑은 고딕" panose="020F0502020204030204"/>
                <a:ea typeface="맑은 고딕" panose="020B0503020000020004" pitchFamily="50" charset="-127"/>
              </a:rPr>
              <a:t>ModelViewSet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!!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요걸로 읽기부터 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crud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까지 한방에 모든 걸 끝내버리자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22004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8C35A035-B548-4AA9-970D-045C97578BC5}"/>
              </a:ext>
            </a:extLst>
          </p:cNvPr>
          <p:cNvGrpSpPr/>
          <p:nvPr/>
        </p:nvGrpSpPr>
        <p:grpSpPr>
          <a:xfrm>
            <a:off x="550508" y="1670886"/>
            <a:ext cx="1956643" cy="4791075"/>
            <a:chOff x="550508" y="1670886"/>
            <a:chExt cx="1956643" cy="479107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E70C232-1755-4DBA-8909-15651877B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0508" y="1670886"/>
              <a:ext cx="1924050" cy="479107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AC54B77-12AF-4BE5-A1F6-E8F1EA5F302A}"/>
                </a:ext>
              </a:extLst>
            </p:cNvPr>
            <p:cNvSpPr/>
            <p:nvPr/>
          </p:nvSpPr>
          <p:spPr>
            <a:xfrm>
              <a:off x="583101" y="5689705"/>
              <a:ext cx="1924050" cy="261915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51E294A-F365-403D-B03B-F9F05DB6F3C8}"/>
              </a:ext>
            </a:extLst>
          </p:cNvPr>
          <p:cNvSpPr/>
          <p:nvPr/>
        </p:nvSpPr>
        <p:spPr>
          <a:xfrm>
            <a:off x="4138028" y="356394"/>
            <a:ext cx="3915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viewset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router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알아보기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5EC0D8-D559-41D8-84E4-6AC0A29AD9E4}"/>
              </a:ext>
            </a:extLst>
          </p:cNvPr>
          <p:cNvSpPr/>
          <p:nvPr/>
        </p:nvSpPr>
        <p:spPr>
          <a:xfrm>
            <a:off x="3389709" y="882051"/>
            <a:ext cx="55547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2) CRUD 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전용 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ModelViewsets 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만들기 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FBD782-A956-4B38-8AB9-A376DE278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8619" y="1670885"/>
            <a:ext cx="7817630" cy="40188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FD02FE-D348-457A-ABAB-E42806EBA1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8619" y="3221776"/>
            <a:ext cx="7817630" cy="229438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115475A-D992-4EFA-B222-9DCFF0008B58}"/>
              </a:ext>
            </a:extLst>
          </p:cNvPr>
          <p:cNvSpPr/>
          <p:nvPr/>
        </p:nvSpPr>
        <p:spPr>
          <a:xfrm>
            <a:off x="3188619" y="3168291"/>
            <a:ext cx="7458003" cy="229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46869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7C98DA8-F7A3-42EA-BA81-2F2325FD1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113" y="1407708"/>
            <a:ext cx="6953250" cy="52959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51E294A-F365-403D-B03B-F9F05DB6F3C8}"/>
              </a:ext>
            </a:extLst>
          </p:cNvPr>
          <p:cNvSpPr/>
          <p:nvPr/>
        </p:nvSpPr>
        <p:spPr>
          <a:xfrm>
            <a:off x="4138028" y="356394"/>
            <a:ext cx="3915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viewset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router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알아보기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5EC0D8-D559-41D8-84E4-6AC0A29AD9E4}"/>
              </a:ext>
            </a:extLst>
          </p:cNvPr>
          <p:cNvSpPr/>
          <p:nvPr/>
        </p:nvSpPr>
        <p:spPr>
          <a:xfrm>
            <a:off x="3389709" y="882051"/>
            <a:ext cx="55547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2) CRUD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전용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ModelViewsets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만들기 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2">
            <a:extLst>
              <a:ext uri="{FF2B5EF4-FFF2-40B4-BE49-F238E27FC236}">
                <a16:creationId xmlns:a16="http://schemas.microsoft.com/office/drawing/2014/main" id="{78E66153-3D7C-483F-978D-576BB61C1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7810" y="1264057"/>
            <a:ext cx="4762500" cy="78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Views.py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E760A91-DB1E-42A0-A3EE-2786B5E717C0}"/>
              </a:ext>
            </a:extLst>
          </p:cNvPr>
          <p:cNvGrpSpPr/>
          <p:nvPr/>
        </p:nvGrpSpPr>
        <p:grpSpPr>
          <a:xfrm>
            <a:off x="2203440" y="4455992"/>
            <a:ext cx="4762500" cy="724854"/>
            <a:chOff x="926620" y="2324633"/>
            <a:chExt cx="4762500" cy="1274725"/>
          </a:xfrm>
        </p:grpSpPr>
        <p:sp>
          <p:nvSpPr>
            <p:cNvPr id="8" name="왼쪽 중괄호 7">
              <a:extLst>
                <a:ext uri="{FF2B5EF4-FFF2-40B4-BE49-F238E27FC236}">
                  <a16:creationId xmlns:a16="http://schemas.microsoft.com/office/drawing/2014/main" id="{3169538E-0020-499F-B144-92A000A238C6}"/>
                </a:ext>
              </a:extLst>
            </p:cNvPr>
            <p:cNvSpPr/>
            <p:nvPr/>
          </p:nvSpPr>
          <p:spPr>
            <a:xfrm>
              <a:off x="3721768" y="2426919"/>
              <a:ext cx="128337" cy="1172439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2">
              <a:extLst>
                <a:ext uri="{FF2B5EF4-FFF2-40B4-BE49-F238E27FC236}">
                  <a16:creationId xmlns:a16="http://schemas.microsoft.com/office/drawing/2014/main" id="{9A06C151-A258-43ED-B6D9-A8E03EC06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20" y="2324633"/>
              <a:ext cx="4762500" cy="602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b="1" dirty="0">
                  <a:solidFill>
                    <a:prstClr val="white"/>
                  </a:solidFill>
                  <a:ea typeface="나눔고딕"/>
                  <a:cs typeface="나눔고딕"/>
                </a:rPr>
                <a:t>1</a:t>
              </a: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나눔고딕"/>
                  <a:cs typeface="나눔고딕"/>
                </a:rPr>
                <a:t>) 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26A9F0F-01E5-4957-91C3-8AD4EE10416A}"/>
              </a:ext>
            </a:extLst>
          </p:cNvPr>
          <p:cNvGrpSpPr/>
          <p:nvPr/>
        </p:nvGrpSpPr>
        <p:grpSpPr>
          <a:xfrm>
            <a:off x="2203440" y="5427490"/>
            <a:ext cx="4762500" cy="1208597"/>
            <a:chOff x="989619" y="3855268"/>
            <a:chExt cx="4762500" cy="2417195"/>
          </a:xfrm>
        </p:grpSpPr>
        <p:sp>
          <p:nvSpPr>
            <p:cNvPr id="13" name="왼쪽 중괄호 12">
              <a:extLst>
                <a:ext uri="{FF2B5EF4-FFF2-40B4-BE49-F238E27FC236}">
                  <a16:creationId xmlns:a16="http://schemas.microsoft.com/office/drawing/2014/main" id="{F154BCD8-D75A-4E82-86F3-FB9F3AF8F397}"/>
                </a:ext>
              </a:extLst>
            </p:cNvPr>
            <p:cNvSpPr/>
            <p:nvPr/>
          </p:nvSpPr>
          <p:spPr>
            <a:xfrm>
              <a:off x="3721768" y="3855268"/>
              <a:ext cx="128337" cy="2417195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2">
              <a:extLst>
                <a:ext uri="{FF2B5EF4-FFF2-40B4-BE49-F238E27FC236}">
                  <a16:creationId xmlns:a16="http://schemas.microsoft.com/office/drawing/2014/main" id="{8287AA7D-7766-4179-AA17-037181F03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619" y="4264700"/>
              <a:ext cx="4762500" cy="602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b="1" dirty="0">
                  <a:solidFill>
                    <a:prstClr val="white"/>
                  </a:solidFill>
                  <a:ea typeface="나눔고딕"/>
                  <a:cs typeface="나눔고딕"/>
                </a:rPr>
                <a:t>2</a:t>
              </a: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나눔고딕"/>
                  <a:cs typeface="나눔고딕"/>
                </a:rPr>
                <a:t>) 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DFDE7B-DA28-436F-82D8-8B6C02712DD3}"/>
              </a:ext>
            </a:extLst>
          </p:cNvPr>
          <p:cNvSpPr/>
          <p:nvPr/>
        </p:nvSpPr>
        <p:spPr>
          <a:xfrm>
            <a:off x="-1387" y="2257460"/>
            <a:ext cx="4409654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400" dirty="0">
                <a:solidFill>
                  <a:prstClr val="white"/>
                </a:solidFill>
              </a:rPr>
              <a:t>ModelViewSet</a:t>
            </a:r>
            <a:r>
              <a:rPr lang="ko-KR" altLang="en-US" sz="2400" dirty="0">
                <a:solidFill>
                  <a:prstClr val="white"/>
                </a:solidFill>
              </a:rPr>
              <a:t>은 </a:t>
            </a:r>
            <a:endParaRPr lang="en-US" altLang="ko-KR" sz="2400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기본적으로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0" algn="ctr"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Listview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detailview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에서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0" algn="ctr"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사용되고 있는 </a:t>
            </a:r>
            <a:r>
              <a:rPr lang="ko-KR" altLang="en-US" sz="2400" dirty="0">
                <a:solidFill>
                  <a:prstClr val="white"/>
                </a:solidFill>
              </a:rPr>
              <a:t>기능들인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0" algn="ctr"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List()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lang="en-US" altLang="ko-KR" sz="24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 algn="ctr"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-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작성된 글의 목록을 조회기능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</a:p>
          <a:p>
            <a:pPr lvl="0" algn="ctr"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Retrive() </a:t>
            </a:r>
          </a:p>
          <a:p>
            <a:pPr lvl="0" algn="ctr"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– 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작성된 글을 검색하는 기능</a:t>
            </a:r>
            <a:endParaRPr lang="en-US" altLang="ko-KR" sz="24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 algn="ctr">
              <a:defRPr/>
            </a:pP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추가로 </a:t>
            </a:r>
            <a:endParaRPr lang="en-US" altLang="ko-KR" sz="24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 algn="ctr">
              <a:defRPr/>
            </a:pP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글들을 읽고 </a:t>
            </a:r>
            <a:endParaRPr lang="en-US" altLang="ko-KR" sz="24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 algn="ctr"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crud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하는 기능들을 모아둔 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viewset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이다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!</a:t>
            </a:r>
          </a:p>
          <a:p>
            <a:pPr lvl="0" algn="ctr"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57423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EEA1982-E4EF-4944-AA71-666B07775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028" y="1739964"/>
            <a:ext cx="6500081" cy="1972265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51E294A-F365-403D-B03B-F9F05DB6F3C8}"/>
              </a:ext>
            </a:extLst>
          </p:cNvPr>
          <p:cNvSpPr/>
          <p:nvPr/>
        </p:nvSpPr>
        <p:spPr>
          <a:xfrm>
            <a:off x="4138028" y="356394"/>
            <a:ext cx="3915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viewset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router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알아보기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5EC0D8-D559-41D8-84E4-6AC0A29AD9E4}"/>
              </a:ext>
            </a:extLst>
          </p:cNvPr>
          <p:cNvSpPr/>
          <p:nvPr/>
        </p:nvSpPr>
        <p:spPr>
          <a:xfrm>
            <a:off x="3389709" y="882051"/>
            <a:ext cx="55547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2) CRUD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전용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ModelViewsets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만들기 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2">
            <a:extLst>
              <a:ext uri="{FF2B5EF4-FFF2-40B4-BE49-F238E27FC236}">
                <a16:creationId xmlns:a16="http://schemas.microsoft.com/office/drawing/2014/main" id="{78E66153-3D7C-483F-978D-576BB61C1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24472" y="2102205"/>
            <a:ext cx="4762500" cy="78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Views.py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83A079F-C751-4D05-AB14-E9A5A99A1CA2}"/>
              </a:ext>
            </a:extLst>
          </p:cNvPr>
          <p:cNvGrpSpPr/>
          <p:nvPr/>
        </p:nvGrpSpPr>
        <p:grpSpPr>
          <a:xfrm>
            <a:off x="1553891" y="2470070"/>
            <a:ext cx="4762500" cy="1172439"/>
            <a:chOff x="853114" y="2212000"/>
            <a:chExt cx="4762500" cy="1172439"/>
          </a:xfrm>
        </p:grpSpPr>
        <p:sp>
          <p:nvSpPr>
            <p:cNvPr id="8" name="왼쪽 중괄호 7">
              <a:extLst>
                <a:ext uri="{FF2B5EF4-FFF2-40B4-BE49-F238E27FC236}">
                  <a16:creationId xmlns:a16="http://schemas.microsoft.com/office/drawing/2014/main" id="{3169538E-0020-499F-B144-92A000A238C6}"/>
                </a:ext>
              </a:extLst>
            </p:cNvPr>
            <p:cNvSpPr/>
            <p:nvPr/>
          </p:nvSpPr>
          <p:spPr>
            <a:xfrm>
              <a:off x="3721768" y="2212000"/>
              <a:ext cx="128337" cy="1172439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2">
              <a:extLst>
                <a:ext uri="{FF2B5EF4-FFF2-40B4-BE49-F238E27FC236}">
                  <a16:creationId xmlns:a16="http://schemas.microsoft.com/office/drawing/2014/main" id="{9A06C151-A258-43ED-B6D9-A8E03EC06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114" y="2441833"/>
              <a:ext cx="4762500" cy="602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나눔고딕"/>
                  <a:cs typeface="나눔고딕"/>
                </a:rPr>
                <a:t>1) </a:t>
              </a: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94B6FD9-B85D-476F-8F02-5777F2A606D3}"/>
              </a:ext>
            </a:extLst>
          </p:cNvPr>
          <p:cNvSpPr/>
          <p:nvPr/>
        </p:nvSpPr>
        <p:spPr>
          <a:xfrm>
            <a:off x="4693140" y="2470070"/>
            <a:ext cx="1480992" cy="602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C6AC8E-8645-471F-8E7C-A2F33176C7B1}"/>
              </a:ext>
            </a:extLst>
          </p:cNvPr>
          <p:cNvSpPr/>
          <p:nvPr/>
        </p:nvSpPr>
        <p:spPr>
          <a:xfrm>
            <a:off x="4705760" y="3109564"/>
            <a:ext cx="2657565" cy="602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990592-4CD7-4A61-BA2E-B4246A426649}"/>
              </a:ext>
            </a:extLst>
          </p:cNvPr>
          <p:cNvSpPr/>
          <p:nvPr/>
        </p:nvSpPr>
        <p:spPr>
          <a:xfrm>
            <a:off x="2418988" y="3804539"/>
            <a:ext cx="921490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작성한 글 목록을 불러오고 </a:t>
            </a:r>
            <a:endParaRPr lang="en-US" altLang="ko-KR" sz="24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 algn="ctr">
              <a:defRPr/>
            </a:pP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그 글에 대한 정보를 볼 수 있는 기능을 했던 </a:t>
            </a:r>
            <a:endParaRPr lang="en-US" altLang="ko-KR" sz="24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 algn="ctr"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ReadOnlyViewSet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과 동일한 코드지만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!</a:t>
            </a:r>
          </a:p>
          <a:p>
            <a:pPr lvl="0" algn="ctr">
              <a:defRPr/>
            </a:pPr>
            <a:endParaRPr lang="en-US" altLang="ko-KR" sz="24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 algn="ctr">
              <a:defRPr/>
            </a:pP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상속받은 클래스는  </a:t>
            </a:r>
            <a:r>
              <a:rPr lang="ko-KR" altLang="en-US" sz="2400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아러ㅣ아ㅓ리ㅏ</a:t>
            </a:r>
            <a:endParaRPr lang="en-US" altLang="ko-KR" sz="24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white"/>
                </a:solidFill>
              </a:rPr>
              <a:t>동일한 코드를 반복해서 입력하더라도</a:t>
            </a:r>
            <a:endParaRPr lang="en-US" altLang="ko-KR" sz="2400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ModelViewSet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을 상속받아 작성한 거라면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!</a:t>
            </a:r>
          </a:p>
          <a:p>
            <a:pPr lvl="0" algn="ctr">
              <a:defRPr/>
            </a:pP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클래스에 미리 정의되어진 기능들을 적용하여 사용할 수 있다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!</a:t>
            </a:r>
          </a:p>
          <a:p>
            <a:pPr lvl="0" algn="ctr"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0" algn="ctr"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51D1204-851C-447A-ADBA-9D71F3B68137}"/>
              </a:ext>
            </a:extLst>
          </p:cNvPr>
          <p:cNvCxnSpPr>
            <a:cxnSpLocks/>
          </p:cNvCxnSpPr>
          <p:nvPr/>
        </p:nvCxnSpPr>
        <p:spPr>
          <a:xfrm>
            <a:off x="7026442" y="2327580"/>
            <a:ext cx="32686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6DED631E-BF01-4B27-BF1F-2EC6DFB143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1760" y="5187296"/>
            <a:ext cx="3334213" cy="46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699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51E294A-F365-403D-B03B-F9F05DB6F3C8}"/>
              </a:ext>
            </a:extLst>
          </p:cNvPr>
          <p:cNvSpPr/>
          <p:nvPr/>
        </p:nvSpPr>
        <p:spPr>
          <a:xfrm>
            <a:off x="4138028" y="356394"/>
            <a:ext cx="3915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viewset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router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알아보기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5EC0D8-D559-41D8-84E4-6AC0A29AD9E4}"/>
              </a:ext>
            </a:extLst>
          </p:cNvPr>
          <p:cNvSpPr/>
          <p:nvPr/>
        </p:nvSpPr>
        <p:spPr>
          <a:xfrm>
            <a:off x="3389709" y="882051"/>
            <a:ext cx="55547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2) CRUD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전용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ModelViewsets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만들기 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2">
            <a:extLst>
              <a:ext uri="{FF2B5EF4-FFF2-40B4-BE49-F238E27FC236}">
                <a16:creationId xmlns:a16="http://schemas.microsoft.com/office/drawing/2014/main" id="{78E66153-3D7C-483F-978D-576BB61C1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24472" y="2102205"/>
            <a:ext cx="4762500" cy="78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Views.py</a:t>
            </a:r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3169538E-0020-499F-B144-92A000A238C6}"/>
              </a:ext>
            </a:extLst>
          </p:cNvPr>
          <p:cNvSpPr/>
          <p:nvPr/>
        </p:nvSpPr>
        <p:spPr>
          <a:xfrm>
            <a:off x="3721768" y="2193743"/>
            <a:ext cx="45719" cy="17145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2">
            <a:extLst>
              <a:ext uri="{FF2B5EF4-FFF2-40B4-BE49-F238E27FC236}">
                <a16:creationId xmlns:a16="http://schemas.microsoft.com/office/drawing/2014/main" id="{9A06C151-A258-43ED-B6D9-A8E03EC06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114" y="2441833"/>
            <a:ext cx="4762500" cy="602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ea typeface="나눔고딕"/>
                <a:cs typeface="나눔고딕"/>
              </a:rPr>
              <a:t>2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) 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F91CF96-05E7-4C8F-953A-8FC3C469C26B}"/>
              </a:ext>
            </a:extLst>
          </p:cNvPr>
          <p:cNvCxnSpPr>
            <a:cxnSpLocks/>
          </p:cNvCxnSpPr>
          <p:nvPr/>
        </p:nvCxnSpPr>
        <p:spPr>
          <a:xfrm>
            <a:off x="3951781" y="4589517"/>
            <a:ext cx="71395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FBF89AB-ED2B-48C2-974A-5CC33FEF0C1F}"/>
              </a:ext>
            </a:extLst>
          </p:cNvPr>
          <p:cNvCxnSpPr/>
          <p:nvPr/>
        </p:nvCxnSpPr>
        <p:spPr>
          <a:xfrm>
            <a:off x="7497922" y="4589517"/>
            <a:ext cx="0" cy="5154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47BDFC5-DCEC-41EF-8DF3-FF1508E08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523" y="2237901"/>
            <a:ext cx="7581900" cy="17145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359A5E4-18AF-4766-A84D-3FBF4EA4F20F}"/>
              </a:ext>
            </a:extLst>
          </p:cNvPr>
          <p:cNvSpPr/>
          <p:nvPr/>
        </p:nvSpPr>
        <p:spPr>
          <a:xfrm>
            <a:off x="3945522" y="2523206"/>
            <a:ext cx="7393363" cy="275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A80CFC-7B9B-4AE0-AF3B-38210C2FF0A9}"/>
              </a:ext>
            </a:extLst>
          </p:cNvPr>
          <p:cNvSpPr/>
          <p:nvPr/>
        </p:nvSpPr>
        <p:spPr>
          <a:xfrm>
            <a:off x="543898" y="4171992"/>
            <a:ext cx="112463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>
                <a:solidFill>
                  <a:srgbClr val="DCDCAA"/>
                </a:solidFill>
                <a:latin typeface="Consolas" panose="020B0609020204030204" pitchFamily="49" charset="0"/>
              </a:rPr>
              <a:t>@action</a:t>
            </a:r>
            <a:r>
              <a:rPr lang="en-US" altLang="ko-KR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200" dirty="0">
                <a:solidFill>
                  <a:srgbClr val="9CDCFE"/>
                </a:solidFill>
                <a:latin typeface="Consolas" panose="020B0609020204030204" pitchFamily="49" charset="0"/>
              </a:rPr>
              <a:t>detail</a:t>
            </a:r>
            <a:r>
              <a:rPr lang="en-US" altLang="ko-KR" sz="2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2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2200" dirty="0">
                <a:solidFill>
                  <a:srgbClr val="9CDCFE"/>
                </a:solidFill>
                <a:latin typeface="Consolas" panose="020B0609020204030204" pitchFamily="49" charset="0"/>
              </a:rPr>
              <a:t>renderer_classes</a:t>
            </a:r>
            <a:r>
              <a:rPr lang="en-US" altLang="ko-KR" sz="2200" dirty="0">
                <a:solidFill>
                  <a:srgbClr val="D4D4D4"/>
                </a:solidFill>
                <a:latin typeface="Consolas" panose="020B0609020204030204" pitchFamily="49" charset="0"/>
              </a:rPr>
              <a:t>=[renderers.StaticHTMLRenderer])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4952FE-A001-4526-AE52-BC5EF3AB6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3875" y="1501089"/>
            <a:ext cx="7535386" cy="5905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657659A-E0F1-410B-A408-BBC297FC43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2130" y="5189130"/>
            <a:ext cx="5562600" cy="152943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F6FC33A-066F-408B-8B27-7DB6338E3FF2}"/>
              </a:ext>
            </a:extLst>
          </p:cNvPr>
          <p:cNvSpPr/>
          <p:nvPr/>
        </p:nvSpPr>
        <p:spPr>
          <a:xfrm>
            <a:off x="-839967" y="5085834"/>
            <a:ext cx="92149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이것은 읽고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검색하고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crud 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기능 말고</a:t>
            </a:r>
            <a:endParaRPr lang="en-US" altLang="ko-KR" sz="24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 algn="ctr">
              <a:defRPr/>
            </a:pP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다른 기능을 추가로 적용하고 싶을 때</a:t>
            </a:r>
            <a:endParaRPr lang="en-US" altLang="ko-KR" sz="24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 algn="ctr"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@action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을 활용해서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!</a:t>
            </a:r>
          </a:p>
          <a:p>
            <a:pPr lvl="0" algn="ctr">
              <a:defRPr/>
            </a:pP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꾸밀 수 있다는 것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!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lang="en-US" altLang="ko-KR" sz="24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7417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51E294A-F365-403D-B03B-F9F05DB6F3C8}"/>
              </a:ext>
            </a:extLst>
          </p:cNvPr>
          <p:cNvSpPr/>
          <p:nvPr/>
        </p:nvSpPr>
        <p:spPr>
          <a:xfrm>
            <a:off x="4138028" y="356394"/>
            <a:ext cx="3915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viewset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router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알아보기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5EC0D8-D559-41D8-84E4-6AC0A29AD9E4}"/>
              </a:ext>
            </a:extLst>
          </p:cNvPr>
          <p:cNvSpPr/>
          <p:nvPr/>
        </p:nvSpPr>
        <p:spPr>
          <a:xfrm>
            <a:off x="3389709" y="882051"/>
            <a:ext cx="55547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2) CRUD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전용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ModelViewsets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만들기 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2">
            <a:extLst>
              <a:ext uri="{FF2B5EF4-FFF2-40B4-BE49-F238E27FC236}">
                <a16:creationId xmlns:a16="http://schemas.microsoft.com/office/drawing/2014/main" id="{78E66153-3D7C-483F-978D-576BB61C1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24472" y="2102205"/>
            <a:ext cx="4762500" cy="78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Views.py</a:t>
            </a:r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3169538E-0020-499F-B144-92A000A238C6}"/>
              </a:ext>
            </a:extLst>
          </p:cNvPr>
          <p:cNvSpPr/>
          <p:nvPr/>
        </p:nvSpPr>
        <p:spPr>
          <a:xfrm>
            <a:off x="3721768" y="2193743"/>
            <a:ext cx="45719" cy="17145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2">
            <a:extLst>
              <a:ext uri="{FF2B5EF4-FFF2-40B4-BE49-F238E27FC236}">
                <a16:creationId xmlns:a16="http://schemas.microsoft.com/office/drawing/2014/main" id="{9A06C151-A258-43ED-B6D9-A8E03EC06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114" y="2441833"/>
            <a:ext cx="4762500" cy="602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2)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7BDFC5-DCEC-41EF-8DF3-FF1508E08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523" y="2237901"/>
            <a:ext cx="7581900" cy="17145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359A5E4-18AF-4766-A84D-3FBF4EA4F20F}"/>
              </a:ext>
            </a:extLst>
          </p:cNvPr>
          <p:cNvSpPr/>
          <p:nvPr/>
        </p:nvSpPr>
        <p:spPr>
          <a:xfrm>
            <a:off x="3945523" y="3036586"/>
            <a:ext cx="6016331" cy="871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4952FE-A001-4526-AE52-BC5EF3AB6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3875" y="1501089"/>
            <a:ext cx="7535386" cy="59055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E333048-8E3B-4AB6-8BC7-E19789C310A7}"/>
              </a:ext>
            </a:extLst>
          </p:cNvPr>
          <p:cNvCxnSpPr>
            <a:cxnSpLocks/>
          </p:cNvCxnSpPr>
          <p:nvPr/>
        </p:nvCxnSpPr>
        <p:spPr>
          <a:xfrm>
            <a:off x="6583522" y="3952401"/>
            <a:ext cx="0" cy="8281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7305B9-150E-431A-9B08-CB032E894021}"/>
              </a:ext>
            </a:extLst>
          </p:cNvPr>
          <p:cNvSpPr/>
          <p:nvPr/>
        </p:nvSpPr>
        <p:spPr>
          <a:xfrm>
            <a:off x="2222737" y="4824705"/>
            <a:ext cx="9270487" cy="25237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 highlight 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기능은 </a:t>
            </a:r>
            <a:endParaRPr lang="en-US" altLang="ko-KR" sz="24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요청 받았을 때 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“</a:t>
            </a:r>
            <a:r>
              <a:rPr lang="ko-KR" altLang="en-US" sz="2400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얍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”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이라고 쓰여진 페이지로 보낼 수 있는  기능을</a:t>
            </a:r>
            <a:endParaRPr lang="en-US" altLang="ko-KR" sz="24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사용자가 직접 만들어서 정의한 함수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!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@action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으로 직접 사용자가 함수를 정의해서 만들 수 있다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~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8107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51E294A-F365-403D-B03B-F9F05DB6F3C8}"/>
              </a:ext>
            </a:extLst>
          </p:cNvPr>
          <p:cNvSpPr/>
          <p:nvPr/>
        </p:nvSpPr>
        <p:spPr>
          <a:xfrm>
            <a:off x="4138028" y="356394"/>
            <a:ext cx="3915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viewset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router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알아보기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5EC0D8-D559-41D8-84E4-6AC0A29AD9E4}"/>
              </a:ext>
            </a:extLst>
          </p:cNvPr>
          <p:cNvSpPr/>
          <p:nvPr/>
        </p:nvSpPr>
        <p:spPr>
          <a:xfrm>
            <a:off x="3389709" y="882051"/>
            <a:ext cx="55547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2) CRUD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전용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ModelViewsets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만들기 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2">
            <a:extLst>
              <a:ext uri="{FF2B5EF4-FFF2-40B4-BE49-F238E27FC236}">
                <a16:creationId xmlns:a16="http://schemas.microsoft.com/office/drawing/2014/main" id="{78E66153-3D7C-483F-978D-576BB61C1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24472" y="2102205"/>
            <a:ext cx="4762500" cy="78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Views.py</a:t>
            </a:r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3169538E-0020-499F-B144-92A000A238C6}"/>
              </a:ext>
            </a:extLst>
          </p:cNvPr>
          <p:cNvSpPr/>
          <p:nvPr/>
        </p:nvSpPr>
        <p:spPr>
          <a:xfrm>
            <a:off x="3721768" y="2193743"/>
            <a:ext cx="45719" cy="17145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2">
            <a:extLst>
              <a:ext uri="{FF2B5EF4-FFF2-40B4-BE49-F238E27FC236}">
                <a16:creationId xmlns:a16="http://schemas.microsoft.com/office/drawing/2014/main" id="{9A06C151-A258-43ED-B6D9-A8E03EC06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114" y="2441833"/>
            <a:ext cx="4762500" cy="602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2)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7BDFC5-DCEC-41EF-8DF3-FF1508E08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523" y="2237901"/>
            <a:ext cx="7581900" cy="17145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359A5E4-18AF-4766-A84D-3FBF4EA4F20F}"/>
              </a:ext>
            </a:extLst>
          </p:cNvPr>
          <p:cNvSpPr/>
          <p:nvPr/>
        </p:nvSpPr>
        <p:spPr>
          <a:xfrm>
            <a:off x="3945523" y="3036586"/>
            <a:ext cx="6016331" cy="871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4952FE-A001-4526-AE52-BC5EF3AB6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3875" y="1501089"/>
            <a:ext cx="7535386" cy="59055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E333048-8E3B-4AB6-8BC7-E19789C310A7}"/>
              </a:ext>
            </a:extLst>
          </p:cNvPr>
          <p:cNvCxnSpPr>
            <a:cxnSpLocks/>
          </p:cNvCxnSpPr>
          <p:nvPr/>
        </p:nvCxnSpPr>
        <p:spPr>
          <a:xfrm>
            <a:off x="6583522" y="3952401"/>
            <a:ext cx="0" cy="3789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7305B9-150E-431A-9B08-CB032E894021}"/>
              </a:ext>
            </a:extLst>
          </p:cNvPr>
          <p:cNvSpPr/>
          <p:nvPr/>
        </p:nvSpPr>
        <p:spPr>
          <a:xfrm>
            <a:off x="3945523" y="4549676"/>
            <a:ext cx="699473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	Custom API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작성된 메서드들은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default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GET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방식으로 호출이 되면 처리됨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	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action format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인자로 설정이 가능하다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이렇게 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~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즉 원한다면 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HTTP method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인 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post/put/delete 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로 </a:t>
            </a:r>
            <a:endParaRPr lang="en-US" altLang="ko-KR" sz="24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		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받아서 사용할 수 있다는 점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!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F45734-0205-4184-A4D0-59BFA45CCE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2957" y="5575518"/>
            <a:ext cx="4502030" cy="45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524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9D0E5BA-F14E-401C-8B80-A05F3D46F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347" y="1423440"/>
            <a:ext cx="8245642" cy="5190373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62DE7B-FB58-48F5-BE63-4D2920A68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963" y="1171026"/>
            <a:ext cx="2464624" cy="84847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D40C25-9540-43F8-9760-778E36CC3651}"/>
              </a:ext>
            </a:extLst>
          </p:cNvPr>
          <p:cNvSpPr/>
          <p:nvPr/>
        </p:nvSpPr>
        <p:spPr>
          <a:xfrm>
            <a:off x="3561347" y="1955334"/>
            <a:ext cx="7843754" cy="306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1DE659-AA26-4702-A62A-E108754EDD75}"/>
              </a:ext>
            </a:extLst>
          </p:cNvPr>
          <p:cNvSpPr/>
          <p:nvPr/>
        </p:nvSpPr>
        <p:spPr>
          <a:xfrm>
            <a:off x="4138028" y="356394"/>
            <a:ext cx="3915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viewset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router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알아보기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6527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F278636-57CB-4D7C-8181-5EF14B5D0AC7}"/>
              </a:ext>
            </a:extLst>
          </p:cNvPr>
          <p:cNvSpPr/>
          <p:nvPr/>
        </p:nvSpPr>
        <p:spPr>
          <a:xfrm>
            <a:off x="3850154" y="3198167"/>
            <a:ext cx="4218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python manage.py runserver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AE8F62-A702-4485-AA17-A64229706A7A}"/>
              </a:ext>
            </a:extLst>
          </p:cNvPr>
          <p:cNvSpPr/>
          <p:nvPr/>
        </p:nvSpPr>
        <p:spPr>
          <a:xfrm>
            <a:off x="3850154" y="1499848"/>
            <a:ext cx="4314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드디어 적용한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뷰셋과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라우터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526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DD68935D-F027-4F02-AE44-573D1B6E1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784" y="647700"/>
            <a:ext cx="9308432" cy="43823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1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Django REST Framework </a:t>
            </a:r>
            <a:r>
              <a:rPr lang="ko-KR" altLang="en-US" sz="31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되돌아보는 맛</a:t>
            </a:r>
            <a:endParaRPr lang="ko-KR" altLang="en-US" sz="1800" dirty="0">
              <a:solidFill>
                <a:schemeClr val="bg1"/>
              </a:solidFill>
              <a:latin typeface="나눔고딕"/>
              <a:ea typeface="나눔고딕"/>
              <a:cs typeface="나눔고딕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4F37DC1-77E1-423D-A969-C26550A061C1}"/>
              </a:ext>
            </a:extLst>
          </p:cNvPr>
          <p:cNvGrpSpPr/>
          <p:nvPr/>
        </p:nvGrpSpPr>
        <p:grpSpPr>
          <a:xfrm>
            <a:off x="3060984" y="3927592"/>
            <a:ext cx="4679458" cy="1370108"/>
            <a:chOff x="2791182" y="4447328"/>
            <a:chExt cx="4679458" cy="1370108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7710042-0732-45AA-84E8-88F90EB01A23}"/>
                </a:ext>
              </a:extLst>
            </p:cNvPr>
            <p:cNvSpPr/>
            <p:nvPr/>
          </p:nvSpPr>
          <p:spPr>
            <a:xfrm>
              <a:off x="2791182" y="4447328"/>
              <a:ext cx="4409431" cy="137010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BAD3A3E-C73C-4C4E-91B3-05F722CD0450}"/>
                </a:ext>
              </a:extLst>
            </p:cNvPr>
            <p:cNvSpPr txBox="1"/>
            <p:nvPr/>
          </p:nvSpPr>
          <p:spPr>
            <a:xfrm>
              <a:off x="2865333" y="4469217"/>
              <a:ext cx="46053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AutoNum type="arabicParenR"/>
              </a:pPr>
              <a:r>
                <a:rPr lang="en-US" altLang="ko-KR" dirty="0">
                  <a:solidFill>
                    <a:srgbClr val="FFC000"/>
                  </a:solidFill>
                </a:rPr>
                <a:t>GET     :   </a:t>
              </a:r>
              <a:r>
                <a:rPr lang="ko-KR" altLang="en-US" dirty="0">
                  <a:solidFill>
                    <a:srgbClr val="FFC000"/>
                  </a:solidFill>
                </a:rPr>
                <a:t>정보 읽기 </a:t>
              </a:r>
              <a:endParaRPr lang="en-US" altLang="ko-KR" dirty="0">
                <a:solidFill>
                  <a:srgbClr val="FFC000"/>
                </a:solidFill>
              </a:endParaRPr>
            </a:p>
            <a:p>
              <a:pPr marL="514350" indent="-514350">
                <a:buAutoNum type="arabicParenR"/>
              </a:pPr>
              <a:r>
                <a:rPr lang="en-US" altLang="ko-KR" dirty="0">
                  <a:solidFill>
                    <a:srgbClr val="FFC000"/>
                  </a:solidFill>
                </a:rPr>
                <a:t>POST   :   </a:t>
              </a:r>
              <a:r>
                <a:rPr lang="ko-KR" altLang="en-US" dirty="0">
                  <a:solidFill>
                    <a:srgbClr val="FFC000"/>
                  </a:solidFill>
                </a:rPr>
                <a:t>정보를 추가하기</a:t>
              </a:r>
              <a:endParaRPr lang="en-US" altLang="ko-KR" dirty="0">
                <a:solidFill>
                  <a:srgbClr val="FFC000"/>
                </a:solidFill>
              </a:endParaRPr>
            </a:p>
            <a:p>
              <a:pPr marL="514350" indent="-514350">
                <a:buAutoNum type="arabicParenR"/>
              </a:pPr>
              <a:r>
                <a:rPr lang="en-US" altLang="ko-KR" dirty="0">
                  <a:solidFill>
                    <a:srgbClr val="FFC000"/>
                  </a:solidFill>
                </a:rPr>
                <a:t>PUT     :   </a:t>
              </a:r>
              <a:r>
                <a:rPr lang="ko-KR" altLang="en-US" dirty="0">
                  <a:solidFill>
                    <a:srgbClr val="FFC000"/>
                  </a:solidFill>
                </a:rPr>
                <a:t>정보를 업데이트하기</a:t>
              </a:r>
              <a:endParaRPr lang="en-US" altLang="ko-KR" dirty="0">
                <a:solidFill>
                  <a:srgbClr val="FFC000"/>
                </a:solidFill>
              </a:endParaRPr>
            </a:p>
            <a:p>
              <a:pPr marL="514350" indent="-514350">
                <a:buAutoNum type="arabicParenR"/>
              </a:pPr>
              <a:r>
                <a:rPr lang="en-US" altLang="ko-KR" dirty="0">
                  <a:solidFill>
                    <a:srgbClr val="FFC000"/>
                  </a:solidFill>
                </a:rPr>
                <a:t>DELETE :   </a:t>
              </a:r>
              <a:r>
                <a:rPr lang="ko-KR" altLang="en-US" dirty="0">
                  <a:solidFill>
                    <a:srgbClr val="FFC000"/>
                  </a:solidFill>
                </a:rPr>
                <a:t>정보를 삭제하기 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CC0F55D-E596-4A39-8394-1DB2F50D97AB}"/>
              </a:ext>
            </a:extLst>
          </p:cNvPr>
          <p:cNvSpPr txBox="1"/>
          <p:nvPr/>
        </p:nvSpPr>
        <p:spPr>
          <a:xfrm>
            <a:off x="1079928" y="4096242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하나의 </a:t>
            </a:r>
            <a:r>
              <a:rPr lang="en-US" altLang="ko-KR" dirty="0">
                <a:solidFill>
                  <a:schemeClr val="bg1"/>
                </a:solidFill>
              </a:rPr>
              <a:t>API</a:t>
            </a:r>
            <a:r>
              <a:rPr lang="ko-KR" altLang="en-US" dirty="0">
                <a:solidFill>
                  <a:schemeClr val="bg1"/>
                </a:solidFill>
              </a:rPr>
              <a:t>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E15386-213C-47F9-A5D7-73E911628283}"/>
              </a:ext>
            </a:extLst>
          </p:cNvPr>
          <p:cNvSpPr txBox="1"/>
          <p:nvPr/>
        </p:nvSpPr>
        <p:spPr>
          <a:xfrm>
            <a:off x="7740442" y="4128554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데이터를 처리할 수 있다</a:t>
            </a:r>
            <a:r>
              <a:rPr lang="en-US" altLang="ko-KR" dirty="0">
                <a:solidFill>
                  <a:schemeClr val="bg1"/>
                </a:solidFill>
              </a:rPr>
              <a:t>!!</a:t>
            </a:r>
            <a:r>
              <a:rPr lang="ko-KR" altLang="en-US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3848ED5-7C63-44A8-9501-DCC25CA6A1B9}"/>
              </a:ext>
            </a:extLst>
          </p:cNvPr>
          <p:cNvSpPr/>
          <p:nvPr/>
        </p:nvSpPr>
        <p:spPr>
          <a:xfrm>
            <a:off x="3060984" y="3482178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나눔고딕"/>
                <a:ea typeface="나눔고딕"/>
                <a:cs typeface="나눔고딕"/>
              </a:rPr>
              <a:t>CRUD !!!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6FF3509-7D41-45C0-B41D-68A14314DD3A}"/>
              </a:ext>
            </a:extLst>
          </p:cNvPr>
          <p:cNvSpPr/>
          <p:nvPr/>
        </p:nvSpPr>
        <p:spPr>
          <a:xfrm>
            <a:off x="804533" y="2468744"/>
            <a:ext cx="113874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</a:rPr>
              <a:t>: HTTP</a:t>
            </a:r>
            <a:r>
              <a:rPr lang="ko-KR" altLang="en-US" sz="2400" dirty="0">
                <a:solidFill>
                  <a:prstClr val="white"/>
                </a:solidFill>
              </a:rPr>
              <a:t>의</a:t>
            </a:r>
            <a:r>
              <a:rPr lang="en-US" altLang="ko-KR" sz="2400" dirty="0">
                <a:solidFill>
                  <a:prstClr val="white"/>
                </a:solidFill>
              </a:rPr>
              <a:t> URL</a:t>
            </a:r>
            <a:r>
              <a:rPr lang="ko-KR" altLang="en-US" sz="2400" dirty="0">
                <a:solidFill>
                  <a:prstClr val="white"/>
                </a:solidFill>
              </a:rPr>
              <a:t>과</a:t>
            </a:r>
            <a:r>
              <a:rPr lang="en-US" altLang="ko-KR" sz="2400" dirty="0">
                <a:solidFill>
                  <a:prstClr val="white"/>
                </a:solidFill>
              </a:rPr>
              <a:t> </a:t>
            </a:r>
            <a:r>
              <a:rPr lang="en-US" altLang="ko-KR" sz="2400" u="sng" dirty="0">
                <a:solidFill>
                  <a:srgbClr val="FFC000"/>
                </a:solidFill>
              </a:rPr>
              <a:t>HTTP</a:t>
            </a:r>
            <a:r>
              <a:rPr lang="ko-KR" altLang="en-US" sz="2400" u="sng" dirty="0">
                <a:solidFill>
                  <a:srgbClr val="FFC000"/>
                </a:solidFill>
              </a:rPr>
              <a:t>의 </a:t>
            </a:r>
            <a:r>
              <a:rPr lang="en-US" altLang="ko-KR" sz="2400" u="sng" dirty="0">
                <a:solidFill>
                  <a:srgbClr val="FFC000"/>
                </a:solidFill>
              </a:rPr>
              <a:t>Method</a:t>
            </a:r>
            <a:r>
              <a:rPr lang="ko-KR" altLang="en-US" sz="2400" dirty="0">
                <a:solidFill>
                  <a:prstClr val="white"/>
                </a:solidFill>
              </a:rPr>
              <a:t>를 사용하여 </a:t>
            </a:r>
            <a:r>
              <a:rPr lang="en-US" altLang="ko-KR" sz="2400" dirty="0">
                <a:solidFill>
                  <a:srgbClr val="FFC000"/>
                </a:solidFill>
              </a:rPr>
              <a:t>API </a:t>
            </a:r>
            <a:r>
              <a:rPr lang="ko-KR" altLang="en-US" sz="2400" dirty="0">
                <a:solidFill>
                  <a:srgbClr val="FFC000"/>
                </a:solidFill>
              </a:rPr>
              <a:t>사용 가독성</a:t>
            </a:r>
            <a:r>
              <a:rPr lang="ko-KR" altLang="en-US" sz="2400" dirty="0">
                <a:solidFill>
                  <a:prstClr val="white"/>
                </a:solidFill>
              </a:rPr>
              <a:t>을 높힌 시스템</a:t>
            </a:r>
            <a:r>
              <a:rPr lang="en-US" altLang="ko-KR" sz="2400" dirty="0">
                <a:solidFill>
                  <a:prstClr val="white"/>
                </a:solidFill>
              </a:rPr>
              <a:t>!</a:t>
            </a:r>
            <a:r>
              <a:rPr lang="ko-KR" altLang="en-US" sz="2400" dirty="0">
                <a:solidFill>
                  <a:prstClr val="white"/>
                </a:solidFill>
              </a:rPr>
              <a:t> 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AB3E29B-C4FF-4379-A7A4-5ADA280DFC25}"/>
              </a:ext>
            </a:extLst>
          </p:cNvPr>
          <p:cNvSpPr/>
          <p:nvPr/>
        </p:nvSpPr>
        <p:spPr>
          <a:xfrm>
            <a:off x="597642" y="1738123"/>
            <a:ext cx="25458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FFC000"/>
                </a:solidFill>
              </a:rPr>
              <a:t>RESTful</a:t>
            </a:r>
            <a:r>
              <a:rPr lang="ko-KR" altLang="en-US" sz="3200" dirty="0">
                <a:solidFill>
                  <a:srgbClr val="FFC000"/>
                </a:solidFill>
              </a:rPr>
              <a:t>이란</a:t>
            </a:r>
            <a:r>
              <a:rPr lang="en-US" altLang="ko-KR" sz="3200" dirty="0">
                <a:solidFill>
                  <a:srgbClr val="FFC000"/>
                </a:solidFill>
              </a:rPr>
              <a:t>?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374533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F278636-57CB-4D7C-8181-5EF14B5D0AC7}"/>
              </a:ext>
            </a:extLst>
          </p:cNvPr>
          <p:cNvSpPr/>
          <p:nvPr/>
        </p:nvSpPr>
        <p:spPr>
          <a:xfrm>
            <a:off x="4853608" y="2598003"/>
            <a:ext cx="24847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42562259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09F099F-5E8F-44FB-9599-1F92AB274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98" y="1117934"/>
            <a:ext cx="7440655" cy="23110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FC64C2-96F4-4174-8382-0EA843BFEE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5" t="44830" r="-375" b="4705"/>
          <a:stretch/>
        </p:blipFill>
        <p:spPr>
          <a:xfrm>
            <a:off x="3577387" y="3899234"/>
            <a:ext cx="8245642" cy="2619329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8B3A4061-CC54-4ADD-8AC1-70E1120AC953}"/>
              </a:ext>
            </a:extLst>
          </p:cNvPr>
          <p:cNvSpPr/>
          <p:nvPr/>
        </p:nvSpPr>
        <p:spPr>
          <a:xfrm>
            <a:off x="6930189" y="3108659"/>
            <a:ext cx="962526" cy="11109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9AF7E1-C4F1-42C6-AB39-6CE29B30F0C6}"/>
              </a:ext>
            </a:extLst>
          </p:cNvPr>
          <p:cNvSpPr/>
          <p:nvPr/>
        </p:nvSpPr>
        <p:spPr>
          <a:xfrm>
            <a:off x="4413019" y="416867"/>
            <a:ext cx="2478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</a:rPr>
              <a:t>router </a:t>
            </a:r>
            <a:r>
              <a:rPr lang="ko-KR" altLang="en-US" sz="2400" dirty="0">
                <a:solidFill>
                  <a:prstClr val="white"/>
                </a:solidFill>
              </a:rPr>
              <a:t>알아보기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01419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4EEB1D-3388-4564-859D-27FD6AB6841A}"/>
              </a:ext>
            </a:extLst>
          </p:cNvPr>
          <p:cNvSpPr/>
          <p:nvPr/>
        </p:nvSpPr>
        <p:spPr>
          <a:xfrm>
            <a:off x="4311543" y="952273"/>
            <a:ext cx="2478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</a:rPr>
              <a:t>router </a:t>
            </a:r>
            <a:r>
              <a:rPr lang="ko-KR" altLang="en-US" sz="2400" dirty="0">
                <a:solidFill>
                  <a:prstClr val="white"/>
                </a:solidFill>
              </a:rPr>
              <a:t>알아보기 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B9BED2-021F-4002-973F-3C0C0367A42F}"/>
              </a:ext>
            </a:extLst>
          </p:cNvPr>
          <p:cNvSpPr/>
          <p:nvPr/>
        </p:nvSpPr>
        <p:spPr>
          <a:xfrm>
            <a:off x="1692275" y="2019073"/>
            <a:ext cx="8403711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err="1">
                <a:solidFill>
                  <a:prstClr val="white"/>
                </a:solidFill>
              </a:rPr>
              <a:t>ViewSet</a:t>
            </a:r>
            <a:r>
              <a:rPr lang="en-US" altLang="ko-KR" sz="2400" dirty="0">
                <a:solidFill>
                  <a:prstClr val="white"/>
                </a:solidFill>
              </a:rPr>
              <a:t> </a:t>
            </a:r>
            <a:r>
              <a:rPr lang="ko-KR" altLang="en-US" sz="2400" dirty="0">
                <a:solidFill>
                  <a:prstClr val="white"/>
                </a:solidFill>
              </a:rPr>
              <a:t>는 하나의 </a:t>
            </a:r>
            <a:r>
              <a:rPr lang="en-US" altLang="ko-KR" sz="2400" dirty="0">
                <a:solidFill>
                  <a:prstClr val="white"/>
                </a:solidFill>
              </a:rPr>
              <a:t>path </a:t>
            </a:r>
            <a:r>
              <a:rPr lang="ko-KR" altLang="en-US" sz="2400" dirty="0">
                <a:solidFill>
                  <a:prstClr val="white"/>
                </a:solidFill>
              </a:rPr>
              <a:t>함수로는 처리할 수 없다</a:t>
            </a:r>
            <a:endParaRPr lang="en-US" altLang="ko-KR" sz="2400" dirty="0">
              <a:solidFill>
                <a:prstClr val="white"/>
              </a:solidFill>
            </a:endParaRPr>
          </a:p>
          <a:p>
            <a:pPr algn="ctr"/>
            <a:endParaRPr lang="en-US" altLang="ko-KR" sz="2400" dirty="0">
              <a:solidFill>
                <a:prstClr val="white"/>
              </a:solidFill>
            </a:endParaRPr>
          </a:p>
          <a:p>
            <a:pPr algn="ctr"/>
            <a:r>
              <a:rPr lang="ko-KR" altLang="en-US" sz="2400" dirty="0">
                <a:solidFill>
                  <a:prstClr val="white"/>
                </a:solidFill>
              </a:rPr>
              <a:t>서로 다른 </a:t>
            </a:r>
            <a:r>
              <a:rPr lang="en-US" altLang="ko-KR" sz="2400" dirty="0">
                <a:solidFill>
                  <a:prstClr val="white"/>
                </a:solidFill>
              </a:rPr>
              <a:t>2</a:t>
            </a:r>
            <a:r>
              <a:rPr lang="ko-KR" altLang="en-US" sz="2400" dirty="0">
                <a:solidFill>
                  <a:prstClr val="white"/>
                </a:solidFill>
              </a:rPr>
              <a:t>개 이상의 </a:t>
            </a:r>
            <a:r>
              <a:rPr lang="en-US" altLang="ko-KR" sz="2400" dirty="0">
                <a:solidFill>
                  <a:prstClr val="white"/>
                </a:solidFill>
              </a:rPr>
              <a:t>path </a:t>
            </a:r>
            <a:r>
              <a:rPr lang="ko-KR" altLang="en-US" sz="2400" dirty="0">
                <a:solidFill>
                  <a:prstClr val="white"/>
                </a:solidFill>
              </a:rPr>
              <a:t>함수들을 묶어주는 과정이 필요</a:t>
            </a:r>
            <a:r>
              <a:rPr lang="en-US" altLang="ko-KR" sz="2400" dirty="0">
                <a:solidFill>
                  <a:prstClr val="white"/>
                </a:solidFill>
              </a:rPr>
              <a:t>!</a:t>
            </a:r>
          </a:p>
          <a:p>
            <a:pPr algn="ctr"/>
            <a:endParaRPr lang="en-US" altLang="ko-KR" sz="2400" dirty="0">
              <a:solidFill>
                <a:prstClr val="white"/>
              </a:solidFill>
            </a:endParaRPr>
          </a:p>
          <a:p>
            <a:pPr algn="ctr"/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C625BD-6172-42E8-8708-049D9826E6EE}"/>
              </a:ext>
            </a:extLst>
          </p:cNvPr>
          <p:cNvSpPr/>
          <p:nvPr/>
        </p:nvSpPr>
        <p:spPr bwMode="auto">
          <a:xfrm>
            <a:off x="1692275" y="4235116"/>
            <a:ext cx="2519363" cy="2225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(본문)"/>
              <a:ea typeface="나눔고딕" panose="020D0604000000000000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7A663F-217C-4E97-9B2A-1D6E53823532}"/>
              </a:ext>
            </a:extLst>
          </p:cNvPr>
          <p:cNvSpPr/>
          <p:nvPr/>
        </p:nvSpPr>
        <p:spPr>
          <a:xfrm>
            <a:off x="2255291" y="3773451"/>
            <a:ext cx="1393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</a:rPr>
              <a:t> </a:t>
            </a:r>
            <a:r>
              <a:rPr lang="en-US" altLang="ko-KR" sz="2400" dirty="0" err="1">
                <a:solidFill>
                  <a:prstClr val="white"/>
                </a:solidFill>
              </a:rPr>
              <a:t>ViewSet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42268E-B519-45E3-90BC-DD8F462A8D24}"/>
              </a:ext>
            </a:extLst>
          </p:cNvPr>
          <p:cNvSpPr/>
          <p:nvPr/>
        </p:nvSpPr>
        <p:spPr>
          <a:xfrm>
            <a:off x="-96044" y="4214195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altLang="ko-KR" sz="2800" dirty="0">
                <a:solidFill>
                  <a:srgbClr val="FFC000"/>
                </a:solidFill>
              </a:rPr>
              <a:t>List()</a:t>
            </a:r>
          </a:p>
          <a:p>
            <a:pPr lvl="0" algn="ctr"/>
            <a:r>
              <a:rPr lang="en-US" altLang="ko-KR" sz="2800" dirty="0">
                <a:solidFill>
                  <a:srgbClr val="FFC000"/>
                </a:solidFill>
                <a:latin typeface="SFMono-Regular"/>
              </a:rPr>
              <a:t>Retrieve() </a:t>
            </a:r>
          </a:p>
          <a:p>
            <a:pPr lvl="0" algn="ctr"/>
            <a:r>
              <a:rPr lang="en-US" altLang="ko-KR" sz="2800" dirty="0">
                <a:solidFill>
                  <a:srgbClr val="FFC000"/>
                </a:solidFill>
                <a:latin typeface="SFMono-Regular"/>
              </a:rPr>
              <a:t>Create()</a:t>
            </a:r>
          </a:p>
          <a:p>
            <a:pPr lvl="0" algn="ctr"/>
            <a:r>
              <a:rPr lang="en-US" altLang="ko-KR" sz="2800" dirty="0">
                <a:solidFill>
                  <a:srgbClr val="FFC000"/>
                </a:solidFill>
                <a:latin typeface="SFMono-Regular"/>
              </a:rPr>
              <a:t>Update()</a:t>
            </a:r>
          </a:p>
          <a:p>
            <a:pPr lvl="0" algn="ctr"/>
            <a:r>
              <a:rPr lang="en-US" altLang="ko-KR" sz="2800" dirty="0">
                <a:solidFill>
                  <a:srgbClr val="FFC000"/>
                </a:solidFill>
                <a:latin typeface="SFMono-Regular"/>
              </a:rPr>
              <a:t>Destroy()</a:t>
            </a:r>
            <a:endParaRPr lang="en-US" altLang="ko-KR" sz="2800" dirty="0">
              <a:solidFill>
                <a:srgbClr val="FFC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C70BC0A-2D83-4C3B-92F6-29632D3E49BE}"/>
              </a:ext>
            </a:extLst>
          </p:cNvPr>
          <p:cNvCxnSpPr/>
          <p:nvPr/>
        </p:nvCxnSpPr>
        <p:spPr>
          <a:xfrm>
            <a:off x="4211638" y="4748463"/>
            <a:ext cx="3296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995011C-139F-428B-8680-4A1EA6C94E9F}"/>
              </a:ext>
            </a:extLst>
          </p:cNvPr>
          <p:cNvCxnSpPr/>
          <p:nvPr/>
        </p:nvCxnSpPr>
        <p:spPr>
          <a:xfrm>
            <a:off x="4211637" y="5313516"/>
            <a:ext cx="3296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854988E-B730-4B28-AC75-C1D2A18A47D6}"/>
              </a:ext>
            </a:extLst>
          </p:cNvPr>
          <p:cNvCxnSpPr/>
          <p:nvPr/>
        </p:nvCxnSpPr>
        <p:spPr>
          <a:xfrm>
            <a:off x="4211637" y="5883011"/>
            <a:ext cx="3296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D752C6-D21B-414F-9F38-01B51F557AC7}"/>
              </a:ext>
            </a:extLst>
          </p:cNvPr>
          <p:cNvSpPr/>
          <p:nvPr/>
        </p:nvSpPr>
        <p:spPr>
          <a:xfrm>
            <a:off x="4211637" y="4313625"/>
            <a:ext cx="33918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</a:rPr>
              <a:t> </a:t>
            </a:r>
            <a:r>
              <a:rPr lang="ko-KR" altLang="en-US" sz="2000" dirty="0">
                <a:solidFill>
                  <a:prstClr val="white"/>
                </a:solidFill>
              </a:rPr>
              <a:t>하나의 </a:t>
            </a:r>
            <a:r>
              <a:rPr lang="en-US" altLang="ko-KR" sz="2000" dirty="0">
                <a:solidFill>
                  <a:prstClr val="white"/>
                </a:solidFill>
              </a:rPr>
              <a:t>path</a:t>
            </a:r>
            <a:r>
              <a:rPr lang="ko-KR" altLang="en-US" sz="2000" dirty="0">
                <a:solidFill>
                  <a:prstClr val="white"/>
                </a:solidFill>
              </a:rPr>
              <a:t>로 처리하는게 </a:t>
            </a:r>
            <a:endParaRPr lang="en-US" altLang="ko-KR" sz="2000" dirty="0">
              <a:solidFill>
                <a:prstClr val="white"/>
              </a:solidFill>
            </a:endParaRPr>
          </a:p>
          <a:p>
            <a:r>
              <a:rPr lang="en-US" altLang="ko-KR" sz="2000" dirty="0">
                <a:solidFill>
                  <a:prstClr val="white"/>
                </a:solidFill>
              </a:rPr>
              <a:t>	   </a:t>
            </a:r>
            <a:r>
              <a:rPr lang="ko-KR" altLang="en-US" sz="2000" dirty="0">
                <a:solidFill>
                  <a:prstClr val="white"/>
                </a:solidFill>
              </a:rPr>
              <a:t>힘듦</a:t>
            </a:r>
            <a:endParaRPr lang="en-US" altLang="ko-KR" sz="2000" dirty="0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55E4DD-1323-4473-B965-F8140B7806E1}"/>
              </a:ext>
            </a:extLst>
          </p:cNvPr>
          <p:cNvSpPr/>
          <p:nvPr/>
        </p:nvSpPr>
        <p:spPr>
          <a:xfrm>
            <a:off x="7827422" y="4467512"/>
            <a:ext cx="11068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</a:rPr>
              <a:t> path()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71A1FEA-05A7-443C-BF07-480090299BFD}"/>
              </a:ext>
            </a:extLst>
          </p:cNvPr>
          <p:cNvSpPr/>
          <p:nvPr/>
        </p:nvSpPr>
        <p:spPr>
          <a:xfrm>
            <a:off x="7788275" y="5069292"/>
            <a:ext cx="11068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</a:rPr>
              <a:t> path()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BAA826-68EC-42EE-B256-16E587ED4500}"/>
              </a:ext>
            </a:extLst>
          </p:cNvPr>
          <p:cNvSpPr/>
          <p:nvPr/>
        </p:nvSpPr>
        <p:spPr>
          <a:xfrm>
            <a:off x="7788274" y="5671072"/>
            <a:ext cx="11068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</a:rPr>
              <a:t> path()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C821A19-69D5-45EA-9E53-088FAE1FDA4F}"/>
              </a:ext>
            </a:extLst>
          </p:cNvPr>
          <p:cNvSpPr/>
          <p:nvPr/>
        </p:nvSpPr>
        <p:spPr bwMode="auto">
          <a:xfrm>
            <a:off x="7729980" y="4313625"/>
            <a:ext cx="1469419" cy="2225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(본문)"/>
              <a:ea typeface="나눔고딕" panose="020D0604000000000000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8479FB-7A9F-40F4-9E82-84446EBF7B21}"/>
              </a:ext>
            </a:extLst>
          </p:cNvPr>
          <p:cNvSpPr/>
          <p:nvPr/>
        </p:nvSpPr>
        <p:spPr>
          <a:xfrm>
            <a:off x="6877993" y="3734160"/>
            <a:ext cx="441223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</a:rPr>
              <a:t> </a:t>
            </a:r>
            <a:r>
              <a:rPr lang="ko-KR" altLang="en-US" sz="2400" dirty="0">
                <a:solidFill>
                  <a:prstClr val="white"/>
                </a:solidFill>
              </a:rPr>
              <a:t>여러 </a:t>
            </a:r>
            <a:r>
              <a:rPr lang="en-US" altLang="ko-KR" sz="2400" dirty="0">
                <a:solidFill>
                  <a:prstClr val="white"/>
                </a:solidFill>
              </a:rPr>
              <a:t>path</a:t>
            </a:r>
            <a:r>
              <a:rPr lang="ko-KR" altLang="en-US" sz="2400" dirty="0">
                <a:solidFill>
                  <a:prstClr val="white"/>
                </a:solidFill>
              </a:rPr>
              <a:t>를 묶어줄 방법필요</a:t>
            </a:r>
            <a:r>
              <a:rPr lang="en-US" altLang="ko-KR" sz="2400" dirty="0">
                <a:solidFill>
                  <a:prstClr val="white"/>
                </a:solidFill>
              </a:rPr>
              <a:t>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9254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4EEB1D-3388-4564-859D-27FD6AB6841A}"/>
              </a:ext>
            </a:extLst>
          </p:cNvPr>
          <p:cNvSpPr/>
          <p:nvPr/>
        </p:nvSpPr>
        <p:spPr>
          <a:xfrm>
            <a:off x="4588536" y="726424"/>
            <a:ext cx="2478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router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알아보기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BED7D6B-EC0F-4001-919E-F7DAB5CBDA80}"/>
              </a:ext>
            </a:extLst>
          </p:cNvPr>
          <p:cNvGrpSpPr/>
          <p:nvPr/>
        </p:nvGrpSpPr>
        <p:grpSpPr>
          <a:xfrm>
            <a:off x="5478577" y="2143159"/>
            <a:ext cx="1469419" cy="1515978"/>
            <a:chOff x="7729980" y="4313625"/>
            <a:chExt cx="1469419" cy="222584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055E4DD-1323-4473-B965-F8140B7806E1}"/>
                </a:ext>
              </a:extLst>
            </p:cNvPr>
            <p:cNvSpPr/>
            <p:nvPr/>
          </p:nvSpPr>
          <p:spPr>
            <a:xfrm>
              <a:off x="7827422" y="4467512"/>
              <a:ext cx="11068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path()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71A1FEA-05A7-443C-BF07-480090299BFD}"/>
                </a:ext>
              </a:extLst>
            </p:cNvPr>
            <p:cNvSpPr/>
            <p:nvPr/>
          </p:nvSpPr>
          <p:spPr>
            <a:xfrm>
              <a:off x="7788275" y="5069292"/>
              <a:ext cx="11068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path()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BBAA826-68EC-42EE-B256-16E587ED4500}"/>
                </a:ext>
              </a:extLst>
            </p:cNvPr>
            <p:cNvSpPr/>
            <p:nvPr/>
          </p:nvSpPr>
          <p:spPr>
            <a:xfrm>
              <a:off x="7788274" y="5671072"/>
              <a:ext cx="11068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path()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C821A19-69D5-45EA-9E53-088FAE1FDA4F}"/>
                </a:ext>
              </a:extLst>
            </p:cNvPr>
            <p:cNvSpPr/>
            <p:nvPr/>
          </p:nvSpPr>
          <p:spPr bwMode="auto">
            <a:xfrm>
              <a:off x="7729980" y="4313625"/>
              <a:ext cx="1469419" cy="22258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(본문)"/>
                <a:ea typeface="나눔고딕" panose="020D0604000000000000"/>
                <a:cs typeface="+mn-cs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8479FB-7A9F-40F4-9E82-84446EBF7B21}"/>
              </a:ext>
            </a:extLst>
          </p:cNvPr>
          <p:cNvSpPr/>
          <p:nvPr/>
        </p:nvSpPr>
        <p:spPr>
          <a:xfrm>
            <a:off x="3545470" y="1182902"/>
            <a:ext cx="441223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path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묶어줄 방법필요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183140-FCDC-44AC-9743-EB7EEB196274}"/>
              </a:ext>
            </a:extLst>
          </p:cNvPr>
          <p:cNvSpPr/>
          <p:nvPr/>
        </p:nvSpPr>
        <p:spPr>
          <a:xfrm>
            <a:off x="1692275" y="3979182"/>
            <a:ext cx="94949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Consolas" panose="020B0609020204030204" pitchFamily="49" charset="0"/>
              </a:rPr>
              <a:t>path('post/', api_views.PostList.as_view()),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3B0667-48F6-4425-80C0-FC423516B27B}"/>
              </a:ext>
            </a:extLst>
          </p:cNvPr>
          <p:cNvSpPr/>
          <p:nvPr/>
        </p:nvSpPr>
        <p:spPr>
          <a:xfrm>
            <a:off x="936843" y="4718186"/>
            <a:ext cx="1055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Consolas" panose="020B0609020204030204" pitchFamily="49" charset="0"/>
              </a:rPr>
              <a:t>path(</a:t>
            </a:r>
            <a:r>
              <a:rPr lang="ko-KR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요청을 처리할 </a:t>
            </a:r>
            <a:r>
              <a:rPr lang="en-US" altLang="ko-K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3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요청을 인자로 받아 처리할 함수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400" dirty="0">
                <a:solidFill>
                  <a:schemeClr val="accent4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sz="3000" dirty="0">
                <a:solidFill>
                  <a:schemeClr val="bg1"/>
                </a:solidFill>
                <a:latin typeface="Consolas" panose="020B0609020204030204" pitchFamily="49" charset="0"/>
              </a:rPr>
              <a:t>),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BD617FC-D9E7-4153-A1D6-095DC6A6F7D2}"/>
              </a:ext>
            </a:extLst>
          </p:cNvPr>
          <p:cNvCxnSpPr>
            <a:cxnSpLocks/>
          </p:cNvCxnSpPr>
          <p:nvPr/>
        </p:nvCxnSpPr>
        <p:spPr>
          <a:xfrm>
            <a:off x="4708671" y="4534276"/>
            <a:ext cx="57910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289C644-FCB8-404C-A4F5-7AD591580322}"/>
              </a:ext>
            </a:extLst>
          </p:cNvPr>
          <p:cNvCxnSpPr>
            <a:cxnSpLocks/>
          </p:cNvCxnSpPr>
          <p:nvPr/>
        </p:nvCxnSpPr>
        <p:spPr>
          <a:xfrm>
            <a:off x="7479153" y="4517138"/>
            <a:ext cx="0" cy="3436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977EE7B-824F-4A71-B036-C70508774B5B}"/>
              </a:ext>
            </a:extLst>
          </p:cNvPr>
          <p:cNvCxnSpPr>
            <a:cxnSpLocks/>
          </p:cNvCxnSpPr>
          <p:nvPr/>
        </p:nvCxnSpPr>
        <p:spPr>
          <a:xfrm>
            <a:off x="5398518" y="3676716"/>
            <a:ext cx="16295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2B52995-BA79-4E07-BBCA-FFD73C7FB22D}"/>
              </a:ext>
            </a:extLst>
          </p:cNvPr>
          <p:cNvCxnSpPr>
            <a:cxnSpLocks/>
          </p:cNvCxnSpPr>
          <p:nvPr/>
        </p:nvCxnSpPr>
        <p:spPr>
          <a:xfrm>
            <a:off x="6283289" y="3676716"/>
            <a:ext cx="0" cy="3200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D0E63E-81EC-4A89-A64D-022757EF053A}"/>
              </a:ext>
            </a:extLst>
          </p:cNvPr>
          <p:cNvSpPr/>
          <p:nvPr/>
        </p:nvSpPr>
        <p:spPr>
          <a:xfrm>
            <a:off x="7604198" y="2461100"/>
            <a:ext cx="3269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Path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함수의 두번째 인자로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오는 함수를 묶는다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491871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4EEB1D-3388-4564-859D-27FD6AB6841A}"/>
              </a:ext>
            </a:extLst>
          </p:cNvPr>
          <p:cNvSpPr/>
          <p:nvPr/>
        </p:nvSpPr>
        <p:spPr>
          <a:xfrm>
            <a:off x="4657373" y="433818"/>
            <a:ext cx="2478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router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알아보기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8479FB-7A9F-40F4-9E82-84446EBF7B21}"/>
              </a:ext>
            </a:extLst>
          </p:cNvPr>
          <p:cNvSpPr/>
          <p:nvPr/>
        </p:nvSpPr>
        <p:spPr>
          <a:xfrm>
            <a:off x="3663441" y="950296"/>
            <a:ext cx="441223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path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묶어줄 방법필요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183140-FCDC-44AC-9743-EB7EEB196274}"/>
              </a:ext>
            </a:extLst>
          </p:cNvPr>
          <p:cNvSpPr/>
          <p:nvPr/>
        </p:nvSpPr>
        <p:spPr>
          <a:xfrm>
            <a:off x="1348546" y="1450624"/>
            <a:ext cx="94949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path('post/', api_views.PostList.as_view()),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3B0667-48F6-4425-80C0-FC423516B27B}"/>
              </a:ext>
            </a:extLst>
          </p:cNvPr>
          <p:cNvSpPr/>
          <p:nvPr/>
        </p:nvSpPr>
        <p:spPr>
          <a:xfrm>
            <a:off x="593113" y="2113331"/>
            <a:ext cx="1055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path(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요청을 처리할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url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요청을 인자로 받아 처리할 함수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namespace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),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BD617FC-D9E7-4153-A1D6-095DC6A6F7D2}"/>
              </a:ext>
            </a:extLst>
          </p:cNvPr>
          <p:cNvCxnSpPr>
            <a:cxnSpLocks/>
          </p:cNvCxnSpPr>
          <p:nvPr/>
        </p:nvCxnSpPr>
        <p:spPr>
          <a:xfrm>
            <a:off x="4364942" y="2005718"/>
            <a:ext cx="57910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289C644-FCB8-404C-A4F5-7AD591580322}"/>
              </a:ext>
            </a:extLst>
          </p:cNvPr>
          <p:cNvCxnSpPr>
            <a:cxnSpLocks/>
          </p:cNvCxnSpPr>
          <p:nvPr/>
        </p:nvCxnSpPr>
        <p:spPr>
          <a:xfrm>
            <a:off x="7135424" y="1988580"/>
            <a:ext cx="0" cy="3436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D0E63E-81EC-4A89-A64D-022757EF053A}"/>
              </a:ext>
            </a:extLst>
          </p:cNvPr>
          <p:cNvSpPr/>
          <p:nvPr/>
        </p:nvSpPr>
        <p:spPr>
          <a:xfrm>
            <a:off x="8261924" y="557732"/>
            <a:ext cx="3269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Path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함수의 두번째 인자로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오는 함수를 묶는다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2C2D72-5EFE-4EBE-962E-D828F7B56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4994" y="2668426"/>
            <a:ext cx="7086600" cy="37147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FF4E5A2-4DDF-45E1-B578-428AEA0879F9}"/>
              </a:ext>
            </a:extLst>
          </p:cNvPr>
          <p:cNvSpPr/>
          <p:nvPr/>
        </p:nvSpPr>
        <p:spPr>
          <a:xfrm>
            <a:off x="3431006" y="630026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hlinkClick r:id="rId5"/>
              </a:rPr>
              <a:t>https://www.django-rest-framework.org/tutorial/6-viewsets-and-routers/#binding-viewsets-to-urls-explicitly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1038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4EEB1D-3388-4564-859D-27FD6AB6841A}"/>
              </a:ext>
            </a:extLst>
          </p:cNvPr>
          <p:cNvSpPr/>
          <p:nvPr/>
        </p:nvSpPr>
        <p:spPr>
          <a:xfrm>
            <a:off x="4657373" y="433818"/>
            <a:ext cx="2478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router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알아보기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7C61719-C7A2-472F-85A1-9F44BA99ADEE}"/>
              </a:ext>
            </a:extLst>
          </p:cNvPr>
          <p:cNvGrpSpPr/>
          <p:nvPr/>
        </p:nvGrpSpPr>
        <p:grpSpPr>
          <a:xfrm>
            <a:off x="5086739" y="3532944"/>
            <a:ext cx="1619316" cy="343620"/>
            <a:chOff x="5213684" y="3673001"/>
            <a:chExt cx="1619316" cy="34362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BD617FC-D9E7-4153-A1D6-095DC6A6F7D2}"/>
                </a:ext>
              </a:extLst>
            </p:cNvPr>
            <p:cNvCxnSpPr>
              <a:cxnSpLocks/>
            </p:cNvCxnSpPr>
            <p:nvPr/>
          </p:nvCxnSpPr>
          <p:spPr>
            <a:xfrm>
              <a:off x="5213684" y="3673001"/>
              <a:ext cx="161931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B289C644-FCB8-404C-A4F5-7AD591580322}"/>
                </a:ext>
              </a:extLst>
            </p:cNvPr>
            <p:cNvCxnSpPr>
              <a:cxnSpLocks/>
            </p:cNvCxnSpPr>
            <p:nvPr/>
          </p:nvCxnSpPr>
          <p:spPr>
            <a:xfrm>
              <a:off x="6023342" y="3673001"/>
              <a:ext cx="0" cy="3436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50DF3A4-3904-470E-8EC9-68B35CBB6F00}"/>
              </a:ext>
            </a:extLst>
          </p:cNvPr>
          <p:cNvSpPr txBox="1"/>
          <p:nvPr/>
        </p:nvSpPr>
        <p:spPr>
          <a:xfrm>
            <a:off x="1446637" y="1330134"/>
            <a:ext cx="92534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		</a:t>
            </a:r>
          </a:p>
          <a:p>
            <a:r>
              <a:rPr lang="ko-KR" altLang="en-US" sz="2400" dirty="0">
                <a:solidFill>
                  <a:schemeClr val="bg1"/>
                </a:solidFill>
              </a:rPr>
              <a:t>코드의 낭비를 줄이고 원하는 대로 기능을 </a:t>
            </a:r>
            <a:r>
              <a:rPr lang="en-US" altLang="ko-KR" sz="3200" dirty="0">
                <a:solidFill>
                  <a:srgbClr val="7030A0"/>
                </a:solidFill>
              </a:rPr>
              <a:t>control</a:t>
            </a:r>
            <a:r>
              <a:rPr lang="ko-KR" altLang="en-US" sz="2400" dirty="0">
                <a:solidFill>
                  <a:schemeClr val="bg1"/>
                </a:solidFill>
              </a:rPr>
              <a:t>하고 싶다면</a:t>
            </a:r>
            <a:r>
              <a:rPr lang="en-US" altLang="ko-KR" sz="2400" dirty="0">
                <a:solidFill>
                  <a:schemeClr val="bg1"/>
                </a:solidFill>
              </a:rPr>
              <a:t>?!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55D14C-0A67-4F66-B8A1-EDB527817FC0}"/>
              </a:ext>
            </a:extLst>
          </p:cNvPr>
          <p:cNvSpPr/>
          <p:nvPr/>
        </p:nvSpPr>
        <p:spPr>
          <a:xfrm>
            <a:off x="4959795" y="2770126"/>
            <a:ext cx="18732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solidFill>
                  <a:prstClr val="white"/>
                </a:solidFill>
              </a:rPr>
              <a:t>router</a:t>
            </a:r>
            <a:endParaRPr lang="ko-KR" altLang="en-US" sz="4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8881DB-91A8-41A9-9D92-FF4EFBDE0CE9}"/>
              </a:ext>
            </a:extLst>
          </p:cNvPr>
          <p:cNvSpPr/>
          <p:nvPr/>
        </p:nvSpPr>
        <p:spPr>
          <a:xfrm>
            <a:off x="498749" y="3815044"/>
            <a:ext cx="11149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router.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register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요청을 처리할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url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views.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모델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ViewSet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namespace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),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356CC52-00F0-4370-8CA1-64CADA79D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415" y="4613268"/>
            <a:ext cx="7220382" cy="1421774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F72BA5BD-265C-41A4-BFCC-921D21542325}"/>
              </a:ext>
            </a:extLst>
          </p:cNvPr>
          <p:cNvGrpSpPr/>
          <p:nvPr/>
        </p:nvGrpSpPr>
        <p:grpSpPr>
          <a:xfrm>
            <a:off x="6368716" y="4269648"/>
            <a:ext cx="3128210" cy="343620"/>
            <a:chOff x="4446976" y="3673001"/>
            <a:chExt cx="3128210" cy="343620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CD303FA-B4FA-4B7E-8CF8-C37EC88EA2FA}"/>
                </a:ext>
              </a:extLst>
            </p:cNvPr>
            <p:cNvCxnSpPr>
              <a:cxnSpLocks/>
            </p:cNvCxnSpPr>
            <p:nvPr/>
          </p:nvCxnSpPr>
          <p:spPr>
            <a:xfrm>
              <a:off x="4446976" y="3673001"/>
              <a:ext cx="312821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061B419F-B62B-4247-AE75-5F612CDBF685}"/>
                </a:ext>
              </a:extLst>
            </p:cNvPr>
            <p:cNvCxnSpPr>
              <a:cxnSpLocks/>
            </p:cNvCxnSpPr>
            <p:nvPr/>
          </p:nvCxnSpPr>
          <p:spPr>
            <a:xfrm>
              <a:off x="6023342" y="3673001"/>
              <a:ext cx="0" cy="3436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D192501-495A-42B5-87F5-229EE8336EFF}"/>
              </a:ext>
            </a:extLst>
          </p:cNvPr>
          <p:cNvSpPr txBox="1"/>
          <p:nvPr/>
        </p:nvSpPr>
        <p:spPr>
          <a:xfrm>
            <a:off x="2570167" y="5914768"/>
            <a:ext cx="9130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		CRUD </a:t>
            </a:r>
            <a:r>
              <a:rPr lang="ko-KR" altLang="en-US" sz="2400" dirty="0">
                <a:solidFill>
                  <a:schemeClr val="bg1"/>
                </a:solidFill>
              </a:rPr>
              <a:t>와 같이 기본적으로 </a:t>
            </a:r>
            <a:r>
              <a:rPr lang="en-US" altLang="ko-KR" sz="2400" dirty="0">
                <a:solidFill>
                  <a:schemeClr val="bg1"/>
                </a:solidFill>
              </a:rPr>
              <a:t>router</a:t>
            </a:r>
            <a:r>
              <a:rPr lang="ko-KR" altLang="en-US" sz="2400" dirty="0">
                <a:solidFill>
                  <a:schemeClr val="bg1"/>
                </a:solidFill>
              </a:rPr>
              <a:t>에 정의된 </a:t>
            </a:r>
            <a:r>
              <a:rPr lang="en-US" altLang="ko-KR" sz="2400" dirty="0">
                <a:solidFill>
                  <a:schemeClr val="bg1"/>
                </a:solidFill>
              </a:rPr>
              <a:t>url</a:t>
            </a:r>
            <a:r>
              <a:rPr lang="ko-KR" altLang="en-US" sz="2400" dirty="0">
                <a:solidFill>
                  <a:schemeClr val="bg1"/>
                </a:solidFill>
              </a:rPr>
              <a:t>들을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					</a:t>
            </a:r>
            <a:r>
              <a:rPr lang="ko-KR" altLang="en-US" sz="2400" dirty="0">
                <a:solidFill>
                  <a:schemeClr val="bg1"/>
                </a:solidFill>
              </a:rPr>
              <a:t>사용함 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5289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4EEB1D-3388-4564-859D-27FD6AB6841A}"/>
              </a:ext>
            </a:extLst>
          </p:cNvPr>
          <p:cNvSpPr/>
          <p:nvPr/>
        </p:nvSpPr>
        <p:spPr>
          <a:xfrm>
            <a:off x="4657373" y="433818"/>
            <a:ext cx="2478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router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알아보기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7C61719-C7A2-472F-85A1-9F44BA99ADEE}"/>
              </a:ext>
            </a:extLst>
          </p:cNvPr>
          <p:cNvGrpSpPr/>
          <p:nvPr/>
        </p:nvGrpSpPr>
        <p:grpSpPr>
          <a:xfrm>
            <a:off x="5086739" y="3532944"/>
            <a:ext cx="1619316" cy="343620"/>
            <a:chOff x="5213684" y="3673001"/>
            <a:chExt cx="1619316" cy="34362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BD617FC-D9E7-4153-A1D6-095DC6A6F7D2}"/>
                </a:ext>
              </a:extLst>
            </p:cNvPr>
            <p:cNvCxnSpPr>
              <a:cxnSpLocks/>
            </p:cNvCxnSpPr>
            <p:nvPr/>
          </p:nvCxnSpPr>
          <p:spPr>
            <a:xfrm>
              <a:off x="5213684" y="3673001"/>
              <a:ext cx="161931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B289C644-FCB8-404C-A4F5-7AD591580322}"/>
                </a:ext>
              </a:extLst>
            </p:cNvPr>
            <p:cNvCxnSpPr>
              <a:cxnSpLocks/>
            </p:cNvCxnSpPr>
            <p:nvPr/>
          </p:nvCxnSpPr>
          <p:spPr>
            <a:xfrm>
              <a:off x="6023342" y="3673001"/>
              <a:ext cx="0" cy="3436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50DF3A4-3904-470E-8EC9-68B35CBB6F00}"/>
              </a:ext>
            </a:extLst>
          </p:cNvPr>
          <p:cNvSpPr txBox="1"/>
          <p:nvPr/>
        </p:nvSpPr>
        <p:spPr>
          <a:xfrm>
            <a:off x="1446637" y="1330134"/>
            <a:ext cx="92534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코드의 낭비를 줄이고 원하는 대로 기능을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control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하고 싶다면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?!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55D14C-0A67-4F66-B8A1-EDB527817FC0}"/>
              </a:ext>
            </a:extLst>
          </p:cNvPr>
          <p:cNvSpPr/>
          <p:nvPr/>
        </p:nvSpPr>
        <p:spPr>
          <a:xfrm>
            <a:off x="4959795" y="2770126"/>
            <a:ext cx="18732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router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F83C9A-2A4F-4F29-AAC3-FC7CE9A788CF}"/>
              </a:ext>
            </a:extLst>
          </p:cNvPr>
          <p:cNvSpPr/>
          <p:nvPr/>
        </p:nvSpPr>
        <p:spPr>
          <a:xfrm>
            <a:off x="3025352" y="42957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4"/>
              </a:rPr>
              <a:t>https://github.com/encode/django-rest-framework/blob/master/docs/api-guide/routers.md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63506F-2765-45B2-801E-DFD790DCE09E}"/>
              </a:ext>
            </a:extLst>
          </p:cNvPr>
          <p:cNvSpPr txBox="1"/>
          <p:nvPr/>
        </p:nvSpPr>
        <p:spPr>
          <a:xfrm>
            <a:off x="268497" y="5361293"/>
            <a:ext cx="9636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원한다면 라우터가 구성하는 </a:t>
            </a:r>
            <a:r>
              <a:rPr lang="en-US" altLang="ko-KR" sz="2400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urlspatterns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를 </a:t>
            </a:r>
            <a:r>
              <a:rPr lang="ko-KR" altLang="en-US" sz="2400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살펴보시길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!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033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226A5DB-FF69-480A-84DF-C2FB1EEB1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7108" y="1577139"/>
            <a:ext cx="9308432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</a:br>
            <a:r>
              <a:rPr lang="en-US" altLang="ko-KR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</a:br>
            <a:r>
              <a:rPr lang="en-US" altLang="ko-KR" sz="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Django</a:t>
            </a:r>
            <a:r>
              <a:rPr lang="en-US" altLang="ko-KR" sz="4000" dirty="0">
                <a:solidFill>
                  <a:schemeClr val="accent4"/>
                </a:solidFill>
                <a:latin typeface="나눔고딕"/>
                <a:ea typeface="나눔고딕"/>
                <a:cs typeface="나눔고딕"/>
              </a:rPr>
              <a:t>Rest</a:t>
            </a:r>
            <a:r>
              <a:rPr lang="en-US" altLang="ko-KR" sz="4000" dirty="0">
                <a:solidFill>
                  <a:srgbClr val="7030A0"/>
                </a:solidFill>
                <a:latin typeface="나눔고딕"/>
                <a:ea typeface="나눔고딕"/>
                <a:cs typeface="나눔고딕"/>
              </a:rPr>
              <a:t>Framework</a:t>
            </a:r>
            <a:r>
              <a:rPr lang="ko-KR" altLang="en-US" sz="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를</a:t>
            </a:r>
            <a:r>
              <a:rPr lang="en-US" altLang="ko-KR" sz="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</a:br>
            <a:r>
              <a:rPr lang="en-US" altLang="ko-KR" sz="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</a:br>
            <a:r>
              <a:rPr lang="ko-KR" altLang="en-US" sz="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 원하는 대로 커스텀하기 위한</a:t>
            </a:r>
            <a:r>
              <a:rPr lang="en-US" altLang="ko-KR" sz="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</a:br>
            <a:r>
              <a:rPr lang="en-US" altLang="ko-KR" sz="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</a:br>
            <a:r>
              <a:rPr lang="en-US" altLang="ko-KR" dirty="0" err="1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viewset&amp;Router</a:t>
            </a:r>
            <a:r>
              <a:rPr lang="en-US" altLang="ko-KR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이해하기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1379A0-976E-4ADD-B417-90F98C877715}"/>
              </a:ext>
            </a:extLst>
          </p:cNvPr>
          <p:cNvSpPr/>
          <p:nvPr/>
        </p:nvSpPr>
        <p:spPr>
          <a:xfrm>
            <a:off x="2441454" y="5305388"/>
            <a:ext cx="57807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0" dirty="0">
                <a:solidFill>
                  <a:prstClr val="white"/>
                </a:solidFill>
                <a:latin typeface="나눔고딕"/>
                <a:ea typeface="나눔고딕"/>
                <a:cs typeface="나눔고딕"/>
              </a:rPr>
              <a:t>고생하셨습니다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EB7F9D-8CB5-4054-8B13-0028A1F026A4}"/>
              </a:ext>
            </a:extLst>
          </p:cNvPr>
          <p:cNvSpPr/>
          <p:nvPr/>
        </p:nvSpPr>
        <p:spPr>
          <a:xfrm>
            <a:off x="2441454" y="3141996"/>
            <a:ext cx="8675132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0" dirty="0">
                <a:solidFill>
                  <a:prstClr val="white"/>
                </a:solidFill>
                <a:latin typeface="나눔고딕"/>
                <a:ea typeface="나눔고딕"/>
                <a:cs typeface="나눔고딕"/>
              </a:rPr>
              <a:t>예제 코드가 있는 </a:t>
            </a:r>
            <a:endParaRPr lang="en-US" altLang="ko-KR" sz="6000" dirty="0">
              <a:solidFill>
                <a:prstClr val="white"/>
              </a:solidFill>
              <a:latin typeface="나눔고딕"/>
              <a:ea typeface="나눔고딕"/>
              <a:cs typeface="나눔고딕"/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https://www.django-rest-framework.org/</a:t>
            </a:r>
            <a:r>
              <a:rPr lang="en-US" altLang="ko-KR" sz="3200" dirty="0">
                <a:solidFill>
                  <a:prstClr val="blac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tutorial</a:t>
            </a:r>
            <a:r>
              <a:rPr lang="en-US" altLang="ko-KR" dirty="0">
                <a:solidFill>
                  <a:prstClr val="blac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/</a:t>
            </a:r>
            <a:r>
              <a:rPr lang="en-US" altLang="ko-KR" sz="2400" dirty="0">
                <a:solidFill>
                  <a:prstClr val="blac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3-class-based-views</a:t>
            </a:r>
            <a:r>
              <a:rPr lang="en-US" altLang="ko-KR" dirty="0">
                <a:solidFill>
                  <a:prstClr val="blac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/</a:t>
            </a:r>
            <a:endParaRPr lang="en-US" altLang="ko-KR" sz="6000" dirty="0">
              <a:solidFill>
                <a:prstClr val="white"/>
              </a:solidFill>
              <a:latin typeface="나눔고딕"/>
            </a:endParaRPr>
          </a:p>
          <a:p>
            <a:pPr lvl="0"/>
            <a:r>
              <a:rPr lang="ko-KR" altLang="en-US" dirty="0">
                <a:solidFill>
                  <a:schemeClr val="bg1"/>
                </a:solidFill>
                <a:latin typeface="나눔고딕"/>
              </a:rPr>
              <a:t>        이 페이지를 잘 읽고 따라가 보길 </a:t>
            </a:r>
            <a:r>
              <a:rPr lang="ko-KR" altLang="en-US" dirty="0" err="1">
                <a:solidFill>
                  <a:schemeClr val="bg1"/>
                </a:solidFill>
                <a:latin typeface="나눔고딕"/>
              </a:rPr>
              <a:t>바랄게요</a:t>
            </a:r>
            <a:r>
              <a:rPr lang="en-US" altLang="ko-KR" dirty="0">
                <a:solidFill>
                  <a:schemeClr val="bg1"/>
                </a:solidFill>
                <a:latin typeface="나눔고딕"/>
              </a:rPr>
              <a:t>!</a:t>
            </a:r>
          </a:p>
          <a:p>
            <a:pPr lvl="0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A548B0-E116-4757-A5C3-5B3565994918}"/>
              </a:ext>
            </a:extLst>
          </p:cNvPr>
          <p:cNvSpPr/>
          <p:nvPr/>
        </p:nvSpPr>
        <p:spPr>
          <a:xfrm>
            <a:off x="1247108" y="4065327"/>
            <a:ext cx="97375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https://www.django-rest-framework.org/</a:t>
            </a:r>
            <a:r>
              <a:rPr lang="en-US" altLang="ko-KR" sz="3200" dirty="0">
                <a:hlinkClick r:id="rId4"/>
              </a:rPr>
              <a:t>tutorial</a:t>
            </a:r>
            <a:r>
              <a:rPr lang="en-US" altLang="ko-KR" dirty="0">
                <a:hlinkClick r:id="rId4"/>
              </a:rPr>
              <a:t>/</a:t>
            </a:r>
            <a:r>
              <a:rPr lang="en-US" altLang="ko-KR" sz="2400" dirty="0">
                <a:hlinkClick r:id="rId4"/>
              </a:rPr>
              <a:t>3-class-based-views</a:t>
            </a:r>
            <a:r>
              <a:rPr lang="en-US" altLang="ko-KR" dirty="0">
                <a:hlinkClick r:id="rId4"/>
              </a:rPr>
              <a:t>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25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DD68935D-F027-4F02-AE44-573D1B6E1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684" y="464746"/>
            <a:ext cx="9308432" cy="43823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1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Django REST framework </a:t>
            </a:r>
            <a:r>
              <a:rPr lang="ko-KR" altLang="en-US" sz="31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되돌아보는 맛</a:t>
            </a:r>
            <a:endParaRPr lang="ko-KR" altLang="en-US" sz="1800" dirty="0">
              <a:solidFill>
                <a:schemeClr val="bg1"/>
              </a:solidFill>
              <a:latin typeface="나눔고딕"/>
              <a:ea typeface="나눔고딕"/>
              <a:cs typeface="나눔고딕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4DA924D-B760-4804-A95A-E0D464BFAD3D}"/>
              </a:ext>
            </a:extLst>
          </p:cNvPr>
          <p:cNvGrpSpPr/>
          <p:nvPr/>
        </p:nvGrpSpPr>
        <p:grpSpPr>
          <a:xfrm>
            <a:off x="-918881" y="1678824"/>
            <a:ext cx="13971717" cy="4041156"/>
            <a:chOff x="-875818" y="1243395"/>
            <a:chExt cx="13971717" cy="404115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BEF22D-3478-4A5B-A7AC-DB48B527BF57}"/>
                </a:ext>
              </a:extLst>
            </p:cNvPr>
            <p:cNvSpPr/>
            <p:nvPr/>
          </p:nvSpPr>
          <p:spPr>
            <a:xfrm>
              <a:off x="1190171" y="4485760"/>
              <a:ext cx="5278436" cy="78811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D52595D-B520-4127-97F6-889A9FD8B907}"/>
                </a:ext>
              </a:extLst>
            </p:cNvPr>
            <p:cNvGrpSpPr/>
            <p:nvPr/>
          </p:nvGrpSpPr>
          <p:grpSpPr>
            <a:xfrm>
              <a:off x="960893" y="1878074"/>
              <a:ext cx="10270214" cy="826150"/>
              <a:chOff x="960893" y="1735723"/>
              <a:chExt cx="10270214" cy="82615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818840D1-8037-467B-A784-57FCC2117E74}"/>
                  </a:ext>
                </a:extLst>
              </p:cNvPr>
              <p:cNvGrpSpPr/>
              <p:nvPr/>
            </p:nvGrpSpPr>
            <p:grpSpPr>
              <a:xfrm>
                <a:off x="960893" y="1735723"/>
                <a:ext cx="10270214" cy="826150"/>
                <a:chOff x="808493" y="2760369"/>
                <a:chExt cx="10270214" cy="826150"/>
              </a:xfrm>
            </p:grpSpPr>
            <p:sp>
              <p:nvSpPr>
                <p:cNvPr id="44" name="직사각형 12">
                  <a:extLst>
                    <a:ext uri="{FF2B5EF4-FFF2-40B4-BE49-F238E27FC236}">
                      <a16:creationId xmlns:a16="http://schemas.microsoft.com/office/drawing/2014/main" id="{D0A7BD8E-206F-4D3E-A091-FE393844DE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2350" y="2798400"/>
                  <a:ext cx="4762500" cy="788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latinLnBrk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marL="0" marR="0" lvl="0" indent="0" algn="ctr" defTabSz="914400" rtl="0" eaLnBrk="1" fontAlgn="auto" latinLnBrk="1" hangingPunct="1">
                    <a:lnSpc>
                      <a:spcPct val="16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B0503020000020004" pitchFamily="50" charset="-127"/>
                      <a:ea typeface="나눔고딕"/>
                      <a:cs typeface="나눔고딕"/>
                    </a:rPr>
                    <a:t>Views.py</a:t>
                  </a: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0B41DCA3-E553-4613-AD39-B6FE53DBB359}"/>
                    </a:ext>
                  </a:extLst>
                </p:cNvPr>
                <p:cNvSpPr/>
                <p:nvPr/>
              </p:nvSpPr>
              <p:spPr bwMode="auto">
                <a:xfrm>
                  <a:off x="808493" y="2798402"/>
                  <a:ext cx="4760913" cy="788117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6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나눔고딕" panose="020D0604000000000000"/>
                      <a:cs typeface="+mn-cs"/>
                    </a:rPr>
                    <a:t>Models.py</a:t>
                  </a: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나눔고딕" panose="020D0604000000000000"/>
                    <a:cs typeface="+mn-cs"/>
                  </a:endParaRPr>
                </a:p>
              </p:txBody>
            </p:sp>
            <p:sp>
              <p:nvSpPr>
                <p:cNvPr id="46" name="직사각형 12">
                  <a:extLst>
                    <a:ext uri="{FF2B5EF4-FFF2-40B4-BE49-F238E27FC236}">
                      <a16:creationId xmlns:a16="http://schemas.microsoft.com/office/drawing/2014/main" id="{12869EC7-FEA2-449B-9B0E-7A10BA5C32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6207" y="2760369"/>
                  <a:ext cx="4762500" cy="788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latinLnBrk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marL="0" marR="0" lvl="0" indent="0" algn="ctr" defTabSz="914400" rtl="0" eaLnBrk="1" fontAlgn="auto" latinLnBrk="1" hangingPunct="1">
                    <a:lnSpc>
                      <a:spcPct val="16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B0503020000020004" pitchFamily="50" charset="-127"/>
                      <a:ea typeface="나눔고딕"/>
                      <a:cs typeface="나눔고딕"/>
                    </a:rPr>
                    <a:t>urls.py</a:t>
                  </a:r>
                </a:p>
              </p:txBody>
            </p:sp>
          </p:grpSp>
          <p:sp>
            <p:nvSpPr>
              <p:cNvPr id="57" name="화살표: 오른쪽 56">
                <a:extLst>
                  <a:ext uri="{FF2B5EF4-FFF2-40B4-BE49-F238E27FC236}">
                    <a16:creationId xmlns:a16="http://schemas.microsoft.com/office/drawing/2014/main" id="{11D6D1E9-CA65-4AEE-A6DF-84F9C686D02A}"/>
                  </a:ext>
                </a:extLst>
              </p:cNvPr>
              <p:cNvSpPr/>
              <p:nvPr/>
            </p:nvSpPr>
            <p:spPr>
              <a:xfrm>
                <a:off x="4551745" y="1990457"/>
                <a:ext cx="417512" cy="2786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8" name="화살표: 오른쪽 57">
                <a:extLst>
                  <a:ext uri="{FF2B5EF4-FFF2-40B4-BE49-F238E27FC236}">
                    <a16:creationId xmlns:a16="http://schemas.microsoft.com/office/drawing/2014/main" id="{ED31FC22-E7B0-4468-9A3E-517A49E44C17}"/>
                  </a:ext>
                </a:extLst>
              </p:cNvPr>
              <p:cNvSpPr/>
              <p:nvPr/>
            </p:nvSpPr>
            <p:spPr>
              <a:xfrm>
                <a:off x="7514358" y="1990456"/>
                <a:ext cx="417512" cy="2786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E32324F-F411-475B-A889-AE421CA45F33}"/>
                </a:ext>
              </a:extLst>
            </p:cNvPr>
            <p:cNvSpPr/>
            <p:nvPr/>
          </p:nvSpPr>
          <p:spPr bwMode="auto">
            <a:xfrm>
              <a:off x="-875818" y="1243395"/>
              <a:ext cx="4760913" cy="60875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Django!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F33401A-6E3F-40DF-A07C-C2E608C5237E}"/>
                </a:ext>
              </a:extLst>
            </p:cNvPr>
            <p:cNvSpPr/>
            <p:nvPr/>
          </p:nvSpPr>
          <p:spPr bwMode="auto">
            <a:xfrm>
              <a:off x="320639" y="3490312"/>
              <a:ext cx="4760913" cy="60875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Django </a:t>
              </a: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Rest</a:t>
              </a: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 Framework!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7CD2A34-D77C-4D48-825B-96779216553E}"/>
                </a:ext>
              </a:extLst>
            </p:cNvPr>
            <p:cNvGrpSpPr/>
            <p:nvPr/>
          </p:nvGrpSpPr>
          <p:grpSpPr>
            <a:xfrm>
              <a:off x="-158686" y="4485760"/>
              <a:ext cx="13254585" cy="798791"/>
              <a:chOff x="-158686" y="4112175"/>
              <a:chExt cx="13254585" cy="798791"/>
            </a:xfrm>
          </p:grpSpPr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BCEDF798-3365-4E4D-A348-BBF35C59B779}"/>
                  </a:ext>
                </a:extLst>
              </p:cNvPr>
              <p:cNvGrpSpPr/>
              <p:nvPr/>
            </p:nvGrpSpPr>
            <p:grpSpPr>
              <a:xfrm>
                <a:off x="-158686" y="4112175"/>
                <a:ext cx="13254585" cy="798791"/>
                <a:chOff x="-458745" y="2804743"/>
                <a:chExt cx="13254585" cy="798791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7E011932-E2AA-4A77-BE5B-D521D12727E4}"/>
                    </a:ext>
                  </a:extLst>
                </p:cNvPr>
                <p:cNvSpPr/>
                <p:nvPr/>
              </p:nvSpPr>
              <p:spPr bwMode="auto">
                <a:xfrm>
                  <a:off x="2576554" y="2804743"/>
                  <a:ext cx="4760913" cy="602664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6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C000"/>
                      </a:solidFill>
                      <a:effectLst/>
                      <a:uLnTx/>
                      <a:uFillTx/>
                      <a:latin typeface="맑은 고딕" panose="020F0502020204030204"/>
                      <a:ea typeface="나눔고딕" panose="020D0604000000000000"/>
                      <a:cs typeface="+mn-cs"/>
                    </a:rPr>
                    <a:t>Serializers.py</a:t>
                  </a: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맑은 고딕" panose="020F0502020204030204"/>
                    <a:ea typeface="나눔고딕" panose="020D0604000000000000"/>
                    <a:cs typeface="+mn-cs"/>
                  </a:endParaRPr>
                </a:p>
              </p:txBody>
            </p:sp>
            <p:sp>
              <p:nvSpPr>
                <p:cNvPr id="54" name="직사각형 12">
                  <a:extLst>
                    <a:ext uri="{FF2B5EF4-FFF2-40B4-BE49-F238E27FC236}">
                      <a16:creationId xmlns:a16="http://schemas.microsoft.com/office/drawing/2014/main" id="{0F3348ED-23B2-4FF2-B807-7A033ADF58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2330" y="2815415"/>
                  <a:ext cx="4762500" cy="788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latinLnBrk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marL="0" marR="0" lvl="0" indent="0" algn="ctr" defTabSz="914400" rtl="0" eaLnBrk="1" fontAlgn="auto" latinLnBrk="1" hangingPunct="1">
                    <a:lnSpc>
                      <a:spcPct val="16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B0503020000020004" pitchFamily="50" charset="-127"/>
                      <a:ea typeface="나눔고딕"/>
                      <a:cs typeface="나눔고딕"/>
                    </a:rPr>
                    <a:t>Views.py</a:t>
                  </a:r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B8BB6682-D9F1-443A-9F94-06D8F1556FD3}"/>
                    </a:ext>
                  </a:extLst>
                </p:cNvPr>
                <p:cNvSpPr/>
                <p:nvPr/>
              </p:nvSpPr>
              <p:spPr bwMode="auto">
                <a:xfrm>
                  <a:off x="-458745" y="2815415"/>
                  <a:ext cx="4760913" cy="788117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6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나눔고딕" panose="020D0604000000000000"/>
                      <a:cs typeface="+mn-cs"/>
                    </a:rPr>
                    <a:t>Models.py</a:t>
                  </a: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나눔고딕" panose="020D0604000000000000"/>
                    <a:cs typeface="+mn-cs"/>
                  </a:endParaRPr>
                </a:p>
              </p:txBody>
            </p:sp>
            <p:sp>
              <p:nvSpPr>
                <p:cNvPr id="56" name="직사각형 12">
                  <a:extLst>
                    <a:ext uri="{FF2B5EF4-FFF2-40B4-BE49-F238E27FC236}">
                      <a16:creationId xmlns:a16="http://schemas.microsoft.com/office/drawing/2014/main" id="{D0F5D7D7-CDED-4532-BC51-405D92CAD4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33340" y="2810070"/>
                  <a:ext cx="4762500" cy="788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latinLnBrk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marL="0" marR="0" lvl="0" indent="0" algn="ctr" defTabSz="914400" rtl="0" eaLnBrk="1" fontAlgn="auto" latinLnBrk="1" hangingPunct="1">
                    <a:lnSpc>
                      <a:spcPct val="16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B0503020000020004" pitchFamily="50" charset="-127"/>
                      <a:ea typeface="나눔고딕"/>
                      <a:cs typeface="나눔고딕"/>
                    </a:rPr>
                    <a:t>urls.py</a:t>
                  </a:r>
                </a:p>
              </p:txBody>
            </p:sp>
          </p:grpSp>
          <p:sp>
            <p:nvSpPr>
              <p:cNvPr id="62" name="화살표: 오른쪽 61">
                <a:extLst>
                  <a:ext uri="{FF2B5EF4-FFF2-40B4-BE49-F238E27FC236}">
                    <a16:creationId xmlns:a16="http://schemas.microsoft.com/office/drawing/2014/main" id="{2399F141-338A-475B-B06D-BACE27F45986}"/>
                  </a:ext>
                </a:extLst>
              </p:cNvPr>
              <p:cNvSpPr/>
              <p:nvPr/>
            </p:nvSpPr>
            <p:spPr>
              <a:xfrm>
                <a:off x="3467583" y="4372236"/>
                <a:ext cx="417512" cy="2786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3" name="화살표: 오른쪽 62">
                <a:extLst>
                  <a:ext uri="{FF2B5EF4-FFF2-40B4-BE49-F238E27FC236}">
                    <a16:creationId xmlns:a16="http://schemas.microsoft.com/office/drawing/2014/main" id="{30C755AD-D63C-4D88-9022-11612DABC45A}"/>
                  </a:ext>
                </a:extLst>
              </p:cNvPr>
              <p:cNvSpPr/>
              <p:nvPr/>
            </p:nvSpPr>
            <p:spPr>
              <a:xfrm>
                <a:off x="6711638" y="4372236"/>
                <a:ext cx="417512" cy="2786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화살표: 오른쪽 63">
                <a:extLst>
                  <a:ext uri="{FF2B5EF4-FFF2-40B4-BE49-F238E27FC236}">
                    <a16:creationId xmlns:a16="http://schemas.microsoft.com/office/drawing/2014/main" id="{2B7F35A2-AFBF-4BDF-BF6F-79D643F774CD}"/>
                  </a:ext>
                </a:extLst>
              </p:cNvPr>
              <p:cNvSpPr/>
              <p:nvPr/>
            </p:nvSpPr>
            <p:spPr>
              <a:xfrm>
                <a:off x="9351404" y="4372235"/>
                <a:ext cx="417512" cy="2786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A8750F3-F946-43D5-B31B-095C4338A01B}"/>
              </a:ext>
            </a:extLst>
          </p:cNvPr>
          <p:cNvSpPr/>
          <p:nvPr/>
        </p:nvSpPr>
        <p:spPr bwMode="auto">
          <a:xfrm>
            <a:off x="3298286" y="1038090"/>
            <a:ext cx="4760913" cy="6087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rPr>
              <a:t>MTV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rPr>
              <a:t>패턴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rPr>
              <a:t>!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나눔고딕" panose="020D0604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062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DD68935D-F027-4F02-AE44-573D1B6E1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684" y="464746"/>
            <a:ext cx="9308432" cy="43823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1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Django REST framework </a:t>
            </a:r>
            <a:r>
              <a:rPr lang="ko-KR" altLang="en-US" sz="31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되돌아보는 맛</a:t>
            </a:r>
            <a:endParaRPr lang="ko-KR" altLang="en-US" sz="1800" dirty="0">
              <a:solidFill>
                <a:schemeClr val="bg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A8750F3-F946-43D5-B31B-095C4338A01B}"/>
              </a:ext>
            </a:extLst>
          </p:cNvPr>
          <p:cNvSpPr/>
          <p:nvPr/>
        </p:nvSpPr>
        <p:spPr bwMode="auto">
          <a:xfrm>
            <a:off x="3298286" y="1038090"/>
            <a:ext cx="4760913" cy="6087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F0502020204030204"/>
                <a:ea typeface="나눔고딕" panose="020D0604000000000000"/>
              </a:rPr>
              <a:t>MTV</a:t>
            </a:r>
            <a:r>
              <a:rPr lang="ko-KR" altLang="en-US" sz="2400" b="1" dirty="0">
                <a:solidFill>
                  <a:prstClr val="white"/>
                </a:solidFill>
                <a:latin typeface="맑은 고딕" panose="020F0502020204030204"/>
                <a:ea typeface="나눔고딕" panose="020D0604000000000000"/>
              </a:rPr>
              <a:t>패턴</a:t>
            </a:r>
            <a:r>
              <a:rPr lang="en-US" altLang="ko-KR" sz="2400" b="1" dirty="0">
                <a:solidFill>
                  <a:prstClr val="white"/>
                </a:solidFill>
                <a:latin typeface="맑은 고딕" panose="020F0502020204030204"/>
                <a:ea typeface="나눔고딕" panose="020D0604000000000000"/>
              </a:rPr>
              <a:t>!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나눔고딕" panose="020D0604000000000000"/>
              <a:cs typeface="+mn-cs"/>
            </a:endParaRPr>
          </a:p>
        </p:txBody>
      </p:sp>
      <p:pic>
        <p:nvPicPr>
          <p:cNvPr id="66" name="이미지" descr="이미지">
            <a:extLst>
              <a:ext uri="{FF2B5EF4-FFF2-40B4-BE49-F238E27FC236}">
                <a16:creationId xmlns:a16="http://schemas.microsoft.com/office/drawing/2014/main" id="{F8361B55-B1A0-42C4-B4F5-1318241913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3979" y="1781957"/>
            <a:ext cx="10684042" cy="407016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45442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5E3841-E66E-49E6-968A-0F40B009FD45}"/>
              </a:ext>
            </a:extLst>
          </p:cNvPr>
          <p:cNvSpPr txBox="1"/>
          <p:nvPr/>
        </p:nvSpPr>
        <p:spPr>
          <a:xfrm>
            <a:off x="2526506" y="385694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E236CB-9EFE-4C19-B087-1E80CB4B0F12}"/>
              </a:ext>
            </a:extLst>
          </p:cNvPr>
          <p:cNvSpPr txBox="1"/>
          <p:nvPr/>
        </p:nvSpPr>
        <p:spPr>
          <a:xfrm>
            <a:off x="3685410" y="3001055"/>
            <a:ext cx="5525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지난 실습으로 되돌아보기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lang="en-US" altLang="ko-KR" sz="24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저번주에 진행했던 폴더를 열어주세요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!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607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DD68935D-F027-4F02-AE44-573D1B6E1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684" y="464746"/>
            <a:ext cx="9308432" cy="43823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1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Django REST framework </a:t>
            </a:r>
            <a:r>
              <a:rPr lang="ko-KR" altLang="en-US" sz="31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되돌아보는 맛</a:t>
            </a:r>
            <a:endParaRPr lang="ko-KR" altLang="en-US" sz="1800" dirty="0">
              <a:solidFill>
                <a:schemeClr val="bg1"/>
              </a:solidFill>
              <a:latin typeface="나눔고딕"/>
              <a:ea typeface="나눔고딕"/>
              <a:cs typeface="나눔고딕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C86F552-222A-41D1-881E-A20A88C3ED7B}"/>
              </a:ext>
            </a:extLst>
          </p:cNvPr>
          <p:cNvGrpSpPr/>
          <p:nvPr/>
        </p:nvGrpSpPr>
        <p:grpSpPr>
          <a:xfrm>
            <a:off x="-619167" y="1312827"/>
            <a:ext cx="7796212" cy="5292517"/>
            <a:chOff x="-619167" y="1312827"/>
            <a:chExt cx="7796212" cy="529251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C508CA9-9114-467A-90D7-9830A0BF8220}"/>
                </a:ext>
              </a:extLst>
            </p:cNvPr>
            <p:cNvGrpSpPr/>
            <p:nvPr/>
          </p:nvGrpSpPr>
          <p:grpSpPr>
            <a:xfrm>
              <a:off x="-619167" y="1312827"/>
              <a:ext cx="7796212" cy="5292517"/>
              <a:chOff x="680243" y="1596649"/>
              <a:chExt cx="7796212" cy="4040397"/>
            </a:xfrm>
          </p:grpSpPr>
          <p:grpSp>
            <p:nvGrpSpPr>
              <p:cNvPr id="18" name="그룹 4">
                <a:extLst>
                  <a:ext uri="{FF2B5EF4-FFF2-40B4-BE49-F238E27FC236}">
                    <a16:creationId xmlns:a16="http://schemas.microsoft.com/office/drawing/2014/main" id="{724BC051-0F48-48D7-95C6-FFEA567492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15542" y="1596649"/>
                <a:ext cx="4760913" cy="4038808"/>
                <a:chOff x="5180012" y="2198485"/>
                <a:chExt cx="4760912" cy="4039263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D6C2DE32-4706-4590-A313-8B4C280BEFA8}"/>
                    </a:ext>
                  </a:extLst>
                </p:cNvPr>
                <p:cNvSpPr/>
                <p:nvPr/>
              </p:nvSpPr>
              <p:spPr>
                <a:xfrm>
                  <a:off x="6300788" y="2829003"/>
                  <a:ext cx="2519362" cy="340874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고딕 (본문)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6F577CD2-FBDE-4F6A-8DF3-464B18526948}"/>
                    </a:ext>
                  </a:extLst>
                </p:cNvPr>
                <p:cNvSpPr/>
                <p:nvPr/>
              </p:nvSpPr>
              <p:spPr>
                <a:xfrm>
                  <a:off x="5180012" y="2198485"/>
                  <a:ext cx="4760912" cy="460136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6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C000"/>
                      </a:solidFill>
                      <a:effectLst/>
                      <a:uLnTx/>
                      <a:uFillTx/>
                      <a:latin typeface="맑은 고딕" panose="020F0502020204030204"/>
                      <a:ea typeface="나눔고딕" panose="020D0604000000000000"/>
                      <a:cs typeface="+mn-cs"/>
                    </a:rPr>
                    <a:t>Serializers.py</a:t>
                  </a: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맑은 고딕" panose="020F0502020204030204"/>
                    <a:ea typeface="나눔고딕" panose="020D0604000000000000"/>
                    <a:cs typeface="+mn-cs"/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A1B44ED2-57BA-4022-8D7F-5421E6961782}"/>
                    </a:ext>
                  </a:extLst>
                </p:cNvPr>
                <p:cNvSpPr/>
                <p:nvPr/>
              </p:nvSpPr>
              <p:spPr>
                <a:xfrm>
                  <a:off x="6457951" y="2927439"/>
                  <a:ext cx="2808286" cy="918368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6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나눔고딕" panose="020D0604000000000000"/>
                    <a:cs typeface="+mn-cs"/>
                  </a:endParaRPr>
                </a:p>
                <a:p>
                  <a:pPr marL="0" marR="0" lvl="0" indent="0" algn="l" defTabSz="914400" rtl="0" eaLnBrk="1" fontAlgn="auto" latinLnBrk="1" hangingPunct="1">
                    <a:lnSpc>
                      <a:spcPct val="16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나눔고딕" panose="020D0604000000000000"/>
                    <a:cs typeface="+mn-cs"/>
                  </a:endParaRPr>
                </a:p>
              </p:txBody>
            </p:sp>
          </p:grpSp>
          <p:sp>
            <p:nvSpPr>
              <p:cNvPr id="28" name="화살표: 오른쪽 27">
                <a:extLst>
                  <a:ext uri="{FF2B5EF4-FFF2-40B4-BE49-F238E27FC236}">
                    <a16:creationId xmlns:a16="http://schemas.microsoft.com/office/drawing/2014/main" id="{CDFD7419-AA7D-4674-97C2-6629C22BDE47}"/>
                  </a:ext>
                </a:extLst>
              </p:cNvPr>
              <p:cNvSpPr/>
              <p:nvPr/>
            </p:nvSpPr>
            <p:spPr>
              <a:xfrm>
                <a:off x="4368006" y="3744746"/>
                <a:ext cx="417512" cy="21272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0" name="그룹 5">
                <a:extLst>
                  <a:ext uri="{FF2B5EF4-FFF2-40B4-BE49-F238E27FC236}">
                    <a16:creationId xmlns:a16="http://schemas.microsoft.com/office/drawing/2014/main" id="{FDCFDAE2-EFF1-4458-8C8F-3F371DF84A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0243" y="1604796"/>
                <a:ext cx="4760913" cy="4032250"/>
                <a:chOff x="-784225" y="2230438"/>
                <a:chExt cx="4760913" cy="4031968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80C6F26-B7A0-4CF7-84C0-499D7DFBC100}"/>
                    </a:ext>
                  </a:extLst>
                </p:cNvPr>
                <p:cNvSpPr/>
                <p:nvPr/>
              </p:nvSpPr>
              <p:spPr>
                <a:xfrm>
                  <a:off x="323850" y="2855869"/>
                  <a:ext cx="2519363" cy="340653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고딕 (본문)"/>
                    <a:ea typeface="나눔고딕" panose="020D0604000000000000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D4BE3810-9B75-4668-B074-08A2D3312F5C}"/>
                    </a:ext>
                  </a:extLst>
                </p:cNvPr>
                <p:cNvSpPr/>
                <p:nvPr/>
              </p:nvSpPr>
              <p:spPr>
                <a:xfrm>
                  <a:off x="-784225" y="2230438"/>
                  <a:ext cx="4760913" cy="601620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6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나눔고딕" panose="020D0604000000000000"/>
                      <a:cs typeface="+mn-cs"/>
                    </a:rPr>
                    <a:t>Models.py</a:t>
                  </a: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나눔고딕" panose="020D0604000000000000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3D035B2F-4A73-44B6-A709-366AE15E363F}"/>
                    </a:ext>
                  </a:extLst>
                </p:cNvPr>
                <p:cNvSpPr/>
                <p:nvPr/>
              </p:nvSpPr>
              <p:spPr>
                <a:xfrm>
                  <a:off x="-6938" y="2988527"/>
                  <a:ext cx="2987675" cy="2937074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6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나눔고딕" panose="020D0604000000000000"/>
                      <a:cs typeface="+mn-cs"/>
                    </a:rPr>
                    <a:t>DB</a:t>
                  </a:r>
                  <a:r>
                    <a:rPr kumimoji="0" lang="ko-KR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나눔고딕" panose="020D0604000000000000"/>
                      <a:cs typeface="+mn-cs"/>
                    </a:rPr>
                    <a:t>를 작성하기</a:t>
                  </a:r>
                  <a:endPara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나눔고딕" panose="020D0604000000000000"/>
                    <a:cs typeface="+mn-cs"/>
                  </a:endParaRPr>
                </a:p>
                <a:p>
                  <a:pPr marL="0" marR="0" lvl="0" indent="0" algn="ctr" defTabSz="914400" rtl="0" eaLnBrk="1" fontAlgn="auto" latinLnBrk="1" hangingPunct="1">
                    <a:lnSpc>
                      <a:spcPct val="16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나눔고딕" panose="020D0604000000000000"/>
                      <a:cs typeface="+mn-cs"/>
                    </a:rPr>
                    <a:t>원하는 모델 만들기</a:t>
                  </a:r>
                  <a:endPara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나눔고딕" panose="020D0604000000000000"/>
                    <a:cs typeface="+mn-cs"/>
                  </a:endParaRPr>
                </a:p>
                <a:p>
                  <a:pPr marL="0" marR="0" lvl="0" indent="0" algn="ctr" defTabSz="914400" rtl="0" eaLnBrk="1" fontAlgn="auto" latinLnBrk="1" hangingPunct="1">
                    <a:lnSpc>
                      <a:spcPct val="16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나눔고딕" panose="020D0604000000000000"/>
                    <a:cs typeface="+mn-cs"/>
                  </a:endParaRPr>
                </a:p>
                <a:p>
                  <a:pPr marL="0" marR="0" lvl="0" indent="0" algn="ctr" defTabSz="914400" rtl="0" eaLnBrk="1" fontAlgn="auto" latinLnBrk="1" hangingPunct="1">
                    <a:lnSpc>
                      <a:spcPct val="16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나눔고딕" panose="020D0604000000000000"/>
                    <a:cs typeface="+mn-cs"/>
                  </a:endParaRPr>
                </a:p>
                <a:p>
                  <a:pPr marL="0" marR="0" lvl="0" indent="0" algn="ctr" defTabSz="914400" rtl="0" eaLnBrk="1" fontAlgn="auto" latinLnBrk="1" hangingPunct="1">
                    <a:lnSpc>
                      <a:spcPct val="16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나눔고딕" panose="020D0604000000000000"/>
                    <a:cs typeface="+mn-cs"/>
                  </a:endParaRPr>
                </a:p>
                <a:p>
                  <a:pPr marL="0" marR="0" lvl="0" indent="0" algn="ctr" defTabSz="914400" rtl="0" eaLnBrk="1" fontAlgn="auto" latinLnBrk="1" hangingPunct="1">
                    <a:lnSpc>
                      <a:spcPct val="16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나눔고딕" panose="020D0604000000000000"/>
                    <a:cs typeface="+mn-cs"/>
                  </a:endParaRPr>
                </a:p>
                <a:p>
                  <a:pPr marL="0" marR="0" lvl="0" indent="0" algn="ctr" defTabSz="914400" rtl="0" eaLnBrk="1" fontAlgn="auto" latinLnBrk="1" hangingPunct="1">
                    <a:lnSpc>
                      <a:spcPct val="16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나눔고딕" panose="020D0604000000000000"/>
                    <a:cs typeface="+mn-cs"/>
                  </a:endParaRPr>
                </a:p>
              </p:txBody>
            </p:sp>
          </p:grp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40ECE6D-FE67-42F7-87E1-84ED7C4184C2}"/>
                </a:ext>
              </a:extLst>
            </p:cNvPr>
            <p:cNvSpPr/>
            <p:nvPr/>
          </p:nvSpPr>
          <p:spPr bwMode="auto">
            <a:xfrm>
              <a:off x="3550528" y="2238555"/>
              <a:ext cx="2585203" cy="42735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원하는 모델의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Serializer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 만들기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** 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Serializer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란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?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!</a:t>
              </a:r>
            </a:p>
            <a:p>
              <a:pPr marL="0" marR="0" lvl="0" indent="0" algn="l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데이터베이스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의 데이터를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queryset,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모델 인스턴스를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XML, JSON 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형식으로 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직렬화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 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하기 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ModelForm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의 역할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!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7DC9EB10-4D6B-4E81-ABE9-A1C390A4E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899" y="1197880"/>
            <a:ext cx="5151359" cy="2009775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604FDCE-D7FD-43A4-AA1B-9665F9B303AB}"/>
              </a:ext>
            </a:extLst>
          </p:cNvPr>
          <p:cNvGrpSpPr/>
          <p:nvPr/>
        </p:nvGrpSpPr>
        <p:grpSpPr>
          <a:xfrm>
            <a:off x="6645899" y="3542670"/>
            <a:ext cx="5151359" cy="1395379"/>
            <a:chOff x="6645900" y="3673266"/>
            <a:chExt cx="5151359" cy="139537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A485B8A-F56B-4B00-B578-EF131629DE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36210"/>
            <a:stretch/>
          </p:blipFill>
          <p:spPr>
            <a:xfrm>
              <a:off x="6645900" y="3673266"/>
              <a:ext cx="5151359" cy="1395379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DE14949-E7F4-440B-8AF0-C0EB26AA8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873334" y="3770880"/>
              <a:ext cx="923925" cy="1200150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5BE70A-54AA-466E-BEAD-1E8378A9B53E}"/>
              </a:ext>
            </a:extLst>
          </p:cNvPr>
          <p:cNvSpPr/>
          <p:nvPr/>
        </p:nvSpPr>
        <p:spPr>
          <a:xfrm>
            <a:off x="10918200" y="4135036"/>
            <a:ext cx="831976" cy="37976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64FB050-AC32-493C-9E9A-40D2A6070D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5900" y="5377259"/>
            <a:ext cx="5151359" cy="1226004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9704DBB-FA51-4A19-9591-5E7A2204C27B}"/>
              </a:ext>
            </a:extLst>
          </p:cNvPr>
          <p:cNvSpPr/>
          <p:nvPr/>
        </p:nvSpPr>
        <p:spPr>
          <a:xfrm rot="5400000">
            <a:off x="9040518" y="3106612"/>
            <a:ext cx="329796" cy="397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9A502445-0C4E-4773-9AB0-69B4842308F6}"/>
              </a:ext>
            </a:extLst>
          </p:cNvPr>
          <p:cNvSpPr/>
          <p:nvPr/>
        </p:nvSpPr>
        <p:spPr>
          <a:xfrm rot="5400000">
            <a:off x="9062197" y="4986891"/>
            <a:ext cx="302599" cy="413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DDD7F606-42FA-4196-B096-4584081980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714" r="54463" b="88545"/>
          <a:stretch/>
        </p:blipFill>
        <p:spPr>
          <a:xfrm>
            <a:off x="6645899" y="975234"/>
            <a:ext cx="2237071" cy="458829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05747A60-2BD5-43D7-B67D-5E50C2C2A6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5977" b="86452"/>
          <a:stretch/>
        </p:blipFill>
        <p:spPr>
          <a:xfrm>
            <a:off x="6648791" y="3322602"/>
            <a:ext cx="2234179" cy="5277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96FEFA8-0A05-4E4D-A332-2BBFC98583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471" y="3890919"/>
            <a:ext cx="239066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4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6446</TotalTime>
  <Words>4427</Words>
  <Application>Microsoft Office PowerPoint</Application>
  <PresentationFormat>와이드스크린</PresentationFormat>
  <Paragraphs>1007</Paragraphs>
  <Slides>57</Slides>
  <Notes>54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4" baseType="lpstr">
      <vt:lpstr>SFMono-Regular</vt:lpstr>
      <vt:lpstr>나눔고딕</vt:lpstr>
      <vt:lpstr>나눔고딕 (본문)</vt:lpstr>
      <vt:lpstr>맑은 고딕</vt:lpstr>
      <vt:lpstr>Arial</vt:lpstr>
      <vt:lpstr>Consolas</vt:lpstr>
      <vt:lpstr>Office 테마</vt:lpstr>
      <vt:lpstr> Django 심화강의  DjangoRestFramework를   원하는 대로 커스텀하기 위한  viewset&amp;Router 이해하기</vt:lpstr>
      <vt:lpstr>지난시간,,,,맛봤던   DRF로 만든 REST API!</vt:lpstr>
      <vt:lpstr>PowerPoint 프레젠테이션</vt:lpstr>
      <vt:lpstr>PowerPoint 프레젠테이션</vt:lpstr>
      <vt:lpstr>Django REST Framework 되돌아보는 맛</vt:lpstr>
      <vt:lpstr>Django REST framework 되돌아보는 맛</vt:lpstr>
      <vt:lpstr>Django REST framework 되돌아보는 맛</vt:lpstr>
      <vt:lpstr>PowerPoint 프레젠테이션</vt:lpstr>
      <vt:lpstr>Django REST framework 되돌아보는 맛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 DjangoRestFramework를   원하는 대로 커스텀하기 위한  viewset&amp;Router 이해하기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경정</cp:lastModifiedBy>
  <cp:revision>526</cp:revision>
  <dcterms:created xsi:type="dcterms:W3CDTF">2019-10-02T06:24:08Z</dcterms:created>
  <dcterms:modified xsi:type="dcterms:W3CDTF">2019-10-10T04:51:02Z</dcterms:modified>
</cp:coreProperties>
</file>