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FFFFCC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703"/>
  </p:normalViewPr>
  <p:slideViewPr>
    <p:cSldViewPr snapToGrid="0">
      <p:cViewPr varScale="1">
        <p:scale>
          <a:sx n="86" d="100"/>
          <a:sy n="86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avg_growth_rate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C</c:v>
                </c:pt>
                <c:pt idx="2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1.657014</c:v>
                </c:pt>
                <c:pt idx="1">
                  <c:v>-2.8003900000000002</c:v>
                </c:pt>
                <c:pt idx="2">
                  <c:v>-3.44964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7-40CB-B36B-36D7C61D06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C</c:v>
                </c:pt>
                <c:pt idx="2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97-40CB-B36B-36D7C61D06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C</c:v>
                </c:pt>
                <c:pt idx="2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97-40CB-B36B-36D7C61D06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42307168"/>
        <c:axId val="342302848"/>
      </c:barChart>
      <c:catAx>
        <c:axId val="3423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302848"/>
        <c:crosses val="autoZero"/>
        <c:auto val="1"/>
        <c:lblAlgn val="ctr"/>
        <c:lblOffset val="100"/>
        <c:noMultiLvlLbl val="0"/>
      </c:catAx>
      <c:valAx>
        <c:axId val="342302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230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26-4AC1-8AF1-41FC14F6F0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transaction_count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113</c:v>
                </c:pt>
                <c:pt idx="1">
                  <c:v>124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26-4AC1-8AF1-41FC14F6F0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C26-4AC1-8AF1-41FC14F6F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2164096"/>
        <c:axId val="292164576"/>
      </c:barChart>
      <c:catAx>
        <c:axId val="29216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164576"/>
        <c:crosses val="autoZero"/>
        <c:auto val="1"/>
        <c:lblAlgn val="ctr"/>
        <c:lblOffset val="100"/>
        <c:noMultiLvlLbl val="0"/>
      </c:catAx>
      <c:valAx>
        <c:axId val="2921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16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Gender Wise Month Wise Distribution of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57152.89</c:v>
                </c:pt>
                <c:pt idx="1">
                  <c:v>40883.82</c:v>
                </c:pt>
                <c:pt idx="2">
                  <c:v>57047.12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1-4727-B4D9-A6CE2F6A34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59138.98</c:v>
                </c:pt>
                <c:pt idx="1">
                  <c:v>56335.56</c:v>
                </c:pt>
                <c:pt idx="2">
                  <c:v>52408.39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F1-4727-B4D9-A6CE2F6A3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072"/>
        <c:axId val="429824992"/>
      </c:barChart>
      <c:catAx>
        <c:axId val="63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24992"/>
        <c:crosses val="autoZero"/>
        <c:auto val="1"/>
        <c:lblAlgn val="ctr"/>
        <c:lblOffset val="100"/>
        <c:noMultiLvlLbl val="0"/>
      </c:catAx>
      <c:valAx>
        <c:axId val="429824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26634.34</c:v>
                </c:pt>
                <c:pt idx="1">
                  <c:v>23402.26</c:v>
                </c:pt>
                <c:pt idx="2">
                  <c:v>23392.28</c:v>
                </c:pt>
                <c:pt idx="3">
                  <c:v>22674.46</c:v>
                </c:pt>
                <c:pt idx="4">
                  <c:v>22634.55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8-4783-B2DE-F7167B78A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9823552"/>
        <c:axId val="429824032"/>
      </c:barChart>
      <c:catAx>
        <c:axId val="42982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24032"/>
        <c:crosses val="autoZero"/>
        <c:auto val="1"/>
        <c:lblAlgn val="ctr"/>
        <c:lblOffset val="100"/>
        <c:noMultiLvlLbl val="0"/>
      </c:catAx>
      <c:valAx>
        <c:axId val="4298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82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37899.08</c:v>
                </c:pt>
                <c:pt idx="1">
                  <c:v>51482.25</c:v>
                </c:pt>
                <c:pt idx="2">
                  <c:v>43731.14</c:v>
                </c:pt>
                <c:pt idx="3">
                  <c:v>45349.25</c:v>
                </c:pt>
                <c:pt idx="4">
                  <c:v>43926.34</c:v>
                </c:pt>
                <c:pt idx="5">
                  <c:v>56120.81</c:v>
                </c:pt>
                <c:pt idx="6">
                  <c:v>44457.89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67-4861-AB8D-6F8034FA2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15744"/>
        <c:axId val="12016704"/>
      </c:lineChart>
      <c:catAx>
        <c:axId val="1201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6704"/>
        <c:crosses val="autoZero"/>
        <c:auto val="1"/>
        <c:lblAlgn val="ctr"/>
        <c:lblOffset val="100"/>
        <c:noMultiLvlLbl val="0"/>
      </c:catAx>
      <c:valAx>
        <c:axId val="1201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80E9B-1453-4A56-B91C-58FFDEB9DE1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27EA-E893-4423-A20C-E7C78AF76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C27EA-E893-4423-A20C-E7C78AF76C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5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4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8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2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7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9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6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34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9783CB-F8E0-4883-BDEB-E057A72072FC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8234625-9F47-4201-96A2-1BCAFB68E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4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12D8-2BA1-F06B-EEF5-4B83900C8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2952447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Inter var experimental"/>
              </a:rPr>
              <a:t>Course 4 Project</a:t>
            </a:r>
            <a:br>
              <a:rPr lang="en-US" sz="4800" b="1" i="0" dirty="0">
                <a:effectLst/>
                <a:latin typeface="Inter var experimental"/>
              </a:rPr>
            </a:br>
            <a:r>
              <a:rPr lang="en-US" sz="4800" b="0" i="0" dirty="0">
                <a:effectLst/>
                <a:latin typeface="Inter var experimental"/>
              </a:rPr>
              <a:t>SQL for Data Analysis and Insights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17E9-67EE-F987-A901-1CB78207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3" y="3940629"/>
            <a:ext cx="11163953" cy="1436914"/>
          </a:xfrm>
        </p:spPr>
        <p:txBody>
          <a:bodyPr>
            <a:normAutofit/>
          </a:bodyPr>
          <a:lstStyle/>
          <a:p>
            <a:pPr algn="r"/>
            <a:r>
              <a:rPr lang="en-IN" sz="2800" b="1" dirty="0">
                <a:latin typeface="+mn-lt"/>
              </a:rPr>
              <a:t>By Shashvat Shori</a:t>
            </a:r>
          </a:p>
          <a:p>
            <a:pPr algn="r"/>
            <a:r>
              <a:rPr lang="en-IN" sz="2800" b="1" dirty="0">
                <a:latin typeface="+mn-lt"/>
              </a:rPr>
              <a:t>(October 15 Batch)</a:t>
            </a:r>
          </a:p>
        </p:txBody>
      </p:sp>
    </p:spTree>
    <p:extLst>
      <p:ext uri="{BB962C8B-B14F-4D97-AF65-F5344CB8AC3E}">
        <p14:creationId xmlns:p14="http://schemas.microsoft.com/office/powerpoint/2010/main" val="49370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2236-A9AF-DF2D-4EC2-B4E83C21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6" y="-318471"/>
            <a:ext cx="10772775" cy="1658198"/>
          </a:xfrm>
        </p:spPr>
        <p:txBody>
          <a:bodyPr/>
          <a:lstStyle/>
          <a:p>
            <a:r>
              <a:rPr lang="en-IN" dirty="0"/>
              <a:t>Task 7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F518DD-76BC-D95C-31B4-2EF4478B0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6385"/>
              </p:ext>
            </p:extLst>
          </p:nvPr>
        </p:nvGraphicFramePr>
        <p:xfrm>
          <a:off x="6632437" y="4560029"/>
          <a:ext cx="4865913" cy="132895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21971">
                  <a:extLst>
                    <a:ext uri="{9D8B030D-6E8A-4147-A177-3AD203B41FA5}">
                      <a16:colId xmlns:a16="http://schemas.microsoft.com/office/drawing/2014/main" val="1330870280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1570898914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1071745633"/>
                    </a:ext>
                  </a:extLst>
                </a:gridCol>
              </a:tblGrid>
              <a:tr h="442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customer_type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product_line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total_sales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693827"/>
                  </a:ext>
                </a:extLst>
              </a:tr>
              <a:tr h="442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Member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Food and beverages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31357.62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0660483"/>
                  </a:ext>
                </a:extLst>
              </a:tr>
              <a:tr h="44298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 accessories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29839.04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64611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BD019A4-6B9F-C9A4-3764-EB9E7E5E0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6" y="1628802"/>
            <a:ext cx="8211696" cy="2781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62E72-50AA-3AF6-95A1-508B39FF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51" y="895752"/>
            <a:ext cx="1053612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2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9D75A-A428-B29F-C4DA-D2E72ABC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1" y="1878511"/>
            <a:ext cx="7806535" cy="2260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0D21E-2A91-B5D6-1202-BB556E55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3" y="-319174"/>
            <a:ext cx="10772775" cy="1658198"/>
          </a:xfrm>
        </p:spPr>
        <p:txBody>
          <a:bodyPr/>
          <a:lstStyle/>
          <a:p>
            <a:r>
              <a:rPr lang="en-IN" dirty="0"/>
              <a:t>Task 8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726A477-66C9-9D49-6F4A-448A19A74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429838"/>
              </p:ext>
            </p:extLst>
          </p:nvPr>
        </p:nvGraphicFramePr>
        <p:xfrm>
          <a:off x="6889898" y="3030279"/>
          <a:ext cx="4817014" cy="35153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08507">
                  <a:extLst>
                    <a:ext uri="{9D8B030D-6E8A-4147-A177-3AD203B41FA5}">
                      <a16:colId xmlns:a16="http://schemas.microsoft.com/office/drawing/2014/main" val="616994414"/>
                    </a:ext>
                  </a:extLst>
                </a:gridCol>
                <a:gridCol w="2408507">
                  <a:extLst>
                    <a:ext uri="{9D8B030D-6E8A-4147-A177-3AD203B41FA5}">
                      <a16:colId xmlns:a16="http://schemas.microsoft.com/office/drawing/2014/main" val="1690733068"/>
                    </a:ext>
                  </a:extLst>
                </a:gridCol>
              </a:tblGrid>
              <a:tr h="20695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customer_id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repeat_count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541899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3110981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1896500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8423974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3015753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764487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8228193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1067371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4383364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9566198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5072539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3009390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1543826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0745428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2408763"/>
                  </a:ext>
                </a:extLst>
              </a:tr>
              <a:tr h="206957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6035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6E1B32E-CA14-92C7-E683-C00D7836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1" y="888503"/>
            <a:ext cx="1084096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7893-BE0D-E417-83D8-1C36F415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77" y="-36614"/>
            <a:ext cx="10772775" cy="1658198"/>
          </a:xfrm>
        </p:spPr>
        <p:txBody>
          <a:bodyPr/>
          <a:lstStyle/>
          <a:p>
            <a:r>
              <a:rPr lang="en-IN" dirty="0"/>
              <a:t>Task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DB89C-D57D-7FDB-A597-4B0C12D8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33" y="1920307"/>
            <a:ext cx="4839375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4A3F2-38FB-C610-4429-77D7FCFD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40" y="1097636"/>
            <a:ext cx="9050013" cy="52394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DCBD41-51F8-F218-E416-3F9941088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9660"/>
              </p:ext>
            </p:extLst>
          </p:nvPr>
        </p:nvGraphicFramePr>
        <p:xfrm>
          <a:off x="5241850" y="3752768"/>
          <a:ext cx="6507128" cy="248854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53564">
                  <a:extLst>
                    <a:ext uri="{9D8B030D-6E8A-4147-A177-3AD203B41FA5}">
                      <a16:colId xmlns:a16="http://schemas.microsoft.com/office/drawing/2014/main" val="719872963"/>
                    </a:ext>
                  </a:extLst>
                </a:gridCol>
                <a:gridCol w="3253564">
                  <a:extLst>
                    <a:ext uri="{9D8B030D-6E8A-4147-A177-3AD203B41FA5}">
                      <a16:colId xmlns:a16="http://schemas.microsoft.com/office/drawing/2014/main" val="3273072432"/>
                    </a:ext>
                  </a:extLst>
                </a:gridCol>
              </a:tblGrid>
              <a:tr h="414757">
                <a:tc>
                  <a:txBody>
                    <a:bodyPr/>
                    <a:lstStyle/>
                    <a:p>
                      <a:r>
                        <a:rPr lang="en-IN" sz="1800" b="1"/>
                        <a:t>customer_id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total_sales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546008"/>
                  </a:ext>
                </a:extLst>
              </a:tr>
              <a:tr h="414757">
                <a:tc>
                  <a:txBody>
                    <a:bodyPr/>
                    <a:lstStyle/>
                    <a:p>
                      <a:r>
                        <a:rPr lang="en-IN" sz="1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26634.34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36847"/>
                  </a:ext>
                </a:extLst>
              </a:tr>
              <a:tr h="414757"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23402.26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321910"/>
                  </a:ext>
                </a:extLst>
              </a:tr>
              <a:tr h="414757">
                <a:tc>
                  <a:txBody>
                    <a:bodyPr/>
                    <a:lstStyle/>
                    <a:p>
                      <a:r>
                        <a:rPr lang="en-IN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23392.28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834716"/>
                  </a:ext>
                </a:extLst>
              </a:tr>
              <a:tr h="414757">
                <a:tc>
                  <a:txBody>
                    <a:bodyPr/>
                    <a:lstStyle/>
                    <a:p>
                      <a:r>
                        <a:rPr lang="en-IN" sz="18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22674.46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878693"/>
                  </a:ext>
                </a:extLst>
              </a:tr>
              <a:tr h="414757"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22634.55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20221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210793F-9FCE-059A-02A7-B816A82B6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84528"/>
              </p:ext>
            </p:extLst>
          </p:nvPr>
        </p:nvGraphicFramePr>
        <p:xfrm>
          <a:off x="530340" y="3752769"/>
          <a:ext cx="4509493" cy="260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172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92FD-93D7-E499-5809-EDE10643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19" y="-266012"/>
            <a:ext cx="10772775" cy="1658198"/>
          </a:xfrm>
        </p:spPr>
        <p:txBody>
          <a:bodyPr/>
          <a:lstStyle/>
          <a:p>
            <a:r>
              <a:rPr lang="en-IN" dirty="0"/>
              <a:t>Task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3B0C6-BDA3-3DCB-67EA-515BCE8D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9" y="1924867"/>
            <a:ext cx="6906589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C7055-0E4F-221B-49AF-D628EED2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9" y="857302"/>
            <a:ext cx="8097380" cy="8478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A81B8E-C006-05F2-E84A-60948E568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26004"/>
              </p:ext>
            </p:extLst>
          </p:nvPr>
        </p:nvGraphicFramePr>
        <p:xfrm>
          <a:off x="5411972" y="3428999"/>
          <a:ext cx="6270696" cy="2929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135348">
                  <a:extLst>
                    <a:ext uri="{9D8B030D-6E8A-4147-A177-3AD203B41FA5}">
                      <a16:colId xmlns:a16="http://schemas.microsoft.com/office/drawing/2014/main" val="1484843483"/>
                    </a:ext>
                  </a:extLst>
                </a:gridCol>
                <a:gridCol w="3135348">
                  <a:extLst>
                    <a:ext uri="{9D8B030D-6E8A-4147-A177-3AD203B41FA5}">
                      <a16:colId xmlns:a16="http://schemas.microsoft.com/office/drawing/2014/main" val="2079224122"/>
                    </a:ext>
                  </a:extLst>
                </a:gridCol>
              </a:tblGrid>
              <a:tr h="366132">
                <a:tc>
                  <a:txBody>
                    <a:bodyPr/>
                    <a:lstStyle/>
                    <a:p>
                      <a:r>
                        <a:rPr lang="en-IN" sz="1800" b="1"/>
                        <a:t>day_of_week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total_sales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675081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r>
                        <a:rPr lang="en-IN" sz="1800"/>
                        <a:t>Saturday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56120.81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483586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r>
                        <a:rPr lang="en-IN" sz="180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51482.25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335995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r>
                        <a:rPr lang="en-IN" sz="180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45349.25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32330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r>
                        <a:rPr lang="en-IN" sz="1800"/>
                        <a:t>Sunday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44457.89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775145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r>
                        <a:rPr lang="en-IN" sz="1800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43926.34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308637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r>
                        <a:rPr lang="en-IN" sz="180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43731.14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267643"/>
                  </a:ext>
                </a:extLst>
              </a:tr>
              <a:tr h="366132">
                <a:tc>
                  <a:txBody>
                    <a:bodyPr/>
                    <a:lstStyle/>
                    <a:p>
                      <a:r>
                        <a:rPr lang="en-IN" sz="180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37899.08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65628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45D8200-80E2-83A7-C1AF-13809B5CE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441280"/>
              </p:ext>
            </p:extLst>
          </p:nvPr>
        </p:nvGraphicFramePr>
        <p:xfrm>
          <a:off x="493850" y="3428999"/>
          <a:ext cx="4758633" cy="303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3619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53E2-4153-8407-65A9-01B0223B0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7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3136-0AEF-71CB-E2D2-553BB9B8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" y="371656"/>
            <a:ext cx="10772775" cy="806753"/>
          </a:xfrm>
        </p:spPr>
        <p:txBody>
          <a:bodyPr/>
          <a:lstStyle/>
          <a:p>
            <a:r>
              <a:rPr lang="en-IN" dirty="0"/>
              <a:t>Task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834BB-C536-F549-3685-927FF0900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54" y="2856374"/>
            <a:ext cx="8573968" cy="1874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1E6D8-7F95-0473-4103-4364BED8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5" y="1236222"/>
            <a:ext cx="1126964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DBEE-7380-6125-B20B-C0210C8C9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6641-E910-D550-6F11-2EFE5D33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07E88C-9955-51B3-47B7-F909A0F28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57172"/>
              </p:ext>
            </p:extLst>
          </p:nvPr>
        </p:nvGraphicFramePr>
        <p:xfrm>
          <a:off x="2166256" y="3679371"/>
          <a:ext cx="8349345" cy="282792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69869">
                  <a:extLst>
                    <a:ext uri="{9D8B030D-6E8A-4147-A177-3AD203B41FA5}">
                      <a16:colId xmlns:a16="http://schemas.microsoft.com/office/drawing/2014/main" val="312918006"/>
                    </a:ext>
                  </a:extLst>
                </a:gridCol>
                <a:gridCol w="1669869">
                  <a:extLst>
                    <a:ext uri="{9D8B030D-6E8A-4147-A177-3AD203B41FA5}">
                      <a16:colId xmlns:a16="http://schemas.microsoft.com/office/drawing/2014/main" val="3820170347"/>
                    </a:ext>
                  </a:extLst>
                </a:gridCol>
                <a:gridCol w="1669869">
                  <a:extLst>
                    <a:ext uri="{9D8B030D-6E8A-4147-A177-3AD203B41FA5}">
                      <a16:colId xmlns:a16="http://schemas.microsoft.com/office/drawing/2014/main" val="2594606578"/>
                    </a:ext>
                  </a:extLst>
                </a:gridCol>
                <a:gridCol w="1669869">
                  <a:extLst>
                    <a:ext uri="{9D8B030D-6E8A-4147-A177-3AD203B41FA5}">
                      <a16:colId xmlns:a16="http://schemas.microsoft.com/office/drawing/2014/main" val="1988860851"/>
                    </a:ext>
                  </a:extLst>
                </a:gridCol>
                <a:gridCol w="1669869">
                  <a:extLst>
                    <a:ext uri="{9D8B030D-6E8A-4147-A177-3AD203B41FA5}">
                      <a16:colId xmlns:a16="http://schemas.microsoft.com/office/drawing/2014/main" val="755065231"/>
                    </a:ext>
                  </a:extLst>
                </a:gridCol>
              </a:tblGrid>
              <a:tr h="50862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branch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sale_year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sale_month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monthly_total_sales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prev_month_sales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1376383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38681.13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683829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29860.12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38681.13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2707916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37659.12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29860.12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0390338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37176.06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9620422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34424.27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37176.06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9177005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34597.34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34424.27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117599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40434.68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7647509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32934.98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40434.68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8397127"/>
                  </a:ext>
                </a:extLst>
              </a:tr>
              <a:tr h="25770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chemeClr val="tx1"/>
                          </a:solidFill>
                          <a:effectLst/>
                        </a:rPr>
                        <a:t>37199.04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32934.98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395980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75F32F-D69B-2EC0-A011-1ECA9658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998" y="407488"/>
            <a:ext cx="7591603" cy="31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6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6D35-9292-7C41-4CAC-732A69B5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8B0B-0DC8-1F0F-AE02-C1277B7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B5B9D-2D44-480C-C392-D31369C4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09" y="891121"/>
            <a:ext cx="8394319" cy="20224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56A73A-0BFF-A650-A76A-FDA39E55F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9233"/>
              </p:ext>
            </p:extLst>
          </p:nvPr>
        </p:nvGraphicFramePr>
        <p:xfrm>
          <a:off x="6652598" y="3720153"/>
          <a:ext cx="4245430" cy="11387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22715">
                  <a:extLst>
                    <a:ext uri="{9D8B030D-6E8A-4147-A177-3AD203B41FA5}">
                      <a16:colId xmlns:a16="http://schemas.microsoft.com/office/drawing/2014/main" val="121561205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579883267"/>
                    </a:ext>
                  </a:extLst>
                </a:gridCol>
              </a:tblGrid>
              <a:tr h="2816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branch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avg_growth_rate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5299808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1.657014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5605164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-2.80039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138344"/>
                  </a:ext>
                </a:extLst>
              </a:tr>
              <a:tr h="29376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-3.44964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74314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947561-F398-96EE-0D36-B44B9DCA2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51909"/>
              </p:ext>
            </p:extLst>
          </p:nvPr>
        </p:nvGraphicFramePr>
        <p:xfrm>
          <a:off x="6652598" y="5231863"/>
          <a:ext cx="4245430" cy="56330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22715">
                  <a:extLst>
                    <a:ext uri="{9D8B030D-6E8A-4147-A177-3AD203B41FA5}">
                      <a16:colId xmlns:a16="http://schemas.microsoft.com/office/drawing/2014/main" val="121561205"/>
                    </a:ext>
                  </a:extLst>
                </a:gridCol>
                <a:gridCol w="2122715">
                  <a:extLst>
                    <a:ext uri="{9D8B030D-6E8A-4147-A177-3AD203B41FA5}">
                      <a16:colId xmlns:a16="http://schemas.microsoft.com/office/drawing/2014/main" val="2579883267"/>
                    </a:ext>
                  </a:extLst>
                </a:gridCol>
              </a:tblGrid>
              <a:tr h="2816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branch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avg_growth_rate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5299808"/>
                  </a:ext>
                </a:extLst>
              </a:tr>
              <a:tr h="28165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1.657014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560516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0BAAAC3-D34A-8EC7-05A0-034BFF11E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65506"/>
              </p:ext>
            </p:extLst>
          </p:nvPr>
        </p:nvGraphicFramePr>
        <p:xfrm>
          <a:off x="1054847" y="3770904"/>
          <a:ext cx="4088627" cy="217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77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F50A-23A7-E4DA-99BC-52B3CD83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55" y="0"/>
            <a:ext cx="10772775" cy="1658198"/>
          </a:xfrm>
        </p:spPr>
        <p:txBody>
          <a:bodyPr/>
          <a:lstStyle/>
          <a:p>
            <a:r>
              <a:rPr lang="en-IN" dirty="0"/>
              <a:t>Task 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166AD7-5076-5B25-B24F-4BCB960C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55" y="1125134"/>
            <a:ext cx="10926700" cy="847843"/>
          </a:xfrm>
          <a:prstGeom prst="rect">
            <a:avLst/>
          </a:prstGeom>
        </p:spPr>
      </p:pic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D1C6CA1-9188-C50F-F6E8-41F8FAAAA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31602"/>
              </p:ext>
            </p:extLst>
          </p:nvPr>
        </p:nvGraphicFramePr>
        <p:xfrm>
          <a:off x="412676" y="2262723"/>
          <a:ext cx="4495716" cy="38373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98572">
                  <a:extLst>
                    <a:ext uri="{9D8B030D-6E8A-4147-A177-3AD203B41FA5}">
                      <a16:colId xmlns:a16="http://schemas.microsoft.com/office/drawing/2014/main" val="1467556935"/>
                    </a:ext>
                  </a:extLst>
                </a:gridCol>
                <a:gridCol w="1498572">
                  <a:extLst>
                    <a:ext uri="{9D8B030D-6E8A-4147-A177-3AD203B41FA5}">
                      <a16:colId xmlns:a16="http://schemas.microsoft.com/office/drawing/2014/main" val="3537591268"/>
                    </a:ext>
                  </a:extLst>
                </a:gridCol>
                <a:gridCol w="1498572">
                  <a:extLst>
                    <a:ext uri="{9D8B030D-6E8A-4147-A177-3AD203B41FA5}">
                      <a16:colId xmlns:a16="http://schemas.microsoft.com/office/drawing/2014/main" val="3811596766"/>
                    </a:ext>
                  </a:extLst>
                </a:gridCol>
              </a:tblGrid>
              <a:tr h="76490">
                <a:tc>
                  <a:txBody>
                    <a:bodyPr/>
                    <a:lstStyle/>
                    <a:p>
                      <a:r>
                        <a:rPr lang="en-IN" sz="1000" b="1"/>
                        <a:t>branch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product_line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 b="1" dirty="0" err="1"/>
                        <a:t>total_profit</a:t>
                      </a:r>
                      <a:endParaRPr lang="en-IN" sz="1000" b="1" dirty="0"/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2118190283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Health and beauty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-11398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38327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Fashion accessories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-14777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656732537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Food and beverages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-15528.5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838107471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Electronic accessories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-16572.6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3566015608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Sports and travel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-17527.7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3261865656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A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Home and lifestyle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-20282.2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3957901544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Food and beverages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-13765.9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17713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Fashion accessories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-14850.1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3802922290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Electronic accessories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-15427.5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1435350599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Home and lifestyle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-15877.8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747831418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Health and beauty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-18077.7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3398821493"/>
                  </a:ext>
                </a:extLst>
              </a:tr>
              <a:tr h="194362">
                <a:tc>
                  <a:txBody>
                    <a:bodyPr/>
                    <a:lstStyle/>
                    <a:p>
                      <a:r>
                        <a:rPr lang="en-IN" sz="1000"/>
                        <a:t>B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Sports and travel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-18084.6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2000598873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Home and lifestyle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-12572.2</a:t>
                      </a:r>
                    </a:p>
                  </a:txBody>
                  <a:tcPr marL="49568" marR="49568" marT="24784" marB="2478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70618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Sports and travel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-14260.8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3581622591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Health and beauty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-15032.9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1245926303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Electronic accessories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-17162.4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2098456634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Fashion accessories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-19506.7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786875117"/>
                  </a:ext>
                </a:extLst>
              </a:tr>
              <a:tr h="135859">
                <a:tc>
                  <a:txBody>
                    <a:bodyPr/>
                    <a:lstStyle/>
                    <a:p>
                      <a:r>
                        <a:rPr lang="en-IN" sz="1000"/>
                        <a:t>C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Food and beverages</a:t>
                      </a:r>
                    </a:p>
                  </a:txBody>
                  <a:tcPr marL="49568" marR="49568" marT="24784" marB="24784"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-21503.3</a:t>
                      </a:r>
                    </a:p>
                  </a:txBody>
                  <a:tcPr marL="49568" marR="49568" marT="24784" marB="24784" anchor="ctr"/>
                </a:tc>
                <a:extLst>
                  <a:ext uri="{0D108BD9-81ED-4DB2-BD59-A6C34878D82A}">
                    <a16:rowId xmlns:a16="http://schemas.microsoft.com/office/drawing/2014/main" val="246908920"/>
                  </a:ext>
                </a:extLst>
              </a:tr>
            </a:tbl>
          </a:graphicData>
        </a:graphic>
      </p:graphicFrame>
      <p:pic>
        <p:nvPicPr>
          <p:cNvPr id="59" name="Picture 58">
            <a:extLst>
              <a:ext uri="{FF2B5EF4-FFF2-40B4-BE49-F238E27FC236}">
                <a16:creationId xmlns:a16="http://schemas.microsoft.com/office/drawing/2014/main" id="{34516F15-ECEF-FE01-1EBD-A9630AFED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952" y="2262723"/>
            <a:ext cx="6238701" cy="1723398"/>
          </a:xfrm>
          <a:prstGeom prst="rect">
            <a:avLst/>
          </a:prstGeom>
        </p:spPr>
      </p:pic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873D674-A78A-EE9C-D1C0-7F92FF9A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435791"/>
              </p:ext>
            </p:extLst>
          </p:nvPr>
        </p:nvGraphicFramePr>
        <p:xfrm>
          <a:off x="5298225" y="4300900"/>
          <a:ext cx="3760713" cy="76974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53571">
                  <a:extLst>
                    <a:ext uri="{9D8B030D-6E8A-4147-A177-3AD203B41FA5}">
                      <a16:colId xmlns:a16="http://schemas.microsoft.com/office/drawing/2014/main" val="1029064067"/>
                    </a:ext>
                  </a:extLst>
                </a:gridCol>
                <a:gridCol w="1253571">
                  <a:extLst>
                    <a:ext uri="{9D8B030D-6E8A-4147-A177-3AD203B41FA5}">
                      <a16:colId xmlns:a16="http://schemas.microsoft.com/office/drawing/2014/main" val="3083952908"/>
                    </a:ext>
                  </a:extLst>
                </a:gridCol>
                <a:gridCol w="1253571">
                  <a:extLst>
                    <a:ext uri="{9D8B030D-6E8A-4147-A177-3AD203B41FA5}">
                      <a16:colId xmlns:a16="http://schemas.microsoft.com/office/drawing/2014/main" val="518280668"/>
                    </a:ext>
                  </a:extLst>
                </a:gridCol>
              </a:tblGrid>
              <a:tr h="2020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branch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product_line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total_profit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2407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Health and beauty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-11398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47630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and beverages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-13765.9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21001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Home and lifestyle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-12572.2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7455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981F-A7CE-CD37-9473-F7186770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-127485"/>
            <a:ext cx="10772775" cy="1658198"/>
          </a:xfrm>
        </p:spPr>
        <p:txBody>
          <a:bodyPr/>
          <a:lstStyle/>
          <a:p>
            <a:r>
              <a:rPr lang="en-IN" dirty="0"/>
              <a:t>Task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1C1D9-E84C-FDC8-77AA-89345C2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9" y="2244641"/>
            <a:ext cx="4586242" cy="236871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0D50EB-E4E9-5C44-F983-CC3DB09E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58362"/>
              </p:ext>
            </p:extLst>
          </p:nvPr>
        </p:nvGraphicFramePr>
        <p:xfrm>
          <a:off x="5726842" y="2068771"/>
          <a:ext cx="6068919" cy="435555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22973">
                  <a:extLst>
                    <a:ext uri="{9D8B030D-6E8A-4147-A177-3AD203B41FA5}">
                      <a16:colId xmlns:a16="http://schemas.microsoft.com/office/drawing/2014/main" val="2287881643"/>
                    </a:ext>
                  </a:extLst>
                </a:gridCol>
                <a:gridCol w="2022973">
                  <a:extLst>
                    <a:ext uri="{9D8B030D-6E8A-4147-A177-3AD203B41FA5}">
                      <a16:colId xmlns:a16="http://schemas.microsoft.com/office/drawing/2014/main" val="4281934121"/>
                    </a:ext>
                  </a:extLst>
                </a:gridCol>
                <a:gridCol w="2022973">
                  <a:extLst>
                    <a:ext uri="{9D8B030D-6E8A-4147-A177-3AD203B41FA5}">
                      <a16:colId xmlns:a16="http://schemas.microsoft.com/office/drawing/2014/main" val="715174512"/>
                    </a:ext>
                  </a:extLst>
                </a:gridCol>
              </a:tblGrid>
              <a:tr h="173597">
                <a:tc>
                  <a:txBody>
                    <a:bodyPr/>
                    <a:lstStyle/>
                    <a:p>
                      <a:r>
                        <a:rPr lang="en-IN" sz="1400" b="1" dirty="0" err="1"/>
                        <a:t>customer_id</a:t>
                      </a:r>
                      <a:endParaRPr lang="en-IN" sz="1400" b="1" dirty="0"/>
                    </a:p>
                  </a:txBody>
                  <a:tcPr marL="58862" marR="58862" marT="29431" marB="29431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 err="1"/>
                        <a:t>avg_spending</a:t>
                      </a:r>
                      <a:endParaRPr lang="en-IN" sz="1400" b="1" dirty="0"/>
                    </a:p>
                  </a:txBody>
                  <a:tcPr marL="58862" marR="58862" marT="29431" marB="29431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 err="1"/>
                        <a:t>spending_category</a:t>
                      </a:r>
                      <a:endParaRPr lang="en-IN" sz="1400" b="1" dirty="0"/>
                    </a:p>
                  </a:txBody>
                  <a:tcPr marL="58862" marR="58862" marT="29431" marB="29431" anchor="ctr"/>
                </a:tc>
                <a:extLst>
                  <a:ext uri="{0D108BD9-81ED-4DB2-BD59-A6C34878D82A}">
                    <a16:rowId xmlns:a16="http://schemas.microsoft.com/office/drawing/2014/main" val="2344216937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8</a:t>
                      </a:r>
                    </a:p>
                  </a:txBody>
                  <a:tcPr marL="58862" marR="58862" marT="29431" marB="29431" anchor="ctr"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397.5275</a:t>
                      </a:r>
                    </a:p>
                  </a:txBody>
                  <a:tcPr marL="58862" marR="58862" marT="29431" marB="29431" anchor="ctr"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High</a:t>
                      </a:r>
                    </a:p>
                  </a:txBody>
                  <a:tcPr marL="58862" marR="58862" marT="29431" marB="29431" anchor="ctr"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772541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349.2875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16041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349.1385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59685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343.5524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299591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337.829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96163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12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329.1007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8344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11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324.2246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85895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13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319.1464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66948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14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318.9303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56509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309.3124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916933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308.865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40951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307.8819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Medium</a:t>
                      </a:r>
                    </a:p>
                  </a:txBody>
                  <a:tcPr marL="58862" marR="58862" marT="29431" marB="29431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68721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293.4567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Low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92875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293.0155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Low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42716"/>
                  </a:ext>
                </a:extLst>
              </a:tr>
              <a:tr h="173597"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263.5331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Low</a:t>
                      </a:r>
                    </a:p>
                  </a:txBody>
                  <a:tcPr marL="58862" marR="58862" marT="29431" marB="29431" anchor="ctr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2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643B6E1-3A02-E208-886E-D350806B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9" y="983412"/>
            <a:ext cx="1114580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1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B62C-F5D3-B467-B579-BC608578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91" y="-272356"/>
            <a:ext cx="10772775" cy="1658198"/>
          </a:xfrm>
        </p:spPr>
        <p:txBody>
          <a:bodyPr>
            <a:normAutofit/>
          </a:bodyPr>
          <a:lstStyle/>
          <a:p>
            <a:r>
              <a:rPr lang="en-IN" dirty="0"/>
              <a:t>Task 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0D9A3-215A-4B47-95E2-EE8E6D52A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126167"/>
              </p:ext>
            </p:extLst>
          </p:nvPr>
        </p:nvGraphicFramePr>
        <p:xfrm>
          <a:off x="5319285" y="3333314"/>
          <a:ext cx="6300552" cy="12280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58432">
                  <a:extLst>
                    <a:ext uri="{9D8B030D-6E8A-4147-A177-3AD203B41FA5}">
                      <a16:colId xmlns:a16="http://schemas.microsoft.com/office/drawing/2014/main" val="3468354903"/>
                    </a:ext>
                  </a:extLst>
                </a:gridCol>
                <a:gridCol w="1591844">
                  <a:extLst>
                    <a:ext uri="{9D8B030D-6E8A-4147-A177-3AD203B41FA5}">
                      <a16:colId xmlns:a16="http://schemas.microsoft.com/office/drawing/2014/main" val="2746128368"/>
                    </a:ext>
                  </a:extLst>
                </a:gridCol>
                <a:gridCol w="1575138">
                  <a:extLst>
                    <a:ext uri="{9D8B030D-6E8A-4147-A177-3AD203B41FA5}">
                      <a16:colId xmlns:a16="http://schemas.microsoft.com/office/drawing/2014/main" val="2749180219"/>
                    </a:ext>
                  </a:extLst>
                </a:gridCol>
                <a:gridCol w="1575138">
                  <a:extLst>
                    <a:ext uri="{9D8B030D-6E8A-4147-A177-3AD203B41FA5}">
                      <a16:colId xmlns:a16="http://schemas.microsoft.com/office/drawing/2014/main" val="1907351935"/>
                    </a:ext>
                  </a:extLst>
                </a:gridCol>
              </a:tblGrid>
              <a:tr h="318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invoice_id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product_line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anomaly_type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1109519"/>
                  </a:ext>
                </a:extLst>
              </a:tr>
              <a:tr h="59095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860-79-0874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Fashion accessories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1042.65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 Anomaly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4948969"/>
                  </a:ext>
                </a:extLst>
              </a:tr>
              <a:tr h="31854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784-21-9238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 and travel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10.6785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 Anomaly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55379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FEE621-298A-D92E-AAF3-BF7F6272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3" y="2799235"/>
            <a:ext cx="4020111" cy="2638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FD6D6-EECC-7F08-BA03-AECFF7AA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1" y="781172"/>
            <a:ext cx="6620799" cy="4191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A9DA8B-F184-F673-DF90-8D274138A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3" y="1149007"/>
            <a:ext cx="1069806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9C37-E228-53F6-5233-ED2BBEC7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4" y="-368261"/>
            <a:ext cx="10772775" cy="1658198"/>
          </a:xfrm>
        </p:spPr>
        <p:txBody>
          <a:bodyPr/>
          <a:lstStyle/>
          <a:p>
            <a:r>
              <a:rPr lang="en-IN" dirty="0"/>
              <a:t>Task 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CAB11B-C323-6230-51C0-99DF48E22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23072"/>
              </p:ext>
            </p:extLst>
          </p:nvPr>
        </p:nvGraphicFramePr>
        <p:xfrm>
          <a:off x="7230141" y="1948809"/>
          <a:ext cx="4199859" cy="25027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99953">
                  <a:extLst>
                    <a:ext uri="{9D8B030D-6E8A-4147-A177-3AD203B41FA5}">
                      <a16:colId xmlns:a16="http://schemas.microsoft.com/office/drawing/2014/main" val="609174667"/>
                    </a:ext>
                  </a:extLst>
                </a:gridCol>
                <a:gridCol w="1399953">
                  <a:extLst>
                    <a:ext uri="{9D8B030D-6E8A-4147-A177-3AD203B41FA5}">
                      <a16:colId xmlns:a16="http://schemas.microsoft.com/office/drawing/2014/main" val="335842446"/>
                    </a:ext>
                  </a:extLst>
                </a:gridCol>
                <a:gridCol w="1399953">
                  <a:extLst>
                    <a:ext uri="{9D8B030D-6E8A-4147-A177-3AD203B41FA5}">
                      <a16:colId xmlns:a16="http://schemas.microsoft.com/office/drawing/2014/main" val="1673224469"/>
                    </a:ext>
                  </a:extLst>
                </a:gridCol>
              </a:tblGrid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payment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transaction_count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9364316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8560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4434395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Mandalay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card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6724517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Cash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0166274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016830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Naypyitaw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card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4218236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Ewallet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1278471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Cash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0810268"/>
                  </a:ext>
                </a:extLst>
              </a:tr>
              <a:tr h="25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Yangon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card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673019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F4F395F-CF10-8FC5-B6FE-C4639137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2275480"/>
            <a:ext cx="6159794" cy="2352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0F3037-DC45-B4F7-BEED-01AA031A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70" y="738949"/>
            <a:ext cx="10478962" cy="66684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AF1AE0-00DE-943D-E7BA-B31776E15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69588"/>
              </p:ext>
            </p:extLst>
          </p:nvPr>
        </p:nvGraphicFramePr>
        <p:xfrm>
          <a:off x="4174385" y="4694500"/>
          <a:ext cx="7255614" cy="1584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18538">
                  <a:extLst>
                    <a:ext uri="{9D8B030D-6E8A-4147-A177-3AD203B41FA5}">
                      <a16:colId xmlns:a16="http://schemas.microsoft.com/office/drawing/2014/main" val="3235761536"/>
                    </a:ext>
                  </a:extLst>
                </a:gridCol>
                <a:gridCol w="2418538">
                  <a:extLst>
                    <a:ext uri="{9D8B030D-6E8A-4147-A177-3AD203B41FA5}">
                      <a16:colId xmlns:a16="http://schemas.microsoft.com/office/drawing/2014/main" val="2638773491"/>
                    </a:ext>
                  </a:extLst>
                </a:gridCol>
                <a:gridCol w="2418538">
                  <a:extLst>
                    <a:ext uri="{9D8B030D-6E8A-4147-A177-3AD203B41FA5}">
                      <a16:colId xmlns:a16="http://schemas.microsoft.com/office/drawing/2014/main" val="2572297523"/>
                    </a:ext>
                  </a:extLst>
                </a:gridCol>
              </a:tblGrid>
              <a:tr h="203292">
                <a:tc>
                  <a:txBody>
                    <a:bodyPr/>
                    <a:lstStyle/>
                    <a:p>
                      <a:r>
                        <a:rPr lang="en-IN" sz="2000" b="1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payment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transaction_count</a:t>
                      </a:r>
                      <a:endParaRPr lang="en-IN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454077"/>
                  </a:ext>
                </a:extLst>
              </a:tr>
              <a:tr h="203292">
                <a:tc>
                  <a:txBody>
                    <a:bodyPr/>
                    <a:lstStyle/>
                    <a:p>
                      <a:r>
                        <a:rPr lang="en-IN" sz="2000"/>
                        <a:t>Mandalay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653368"/>
                  </a:ext>
                </a:extLst>
              </a:tr>
              <a:tr h="203292">
                <a:tc>
                  <a:txBody>
                    <a:bodyPr/>
                    <a:lstStyle/>
                    <a:p>
                      <a:r>
                        <a:rPr lang="en-IN" sz="2000"/>
                        <a:t>Naypyitaw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609137"/>
                  </a:ext>
                </a:extLst>
              </a:tr>
              <a:tr h="203292">
                <a:tc>
                  <a:txBody>
                    <a:bodyPr/>
                    <a:lstStyle/>
                    <a:p>
                      <a:r>
                        <a:rPr lang="en-IN" sz="2000"/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918543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5555CDD-690C-6822-3879-57967FC93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638245"/>
              </p:ext>
            </p:extLst>
          </p:nvPr>
        </p:nvGraphicFramePr>
        <p:xfrm>
          <a:off x="628503" y="4694500"/>
          <a:ext cx="3348074" cy="1727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183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BC12-D8A5-7EE3-1F17-AC63E673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6" y="-266012"/>
            <a:ext cx="10772775" cy="1658198"/>
          </a:xfrm>
        </p:spPr>
        <p:txBody>
          <a:bodyPr/>
          <a:lstStyle/>
          <a:p>
            <a:r>
              <a:rPr lang="en-IN" dirty="0"/>
              <a:t>Task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CE40A-7766-751E-48E4-BB558865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7" y="1953989"/>
            <a:ext cx="7497221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9C0E0-CA84-3D7B-47BD-D11B6BB2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4" y="809962"/>
            <a:ext cx="10812384" cy="59063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12F31D-73CB-609A-47EF-B952E569B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80297"/>
              </p:ext>
            </p:extLst>
          </p:nvPr>
        </p:nvGraphicFramePr>
        <p:xfrm>
          <a:off x="5263115" y="3487718"/>
          <a:ext cx="6464598" cy="2773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54866">
                  <a:extLst>
                    <a:ext uri="{9D8B030D-6E8A-4147-A177-3AD203B41FA5}">
                      <a16:colId xmlns:a16="http://schemas.microsoft.com/office/drawing/2014/main" val="2564317411"/>
                    </a:ext>
                  </a:extLst>
                </a:gridCol>
                <a:gridCol w="2154866">
                  <a:extLst>
                    <a:ext uri="{9D8B030D-6E8A-4147-A177-3AD203B41FA5}">
                      <a16:colId xmlns:a16="http://schemas.microsoft.com/office/drawing/2014/main" val="2635828662"/>
                    </a:ext>
                  </a:extLst>
                </a:gridCol>
                <a:gridCol w="2154866">
                  <a:extLst>
                    <a:ext uri="{9D8B030D-6E8A-4147-A177-3AD203B41FA5}">
                      <a16:colId xmlns:a16="http://schemas.microsoft.com/office/drawing/2014/main" val="1236258966"/>
                    </a:ext>
                  </a:extLst>
                </a:gridCol>
              </a:tblGrid>
              <a:tr h="390333">
                <a:tc>
                  <a:txBody>
                    <a:bodyPr/>
                    <a:lstStyle/>
                    <a:p>
                      <a:r>
                        <a:rPr lang="en-IN" sz="2000" b="1"/>
                        <a:t>sale_month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 err="1"/>
                        <a:t>total_sales</a:t>
                      </a:r>
                      <a:endParaRPr lang="en-IN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964544"/>
                  </a:ext>
                </a:extLst>
              </a:tr>
              <a:tr h="390333"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59138.98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293338"/>
                  </a:ext>
                </a:extLst>
              </a:tr>
              <a:tr h="390333"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57152.89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229870"/>
                  </a:ext>
                </a:extLst>
              </a:tr>
              <a:tr h="390333"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56335.56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509851"/>
                  </a:ext>
                </a:extLst>
              </a:tr>
              <a:tr h="390333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40883.82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823289"/>
                  </a:ext>
                </a:extLst>
              </a:tr>
              <a:tr h="390333"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52408.39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201896"/>
                  </a:ext>
                </a:extLst>
              </a:tr>
              <a:tr h="390333"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57047.12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883440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19AAD3B-12C8-619D-5F5D-9548F367B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51972"/>
              </p:ext>
            </p:extLst>
          </p:nvPr>
        </p:nvGraphicFramePr>
        <p:xfrm>
          <a:off x="125596" y="3349256"/>
          <a:ext cx="4974856" cy="325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079546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87</TotalTime>
  <Words>517</Words>
  <Application>Microsoft Macintosh PowerPoint</Application>
  <PresentationFormat>Widescreen</PresentationFormat>
  <Paragraphs>343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Inter var experimental</vt:lpstr>
      <vt:lpstr>Metropolitan</vt:lpstr>
      <vt:lpstr>Course 4 Project SQL for Data Analysis and Insights</vt:lpstr>
      <vt:lpstr>Task 1</vt:lpstr>
      <vt:lpstr>Task 1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 4 Project SQL for Data Analysis and Insights</dc:title>
  <dc:creator>Shashvat Shori</dc:creator>
  <cp:lastModifiedBy>Microsoft Office User</cp:lastModifiedBy>
  <cp:revision>19</cp:revision>
  <dcterms:created xsi:type="dcterms:W3CDTF">2025-01-10T19:40:25Z</dcterms:created>
  <dcterms:modified xsi:type="dcterms:W3CDTF">2025-06-19T05:38:18Z</dcterms:modified>
</cp:coreProperties>
</file>