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3"/>
  </p:notesMasterIdLst>
  <p:sldIdLst>
    <p:sldId id="256" r:id="rId2"/>
    <p:sldId id="257" r:id="rId3"/>
    <p:sldId id="259" r:id="rId4"/>
    <p:sldId id="261" r:id="rId5"/>
    <p:sldId id="262" r:id="rId6"/>
    <p:sldId id="296" r:id="rId7"/>
    <p:sldId id="263" r:id="rId8"/>
    <p:sldId id="297" r:id="rId9"/>
    <p:sldId id="300" r:id="rId10"/>
    <p:sldId id="301" r:id="rId11"/>
    <p:sldId id="302" r:id="rId12"/>
    <p:sldId id="303" r:id="rId13"/>
    <p:sldId id="304" r:id="rId14"/>
    <p:sldId id="305" r:id="rId15"/>
    <p:sldId id="306" r:id="rId16"/>
    <p:sldId id="307" r:id="rId17"/>
    <p:sldId id="309" r:id="rId18"/>
    <p:sldId id="310" r:id="rId19"/>
    <p:sldId id="311" r:id="rId20"/>
    <p:sldId id="312" r:id="rId21"/>
    <p:sldId id="298" r:id="rId22"/>
  </p:sldIdLst>
  <p:sldSz cx="9144000" cy="5143500" type="screen16x9"/>
  <p:notesSz cx="6858000" cy="9144000"/>
  <p:embeddedFontLst>
    <p:embeddedFont>
      <p:font typeface="Barlow" panose="00000500000000000000" pitchFamily="2" charset="0"/>
      <p:regular r:id="rId24"/>
      <p:bold r:id="rId25"/>
      <p:italic r:id="rId26"/>
      <p:boldItalic r:id="rId27"/>
    </p:embeddedFont>
    <p:embeddedFont>
      <p:font typeface="Barlow Light" panose="00000400000000000000" pitchFamily="2"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11"/>
    <p:restoredTop sz="94694"/>
  </p:normalViewPr>
  <p:slideViewPr>
    <p:cSldViewPr snapToGrid="0" snapToObjects="1">
      <p:cViewPr varScale="1">
        <p:scale>
          <a:sx n="103" d="100"/>
          <a:sy n="103" d="100"/>
        </p:scale>
        <p:origin x="9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251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95974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0808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357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381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979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8037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329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2287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925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333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828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229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842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endParaRPr/>
          </a:p>
        </p:txBody>
      </p:sp>
      <p:grpSp>
        <p:nvGrpSpPr>
          <p:cNvPr id="13" name="Google Shape;13;p2"/>
          <p:cNvGrpSpPr/>
          <p:nvPr/>
        </p:nvGrpSpPr>
        <p:grpSpPr>
          <a:xfrm>
            <a:off x="0" y="2550906"/>
            <a:ext cx="719125" cy="417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ubTitle" idx="1"/>
          </p:nvPr>
        </p:nvSpPr>
        <p:spPr>
          <a:xfrm>
            <a:off x="855300" y="2714552"/>
            <a:ext cx="5110800" cy="4281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grpSp>
        <p:nvGrpSpPr>
          <p:cNvPr id="19" name="Google Shape;19;p3"/>
          <p:cNvGrpSpPr/>
          <p:nvPr/>
        </p:nvGrpSpPr>
        <p:grpSpPr>
          <a:xfrm>
            <a:off x="0" y="2550906"/>
            <a:ext cx="719125" cy="417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endParaRP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1" name="Google Shape;31;p5"/>
          <p:cNvGrpSpPr/>
          <p:nvPr/>
        </p:nvGrpSpPr>
        <p:grpSpPr>
          <a:xfrm>
            <a:off x="0" y="1120426"/>
            <a:ext cx="719125" cy="41709"/>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endParaRP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39" name="Google Shape;39;p6"/>
          <p:cNvGrpSpPr/>
          <p:nvPr/>
        </p:nvGrpSpPr>
        <p:grpSpPr>
          <a:xfrm>
            <a:off x="0" y="1120426"/>
            <a:ext cx="719125" cy="41709"/>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65" name="Google Shape;65;p10"/>
          <p:cNvGrpSpPr/>
          <p:nvPr/>
        </p:nvGrpSpPr>
        <p:grpSpPr>
          <a:xfrm>
            <a:off x="0" y="2550906"/>
            <a:ext cx="719125" cy="417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836000"/>
            <a:ext cx="5307000" cy="3963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855300" y="1353948"/>
            <a:ext cx="5307000" cy="30339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93400" y="4749850"/>
            <a:ext cx="450600" cy="347100"/>
          </a:xfrm>
          <a:prstGeom prst="rect">
            <a:avLst/>
          </a:prstGeom>
          <a:noFill/>
          <a:ln>
            <a:noFill/>
          </a:ln>
        </p:spPr>
        <p:txBody>
          <a:bodyPr spcFirstLastPara="1" wrap="square" lIns="0" tIns="0" rIns="0" bIns="0" anchor="ctr" anchorCtr="0">
            <a:noAutofit/>
          </a:bodyPr>
          <a:lstStyle>
            <a:lvl1pPr lvl="0" algn="ctr" rtl="0">
              <a:buNone/>
              <a:defRPr sz="1300">
                <a:solidFill>
                  <a:schemeClr val="accent2"/>
                </a:solidFill>
                <a:latin typeface="Barlow Light"/>
                <a:ea typeface="Barlow Light"/>
                <a:cs typeface="Barlow Light"/>
                <a:sym typeface="Barlow Light"/>
              </a:defRPr>
            </a:lvl1pPr>
            <a:lvl2pPr lvl="1" algn="ctr" rtl="0">
              <a:buNone/>
              <a:defRPr sz="1300">
                <a:solidFill>
                  <a:schemeClr val="accent2"/>
                </a:solidFill>
                <a:latin typeface="Barlow Light"/>
                <a:ea typeface="Barlow Light"/>
                <a:cs typeface="Barlow Light"/>
                <a:sym typeface="Barlow Light"/>
              </a:defRPr>
            </a:lvl2pPr>
            <a:lvl3pPr lvl="2" algn="ctr" rtl="0">
              <a:buNone/>
              <a:defRPr sz="1300">
                <a:solidFill>
                  <a:schemeClr val="accent2"/>
                </a:solidFill>
                <a:latin typeface="Barlow Light"/>
                <a:ea typeface="Barlow Light"/>
                <a:cs typeface="Barlow Light"/>
                <a:sym typeface="Barlow Light"/>
              </a:defRPr>
            </a:lvl3pPr>
            <a:lvl4pPr lvl="3" algn="ctr" rtl="0">
              <a:buNone/>
              <a:defRPr sz="1300">
                <a:solidFill>
                  <a:schemeClr val="accent2"/>
                </a:solidFill>
                <a:latin typeface="Barlow Light"/>
                <a:ea typeface="Barlow Light"/>
                <a:cs typeface="Barlow Light"/>
                <a:sym typeface="Barlow Light"/>
              </a:defRPr>
            </a:lvl4pPr>
            <a:lvl5pPr lvl="4" algn="ctr" rtl="0">
              <a:buNone/>
              <a:defRPr sz="1300">
                <a:solidFill>
                  <a:schemeClr val="accent2"/>
                </a:solidFill>
                <a:latin typeface="Barlow Light"/>
                <a:ea typeface="Barlow Light"/>
                <a:cs typeface="Barlow Light"/>
                <a:sym typeface="Barlow Light"/>
              </a:defRPr>
            </a:lvl5pPr>
            <a:lvl6pPr lvl="5" algn="ctr" rtl="0">
              <a:buNone/>
              <a:defRPr sz="1300">
                <a:solidFill>
                  <a:schemeClr val="accent2"/>
                </a:solidFill>
                <a:latin typeface="Barlow Light"/>
                <a:ea typeface="Barlow Light"/>
                <a:cs typeface="Barlow Light"/>
                <a:sym typeface="Barlow Light"/>
              </a:defRPr>
            </a:lvl6pPr>
            <a:lvl7pPr lvl="6" algn="ctr" rtl="0">
              <a:buNone/>
              <a:defRPr sz="1300">
                <a:solidFill>
                  <a:schemeClr val="accent2"/>
                </a:solidFill>
                <a:latin typeface="Barlow Light"/>
                <a:ea typeface="Barlow Light"/>
                <a:cs typeface="Barlow Light"/>
                <a:sym typeface="Barlow Light"/>
              </a:defRPr>
            </a:lvl7pPr>
            <a:lvl8pPr lvl="7" algn="ctr" rtl="0">
              <a:buNone/>
              <a:defRPr sz="1300">
                <a:solidFill>
                  <a:schemeClr val="accent2"/>
                </a:solidFill>
                <a:latin typeface="Barlow Light"/>
                <a:ea typeface="Barlow Light"/>
                <a:cs typeface="Barlow Light"/>
                <a:sym typeface="Barlow Light"/>
              </a:defRPr>
            </a:lvl8pPr>
            <a:lvl9pPr lvl="8" algn="ctr" rtl="0">
              <a:buNone/>
              <a:defRPr sz="1300">
                <a:solidFill>
                  <a:schemeClr val="accent2"/>
                </a:solidFill>
                <a:latin typeface="Barlow Light"/>
                <a:ea typeface="Barlow Light"/>
                <a:cs typeface="Barlow Light"/>
                <a:sym typeface="Barlow Light"/>
              </a:defRPr>
            </a:lvl9pPr>
          </a:lstStyle>
          <a:p>
            <a:pPr marL="0" lvl="0" indent="0" algn="ctr" rtl="0">
              <a:spcBef>
                <a:spcPts val="0"/>
              </a:spcBef>
              <a:spcAft>
                <a:spcPts val="0"/>
              </a:spcAft>
              <a:buNone/>
            </a:pPr>
            <a:fld id="{00000000-1234-1234-1234-123412341234}" type="slidenum">
              <a:rPr lang="en"/>
              <a:t>‹#›</a:t>
            </a:fld>
            <a:endParaRPr/>
          </a:p>
        </p:txBody>
      </p:sp>
      <p:sp>
        <p:nvSpPr>
          <p:cNvPr id="9" name="Google Shape;9;p1"/>
          <p:cNvSpPr/>
          <p:nvPr/>
        </p:nvSpPr>
        <p:spPr>
          <a:xfrm>
            <a:off x="0" y="5096950"/>
            <a:ext cx="8719800" cy="465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91425" tIns="91425" rIns="91425" bIns="91425" anchor="ctr" anchorCtr="0">
            <a:noAutofit/>
          </a:bodyPr>
          <a:lstStyle/>
          <a:p>
            <a:pPr marL="0" lvl="0" indent="0">
              <a:buNone/>
            </a:pPr>
            <a:endParaRPr/>
          </a:p>
        </p:txBody>
      </p:sp>
      <p:sp>
        <p:nvSpPr>
          <p:cNvPr id="10" name="Google Shape;10;p1"/>
          <p:cNvSpPr/>
          <p:nvPr/>
        </p:nvSpPr>
        <p:spPr>
          <a:xfrm>
            <a:off x="8693400" y="5096950"/>
            <a:ext cx="450600" cy="46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solidFill>
                  <a:schemeClr val="lt2"/>
                </a:solidFill>
              </a:rPr>
              <a:t>Stock Analysis</a:t>
            </a:r>
            <a:endParaRPr dirty="0">
              <a:solidFill>
                <a:schemeClr val="lt2"/>
              </a:solidFill>
            </a:endParaRPr>
          </a:p>
        </p:txBody>
      </p:sp>
      <p:grpSp>
        <p:nvGrpSpPr>
          <p:cNvPr id="61" name="Grupo 60">
            <a:extLst>
              <a:ext uri="{FF2B5EF4-FFF2-40B4-BE49-F238E27FC236}">
                <a16:creationId xmlns:a16="http://schemas.microsoft.com/office/drawing/2014/main" id="{7B26CBDF-DC18-0E4C-98B9-BDF97A5A70BC}"/>
              </a:ext>
            </a:extLst>
          </p:cNvPr>
          <p:cNvGrpSpPr/>
          <p:nvPr/>
        </p:nvGrpSpPr>
        <p:grpSpPr>
          <a:xfrm>
            <a:off x="5211794" y="-540965"/>
            <a:ext cx="3569633" cy="5559504"/>
            <a:chOff x="1019213" y="3964719"/>
            <a:chExt cx="438896" cy="683556"/>
          </a:xfrm>
        </p:grpSpPr>
        <p:sp>
          <p:nvSpPr>
            <p:cNvPr id="62" name="Google Shape;1271;p46">
              <a:extLst>
                <a:ext uri="{FF2B5EF4-FFF2-40B4-BE49-F238E27FC236}">
                  <a16:creationId xmlns:a16="http://schemas.microsoft.com/office/drawing/2014/main" id="{77F5EF97-915B-B742-98FE-5669BAF437C0}"/>
                </a:ext>
              </a:extLst>
            </p:cNvPr>
            <p:cNvSpPr/>
            <p:nvPr/>
          </p:nvSpPr>
          <p:spPr>
            <a:xfrm>
              <a:off x="1180677" y="3964719"/>
              <a:ext cx="57630" cy="327278"/>
            </a:xfrm>
            <a:custGeom>
              <a:avLst/>
              <a:gdLst/>
              <a:ahLst/>
              <a:cxnLst/>
              <a:rect l="l" t="t" r="r" b="b"/>
              <a:pathLst>
                <a:path w="576302" h="3272780" extrusionOk="0">
                  <a:moveTo>
                    <a:pt x="82123" y="11123"/>
                  </a:moveTo>
                  <a:cubicBezTo>
                    <a:pt x="127507" y="37030"/>
                    <a:pt x="163526" y="100357"/>
                    <a:pt x="163526" y="152169"/>
                  </a:cubicBezTo>
                  <a:lnTo>
                    <a:pt x="163526" y="1542480"/>
                  </a:lnTo>
                  <a:lnTo>
                    <a:pt x="576303" y="1780675"/>
                  </a:lnTo>
                  <a:lnTo>
                    <a:pt x="576303" y="3214882"/>
                  </a:lnTo>
                  <a:cubicBezTo>
                    <a:pt x="576303" y="3266695"/>
                    <a:pt x="539563" y="3287564"/>
                    <a:pt x="494900" y="3261657"/>
                  </a:cubicBezTo>
                  <a:cubicBezTo>
                    <a:pt x="449516" y="3235751"/>
                    <a:pt x="413497" y="3172424"/>
                    <a:pt x="413497" y="3120611"/>
                  </a:cubicBezTo>
                  <a:lnTo>
                    <a:pt x="413497" y="1874226"/>
                  </a:lnTo>
                  <a:lnTo>
                    <a:pt x="0" y="1636750"/>
                  </a:lnTo>
                  <a:lnTo>
                    <a:pt x="0" y="57899"/>
                  </a:lnTo>
                  <a:cubicBezTo>
                    <a:pt x="0" y="6086"/>
                    <a:pt x="36739" y="-14783"/>
                    <a:pt x="8212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272;p46">
              <a:extLst>
                <a:ext uri="{FF2B5EF4-FFF2-40B4-BE49-F238E27FC236}">
                  <a16:creationId xmlns:a16="http://schemas.microsoft.com/office/drawing/2014/main" id="{3B55732B-23AE-0445-9915-9F2B0547BFCF}"/>
                </a:ext>
              </a:extLst>
            </p:cNvPr>
            <p:cNvSpPr/>
            <p:nvPr/>
          </p:nvSpPr>
          <p:spPr>
            <a:xfrm>
              <a:off x="1203159" y="4438020"/>
              <a:ext cx="57558" cy="169609"/>
            </a:xfrm>
            <a:custGeom>
              <a:avLst/>
              <a:gdLst/>
              <a:ahLst/>
              <a:cxnLst/>
              <a:rect l="l" t="t" r="r" b="b"/>
              <a:pathLst>
                <a:path w="575582" h="1696088" extrusionOk="0">
                  <a:moveTo>
                    <a:pt x="81403" y="1684965"/>
                  </a:moveTo>
                  <a:cubicBezTo>
                    <a:pt x="126787" y="1710871"/>
                    <a:pt x="162806" y="1690002"/>
                    <a:pt x="162806" y="1638189"/>
                  </a:cubicBezTo>
                  <a:lnTo>
                    <a:pt x="162806" y="596176"/>
                  </a:lnTo>
                  <a:lnTo>
                    <a:pt x="575582" y="834371"/>
                  </a:lnTo>
                  <a:lnTo>
                    <a:pt x="575582" y="152169"/>
                  </a:lnTo>
                  <a:cubicBezTo>
                    <a:pt x="575582" y="100356"/>
                    <a:pt x="538843" y="37030"/>
                    <a:pt x="494179" y="11124"/>
                  </a:cubicBezTo>
                  <a:cubicBezTo>
                    <a:pt x="448795" y="-14783"/>
                    <a:pt x="412777" y="6086"/>
                    <a:pt x="412777" y="57899"/>
                  </a:cubicBezTo>
                  <a:lnTo>
                    <a:pt x="412777" y="552280"/>
                  </a:lnTo>
                  <a:lnTo>
                    <a:pt x="0" y="314084"/>
                  </a:lnTo>
                  <a:lnTo>
                    <a:pt x="0" y="1543919"/>
                  </a:lnTo>
                  <a:cubicBezTo>
                    <a:pt x="0" y="1595732"/>
                    <a:pt x="36739" y="1659059"/>
                    <a:pt x="81403" y="1684965"/>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273;p46">
              <a:extLst>
                <a:ext uri="{FF2B5EF4-FFF2-40B4-BE49-F238E27FC236}">
                  <a16:creationId xmlns:a16="http://schemas.microsoft.com/office/drawing/2014/main" id="{3B9CF58F-FBB0-A84E-9F2D-09E8680C81E4}"/>
                </a:ext>
              </a:extLst>
            </p:cNvPr>
            <p:cNvSpPr/>
            <p:nvPr/>
          </p:nvSpPr>
          <p:spPr>
            <a:xfrm>
              <a:off x="1266437" y="4020885"/>
              <a:ext cx="16281" cy="257547"/>
            </a:xfrm>
            <a:custGeom>
              <a:avLst/>
              <a:gdLst/>
              <a:ahLst/>
              <a:cxnLst/>
              <a:rect l="l" t="t" r="r" b="b"/>
              <a:pathLst>
                <a:path w="162805" h="2575466" extrusionOk="0">
                  <a:moveTo>
                    <a:pt x="81403" y="11123"/>
                  </a:moveTo>
                  <a:cubicBezTo>
                    <a:pt x="126787" y="37030"/>
                    <a:pt x="162806" y="100357"/>
                    <a:pt x="162806" y="152169"/>
                  </a:cubicBezTo>
                  <a:lnTo>
                    <a:pt x="162806" y="2517568"/>
                  </a:lnTo>
                  <a:cubicBezTo>
                    <a:pt x="162806" y="2569381"/>
                    <a:pt x="126066" y="2590250"/>
                    <a:pt x="81403" y="2564343"/>
                  </a:cubicBezTo>
                  <a:cubicBezTo>
                    <a:pt x="36019" y="2538437"/>
                    <a:pt x="0" y="2475110"/>
                    <a:pt x="0" y="2423297"/>
                  </a:cubicBezTo>
                  <a:lnTo>
                    <a:pt x="0" y="57899"/>
                  </a:lnTo>
                  <a:cubicBezTo>
                    <a:pt x="0" y="6086"/>
                    <a:pt x="36739" y="-14783"/>
                    <a:pt x="81403"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274;p46">
              <a:extLst>
                <a:ext uri="{FF2B5EF4-FFF2-40B4-BE49-F238E27FC236}">
                  <a16:creationId xmlns:a16="http://schemas.microsoft.com/office/drawing/2014/main" id="{1325D2DD-A517-4B41-AB4D-5CA2069C4208}"/>
                </a:ext>
              </a:extLst>
            </p:cNvPr>
            <p:cNvSpPr/>
            <p:nvPr/>
          </p:nvSpPr>
          <p:spPr>
            <a:xfrm>
              <a:off x="1191235" y="4555583"/>
              <a:ext cx="37316" cy="55944"/>
            </a:xfrm>
            <a:custGeom>
              <a:avLst/>
              <a:gdLst/>
              <a:ahLst/>
              <a:cxnLst/>
              <a:rect l="l" t="t" r="r" b="b"/>
              <a:pathLst>
                <a:path w="373155"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275;p46">
              <a:extLst>
                <a:ext uri="{FF2B5EF4-FFF2-40B4-BE49-F238E27FC236}">
                  <a16:creationId xmlns:a16="http://schemas.microsoft.com/office/drawing/2014/main" id="{6C3E58E2-DF2C-D847-85B6-CF08285671EE}"/>
                </a:ext>
              </a:extLst>
            </p:cNvPr>
            <p:cNvSpPr/>
            <p:nvPr/>
          </p:nvSpPr>
          <p:spPr>
            <a:xfrm>
              <a:off x="1315853" y="4184741"/>
              <a:ext cx="57558" cy="153705"/>
            </a:xfrm>
            <a:custGeom>
              <a:avLst/>
              <a:gdLst/>
              <a:ahLst/>
              <a:cxnLst/>
              <a:rect l="l" t="t" r="r" b="b"/>
              <a:pathLst>
                <a:path w="575582" h="1537051" extrusionOk="0">
                  <a:moveTo>
                    <a:pt x="494179" y="11123"/>
                  </a:moveTo>
                  <a:cubicBezTo>
                    <a:pt x="448796" y="-14783"/>
                    <a:pt x="412777" y="6086"/>
                    <a:pt x="412777" y="57899"/>
                  </a:cubicBezTo>
                  <a:lnTo>
                    <a:pt x="412777" y="760250"/>
                  </a:lnTo>
                  <a:lnTo>
                    <a:pt x="0" y="522055"/>
                  </a:lnTo>
                  <a:lnTo>
                    <a:pt x="0" y="1384882"/>
                  </a:lnTo>
                  <a:cubicBezTo>
                    <a:pt x="0" y="1436695"/>
                    <a:pt x="36739" y="1500022"/>
                    <a:pt x="81403" y="1525928"/>
                  </a:cubicBezTo>
                  <a:cubicBezTo>
                    <a:pt x="126787" y="1551835"/>
                    <a:pt x="162806" y="1530966"/>
                    <a:pt x="162806" y="1479153"/>
                  </a:cubicBezTo>
                  <a:lnTo>
                    <a:pt x="162806" y="804147"/>
                  </a:lnTo>
                  <a:lnTo>
                    <a:pt x="575582" y="1042342"/>
                  </a:lnTo>
                  <a:lnTo>
                    <a:pt x="575582" y="152169"/>
                  </a:lnTo>
                  <a:cubicBezTo>
                    <a:pt x="575582" y="100357"/>
                    <a:pt x="538843" y="37030"/>
                    <a:pt x="494179" y="11123"/>
                  </a:cubicBezTo>
                  <a:close/>
                </a:path>
              </a:pathLst>
            </a:custGeom>
            <a:gradFill>
              <a:gsLst>
                <a:gs pos="0">
                  <a:srgbClr val="FFFFFF">
                    <a:alpha val="29803"/>
                    <a:alpha val="29800"/>
                  </a:srgbClr>
                </a:gs>
                <a:gs pos="100000">
                  <a:srgbClr val="FFFFFF">
                    <a:alpha val="0"/>
                  </a:srgbClr>
                </a:gs>
              </a:gsLst>
              <a:lin ang="16200038"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276;p46">
              <a:extLst>
                <a:ext uri="{FF2B5EF4-FFF2-40B4-BE49-F238E27FC236}">
                  <a16:creationId xmlns:a16="http://schemas.microsoft.com/office/drawing/2014/main" id="{0031A356-4BE9-7048-B09A-849D92D1FB3B}"/>
                </a:ext>
              </a:extLst>
            </p:cNvPr>
            <p:cNvSpPr/>
            <p:nvPr/>
          </p:nvSpPr>
          <p:spPr>
            <a:xfrm>
              <a:off x="1346594" y="4172474"/>
              <a:ext cx="36883" cy="55252"/>
            </a:xfrm>
            <a:custGeom>
              <a:avLst/>
              <a:gdLst/>
              <a:ahLst/>
              <a:cxnLst/>
              <a:rect l="l" t="t" r="r" b="b"/>
              <a:pathLst>
                <a:path w="368833" h="552522" extrusionOk="0">
                  <a:moveTo>
                    <a:pt x="368833" y="382406"/>
                  </a:moveTo>
                  <a:cubicBezTo>
                    <a:pt x="368833" y="523451"/>
                    <a:pt x="285990" y="589657"/>
                    <a:pt x="184417" y="531367"/>
                  </a:cubicBezTo>
                  <a:cubicBezTo>
                    <a:pt x="82843" y="472358"/>
                    <a:pt x="0" y="311163"/>
                    <a:pt x="0" y="170117"/>
                  </a:cubicBezTo>
                  <a:cubicBezTo>
                    <a:pt x="0" y="29071"/>
                    <a:pt x="82123" y="-37134"/>
                    <a:pt x="184417" y="21155"/>
                  </a:cubicBezTo>
                  <a:cubicBezTo>
                    <a:pt x="286710" y="80164"/>
                    <a:pt x="368833" y="241360"/>
                    <a:pt x="368833" y="3824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277;p46">
              <a:extLst>
                <a:ext uri="{FF2B5EF4-FFF2-40B4-BE49-F238E27FC236}">
                  <a16:creationId xmlns:a16="http://schemas.microsoft.com/office/drawing/2014/main" id="{57A334E3-FA10-6543-AECA-90CA810F6995}"/>
                </a:ext>
              </a:extLst>
            </p:cNvPr>
            <p:cNvSpPr/>
            <p:nvPr/>
          </p:nvSpPr>
          <p:spPr>
            <a:xfrm>
              <a:off x="1300195" y="4426721"/>
              <a:ext cx="144076" cy="148308"/>
            </a:xfrm>
            <a:custGeom>
              <a:avLst/>
              <a:gdLst/>
              <a:ahLst/>
              <a:cxnLst/>
              <a:rect l="l" t="t" r="r" b="b"/>
              <a:pathLst>
                <a:path w="1440755" h="1483080" extrusionOk="0">
                  <a:moveTo>
                    <a:pt x="1440756" y="1425181"/>
                  </a:moveTo>
                  <a:cubicBezTo>
                    <a:pt x="1440756" y="1373368"/>
                    <a:pt x="1404017" y="1310042"/>
                    <a:pt x="1359353" y="1284135"/>
                  </a:cubicBezTo>
                  <a:lnTo>
                    <a:pt x="718217" y="914250"/>
                  </a:lnTo>
                  <a:lnTo>
                    <a:pt x="718217" y="378131"/>
                  </a:lnTo>
                  <a:lnTo>
                    <a:pt x="81403" y="11124"/>
                  </a:lnTo>
                  <a:cubicBezTo>
                    <a:pt x="36019" y="-14783"/>
                    <a:pt x="0" y="6086"/>
                    <a:pt x="0" y="57899"/>
                  </a:cubicBezTo>
                  <a:cubicBezTo>
                    <a:pt x="0" y="109711"/>
                    <a:pt x="36739" y="173039"/>
                    <a:pt x="81403" y="198945"/>
                  </a:cubicBezTo>
                  <a:lnTo>
                    <a:pt x="555412" y="472401"/>
                  </a:lnTo>
                  <a:lnTo>
                    <a:pt x="555412" y="1008520"/>
                  </a:lnTo>
                  <a:lnTo>
                    <a:pt x="1360074" y="1471957"/>
                  </a:lnTo>
                  <a:cubicBezTo>
                    <a:pt x="1404737" y="1497863"/>
                    <a:pt x="1440756" y="1476994"/>
                    <a:pt x="1440756" y="1425181"/>
                  </a:cubicBez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278;p46">
              <a:extLst>
                <a:ext uri="{FF2B5EF4-FFF2-40B4-BE49-F238E27FC236}">
                  <a16:creationId xmlns:a16="http://schemas.microsoft.com/office/drawing/2014/main" id="{97318C7F-80D3-B04E-B9EB-E131520920F4}"/>
                </a:ext>
              </a:extLst>
            </p:cNvPr>
            <p:cNvSpPr/>
            <p:nvPr/>
          </p:nvSpPr>
          <p:spPr>
            <a:xfrm>
              <a:off x="1281448" y="4456718"/>
              <a:ext cx="16281" cy="191557"/>
            </a:xfrm>
            <a:custGeom>
              <a:avLst/>
              <a:gdLst/>
              <a:ahLst/>
              <a:cxnLst/>
              <a:rect l="l" t="t" r="r" b="b"/>
              <a:pathLst>
                <a:path w="162805" h="1915573" extrusionOk="0">
                  <a:moveTo>
                    <a:pt x="81403" y="1904450"/>
                  </a:moveTo>
                  <a:cubicBezTo>
                    <a:pt x="36019" y="1878543"/>
                    <a:pt x="0" y="1815217"/>
                    <a:pt x="0" y="1763404"/>
                  </a:cubicBezTo>
                  <a:lnTo>
                    <a:pt x="0" y="57899"/>
                  </a:lnTo>
                  <a:cubicBezTo>
                    <a:pt x="0" y="6086"/>
                    <a:pt x="36739" y="-14783"/>
                    <a:pt x="81403" y="11124"/>
                  </a:cubicBezTo>
                  <a:cubicBezTo>
                    <a:pt x="126787" y="37030"/>
                    <a:pt x="162806" y="100356"/>
                    <a:pt x="162806" y="152169"/>
                  </a:cubicBezTo>
                  <a:lnTo>
                    <a:pt x="162806" y="1857674"/>
                  </a:lnTo>
                  <a:cubicBezTo>
                    <a:pt x="162806" y="1909487"/>
                    <a:pt x="126066" y="1930356"/>
                    <a:pt x="81403" y="1904450"/>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1279;p46">
              <a:extLst>
                <a:ext uri="{FF2B5EF4-FFF2-40B4-BE49-F238E27FC236}">
                  <a16:creationId xmlns:a16="http://schemas.microsoft.com/office/drawing/2014/main" id="{AF3C7D5E-8182-1048-84FB-D760F9894C40}"/>
                </a:ext>
              </a:extLst>
            </p:cNvPr>
            <p:cNvSpPr/>
            <p:nvPr/>
          </p:nvSpPr>
          <p:spPr>
            <a:xfrm>
              <a:off x="1416552" y="4536391"/>
              <a:ext cx="37316" cy="55944"/>
            </a:xfrm>
            <a:custGeom>
              <a:avLst/>
              <a:gdLst/>
              <a:ahLst/>
              <a:cxnLst/>
              <a:rect l="l" t="t" r="r" b="b"/>
              <a:pathLst>
                <a:path w="373156" h="559444" extrusionOk="0">
                  <a:moveTo>
                    <a:pt x="373156" y="387306"/>
                  </a:moveTo>
                  <a:cubicBezTo>
                    <a:pt x="373156" y="529791"/>
                    <a:pt x="289592" y="597436"/>
                    <a:pt x="186578" y="537707"/>
                  </a:cubicBezTo>
                  <a:cubicBezTo>
                    <a:pt x="83564" y="478698"/>
                    <a:pt x="0" y="314624"/>
                    <a:pt x="0" y="172139"/>
                  </a:cubicBezTo>
                  <a:cubicBezTo>
                    <a:pt x="0" y="29653"/>
                    <a:pt x="83564" y="-37991"/>
                    <a:pt x="186578" y="21738"/>
                  </a:cubicBezTo>
                  <a:cubicBezTo>
                    <a:pt x="289592" y="80747"/>
                    <a:pt x="373156" y="244821"/>
                    <a:pt x="373156" y="38730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1280;p46">
              <a:extLst>
                <a:ext uri="{FF2B5EF4-FFF2-40B4-BE49-F238E27FC236}">
                  <a16:creationId xmlns:a16="http://schemas.microsoft.com/office/drawing/2014/main" id="{489ABFCD-B008-B140-8676-E86D86EDD9EF}"/>
                </a:ext>
              </a:extLst>
            </p:cNvPr>
            <p:cNvSpPr/>
            <p:nvPr/>
          </p:nvSpPr>
          <p:spPr>
            <a:xfrm>
              <a:off x="1055916" y="4289546"/>
              <a:ext cx="117277" cy="284682"/>
            </a:xfrm>
            <a:custGeom>
              <a:avLst/>
              <a:gdLst/>
              <a:ahLst/>
              <a:cxnLst/>
              <a:rect l="l" t="t" r="r" b="b"/>
              <a:pathLst>
                <a:path w="1172775" h="2846825" extrusionOk="0">
                  <a:moveTo>
                    <a:pt x="0" y="0"/>
                  </a:moveTo>
                  <a:lnTo>
                    <a:pt x="1172776" y="676445"/>
                  </a:lnTo>
                  <a:lnTo>
                    <a:pt x="1172776" y="2846826"/>
                  </a:lnTo>
                  <a:lnTo>
                    <a:pt x="0" y="2170381"/>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281;p46">
              <a:extLst>
                <a:ext uri="{FF2B5EF4-FFF2-40B4-BE49-F238E27FC236}">
                  <a16:creationId xmlns:a16="http://schemas.microsoft.com/office/drawing/2014/main" id="{40AABA68-FEAE-794F-B35A-7BF2188FDF1D}"/>
                </a:ext>
              </a:extLst>
            </p:cNvPr>
            <p:cNvSpPr/>
            <p:nvPr/>
          </p:nvSpPr>
          <p:spPr>
            <a:xfrm>
              <a:off x="1074447" y="4427185"/>
              <a:ext cx="69877" cy="48862"/>
            </a:xfrm>
            <a:custGeom>
              <a:avLst/>
              <a:gdLst/>
              <a:ahLst/>
              <a:cxnLst/>
              <a:rect l="l" t="t" r="r" b="b"/>
              <a:pathLst>
                <a:path w="698766" h="488623" extrusionOk="0">
                  <a:moveTo>
                    <a:pt x="0" y="0"/>
                  </a:moveTo>
                  <a:lnTo>
                    <a:pt x="698767" y="402988"/>
                  </a:lnTo>
                  <a:lnTo>
                    <a:pt x="698767" y="488624"/>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282;p46">
              <a:extLst>
                <a:ext uri="{FF2B5EF4-FFF2-40B4-BE49-F238E27FC236}">
                  <a16:creationId xmlns:a16="http://schemas.microsoft.com/office/drawing/2014/main" id="{85934EB1-44EA-214D-8F6A-5FA636F66F35}"/>
                </a:ext>
              </a:extLst>
            </p:cNvPr>
            <p:cNvSpPr/>
            <p:nvPr/>
          </p:nvSpPr>
          <p:spPr>
            <a:xfrm>
              <a:off x="1081701" y="4448211"/>
              <a:ext cx="55397" cy="40515"/>
            </a:xfrm>
            <a:custGeom>
              <a:avLst/>
              <a:gdLst/>
              <a:ahLst/>
              <a:cxnLst/>
              <a:rect l="l" t="t" r="r" b="b"/>
              <a:pathLst>
                <a:path w="553970" h="405147" extrusionOk="0">
                  <a:moveTo>
                    <a:pt x="0" y="0"/>
                  </a:moveTo>
                  <a:lnTo>
                    <a:pt x="553971" y="319512"/>
                  </a:lnTo>
                  <a:lnTo>
                    <a:pt x="553971" y="405147"/>
                  </a:lnTo>
                  <a:lnTo>
                    <a:pt x="0" y="85635"/>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283;p46">
              <a:extLst>
                <a:ext uri="{FF2B5EF4-FFF2-40B4-BE49-F238E27FC236}">
                  <a16:creationId xmlns:a16="http://schemas.microsoft.com/office/drawing/2014/main" id="{1EA2C423-6846-214B-8C65-916692D3A30E}"/>
                </a:ext>
              </a:extLst>
            </p:cNvPr>
            <p:cNvSpPr/>
            <p:nvPr/>
          </p:nvSpPr>
          <p:spPr>
            <a:xfrm>
              <a:off x="1019213" y="4439815"/>
              <a:ext cx="81619" cy="71314"/>
            </a:xfrm>
            <a:custGeom>
              <a:avLst/>
              <a:gdLst/>
              <a:ahLst/>
              <a:cxnLst/>
              <a:rect l="l" t="t" r="r" b="b"/>
              <a:pathLst>
                <a:path w="816188" h="713145" extrusionOk="0">
                  <a:moveTo>
                    <a:pt x="815468" y="470633"/>
                  </a:moveTo>
                  <a:lnTo>
                    <a:pt x="0" y="0"/>
                  </a:lnTo>
                  <a:lnTo>
                    <a:pt x="0" y="242513"/>
                  </a:lnTo>
                  <a:lnTo>
                    <a:pt x="816188" y="713146"/>
                  </a:lnTo>
                  <a:lnTo>
                    <a:pt x="815468" y="470633"/>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284;p46">
              <a:extLst>
                <a:ext uri="{FF2B5EF4-FFF2-40B4-BE49-F238E27FC236}">
                  <a16:creationId xmlns:a16="http://schemas.microsoft.com/office/drawing/2014/main" id="{625D4181-8B66-B44E-9D8A-09DB75CA8799}"/>
                </a:ext>
              </a:extLst>
            </p:cNvPr>
            <p:cNvSpPr/>
            <p:nvPr/>
          </p:nvSpPr>
          <p:spPr>
            <a:xfrm>
              <a:off x="1087088" y="4366761"/>
              <a:ext cx="52804" cy="26266"/>
            </a:xfrm>
            <a:custGeom>
              <a:avLst/>
              <a:gdLst/>
              <a:ahLst/>
              <a:cxnLst/>
              <a:rect l="l" t="t" r="r" b="b"/>
              <a:pathLst>
                <a:path w="528037" h="262662" extrusionOk="0">
                  <a:moveTo>
                    <a:pt x="528037" y="118738"/>
                  </a:moveTo>
                  <a:lnTo>
                    <a:pt x="345781" y="262662"/>
                  </a:lnTo>
                  <a:lnTo>
                    <a:pt x="223317" y="105785"/>
                  </a:lnTo>
                  <a:lnTo>
                    <a:pt x="63393" y="243952"/>
                  </a:lnTo>
                  <a:lnTo>
                    <a:pt x="0" y="197896"/>
                  </a:lnTo>
                  <a:lnTo>
                    <a:pt x="235564" y="0"/>
                  </a:lnTo>
                  <a:lnTo>
                    <a:pt x="355146" y="156878"/>
                  </a:lnTo>
                  <a:lnTo>
                    <a:pt x="486976" y="59009"/>
                  </a:lnTo>
                  <a:lnTo>
                    <a:pt x="528037" y="1187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285;p46">
              <a:extLst>
                <a:ext uri="{FF2B5EF4-FFF2-40B4-BE49-F238E27FC236}">
                  <a16:creationId xmlns:a16="http://schemas.microsoft.com/office/drawing/2014/main" id="{AC80E4E8-E650-2A41-A6F4-34417C82D4ED}"/>
                </a:ext>
              </a:extLst>
            </p:cNvPr>
            <p:cNvSpPr/>
            <p:nvPr/>
          </p:nvSpPr>
          <p:spPr>
            <a:xfrm>
              <a:off x="1132267" y="4356275"/>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7"/>
                    <a:pt x="0" y="97960"/>
                  </a:cubicBezTo>
                  <a:cubicBezTo>
                    <a:pt x="0" y="16643"/>
                    <a:pt x="47545" y="-21497"/>
                    <a:pt x="105896" y="12325"/>
                  </a:cubicBezTo>
                  <a:cubicBezTo>
                    <a:pt x="164246" y="46147"/>
                    <a:pt x="211791" y="13969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286;p46">
              <a:extLst>
                <a:ext uri="{FF2B5EF4-FFF2-40B4-BE49-F238E27FC236}">
                  <a16:creationId xmlns:a16="http://schemas.microsoft.com/office/drawing/2014/main" id="{CFE2CFDB-33DD-5342-9AE8-FE8201DFF3AB}"/>
                </a:ext>
              </a:extLst>
            </p:cNvPr>
            <p:cNvSpPr/>
            <p:nvPr/>
          </p:nvSpPr>
          <p:spPr>
            <a:xfrm>
              <a:off x="1077823" y="4371919"/>
              <a:ext cx="21179" cy="31825"/>
            </a:xfrm>
            <a:custGeom>
              <a:avLst/>
              <a:gdLst/>
              <a:ahLst/>
              <a:cxnLst/>
              <a:rect l="l" t="t" r="r" b="b"/>
              <a:pathLst>
                <a:path w="211791" h="318255" extrusionOk="0">
                  <a:moveTo>
                    <a:pt x="211791" y="220296"/>
                  </a:moveTo>
                  <a:cubicBezTo>
                    <a:pt x="211791" y="301613"/>
                    <a:pt x="164246" y="339753"/>
                    <a:pt x="105896" y="305931"/>
                  </a:cubicBezTo>
                  <a:cubicBezTo>
                    <a:pt x="47545" y="272109"/>
                    <a:pt x="0" y="179278"/>
                    <a:pt x="0" y="97960"/>
                  </a:cubicBezTo>
                  <a:cubicBezTo>
                    <a:pt x="0" y="16643"/>
                    <a:pt x="47545" y="-21497"/>
                    <a:pt x="105896" y="12325"/>
                  </a:cubicBezTo>
                  <a:cubicBezTo>
                    <a:pt x="164246" y="46147"/>
                    <a:pt x="211791" y="138978"/>
                    <a:pt x="211791" y="220296"/>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287;p46">
              <a:extLst>
                <a:ext uri="{FF2B5EF4-FFF2-40B4-BE49-F238E27FC236}">
                  <a16:creationId xmlns:a16="http://schemas.microsoft.com/office/drawing/2014/main" id="{6772935E-2B6A-5849-B5B9-D5250B4150F2}"/>
                </a:ext>
              </a:extLst>
            </p:cNvPr>
            <p:cNvSpPr/>
            <p:nvPr/>
          </p:nvSpPr>
          <p:spPr>
            <a:xfrm>
              <a:off x="1346594" y="4366905"/>
              <a:ext cx="111515" cy="122336"/>
            </a:xfrm>
            <a:custGeom>
              <a:avLst/>
              <a:gdLst/>
              <a:ahLst/>
              <a:cxnLst/>
              <a:rect l="l" t="t" r="r" b="b"/>
              <a:pathLst>
                <a:path w="1115145" h="1223357" extrusionOk="0">
                  <a:moveTo>
                    <a:pt x="1115145" y="643342"/>
                  </a:moveTo>
                  <a:lnTo>
                    <a:pt x="0" y="0"/>
                  </a:lnTo>
                  <a:lnTo>
                    <a:pt x="0" y="580015"/>
                  </a:lnTo>
                  <a:lnTo>
                    <a:pt x="1115145" y="1223358"/>
                  </a:lnTo>
                  <a:lnTo>
                    <a:pt x="1115145" y="643342"/>
                  </a:lnTo>
                  <a:close/>
                </a:path>
              </a:pathLst>
            </a:custGeom>
            <a:gradFill>
              <a:gsLst>
                <a:gs pos="0">
                  <a:srgbClr val="FFFFFF">
                    <a:alpha val="300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288;p46">
              <a:extLst>
                <a:ext uri="{FF2B5EF4-FFF2-40B4-BE49-F238E27FC236}">
                  <a16:creationId xmlns:a16="http://schemas.microsoft.com/office/drawing/2014/main" id="{741D63C1-626A-0341-9F13-21C6353BC368}"/>
                </a:ext>
              </a:extLst>
            </p:cNvPr>
            <p:cNvSpPr/>
            <p:nvPr/>
          </p:nvSpPr>
          <p:spPr>
            <a:xfrm>
              <a:off x="1375037" y="4397332"/>
              <a:ext cx="33570" cy="26338"/>
            </a:xfrm>
            <a:custGeom>
              <a:avLst/>
              <a:gdLst/>
              <a:ahLst/>
              <a:cxnLst/>
              <a:rect l="l" t="t" r="r" b="b"/>
              <a:pathLst>
                <a:path w="335696" h="263381" extrusionOk="0">
                  <a:moveTo>
                    <a:pt x="0" y="0"/>
                  </a:moveTo>
                  <a:lnTo>
                    <a:pt x="335696" y="193578"/>
                  </a:lnTo>
                  <a:lnTo>
                    <a:pt x="335696" y="263382"/>
                  </a:lnTo>
                  <a:lnTo>
                    <a:pt x="0" y="69084"/>
                  </a:lnTo>
                  <a:lnTo>
                    <a:pt x="0" y="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289;p46">
              <a:extLst>
                <a:ext uri="{FF2B5EF4-FFF2-40B4-BE49-F238E27FC236}">
                  <a16:creationId xmlns:a16="http://schemas.microsoft.com/office/drawing/2014/main" id="{7E6F248C-307D-CE4B-AB08-C47A7EE2C7E1}"/>
                </a:ext>
              </a:extLst>
            </p:cNvPr>
            <p:cNvSpPr/>
            <p:nvPr/>
          </p:nvSpPr>
          <p:spPr>
            <a:xfrm>
              <a:off x="1375109" y="4411254"/>
              <a:ext cx="71461" cy="48215"/>
            </a:xfrm>
            <a:custGeom>
              <a:avLst/>
              <a:gdLst/>
              <a:ahLst/>
              <a:cxnLst/>
              <a:rect l="l" t="t" r="r" b="b"/>
              <a:pathLst>
                <a:path w="714614"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290;p46">
              <a:extLst>
                <a:ext uri="{FF2B5EF4-FFF2-40B4-BE49-F238E27FC236}">
                  <a16:creationId xmlns:a16="http://schemas.microsoft.com/office/drawing/2014/main" id="{17FB26FF-1659-C44E-B94D-2B343B1D577A}"/>
                </a:ext>
              </a:extLst>
            </p:cNvPr>
            <p:cNvSpPr/>
            <p:nvPr/>
          </p:nvSpPr>
          <p:spPr>
            <a:xfrm>
              <a:off x="1356578" y="4386341"/>
              <a:ext cx="12679" cy="18805"/>
            </a:xfrm>
            <a:custGeom>
              <a:avLst/>
              <a:gdLst/>
              <a:ahLst/>
              <a:cxnLst/>
              <a:rect l="l" t="t" r="r" b="b"/>
              <a:pathLst>
                <a:path w="126786" h="188049" extrusionOk="0">
                  <a:moveTo>
                    <a:pt x="126787" y="130366"/>
                  </a:moveTo>
                  <a:cubicBezTo>
                    <a:pt x="126787" y="177861"/>
                    <a:pt x="98692" y="200889"/>
                    <a:pt x="63393" y="180739"/>
                  </a:cubicBezTo>
                  <a:cubicBezTo>
                    <a:pt x="28095" y="160590"/>
                    <a:pt x="0" y="105179"/>
                    <a:pt x="0" y="57684"/>
                  </a:cubicBezTo>
                  <a:cubicBezTo>
                    <a:pt x="0" y="10189"/>
                    <a:pt x="28095" y="-12839"/>
                    <a:pt x="63393" y="7310"/>
                  </a:cubicBezTo>
                  <a:cubicBezTo>
                    <a:pt x="98692" y="27460"/>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291;p46">
              <a:extLst>
                <a:ext uri="{FF2B5EF4-FFF2-40B4-BE49-F238E27FC236}">
                  <a16:creationId xmlns:a16="http://schemas.microsoft.com/office/drawing/2014/main" id="{F1C4DA58-4D5F-FA4D-BD9A-056029406DE2}"/>
                </a:ext>
              </a:extLst>
            </p:cNvPr>
            <p:cNvSpPr/>
            <p:nvPr/>
          </p:nvSpPr>
          <p:spPr>
            <a:xfrm>
              <a:off x="1061303" y="4190012"/>
              <a:ext cx="111515" cy="122336"/>
            </a:xfrm>
            <a:custGeom>
              <a:avLst/>
              <a:gdLst/>
              <a:ahLst/>
              <a:cxnLst/>
              <a:rect l="l" t="t" r="r" b="b"/>
              <a:pathLst>
                <a:path w="1115145" h="1223357" extrusionOk="0">
                  <a:moveTo>
                    <a:pt x="1115145" y="643342"/>
                  </a:moveTo>
                  <a:lnTo>
                    <a:pt x="0" y="0"/>
                  </a:lnTo>
                  <a:lnTo>
                    <a:pt x="0" y="580016"/>
                  </a:lnTo>
                  <a:lnTo>
                    <a:pt x="1115145" y="1223358"/>
                  </a:lnTo>
                  <a:lnTo>
                    <a:pt x="1115145" y="643342"/>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292;p46">
              <a:extLst>
                <a:ext uri="{FF2B5EF4-FFF2-40B4-BE49-F238E27FC236}">
                  <a16:creationId xmlns:a16="http://schemas.microsoft.com/office/drawing/2014/main" id="{6A755387-9E96-4148-8E6F-C5A944634750}"/>
                </a:ext>
              </a:extLst>
            </p:cNvPr>
            <p:cNvSpPr/>
            <p:nvPr/>
          </p:nvSpPr>
          <p:spPr>
            <a:xfrm>
              <a:off x="1089746" y="4220439"/>
              <a:ext cx="33570" cy="26338"/>
            </a:xfrm>
            <a:custGeom>
              <a:avLst/>
              <a:gdLst/>
              <a:ahLst/>
              <a:cxnLst/>
              <a:rect l="l" t="t" r="r" b="b"/>
              <a:pathLst>
                <a:path w="335696" h="263381" extrusionOk="0">
                  <a:moveTo>
                    <a:pt x="0" y="0"/>
                  </a:moveTo>
                  <a:lnTo>
                    <a:pt x="335696" y="193578"/>
                  </a:lnTo>
                  <a:lnTo>
                    <a:pt x="335696" y="263382"/>
                  </a:lnTo>
                  <a:lnTo>
                    <a:pt x="0" y="6980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293;p46">
              <a:extLst>
                <a:ext uri="{FF2B5EF4-FFF2-40B4-BE49-F238E27FC236}">
                  <a16:creationId xmlns:a16="http://schemas.microsoft.com/office/drawing/2014/main" id="{55D1D98D-31B1-0347-B82F-E4609CFD3F7E}"/>
                </a:ext>
              </a:extLst>
            </p:cNvPr>
            <p:cNvSpPr/>
            <p:nvPr/>
          </p:nvSpPr>
          <p:spPr>
            <a:xfrm>
              <a:off x="1089818" y="4234361"/>
              <a:ext cx="71461" cy="48215"/>
            </a:xfrm>
            <a:custGeom>
              <a:avLst/>
              <a:gdLst/>
              <a:ahLst/>
              <a:cxnLst/>
              <a:rect l="l" t="t" r="r" b="b"/>
              <a:pathLst>
                <a:path w="714615" h="482146" extrusionOk="0">
                  <a:moveTo>
                    <a:pt x="0" y="0"/>
                  </a:moveTo>
                  <a:lnTo>
                    <a:pt x="714615" y="411624"/>
                  </a:lnTo>
                  <a:lnTo>
                    <a:pt x="714615" y="482147"/>
                  </a:lnTo>
                  <a:lnTo>
                    <a:pt x="0" y="7052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294;p46">
              <a:extLst>
                <a:ext uri="{FF2B5EF4-FFF2-40B4-BE49-F238E27FC236}">
                  <a16:creationId xmlns:a16="http://schemas.microsoft.com/office/drawing/2014/main" id="{DB899E50-DCE1-254C-87FC-63519D8E2946}"/>
                </a:ext>
              </a:extLst>
            </p:cNvPr>
            <p:cNvSpPr/>
            <p:nvPr/>
          </p:nvSpPr>
          <p:spPr>
            <a:xfrm>
              <a:off x="1071287" y="4209448"/>
              <a:ext cx="12679" cy="18805"/>
            </a:xfrm>
            <a:custGeom>
              <a:avLst/>
              <a:gdLst/>
              <a:ahLst/>
              <a:cxnLst/>
              <a:rect l="l" t="t" r="r" b="b"/>
              <a:pathLst>
                <a:path w="126786" h="188049" extrusionOk="0">
                  <a:moveTo>
                    <a:pt x="126787" y="130366"/>
                  </a:moveTo>
                  <a:cubicBezTo>
                    <a:pt x="126787" y="177860"/>
                    <a:pt x="98692" y="200888"/>
                    <a:pt x="63393" y="180739"/>
                  </a:cubicBezTo>
                  <a:cubicBezTo>
                    <a:pt x="28095" y="160590"/>
                    <a:pt x="0" y="105179"/>
                    <a:pt x="0" y="57684"/>
                  </a:cubicBezTo>
                  <a:cubicBezTo>
                    <a:pt x="0" y="10189"/>
                    <a:pt x="28095" y="-12839"/>
                    <a:pt x="63393" y="7310"/>
                  </a:cubicBezTo>
                  <a:cubicBezTo>
                    <a:pt x="97971" y="27459"/>
                    <a:pt x="126787" y="82870"/>
                    <a:pt x="126787" y="13036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295;p46">
              <a:extLst>
                <a:ext uri="{FF2B5EF4-FFF2-40B4-BE49-F238E27FC236}">
                  <a16:creationId xmlns:a16="http://schemas.microsoft.com/office/drawing/2014/main" id="{72CB11FE-FCE7-4E45-8440-6CB913E1CB2B}"/>
                </a:ext>
              </a:extLst>
            </p:cNvPr>
            <p:cNvSpPr/>
            <p:nvPr/>
          </p:nvSpPr>
          <p:spPr>
            <a:xfrm>
              <a:off x="1227436" y="4284375"/>
              <a:ext cx="92208" cy="138390"/>
            </a:xfrm>
            <a:custGeom>
              <a:avLst/>
              <a:gdLst/>
              <a:ahLst/>
              <a:cxnLst/>
              <a:rect l="l" t="t" r="r" b="b"/>
              <a:pathLst>
                <a:path w="922083" h="1383901" extrusionOk="0">
                  <a:moveTo>
                    <a:pt x="922084" y="957851"/>
                  </a:moveTo>
                  <a:cubicBezTo>
                    <a:pt x="922084" y="1310466"/>
                    <a:pt x="715336" y="1477418"/>
                    <a:pt x="461042" y="1330616"/>
                  </a:cubicBezTo>
                  <a:cubicBezTo>
                    <a:pt x="206028" y="1183813"/>
                    <a:pt x="0" y="778665"/>
                    <a:pt x="0" y="426050"/>
                  </a:cubicBezTo>
                  <a:cubicBezTo>
                    <a:pt x="0" y="73435"/>
                    <a:pt x="206749" y="-93517"/>
                    <a:pt x="461042" y="53286"/>
                  </a:cubicBezTo>
                  <a:cubicBezTo>
                    <a:pt x="716056" y="200089"/>
                    <a:pt x="922084" y="605236"/>
                    <a:pt x="922084" y="957851"/>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296;p46">
              <a:extLst>
                <a:ext uri="{FF2B5EF4-FFF2-40B4-BE49-F238E27FC236}">
                  <a16:creationId xmlns:a16="http://schemas.microsoft.com/office/drawing/2014/main" id="{79089754-7BA5-F443-96D0-98B236F04D60}"/>
                </a:ext>
              </a:extLst>
            </p:cNvPr>
            <p:cNvSpPr/>
            <p:nvPr/>
          </p:nvSpPr>
          <p:spPr>
            <a:xfrm>
              <a:off x="1244674" y="4345448"/>
              <a:ext cx="12534" cy="17095"/>
            </a:xfrm>
            <a:custGeom>
              <a:avLst/>
              <a:gdLst/>
              <a:ahLst/>
              <a:cxnLst/>
              <a:rect l="l" t="t" r="r" b="b"/>
              <a:pathLst>
                <a:path w="125345" h="170952" extrusionOk="0">
                  <a:moveTo>
                    <a:pt x="106616" y="170551"/>
                  </a:moveTo>
                  <a:cubicBezTo>
                    <a:pt x="118862" y="166952"/>
                    <a:pt x="125346" y="153999"/>
                    <a:pt x="125346" y="131691"/>
                  </a:cubicBezTo>
                  <a:cubicBezTo>
                    <a:pt x="125346" y="108663"/>
                    <a:pt x="118862" y="88514"/>
                    <a:pt x="106616" y="71962"/>
                  </a:cubicBezTo>
                  <a:cubicBezTo>
                    <a:pt x="93649" y="55411"/>
                    <a:pt x="74920" y="39579"/>
                    <a:pt x="50426" y="25907"/>
                  </a:cubicBezTo>
                  <a:cubicBezTo>
                    <a:pt x="42502" y="21589"/>
                    <a:pt x="33858" y="16552"/>
                    <a:pt x="24493" y="12234"/>
                  </a:cubicBezTo>
                  <a:cubicBezTo>
                    <a:pt x="15128" y="7196"/>
                    <a:pt x="7204" y="2879"/>
                    <a:pt x="0" y="0"/>
                  </a:cubicBezTo>
                  <a:lnTo>
                    <a:pt x="0" y="123775"/>
                  </a:lnTo>
                  <a:lnTo>
                    <a:pt x="45384" y="149682"/>
                  </a:lnTo>
                  <a:cubicBezTo>
                    <a:pt x="74199" y="166233"/>
                    <a:pt x="94370" y="172709"/>
                    <a:pt x="106616" y="17055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297;p46">
              <a:extLst>
                <a:ext uri="{FF2B5EF4-FFF2-40B4-BE49-F238E27FC236}">
                  <a16:creationId xmlns:a16="http://schemas.microsoft.com/office/drawing/2014/main" id="{D76E0A5E-42EF-B049-89D5-E562B8E5ED77}"/>
                </a:ext>
              </a:extLst>
            </p:cNvPr>
            <p:cNvSpPr/>
            <p:nvPr/>
          </p:nvSpPr>
          <p:spPr>
            <a:xfrm>
              <a:off x="1244602" y="4367551"/>
              <a:ext cx="14119" cy="20094"/>
            </a:xfrm>
            <a:custGeom>
              <a:avLst/>
              <a:gdLst/>
              <a:ahLst/>
              <a:cxnLst/>
              <a:rect l="l" t="t" r="r" b="b"/>
              <a:pathLst>
                <a:path w="141193" h="200941" extrusionOk="0">
                  <a:moveTo>
                    <a:pt x="58350" y="33822"/>
                  </a:moveTo>
                  <a:lnTo>
                    <a:pt x="0" y="0"/>
                  </a:lnTo>
                  <a:lnTo>
                    <a:pt x="0" y="148242"/>
                  </a:lnTo>
                  <a:cubicBezTo>
                    <a:pt x="7204" y="153279"/>
                    <a:pt x="14408" y="158317"/>
                    <a:pt x="21611" y="162634"/>
                  </a:cubicBezTo>
                  <a:cubicBezTo>
                    <a:pt x="29535" y="167672"/>
                    <a:pt x="38180" y="172709"/>
                    <a:pt x="47545" y="178466"/>
                  </a:cubicBezTo>
                  <a:cubicBezTo>
                    <a:pt x="75640" y="194298"/>
                    <a:pt x="97971" y="202214"/>
                    <a:pt x="115261" y="200774"/>
                  </a:cubicBezTo>
                  <a:cubicBezTo>
                    <a:pt x="132550" y="200055"/>
                    <a:pt x="141194" y="184223"/>
                    <a:pt x="141194" y="154719"/>
                  </a:cubicBezTo>
                  <a:cubicBezTo>
                    <a:pt x="141194" y="128812"/>
                    <a:pt x="133990" y="105784"/>
                    <a:pt x="119583" y="86355"/>
                  </a:cubicBezTo>
                  <a:cubicBezTo>
                    <a:pt x="105175" y="66925"/>
                    <a:pt x="85005" y="48934"/>
                    <a:pt x="58350" y="33822"/>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298;p46">
              <a:extLst>
                <a:ext uri="{FF2B5EF4-FFF2-40B4-BE49-F238E27FC236}">
                  <a16:creationId xmlns:a16="http://schemas.microsoft.com/office/drawing/2014/main" id="{9EDA398D-D08B-E64A-8551-C8D8EB6C17A5}"/>
                </a:ext>
              </a:extLst>
            </p:cNvPr>
            <p:cNvSpPr/>
            <p:nvPr/>
          </p:nvSpPr>
          <p:spPr>
            <a:xfrm>
              <a:off x="1206032" y="4298728"/>
              <a:ext cx="92208" cy="138390"/>
            </a:xfrm>
            <a:custGeom>
              <a:avLst/>
              <a:gdLst/>
              <a:ahLst/>
              <a:cxnLst/>
              <a:rect l="l" t="t" r="r" b="b"/>
              <a:pathLst>
                <a:path w="922083" h="1383901" extrusionOk="0">
                  <a:moveTo>
                    <a:pt x="461042" y="53286"/>
                  </a:moveTo>
                  <a:cubicBezTo>
                    <a:pt x="206028" y="-93517"/>
                    <a:pt x="0" y="73435"/>
                    <a:pt x="0" y="426050"/>
                  </a:cubicBezTo>
                  <a:cubicBezTo>
                    <a:pt x="0" y="778665"/>
                    <a:pt x="206749" y="1183813"/>
                    <a:pt x="461042" y="1330616"/>
                  </a:cubicBezTo>
                  <a:cubicBezTo>
                    <a:pt x="716056" y="1477418"/>
                    <a:pt x="922084" y="1310466"/>
                    <a:pt x="922084" y="957851"/>
                  </a:cubicBezTo>
                  <a:cubicBezTo>
                    <a:pt x="922084" y="605236"/>
                    <a:pt x="715335" y="200089"/>
                    <a:pt x="461042" y="53286"/>
                  </a:cubicBezTo>
                  <a:close/>
                  <a:moveTo>
                    <a:pt x="574862" y="1010384"/>
                  </a:moveTo>
                  <a:cubicBezTo>
                    <a:pt x="550369" y="1019739"/>
                    <a:pt x="516511" y="1014701"/>
                    <a:pt x="473289" y="995271"/>
                  </a:cubicBezTo>
                  <a:lnTo>
                    <a:pt x="473289" y="1081626"/>
                  </a:lnTo>
                  <a:lnTo>
                    <a:pt x="384682" y="1030533"/>
                  </a:lnTo>
                  <a:lnTo>
                    <a:pt x="384682" y="944898"/>
                  </a:lnTo>
                  <a:cubicBezTo>
                    <a:pt x="378199" y="941300"/>
                    <a:pt x="372436" y="936982"/>
                    <a:pt x="365952" y="932664"/>
                  </a:cubicBezTo>
                  <a:cubicBezTo>
                    <a:pt x="343620" y="917552"/>
                    <a:pt x="320568" y="899562"/>
                    <a:pt x="296075" y="878692"/>
                  </a:cubicBezTo>
                  <a:lnTo>
                    <a:pt x="296075" y="321705"/>
                  </a:lnTo>
                  <a:cubicBezTo>
                    <a:pt x="314805" y="327462"/>
                    <a:pt x="335696" y="336098"/>
                    <a:pt x="358748" y="346892"/>
                  </a:cubicBezTo>
                  <a:cubicBezTo>
                    <a:pt x="367393" y="350490"/>
                    <a:pt x="376037" y="354808"/>
                    <a:pt x="384682" y="359126"/>
                  </a:cubicBezTo>
                  <a:lnTo>
                    <a:pt x="384682" y="273490"/>
                  </a:lnTo>
                  <a:lnTo>
                    <a:pt x="473289" y="324584"/>
                  </a:lnTo>
                  <a:lnTo>
                    <a:pt x="472568" y="412377"/>
                  </a:lnTo>
                  <a:cubicBezTo>
                    <a:pt x="479772" y="418134"/>
                    <a:pt x="486976" y="423172"/>
                    <a:pt x="493459" y="428929"/>
                  </a:cubicBezTo>
                  <a:cubicBezTo>
                    <a:pt x="515791" y="446919"/>
                    <a:pt x="535241" y="467069"/>
                    <a:pt x="551089" y="488658"/>
                  </a:cubicBezTo>
                  <a:cubicBezTo>
                    <a:pt x="566938" y="510246"/>
                    <a:pt x="579184" y="534713"/>
                    <a:pt x="587829" y="560620"/>
                  </a:cubicBezTo>
                  <a:cubicBezTo>
                    <a:pt x="597193" y="586526"/>
                    <a:pt x="601516" y="614591"/>
                    <a:pt x="601516" y="644815"/>
                  </a:cubicBezTo>
                  <a:cubicBezTo>
                    <a:pt x="601516" y="690871"/>
                    <a:pt x="585667" y="718217"/>
                    <a:pt x="553971" y="726133"/>
                  </a:cubicBezTo>
                  <a:cubicBezTo>
                    <a:pt x="580625" y="754918"/>
                    <a:pt x="598634" y="783703"/>
                    <a:pt x="607999" y="813207"/>
                  </a:cubicBezTo>
                  <a:cubicBezTo>
                    <a:pt x="617364" y="841992"/>
                    <a:pt x="622407" y="872216"/>
                    <a:pt x="622407" y="901720"/>
                  </a:cubicBezTo>
                  <a:cubicBezTo>
                    <a:pt x="622407" y="962169"/>
                    <a:pt x="606558" y="998150"/>
                    <a:pt x="574862" y="1010384"/>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3" name="Picture 2" descr="Logo, company name&#10;&#10;Description automatically generated">
            <a:extLst>
              <a:ext uri="{FF2B5EF4-FFF2-40B4-BE49-F238E27FC236}">
                <a16:creationId xmlns:a16="http://schemas.microsoft.com/office/drawing/2014/main" id="{50C88E41-F564-3EFD-AF82-C267943731B0}"/>
              </a:ext>
            </a:extLst>
          </p:cNvPr>
          <p:cNvPicPr>
            <a:picLocks noChangeAspect="1"/>
          </p:cNvPicPr>
          <p:nvPr/>
        </p:nvPicPr>
        <p:blipFill>
          <a:blip r:embed="rId3"/>
          <a:stretch>
            <a:fillRect/>
          </a:stretch>
        </p:blipFill>
        <p:spPr>
          <a:xfrm>
            <a:off x="268843" y="734720"/>
            <a:ext cx="5241335" cy="2013149"/>
          </a:xfrm>
          <a:prstGeom prst="rect">
            <a:avLst/>
          </a:prstGeom>
        </p:spPr>
      </p:pic>
      <p:sp>
        <p:nvSpPr>
          <p:cNvPr id="4" name="Google Shape;230;p18">
            <a:extLst>
              <a:ext uri="{FF2B5EF4-FFF2-40B4-BE49-F238E27FC236}">
                <a16:creationId xmlns:a16="http://schemas.microsoft.com/office/drawing/2014/main" id="{CE44FF57-C1FA-E328-F052-71A8D991BAEC}"/>
              </a:ext>
            </a:extLst>
          </p:cNvPr>
          <p:cNvSpPr txBox="1">
            <a:spLocks/>
          </p:cNvSpPr>
          <p:nvPr/>
        </p:nvSpPr>
        <p:spPr>
          <a:xfrm>
            <a:off x="782734" y="3464254"/>
            <a:ext cx="3970876" cy="1359171"/>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chemeClr val="tx1"/>
                </a:solidFill>
              </a:rPr>
              <a:t>Group – 6 </a:t>
            </a:r>
          </a:p>
          <a:p>
            <a:pPr>
              <a:spcBef>
                <a:spcPts val="800"/>
              </a:spcBef>
              <a:spcAft>
                <a:spcPts val="800"/>
              </a:spcAft>
            </a:pPr>
            <a:r>
              <a:rPr lang="en-US" dirty="0">
                <a:solidFill>
                  <a:schemeClr val="tx1"/>
                </a:solidFill>
              </a:rPr>
              <a:t>• NAYAN PRAKASH SELOKAR - 0790439</a:t>
            </a:r>
          </a:p>
          <a:p>
            <a:pPr>
              <a:spcBef>
                <a:spcPts val="800"/>
              </a:spcBef>
              <a:spcAft>
                <a:spcPts val="800"/>
              </a:spcAft>
            </a:pPr>
            <a:r>
              <a:rPr lang="en-US" dirty="0">
                <a:solidFill>
                  <a:schemeClr val="tx1"/>
                </a:solidFill>
              </a:rPr>
              <a:t>• UPASANA DINESH JOSHI - 0789954</a:t>
            </a:r>
          </a:p>
          <a:p>
            <a:pPr>
              <a:spcBef>
                <a:spcPts val="800"/>
              </a:spcBef>
              <a:spcAft>
                <a:spcPts val="800"/>
              </a:spcAft>
            </a:pPr>
            <a:r>
              <a:rPr lang="en-US" dirty="0">
                <a:solidFill>
                  <a:schemeClr val="tx1"/>
                </a:solidFill>
              </a:rPr>
              <a:t>• SHASHVAT SACHDEVA - 0768857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1. Liquidity Ratios</a:t>
            </a:r>
            <a:endParaRPr dirty="0"/>
          </a:p>
        </p:txBody>
      </p:sp>
      <p:sp>
        <p:nvSpPr>
          <p:cNvPr id="163" name="Google Shape;163;p16"/>
          <p:cNvSpPr txBox="1">
            <a:spLocks noGrp="1"/>
          </p:cNvSpPr>
          <p:nvPr>
            <p:ph type="body" idx="1"/>
          </p:nvPr>
        </p:nvSpPr>
        <p:spPr>
          <a:xfrm>
            <a:off x="183816" y="1628769"/>
            <a:ext cx="5641369" cy="3033900"/>
          </a:xfrm>
          <a:prstGeom prst="rect">
            <a:avLst/>
          </a:prstGeom>
        </p:spPr>
        <p:txBody>
          <a:bodyPr spcFirstLastPara="1" wrap="square" lIns="0" tIns="0" rIns="0" bIns="0" anchor="t" anchorCtr="0">
            <a:noAutofit/>
          </a:bodyPr>
          <a:lstStyle/>
          <a:p>
            <a:pPr marL="342900" indent="-342900">
              <a:lnSpc>
                <a:spcPct val="90000"/>
              </a:lnSpc>
              <a:buClr>
                <a:schemeClr val="accent1"/>
              </a:buClr>
            </a:pPr>
            <a:r>
              <a:rPr lang="en-US" sz="1600" b="1" dirty="0">
                <a:solidFill>
                  <a:schemeClr val="accent1"/>
                </a:solidFill>
                <a:latin typeface="Barlow"/>
                <a:sym typeface="Barlow"/>
              </a:rPr>
              <a:t>Current Ratio (1.41) - </a:t>
            </a:r>
            <a:r>
              <a:rPr lang="en-US" sz="1600" dirty="0">
                <a:sym typeface="Barlow"/>
              </a:rPr>
              <a:t>The company has 1.41 times more current assets than current liabilities, indicating good short-term solvency.</a:t>
            </a:r>
          </a:p>
          <a:p>
            <a:pPr marL="0" indent="0">
              <a:lnSpc>
                <a:spcPct val="90000"/>
              </a:lnSpc>
              <a:buClr>
                <a:schemeClr val="accent1"/>
              </a:buClr>
              <a:buNone/>
            </a:pPr>
            <a:endParaRPr lang="en-US" sz="1600" b="1" dirty="0">
              <a:solidFill>
                <a:schemeClr val="accent1"/>
              </a:solidFill>
              <a:latin typeface="Barlow"/>
              <a:sym typeface="Barlow"/>
            </a:endParaRPr>
          </a:p>
          <a:p>
            <a:pPr marL="342900" indent="-342900">
              <a:lnSpc>
                <a:spcPct val="90000"/>
              </a:lnSpc>
              <a:buClr>
                <a:schemeClr val="accent1"/>
              </a:buClr>
            </a:pPr>
            <a:r>
              <a:rPr lang="en-US" sz="1600" b="1" dirty="0">
                <a:solidFill>
                  <a:schemeClr val="accent1"/>
                </a:solidFill>
                <a:latin typeface="Barlow"/>
                <a:sym typeface="Barlow"/>
              </a:rPr>
              <a:t>Quick Ratio(1.06) - </a:t>
            </a:r>
            <a:r>
              <a:rPr lang="en-US" sz="1600" dirty="0">
                <a:sym typeface="Barlow"/>
              </a:rPr>
              <a:t>The company can cover its short-term liabilities using its quick assets, with some room for additional liquidity.</a:t>
            </a:r>
          </a:p>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r>
              <a:rPr lang="en-US" sz="1600" b="1" dirty="0">
                <a:solidFill>
                  <a:schemeClr val="accent1"/>
                </a:solidFill>
                <a:latin typeface="Barlow"/>
                <a:sym typeface="Barlow"/>
              </a:rPr>
              <a:t>Cash Ratio(0.43) - </a:t>
            </a:r>
            <a:r>
              <a:rPr lang="en-US" sz="1600" dirty="0">
                <a:sym typeface="Barlow"/>
              </a:rPr>
              <a:t>The company has less cash and cash equivalents to cover its short-term obligations, indicating lower liquidity.</a:t>
            </a:r>
          </a:p>
          <a:p>
            <a:pPr marL="457200" lvl="0" indent="-381000" algn="l" rtl="0">
              <a:spcBef>
                <a:spcPts val="0"/>
              </a:spcBef>
              <a:spcAft>
                <a:spcPts val="0"/>
              </a:spcAft>
              <a:buSzPts val="2400"/>
              <a:buChar char="╸"/>
            </a:pPr>
            <a:endParaRPr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402466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 Profitability Ratios</a:t>
            </a:r>
            <a:endParaRPr dirty="0"/>
          </a:p>
        </p:txBody>
      </p:sp>
      <p:sp>
        <p:nvSpPr>
          <p:cNvPr id="163" name="Google Shape;163;p16"/>
          <p:cNvSpPr txBox="1">
            <a:spLocks noGrp="1"/>
          </p:cNvSpPr>
          <p:nvPr>
            <p:ph type="body" idx="1"/>
          </p:nvPr>
        </p:nvSpPr>
        <p:spPr>
          <a:xfrm>
            <a:off x="183816" y="1628769"/>
            <a:ext cx="5641369" cy="3033900"/>
          </a:xfrm>
          <a:prstGeom prst="rect">
            <a:avLst/>
          </a:prstGeom>
        </p:spPr>
        <p:txBody>
          <a:bodyPr spcFirstLastPara="1" wrap="square" lIns="0" tIns="0" rIns="0" bIns="0" anchor="t" anchorCtr="0">
            <a:noAutofit/>
          </a:bodyPr>
          <a:lstStyle/>
          <a:p>
            <a:pPr marL="342900" indent="-342900">
              <a:lnSpc>
                <a:spcPct val="90000"/>
              </a:lnSpc>
              <a:buClr>
                <a:schemeClr val="accent1"/>
              </a:buClr>
            </a:pPr>
            <a:r>
              <a:rPr lang="en-US" sz="1600" b="1" dirty="0">
                <a:solidFill>
                  <a:schemeClr val="accent1"/>
                </a:solidFill>
                <a:latin typeface="Barlow"/>
                <a:sym typeface="Barlow"/>
              </a:rPr>
              <a:t>Gross Profit Margin (25.85%) - </a:t>
            </a:r>
            <a:r>
              <a:rPr lang="en-US" sz="1600" dirty="0">
                <a:sym typeface="Barlow"/>
              </a:rPr>
              <a:t>The company earns 25.85 cents of gross profit for every dollar of revenue, indicating a moderate profitability.</a:t>
            </a:r>
          </a:p>
          <a:p>
            <a:pPr marL="0" indent="0">
              <a:lnSpc>
                <a:spcPct val="90000"/>
              </a:lnSpc>
              <a:buClr>
                <a:schemeClr val="accent1"/>
              </a:buClr>
              <a:buNone/>
            </a:pPr>
            <a:endParaRPr lang="en-US" sz="1600" b="1" dirty="0">
              <a:solidFill>
                <a:schemeClr val="accent1"/>
              </a:solidFill>
              <a:latin typeface="Barlow"/>
              <a:sym typeface="Barlow"/>
            </a:endParaRPr>
          </a:p>
          <a:p>
            <a:pPr marL="342900" indent="-342900">
              <a:lnSpc>
                <a:spcPct val="90000"/>
              </a:lnSpc>
              <a:buClr>
                <a:schemeClr val="accent1"/>
              </a:buClr>
            </a:pPr>
            <a:r>
              <a:rPr lang="en-US" sz="1600" b="1" dirty="0">
                <a:solidFill>
                  <a:schemeClr val="accent1"/>
                </a:solidFill>
                <a:latin typeface="Barlow"/>
                <a:sym typeface="Barlow"/>
              </a:rPr>
              <a:t>Net Profit Margin (13.98%) - </a:t>
            </a:r>
            <a:r>
              <a:rPr lang="en-US" sz="1600" dirty="0">
                <a:sym typeface="Barlow"/>
              </a:rPr>
              <a:t>The company earns 13.98 cents of net profit for every dollar of revenue, indicating a moderate profitability after expenses.</a:t>
            </a:r>
          </a:p>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r>
              <a:rPr lang="en-US" sz="1600" b="1" dirty="0">
                <a:solidFill>
                  <a:schemeClr val="accent1"/>
                </a:solidFill>
                <a:latin typeface="Barlow"/>
                <a:sym typeface="Barlow"/>
              </a:rPr>
              <a:t>Return on Assets (15.10%) - </a:t>
            </a:r>
            <a:r>
              <a:rPr lang="en-US" sz="1600" dirty="0">
                <a:sym typeface="Barlow"/>
              </a:rPr>
              <a:t>The company earns 15.10 cents of profit for every dollar of assets invested, indicating good asset utilization.</a:t>
            </a:r>
          </a:p>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r>
              <a:rPr lang="en-US" sz="1600" b="1" dirty="0">
                <a:solidFill>
                  <a:schemeClr val="accent1"/>
                </a:solidFill>
                <a:latin typeface="Barlow"/>
                <a:sym typeface="Barlow"/>
              </a:rPr>
              <a:t>Return on Equity(28.58%) </a:t>
            </a:r>
            <a:r>
              <a:rPr lang="en-US" sz="1600" dirty="0">
                <a:sym typeface="Barlow"/>
              </a:rPr>
              <a:t>- The company generates 25.58 cents of profit for every dollar of shareholder equity, indicating a good return on investment.</a:t>
            </a:r>
            <a:endParaRPr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395218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 Profitability Ratios (Contd)</a:t>
            </a:r>
            <a:endParaRPr dirty="0"/>
          </a:p>
        </p:txBody>
      </p:sp>
      <p:sp>
        <p:nvSpPr>
          <p:cNvPr id="163" name="Google Shape;163;p16"/>
          <p:cNvSpPr txBox="1">
            <a:spLocks noGrp="1"/>
          </p:cNvSpPr>
          <p:nvPr>
            <p:ph type="body" idx="1"/>
          </p:nvPr>
        </p:nvSpPr>
        <p:spPr>
          <a:xfrm>
            <a:off x="183816" y="1628769"/>
            <a:ext cx="5641369" cy="3033900"/>
          </a:xfrm>
          <a:prstGeom prst="rect">
            <a:avLst/>
          </a:prstGeom>
        </p:spPr>
        <p:txBody>
          <a:bodyPr spcFirstLastPara="1" wrap="square" lIns="0" tIns="0" rIns="0" bIns="0" anchor="t" anchorCtr="0">
            <a:noAutofit/>
          </a:bodyPr>
          <a:lstStyle/>
          <a:p>
            <a:pPr marL="342900" indent="-342900">
              <a:lnSpc>
                <a:spcPct val="90000"/>
              </a:lnSpc>
              <a:buClr>
                <a:schemeClr val="accent1"/>
              </a:buClr>
            </a:pPr>
            <a:r>
              <a:rPr lang="en-US" sz="1600" b="1" dirty="0">
                <a:solidFill>
                  <a:schemeClr val="accent1"/>
                </a:solidFill>
                <a:latin typeface="Barlow"/>
                <a:sym typeface="Barlow"/>
              </a:rPr>
              <a:t>Operating Profit Margin (15.94%) - </a:t>
            </a:r>
            <a:r>
              <a:rPr lang="en-US" sz="1600" dirty="0">
                <a:sym typeface="Barlow"/>
              </a:rPr>
              <a:t>The company earns 15.94 cents of operating profit for every dollar of revenue, indicating a moderate profitability from operations.</a:t>
            </a:r>
          </a:p>
          <a:p>
            <a:pPr marL="342900" indent="-342900">
              <a:lnSpc>
                <a:spcPct val="90000"/>
              </a:lnSpc>
              <a:buClr>
                <a:schemeClr val="accent1"/>
              </a:buClr>
            </a:pPr>
            <a:endParaRPr lang="en-US" sz="1600" b="1" dirty="0">
              <a:solidFill>
                <a:schemeClr val="accent1"/>
              </a:solidFill>
              <a:latin typeface="Barlow"/>
              <a:sym typeface="Barlow"/>
            </a:endParaRPr>
          </a:p>
          <a:p>
            <a:pPr marL="342900" indent="-342900">
              <a:lnSpc>
                <a:spcPct val="90000"/>
              </a:lnSpc>
              <a:buClr>
                <a:schemeClr val="accent1"/>
              </a:buClr>
            </a:pPr>
            <a:r>
              <a:rPr lang="en-US" sz="1600" b="1" dirty="0">
                <a:solidFill>
                  <a:schemeClr val="accent1"/>
                </a:solidFill>
                <a:latin typeface="Barlow"/>
                <a:sym typeface="Barlow"/>
              </a:rPr>
              <a:t>Earnings per Share (13.54) - </a:t>
            </a:r>
            <a:r>
              <a:rPr lang="en-US" sz="1600" dirty="0">
                <a:sym typeface="Barlow"/>
              </a:rPr>
              <a:t>The company earns $0.1354 of operating profit for every $1 of revenue, indicating a moderate profitability from operations.</a:t>
            </a:r>
            <a:endParaRPr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98983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 Other Ratios:</a:t>
            </a:r>
            <a:endParaRPr dirty="0"/>
          </a:p>
        </p:txBody>
      </p:sp>
      <p:sp>
        <p:nvSpPr>
          <p:cNvPr id="163" name="Google Shape;163;p16"/>
          <p:cNvSpPr txBox="1">
            <a:spLocks noGrp="1"/>
          </p:cNvSpPr>
          <p:nvPr>
            <p:ph type="body" idx="1"/>
          </p:nvPr>
        </p:nvSpPr>
        <p:spPr>
          <a:xfrm>
            <a:off x="183816" y="1628769"/>
            <a:ext cx="5641369" cy="3033900"/>
          </a:xfrm>
          <a:prstGeom prst="rect">
            <a:avLst/>
          </a:prstGeom>
        </p:spPr>
        <p:txBody>
          <a:bodyPr spcFirstLastPara="1" wrap="square" lIns="0" tIns="0" rIns="0" bIns="0" anchor="t" anchorCtr="0">
            <a:noAutofit/>
          </a:bodyPr>
          <a:lstStyle/>
          <a:p>
            <a:pPr marL="342900" indent="-342900">
              <a:lnSpc>
                <a:spcPct val="90000"/>
              </a:lnSpc>
              <a:buClr>
                <a:schemeClr val="accent1"/>
              </a:buClr>
            </a:pPr>
            <a:r>
              <a:rPr lang="en-US" sz="1600" b="1" dirty="0">
                <a:solidFill>
                  <a:schemeClr val="accent1"/>
                </a:solidFill>
                <a:latin typeface="Barlow"/>
                <a:sym typeface="Barlow"/>
              </a:rPr>
              <a:t>P/E Ratio (8.10) - </a:t>
            </a:r>
            <a:r>
              <a:rPr lang="en-US" sz="1600" dirty="0">
                <a:sym typeface="Barlow"/>
              </a:rPr>
              <a:t>The market values the company's stock at 8.10 times its earnings per share, indicating a relatively low valuation.</a:t>
            </a:r>
          </a:p>
          <a:p>
            <a:pPr marL="342900" indent="-342900">
              <a:lnSpc>
                <a:spcPct val="90000"/>
              </a:lnSpc>
              <a:buClr>
                <a:schemeClr val="accent1"/>
              </a:buClr>
            </a:pPr>
            <a:endParaRPr lang="en-US" sz="1600" b="1" dirty="0">
              <a:solidFill>
                <a:schemeClr val="accent1"/>
              </a:solidFill>
              <a:latin typeface="Barlow"/>
              <a:sym typeface="Barlow"/>
            </a:endParaRPr>
          </a:p>
          <a:p>
            <a:pPr marL="342900" indent="-342900">
              <a:lnSpc>
                <a:spcPct val="90000"/>
              </a:lnSpc>
              <a:buClr>
                <a:schemeClr val="accent1"/>
              </a:buClr>
            </a:pPr>
            <a:r>
              <a:rPr lang="en-US" sz="1600" b="1" dirty="0">
                <a:solidFill>
                  <a:schemeClr val="accent1"/>
                </a:solidFill>
                <a:latin typeface="Barlow"/>
                <a:sym typeface="Barlow"/>
              </a:rPr>
              <a:t>Dividend Payout Ratio (0.03%) - </a:t>
            </a:r>
            <a:r>
              <a:rPr lang="en-US" sz="1600" dirty="0">
                <a:sym typeface="Barlow"/>
              </a:rPr>
              <a:t>The company pays out 0.03 cents of dividends for every dollar of earnings, indicating a low payout ratio.</a:t>
            </a:r>
          </a:p>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r>
              <a:rPr lang="en-US" sz="1600" b="1" dirty="0">
                <a:solidFill>
                  <a:schemeClr val="accent1"/>
                </a:solidFill>
                <a:latin typeface="Barlow"/>
                <a:sym typeface="Barlow"/>
              </a:rPr>
              <a:t>Debt to Equity Ratio (85.41%) - </a:t>
            </a:r>
            <a:r>
              <a:rPr lang="en-US" sz="1600" dirty="0">
                <a:sym typeface="Barlow"/>
              </a:rPr>
              <a:t>The company has 85.41 cents of debt for every dollar of shareholder equity, indicating higher leverage.</a:t>
            </a:r>
          </a:p>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r>
              <a:rPr lang="en-US" sz="1600" b="1" dirty="0">
                <a:solidFill>
                  <a:schemeClr val="accent1"/>
                </a:solidFill>
                <a:latin typeface="Barlow"/>
                <a:sym typeface="Barlow"/>
              </a:rPr>
              <a:t>Overall Growth Rate (7.37%) - </a:t>
            </a:r>
            <a:r>
              <a:rPr lang="en-US" sz="1600" dirty="0">
                <a:sym typeface="Barlow"/>
              </a:rPr>
              <a:t>The company's total revenue has grown at an annual rate of 7.37% over the past five years.</a:t>
            </a:r>
          </a:p>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endParaRPr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199770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a:t>
            </a:r>
            <a:r>
              <a:rPr lang="en" dirty="0">
                <a:solidFill>
                  <a:schemeClr val="accent1"/>
                </a:solidFill>
              </a:rPr>
              <a:t>.</a:t>
            </a:r>
            <a:r>
              <a:rPr lang="en" dirty="0"/>
              <a:t> Time Series Analysis</a:t>
            </a:r>
            <a:br>
              <a:rPr lang="en" dirty="0"/>
            </a:br>
            <a:r>
              <a:rPr lang="en" dirty="0"/>
              <a:t>      (Using SMA)</a:t>
            </a:r>
            <a:endParaRPr dirty="0"/>
          </a:p>
        </p:txBody>
      </p:sp>
      <p:sp>
        <p:nvSpPr>
          <p:cNvPr id="124" name="Google Shape;124;p14"/>
          <p:cNvSpPr txBox="1">
            <a:spLocks noGrp="1"/>
          </p:cNvSpPr>
          <p:nvPr>
            <p:ph type="subTitle" idx="1"/>
          </p:nvPr>
        </p:nvSpPr>
        <p:spPr>
          <a:xfrm>
            <a:off x="855299" y="2714552"/>
            <a:ext cx="5427097"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t>We used 50&amp;100 periods to calculate average value of the adjusted closing price to identify buy or sell signals.</a:t>
            </a: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4130334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a:t>
            </a:r>
            <a:r>
              <a:rPr lang="en" dirty="0">
                <a:solidFill>
                  <a:schemeClr val="accent1"/>
                </a:solidFill>
              </a:rPr>
              <a:t>.</a:t>
            </a:r>
            <a:r>
              <a:rPr lang="en" dirty="0"/>
              <a:t> Time Series Analysis</a:t>
            </a:r>
            <a:br>
              <a:rPr lang="en" dirty="0"/>
            </a:br>
            <a:r>
              <a:rPr lang="en" dirty="0"/>
              <a:t>      (Using SMA)</a:t>
            </a:r>
            <a:endParaRPr dirty="0"/>
          </a:p>
        </p:txBody>
      </p:sp>
      <p:sp>
        <p:nvSpPr>
          <p:cNvPr id="124" name="Google Shape;124;p14"/>
          <p:cNvSpPr txBox="1">
            <a:spLocks noGrp="1"/>
          </p:cNvSpPr>
          <p:nvPr>
            <p:ph type="subTitle" idx="1"/>
          </p:nvPr>
        </p:nvSpPr>
        <p:spPr>
          <a:xfrm>
            <a:off x="855299" y="2714552"/>
            <a:ext cx="5427097"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t>We used 50&amp;100 periods to calculate average value of the adjusted closing price to identify buy or sell signals.</a:t>
            </a: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DB707F52-8BFC-3A37-7D02-5F933B59DFF1}"/>
              </a:ext>
            </a:extLst>
          </p:cNvPr>
          <p:cNvPicPr>
            <a:picLocks noChangeAspect="1"/>
          </p:cNvPicPr>
          <p:nvPr/>
        </p:nvPicPr>
        <p:blipFill>
          <a:blip r:embed="rId3"/>
          <a:stretch>
            <a:fillRect/>
          </a:stretch>
        </p:blipFill>
        <p:spPr>
          <a:xfrm>
            <a:off x="107795" y="280259"/>
            <a:ext cx="8928410" cy="3640554"/>
          </a:xfrm>
          <a:prstGeom prst="rect">
            <a:avLst/>
          </a:prstGeom>
        </p:spPr>
      </p:pic>
      <p:sp>
        <p:nvSpPr>
          <p:cNvPr id="4" name="Google Shape;163;p16">
            <a:extLst>
              <a:ext uri="{FF2B5EF4-FFF2-40B4-BE49-F238E27FC236}">
                <a16:creationId xmlns:a16="http://schemas.microsoft.com/office/drawing/2014/main" id="{5DF5A703-04A6-8337-4E65-7A4F93E59688}"/>
              </a:ext>
            </a:extLst>
          </p:cNvPr>
          <p:cNvSpPr txBox="1">
            <a:spLocks/>
          </p:cNvSpPr>
          <p:nvPr/>
        </p:nvSpPr>
        <p:spPr>
          <a:xfrm>
            <a:off x="194359" y="4242178"/>
            <a:ext cx="8755282" cy="10244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lt2"/>
              </a:buClr>
              <a:buSzPts val="2400"/>
              <a:buFont typeface="Barlow Light"/>
              <a:buNone/>
              <a:defRPr sz="2400" b="0" i="0" u="none" strike="noStrike" cap="none">
                <a:solidFill>
                  <a:schemeClr val="lt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9pPr>
          </a:lstStyle>
          <a:p>
            <a:pPr>
              <a:buFont typeface="Arial" panose="020B0604020202020204" pitchFamily="34" charset="0"/>
              <a:buChar char="•"/>
            </a:pPr>
            <a:r>
              <a:rPr lang="en-US" sz="1200" dirty="0">
                <a:solidFill>
                  <a:schemeClr val="dk1"/>
                </a:solidFill>
              </a:rPr>
              <a:t>When the short-term moving average crosses above the long-term moving average, this indicates a buy signal. </a:t>
            </a:r>
          </a:p>
          <a:p>
            <a:pPr>
              <a:buFont typeface="Arial" panose="020B0604020202020204" pitchFamily="34" charset="0"/>
              <a:buChar char="•"/>
            </a:pPr>
            <a:r>
              <a:rPr lang="en-US" sz="1200" dirty="0">
                <a:solidFill>
                  <a:schemeClr val="dk1"/>
                </a:solidFill>
              </a:rPr>
              <a:t>Contrary, when the short-term moving average crosses below the long-term moving average, it may be a good moment to sell. </a:t>
            </a:r>
          </a:p>
        </p:txBody>
      </p:sp>
    </p:spTree>
    <p:extLst>
      <p:ext uri="{BB962C8B-B14F-4D97-AF65-F5344CB8AC3E}">
        <p14:creationId xmlns:p14="http://schemas.microsoft.com/office/powerpoint/2010/main" val="1113560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4</a:t>
            </a:r>
            <a:r>
              <a:rPr lang="en" dirty="0">
                <a:solidFill>
                  <a:schemeClr val="accent1"/>
                </a:solidFill>
              </a:rPr>
              <a:t>.</a:t>
            </a:r>
            <a:r>
              <a:rPr lang="en" dirty="0"/>
              <a:t> Time Series Analysis</a:t>
            </a:r>
            <a:br>
              <a:rPr lang="en" dirty="0"/>
            </a:br>
            <a:r>
              <a:rPr lang="en" dirty="0"/>
              <a:t>      (Using SMA)</a:t>
            </a:r>
            <a:endParaRPr dirty="0"/>
          </a:p>
        </p:txBody>
      </p:sp>
      <p:sp>
        <p:nvSpPr>
          <p:cNvPr id="124" name="Google Shape;124;p14"/>
          <p:cNvSpPr txBox="1">
            <a:spLocks noGrp="1"/>
          </p:cNvSpPr>
          <p:nvPr>
            <p:ph type="subTitle" idx="1"/>
          </p:nvPr>
        </p:nvSpPr>
        <p:spPr>
          <a:xfrm>
            <a:off x="855299" y="2714552"/>
            <a:ext cx="5427097"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t>We used 50&amp;100 periods to calculate average value of the adjusted closing price to identify buy or sell signals.</a:t>
            </a: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pic>
        <p:nvPicPr>
          <p:cNvPr id="4" name="Picture 3">
            <a:extLst>
              <a:ext uri="{FF2B5EF4-FFF2-40B4-BE49-F238E27FC236}">
                <a16:creationId xmlns:a16="http://schemas.microsoft.com/office/drawing/2014/main" id="{5FE47E99-B69A-F7D9-A6C4-B28726962905}"/>
              </a:ext>
            </a:extLst>
          </p:cNvPr>
          <p:cNvPicPr>
            <a:picLocks noChangeAspect="1"/>
          </p:cNvPicPr>
          <p:nvPr/>
        </p:nvPicPr>
        <p:blipFill>
          <a:blip r:embed="rId3"/>
          <a:stretch>
            <a:fillRect/>
          </a:stretch>
        </p:blipFill>
        <p:spPr>
          <a:xfrm>
            <a:off x="340242" y="483259"/>
            <a:ext cx="8463516" cy="3861786"/>
          </a:xfrm>
          <a:prstGeom prst="rect">
            <a:avLst/>
          </a:prstGeom>
        </p:spPr>
      </p:pic>
    </p:spTree>
    <p:extLst>
      <p:ext uri="{BB962C8B-B14F-4D97-AF65-F5344CB8AC3E}">
        <p14:creationId xmlns:p14="http://schemas.microsoft.com/office/powerpoint/2010/main" val="3082674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5.</a:t>
            </a:r>
            <a:r>
              <a:rPr lang="en" dirty="0"/>
              <a:t> Forecasting Using FB Prophet</a:t>
            </a:r>
            <a:endParaRPr dirty="0"/>
          </a:p>
        </p:txBody>
      </p:sp>
      <p:sp>
        <p:nvSpPr>
          <p:cNvPr id="124" name="Google Shape;124;p14"/>
          <p:cNvSpPr txBox="1">
            <a:spLocks noGrp="1"/>
          </p:cNvSpPr>
          <p:nvPr>
            <p:ph type="subTitle" idx="1"/>
          </p:nvPr>
        </p:nvSpPr>
        <p:spPr>
          <a:xfrm>
            <a:off x="855299" y="2714552"/>
            <a:ext cx="5427097"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t>Time series modeling technique that uses a decomposable additive model to predict future values of a time series.</a:t>
            </a: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691395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 FB Prophet Prediction for XOM</a:t>
            </a:r>
            <a:endParaRPr dirty="0"/>
          </a:p>
        </p:txBody>
      </p:sp>
      <p:sp>
        <p:nvSpPr>
          <p:cNvPr id="163" name="Google Shape;163;p16"/>
          <p:cNvSpPr txBox="1">
            <a:spLocks noGrp="1"/>
          </p:cNvSpPr>
          <p:nvPr>
            <p:ph type="body" idx="1"/>
          </p:nvPr>
        </p:nvSpPr>
        <p:spPr>
          <a:xfrm>
            <a:off x="183816" y="1628769"/>
            <a:ext cx="5641369" cy="3033900"/>
          </a:xfrm>
          <a:prstGeom prst="rect">
            <a:avLst/>
          </a:prstGeom>
        </p:spPr>
        <p:txBody>
          <a:bodyPr spcFirstLastPara="1" wrap="square" lIns="0" tIns="0" rIns="0" bIns="0" anchor="t" anchorCtr="0">
            <a:noAutofit/>
          </a:bodyPr>
          <a:lstStyle/>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r>
              <a:rPr lang="en-US" sz="1600" dirty="0">
                <a:sym typeface="Barlow"/>
              </a:rPr>
              <a:t>The output of the above model is a predicted time series of future stock prices for ExxonMobil (ticker: XOM).</a:t>
            </a:r>
          </a:p>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r>
              <a:rPr lang="en-US" sz="1600" dirty="0">
                <a:sym typeface="Barlow"/>
              </a:rPr>
              <a:t>The model uses the historical data of XOM stock prices from January 1st, 2020</a:t>
            </a:r>
          </a:p>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r>
              <a:rPr lang="en-US" sz="1600" dirty="0">
                <a:sym typeface="Barlow"/>
              </a:rPr>
              <a:t>To make predictions for the next 365 days using the Prophet library.</a:t>
            </a:r>
          </a:p>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r>
              <a:rPr lang="en-US" sz="1600" b="1" dirty="0">
                <a:sym typeface="Barlow"/>
              </a:rPr>
              <a:t>The predicted stock prices gradually increase over time with occasional dips, and the uncertainty of the predicted stock prices increases over time as well, as indicated by the increasing width between '</a:t>
            </a:r>
            <a:r>
              <a:rPr lang="en-US" sz="1600" b="1" dirty="0" err="1">
                <a:sym typeface="Barlow"/>
              </a:rPr>
              <a:t>yhat_lower</a:t>
            </a:r>
            <a:r>
              <a:rPr lang="en-US" sz="1600" b="1" dirty="0">
                <a:sym typeface="Barlow"/>
              </a:rPr>
              <a:t>' and '</a:t>
            </a:r>
            <a:r>
              <a:rPr lang="en-US" sz="1600" b="1" dirty="0" err="1">
                <a:sym typeface="Barlow"/>
              </a:rPr>
              <a:t>yhat_upper</a:t>
            </a:r>
            <a:r>
              <a:rPr lang="en-US" sz="1600" b="1" dirty="0">
                <a:sym typeface="Barlow"/>
              </a:rPr>
              <a:t>' columns.</a:t>
            </a:r>
          </a:p>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endParaRPr lang="en-US" sz="1600" dirty="0">
              <a:sym typeface="Barlow"/>
            </a:endParaRPr>
          </a:p>
          <a:p>
            <a:pPr marL="342900" indent="-342900">
              <a:lnSpc>
                <a:spcPct val="90000"/>
              </a:lnSpc>
              <a:buClr>
                <a:schemeClr val="accent1"/>
              </a:buClr>
            </a:pPr>
            <a:endParaRPr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6278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29AA3515-C7B3-CFC0-794E-77BF3C2B5206}"/>
              </a:ext>
            </a:extLst>
          </p:cNvPr>
          <p:cNvPicPr>
            <a:picLocks noChangeAspect="1"/>
          </p:cNvPicPr>
          <p:nvPr/>
        </p:nvPicPr>
        <p:blipFill>
          <a:blip r:embed="rId3"/>
          <a:stretch>
            <a:fillRect/>
          </a:stretch>
        </p:blipFill>
        <p:spPr>
          <a:xfrm>
            <a:off x="510850" y="160507"/>
            <a:ext cx="8068702" cy="4024599"/>
          </a:xfrm>
          <a:prstGeom prst="rect">
            <a:avLst/>
          </a:prstGeom>
        </p:spPr>
      </p:pic>
      <p:sp>
        <p:nvSpPr>
          <p:cNvPr id="8" name="Google Shape;163;p16">
            <a:extLst>
              <a:ext uri="{FF2B5EF4-FFF2-40B4-BE49-F238E27FC236}">
                <a16:creationId xmlns:a16="http://schemas.microsoft.com/office/drawing/2014/main" id="{EF8ED70B-6019-F232-CA88-ADA7F76A5215}"/>
              </a:ext>
            </a:extLst>
          </p:cNvPr>
          <p:cNvSpPr txBox="1">
            <a:spLocks/>
          </p:cNvSpPr>
          <p:nvPr/>
        </p:nvSpPr>
        <p:spPr>
          <a:xfrm>
            <a:off x="194359" y="4242178"/>
            <a:ext cx="8755282" cy="102443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lt2"/>
              </a:buClr>
              <a:buSzPts val="2400"/>
              <a:buFont typeface="Barlow Light"/>
              <a:buNone/>
              <a:defRPr sz="2400" b="0" i="0" u="none" strike="noStrike" cap="none">
                <a:solidFill>
                  <a:schemeClr val="lt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9pPr>
          </a:lstStyle>
          <a:p>
            <a:pPr>
              <a:buFont typeface="Arial" panose="020B0604020202020204" pitchFamily="34" charset="0"/>
              <a:buChar char="•"/>
            </a:pPr>
            <a:r>
              <a:rPr lang="en-US" sz="1200" dirty="0">
                <a:solidFill>
                  <a:schemeClr val="dk1"/>
                </a:solidFill>
              </a:rPr>
              <a:t>The model takes into account the trend, seasonality, and daily components of the time series data to make predictions.</a:t>
            </a:r>
          </a:p>
          <a:p>
            <a:pPr>
              <a:buFont typeface="Arial" panose="020B0604020202020204" pitchFamily="34" charset="0"/>
              <a:buChar char="•"/>
            </a:pPr>
            <a:r>
              <a:rPr lang="en-US" sz="1200" dirty="0">
                <a:solidFill>
                  <a:schemeClr val="dk1"/>
                </a:solidFill>
              </a:rPr>
              <a:t>Additionally, the predictions are subject to changes in the market and other external factors that may not be captured by the model.</a:t>
            </a:r>
          </a:p>
        </p:txBody>
      </p:sp>
    </p:spTree>
    <p:extLst>
      <p:ext uri="{BB962C8B-B14F-4D97-AF65-F5344CB8AC3E}">
        <p14:creationId xmlns:p14="http://schemas.microsoft.com/office/powerpoint/2010/main" val="3453345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2"/>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History of organization:</a:t>
            </a:r>
            <a:endParaRPr dirty="0"/>
          </a:p>
        </p:txBody>
      </p:sp>
      <p:sp>
        <p:nvSpPr>
          <p:cNvPr id="108" name="Google Shape;108;p12"/>
          <p:cNvSpPr txBox="1">
            <a:spLocks noGrp="1"/>
          </p:cNvSpPr>
          <p:nvPr>
            <p:ph type="body" idx="1"/>
          </p:nvPr>
        </p:nvSpPr>
        <p:spPr>
          <a:xfrm>
            <a:off x="238240" y="1353950"/>
            <a:ext cx="5144081" cy="3395900"/>
          </a:xfrm>
          <a:prstGeom prst="rect">
            <a:avLst/>
          </a:prstGeom>
        </p:spPr>
        <p:txBody>
          <a:bodyPr spcFirstLastPara="1" wrap="square" lIns="0" tIns="0" rIns="0" bIns="0" anchor="t" anchorCtr="0">
            <a:noAutofit/>
          </a:bodyPr>
          <a:lstStyle/>
          <a:p>
            <a:pPr marL="171450" lvl="0" indent="-171450" algn="l" rtl="0">
              <a:spcBef>
                <a:spcPts val="800"/>
              </a:spcBef>
              <a:spcAft>
                <a:spcPts val="0"/>
              </a:spcAft>
              <a:buClr>
                <a:schemeClr val="dk1"/>
              </a:buClr>
              <a:buSzPts val="1100"/>
              <a:buFont typeface="Wingdings" panose="05000000000000000000" pitchFamily="2" charset="2"/>
              <a:buChar char="Ø"/>
            </a:pPr>
            <a:r>
              <a:rPr lang="en-US" sz="1200" dirty="0"/>
              <a:t>ExxonMobil Corporation is an American multinational oil and gas corporation formed in 1999 through the merger of Exxon Corporation and Mobil Corporation.</a:t>
            </a:r>
          </a:p>
          <a:p>
            <a:pPr marL="171450" lvl="0" indent="-171450" algn="l" rtl="0">
              <a:spcBef>
                <a:spcPts val="800"/>
              </a:spcBef>
              <a:spcAft>
                <a:spcPts val="0"/>
              </a:spcAft>
              <a:buClr>
                <a:schemeClr val="dk1"/>
              </a:buClr>
              <a:buSzPts val="1100"/>
              <a:buFont typeface="Wingdings" panose="05000000000000000000" pitchFamily="2" charset="2"/>
              <a:buChar char="Ø"/>
            </a:pPr>
            <a:endParaRPr lang="en-US" sz="1200" dirty="0"/>
          </a:p>
          <a:p>
            <a:pPr marL="171450" lvl="0" indent="-171450" algn="l" rtl="0">
              <a:spcBef>
                <a:spcPts val="800"/>
              </a:spcBef>
              <a:spcAft>
                <a:spcPts val="0"/>
              </a:spcAft>
              <a:buClr>
                <a:schemeClr val="dk1"/>
              </a:buClr>
              <a:buSzPts val="1100"/>
              <a:buFont typeface="Wingdings" panose="05000000000000000000" pitchFamily="2" charset="2"/>
              <a:buChar char="Ø"/>
            </a:pPr>
            <a:r>
              <a:rPr lang="en-US" sz="1200" dirty="0"/>
              <a:t>After the merger in 1999, ExxonMobil became the world's largest publicly traded oil and gas company, with a market capitalization of over $400 billion. The company operates in over 200 countries and territories, with significant operations in the United States, Canada, Europe, Africa, Asia, and Australia.</a:t>
            </a:r>
          </a:p>
          <a:p>
            <a:pPr marL="171450" lvl="0" indent="-171450" algn="l" rtl="0">
              <a:spcBef>
                <a:spcPts val="800"/>
              </a:spcBef>
              <a:spcAft>
                <a:spcPts val="0"/>
              </a:spcAft>
              <a:buClr>
                <a:schemeClr val="dk1"/>
              </a:buClr>
              <a:buSzPts val="1100"/>
              <a:buFont typeface="Wingdings" panose="05000000000000000000" pitchFamily="2" charset="2"/>
              <a:buChar char="Ø"/>
            </a:pPr>
            <a:endParaRPr lang="en-US" sz="1200" dirty="0"/>
          </a:p>
          <a:p>
            <a:pPr marL="171450" lvl="0" indent="-171450" algn="l" rtl="0">
              <a:spcBef>
                <a:spcPts val="800"/>
              </a:spcBef>
              <a:spcAft>
                <a:spcPts val="0"/>
              </a:spcAft>
              <a:buClr>
                <a:schemeClr val="dk1"/>
              </a:buClr>
              <a:buSzPts val="1100"/>
              <a:buFont typeface="Wingdings" panose="05000000000000000000" pitchFamily="2" charset="2"/>
              <a:buChar char="Ø"/>
            </a:pPr>
            <a:r>
              <a:rPr lang="en-US" sz="1200" dirty="0"/>
              <a:t>ExxonMobil's current operations include exploration, production, transportation, and marketing of oil and gas, as well as the manufacture and sale of chemicals and plastics.</a:t>
            </a:r>
          </a:p>
          <a:p>
            <a:pPr marL="0" lvl="0" indent="0" algn="l" rtl="0">
              <a:spcBef>
                <a:spcPts val="800"/>
              </a:spcBef>
              <a:spcAft>
                <a:spcPts val="0"/>
              </a:spcAft>
              <a:buClr>
                <a:schemeClr val="dk1"/>
              </a:buClr>
              <a:buSzPts val="1100"/>
              <a:buFont typeface="Arial"/>
              <a:buNone/>
            </a:pPr>
            <a:endParaRPr lang="en-US" sz="1200" dirty="0"/>
          </a:p>
          <a:p>
            <a:pPr marL="0" lvl="0" indent="0" algn="l" rtl="0">
              <a:spcBef>
                <a:spcPts val="800"/>
              </a:spcBef>
              <a:spcAft>
                <a:spcPts val="0"/>
              </a:spcAft>
              <a:buClr>
                <a:schemeClr val="dk1"/>
              </a:buClr>
              <a:buSzPts val="1100"/>
              <a:buFont typeface="Arial"/>
              <a:buNone/>
            </a:pPr>
            <a:endParaRPr lang="en-IN" sz="1200" dirty="0"/>
          </a:p>
        </p:txBody>
      </p:sp>
      <p:sp>
        <p:nvSpPr>
          <p:cNvPr id="110" name="Google Shape;110;p12"/>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9" name="Picture 8" descr="A picture containing factory, building, outdoor, city&#10;&#10;Description automatically generated">
            <a:extLst>
              <a:ext uri="{FF2B5EF4-FFF2-40B4-BE49-F238E27FC236}">
                <a16:creationId xmlns:a16="http://schemas.microsoft.com/office/drawing/2014/main" id="{89DB878A-86F2-1305-85D6-C8C6A26EE88A}"/>
              </a:ext>
            </a:extLst>
          </p:cNvPr>
          <p:cNvPicPr>
            <a:picLocks noChangeAspect="1"/>
          </p:cNvPicPr>
          <p:nvPr/>
        </p:nvPicPr>
        <p:blipFill>
          <a:blip r:embed="rId3"/>
          <a:stretch>
            <a:fillRect/>
          </a:stretch>
        </p:blipFill>
        <p:spPr>
          <a:xfrm>
            <a:off x="5620796" y="1034150"/>
            <a:ext cx="3370210" cy="3395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14178" y="230864"/>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400" dirty="0"/>
              <a:t>6</a:t>
            </a:r>
            <a:r>
              <a:rPr lang="en" sz="2400" dirty="0">
                <a:solidFill>
                  <a:schemeClr val="accent1"/>
                </a:solidFill>
              </a:rPr>
              <a:t>.</a:t>
            </a:r>
            <a:r>
              <a:rPr lang="en" sz="2400" dirty="0"/>
              <a:t> Relationship between Predicted values through MCS and FBProphet</a:t>
            </a:r>
            <a:endParaRPr sz="2400" dirty="0"/>
          </a:p>
        </p:txBody>
      </p:sp>
      <p:sp>
        <p:nvSpPr>
          <p:cNvPr id="124" name="Google Shape;124;p14"/>
          <p:cNvSpPr txBox="1">
            <a:spLocks noGrp="1"/>
          </p:cNvSpPr>
          <p:nvPr>
            <p:ph type="subTitle" idx="1"/>
          </p:nvPr>
        </p:nvSpPr>
        <p:spPr>
          <a:xfrm>
            <a:off x="726758" y="1829060"/>
            <a:ext cx="5427097"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t>The FB Prophet predicts the values by breaking the time series data into trend and seasonality. However, the MCS predicts the value by plotting the random values on a normal distribution using Drift and Standard Deviation. </a:t>
            </a: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
        <p:nvSpPr>
          <p:cNvPr id="2" name="Google Shape;163;p16">
            <a:extLst>
              <a:ext uri="{FF2B5EF4-FFF2-40B4-BE49-F238E27FC236}">
                <a16:creationId xmlns:a16="http://schemas.microsoft.com/office/drawing/2014/main" id="{EEFCE34B-DEDF-468A-A3FA-EC0212EAADCE}"/>
              </a:ext>
            </a:extLst>
          </p:cNvPr>
          <p:cNvSpPr txBox="1">
            <a:spLocks/>
          </p:cNvSpPr>
          <p:nvPr/>
        </p:nvSpPr>
        <p:spPr>
          <a:xfrm>
            <a:off x="726758" y="4442538"/>
            <a:ext cx="5537621" cy="63933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81000" algn="l" rtl="0">
              <a:lnSpc>
                <a:spcPct val="115000"/>
              </a:lnSpc>
              <a:spcBef>
                <a:spcPts val="0"/>
              </a:spcBef>
              <a:spcAft>
                <a:spcPts val="0"/>
              </a:spcAft>
              <a:buClr>
                <a:schemeClr val="lt2"/>
              </a:buClr>
              <a:buSzPts val="2400"/>
              <a:buFont typeface="Barlow Light"/>
              <a:buNone/>
              <a:defRPr sz="2400" b="0" i="0" u="none" strike="noStrike" cap="none">
                <a:solidFill>
                  <a:schemeClr val="lt2"/>
                </a:solidFill>
                <a:latin typeface="Barlow Light"/>
                <a:ea typeface="Barlow Light"/>
                <a:cs typeface="Barlow Light"/>
                <a:sym typeface="Barlow Light"/>
              </a:defRPr>
            </a:lvl1pPr>
            <a:lvl2pPr marL="914400" marR="0" lvl="1"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2pPr>
            <a:lvl3pPr marL="1371600" marR="0" lvl="2"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3pPr>
            <a:lvl4pPr marL="1828800" marR="0" lvl="3"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4pPr>
            <a:lvl5pPr marL="2286000" marR="0" lvl="4"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5pPr>
            <a:lvl6pPr marL="2743200" marR="0" lvl="5"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6pPr>
            <a:lvl7pPr marL="3200400" marR="0" lvl="6"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7pPr>
            <a:lvl8pPr marL="3657600" marR="0" lvl="7" indent="-381000" algn="l" rtl="0">
              <a:lnSpc>
                <a:spcPct val="115000"/>
              </a:lnSpc>
              <a:spcBef>
                <a:spcPts val="800"/>
              </a:spcBef>
              <a:spcAft>
                <a:spcPts val="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8pPr>
            <a:lvl9pPr marL="4114800" marR="0" lvl="8" indent="-381000" algn="l" rtl="0">
              <a:lnSpc>
                <a:spcPct val="115000"/>
              </a:lnSpc>
              <a:spcBef>
                <a:spcPts val="800"/>
              </a:spcBef>
              <a:spcAft>
                <a:spcPts val="800"/>
              </a:spcAft>
              <a:buClr>
                <a:schemeClr val="lt2"/>
              </a:buClr>
              <a:buSzPts val="3000"/>
              <a:buFont typeface="Barlow Light"/>
              <a:buNone/>
              <a:defRPr sz="3000" b="0" i="0" u="none" strike="noStrike" cap="none">
                <a:solidFill>
                  <a:schemeClr val="lt2"/>
                </a:solidFill>
                <a:latin typeface="Barlow Light"/>
                <a:ea typeface="Barlow Light"/>
                <a:cs typeface="Barlow Light"/>
                <a:sym typeface="Barlow Light"/>
              </a:defRPr>
            </a:lvl9pPr>
          </a:lstStyle>
          <a:p>
            <a:pPr marL="342900" indent="-342900">
              <a:lnSpc>
                <a:spcPct val="90000"/>
              </a:lnSpc>
              <a:buClr>
                <a:schemeClr val="accent1"/>
              </a:buClr>
            </a:pPr>
            <a:r>
              <a:rPr lang="en-US" sz="1600" b="1" dirty="0">
                <a:solidFill>
                  <a:schemeClr val="dk1"/>
                </a:solidFill>
              </a:rPr>
              <a:t>The average value using MCS for 30 days is 103.54 whereas using FB Prophet is 103.29</a:t>
            </a:r>
          </a:p>
        </p:txBody>
      </p:sp>
    </p:spTree>
    <p:extLst>
      <p:ext uri="{BB962C8B-B14F-4D97-AF65-F5344CB8AC3E}">
        <p14:creationId xmlns:p14="http://schemas.microsoft.com/office/powerpoint/2010/main" val="2476890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E045-D57B-233C-6AF9-B0C29E9FA736}"/>
              </a:ext>
            </a:extLst>
          </p:cNvPr>
          <p:cNvSpPr>
            <a:spLocks noGrp="1"/>
          </p:cNvSpPr>
          <p:nvPr>
            <p:ph type="title"/>
          </p:nvPr>
        </p:nvSpPr>
        <p:spPr>
          <a:xfrm>
            <a:off x="899905" y="868113"/>
            <a:ext cx="5976680" cy="2172637"/>
          </a:xfrm>
        </p:spPr>
        <p:txBody>
          <a:bodyPr/>
          <a:lstStyle/>
          <a:p>
            <a:r>
              <a:rPr lang="en-IN" sz="8800" dirty="0"/>
              <a:t>THANK YOU!</a:t>
            </a:r>
          </a:p>
        </p:txBody>
      </p:sp>
      <p:sp>
        <p:nvSpPr>
          <p:cNvPr id="3" name="Text Placeholder 2">
            <a:extLst>
              <a:ext uri="{FF2B5EF4-FFF2-40B4-BE49-F238E27FC236}">
                <a16:creationId xmlns:a16="http://schemas.microsoft.com/office/drawing/2014/main" id="{2FAD033D-4087-F2DC-CB32-B16AD39B82F0}"/>
              </a:ext>
            </a:extLst>
          </p:cNvPr>
          <p:cNvSpPr>
            <a:spLocks noGrp="1"/>
          </p:cNvSpPr>
          <p:nvPr>
            <p:ph type="body" idx="1"/>
          </p:nvPr>
        </p:nvSpPr>
        <p:spPr>
          <a:xfrm>
            <a:off x="3888245" y="2602345"/>
            <a:ext cx="2479500" cy="2541155"/>
          </a:xfrm>
        </p:spPr>
        <p:txBody>
          <a:bodyPr/>
          <a:lstStyle/>
          <a:p>
            <a:r>
              <a:rPr lang="en-IN" dirty="0"/>
              <a:t>Any Questions?</a:t>
            </a:r>
          </a:p>
        </p:txBody>
      </p:sp>
      <p:sp>
        <p:nvSpPr>
          <p:cNvPr id="5" name="Slide Number Placeholder 4">
            <a:extLst>
              <a:ext uri="{FF2B5EF4-FFF2-40B4-BE49-F238E27FC236}">
                <a16:creationId xmlns:a16="http://schemas.microsoft.com/office/drawing/2014/main" id="{649AB024-AF14-8A40-CCE1-B275B29085E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2846631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1.</a:t>
            </a:r>
            <a:r>
              <a:rPr lang="en" dirty="0"/>
              <a:t> Monte Carlo Simulation</a:t>
            </a:r>
            <a:endParaRPr dirty="0"/>
          </a:p>
        </p:txBody>
      </p:sp>
      <p:sp>
        <p:nvSpPr>
          <p:cNvPr id="124" name="Google Shape;124;p14"/>
          <p:cNvSpPr txBox="1">
            <a:spLocks noGrp="1"/>
          </p:cNvSpPr>
          <p:nvPr>
            <p:ph type="subTitle" idx="1"/>
          </p:nvPr>
        </p:nvSpPr>
        <p:spPr>
          <a:xfrm>
            <a:off x="855299" y="2714552"/>
            <a:ext cx="5427097"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t>A mathematical technique that predicts possible outcomes of an uncertain event</a:t>
            </a: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MCS</a:t>
            </a:r>
            <a:endParaRPr dirty="0"/>
          </a:p>
        </p:txBody>
      </p:sp>
      <p:sp>
        <p:nvSpPr>
          <p:cNvPr id="163" name="Google Shape;163;p16"/>
          <p:cNvSpPr txBox="1">
            <a:spLocks noGrp="1"/>
          </p:cNvSpPr>
          <p:nvPr>
            <p:ph type="body" idx="1"/>
          </p:nvPr>
        </p:nvSpPr>
        <p:spPr>
          <a:xfrm>
            <a:off x="175331" y="1356226"/>
            <a:ext cx="5641369" cy="30339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US" sz="1600" dirty="0"/>
              <a:t>Developed a Monte Carlo simulation (MCS) model to forecast the stock price for 15 days</a:t>
            </a:r>
          </a:p>
          <a:p>
            <a:pPr marL="457200" lvl="0" indent="-381000" algn="l" rtl="0">
              <a:spcBef>
                <a:spcPts val="0"/>
              </a:spcBef>
              <a:spcAft>
                <a:spcPts val="0"/>
              </a:spcAft>
              <a:buSzPts val="2400"/>
              <a:buChar char="╸"/>
            </a:pPr>
            <a:r>
              <a:rPr lang="en-US" sz="1600" dirty="0"/>
              <a:t>Conducted 50 simulations to generate a range of possible future outcomes for the stock price.</a:t>
            </a:r>
          </a:p>
          <a:p>
            <a:pPr marL="457200" lvl="0" indent="-381000" algn="l" rtl="0">
              <a:spcBef>
                <a:spcPts val="0"/>
              </a:spcBef>
              <a:spcAft>
                <a:spcPts val="0"/>
              </a:spcAft>
              <a:buSzPts val="2400"/>
              <a:buChar char="╸"/>
            </a:pPr>
            <a:r>
              <a:rPr lang="en-US" sz="1600" dirty="0"/>
              <a:t>The average of the average stock prices for 50 simulations was 103.81 for next 15 days versus the current stock price of 101.62.</a:t>
            </a:r>
          </a:p>
          <a:p>
            <a:pPr marL="457200" lvl="0" indent="-381000" algn="l" rtl="0">
              <a:spcBef>
                <a:spcPts val="0"/>
              </a:spcBef>
              <a:spcAft>
                <a:spcPts val="0"/>
              </a:spcAft>
              <a:buSzPts val="2400"/>
              <a:buChar char="╸"/>
            </a:pPr>
            <a:r>
              <a:rPr lang="en-US" sz="1600" b="1" dirty="0"/>
              <a:t>Since the expected return is positive and the probability of the stock price increasing is high, we recommend buying the stock.</a:t>
            </a:r>
          </a:p>
          <a:p>
            <a:pPr marL="457200" lvl="0" indent="-381000" algn="l" rtl="0">
              <a:spcBef>
                <a:spcPts val="0"/>
              </a:spcBef>
              <a:spcAft>
                <a:spcPts val="0"/>
              </a:spcAft>
              <a:buSzPts val="2400"/>
              <a:buChar char="╸"/>
            </a:pPr>
            <a:endParaRPr dirty="0"/>
          </a:p>
        </p:txBody>
      </p:sp>
      <p:sp>
        <p:nvSpPr>
          <p:cNvPr id="164" name="Google Shape;164;p1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57" name="Grupo 56">
            <a:extLst>
              <a:ext uri="{FF2B5EF4-FFF2-40B4-BE49-F238E27FC236}">
                <a16:creationId xmlns:a16="http://schemas.microsoft.com/office/drawing/2014/main" id="{C0C1C295-AE29-2E4F-A5BC-9C660106B1F1}"/>
              </a:ext>
            </a:extLst>
          </p:cNvPr>
          <p:cNvGrpSpPr/>
          <p:nvPr/>
        </p:nvGrpSpPr>
        <p:grpSpPr>
          <a:xfrm>
            <a:off x="6114994" y="720387"/>
            <a:ext cx="2731502" cy="3852570"/>
            <a:chOff x="996049" y="1552369"/>
            <a:chExt cx="485510" cy="684774"/>
          </a:xfrm>
        </p:grpSpPr>
        <p:sp>
          <p:nvSpPr>
            <p:cNvPr id="58" name="Google Shape;902;p46">
              <a:extLst>
                <a:ext uri="{FF2B5EF4-FFF2-40B4-BE49-F238E27FC236}">
                  <a16:creationId xmlns:a16="http://schemas.microsoft.com/office/drawing/2014/main" id="{D96D4595-E404-834E-951C-2CD9F0E1C199}"/>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903;p46">
              <a:extLst>
                <a:ext uri="{FF2B5EF4-FFF2-40B4-BE49-F238E27FC236}">
                  <a16:creationId xmlns:a16="http://schemas.microsoft.com/office/drawing/2014/main" id="{73A75B6A-CDD1-0143-B91F-E7DFEBB3DDAD}"/>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904;p46">
              <a:extLst>
                <a:ext uri="{FF2B5EF4-FFF2-40B4-BE49-F238E27FC236}">
                  <a16:creationId xmlns:a16="http://schemas.microsoft.com/office/drawing/2014/main" id="{0023181F-4473-D344-9C3F-45F6AC21349A}"/>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905;p46">
              <a:extLst>
                <a:ext uri="{FF2B5EF4-FFF2-40B4-BE49-F238E27FC236}">
                  <a16:creationId xmlns:a16="http://schemas.microsoft.com/office/drawing/2014/main" id="{C0A8C2F2-4D79-9546-B6A4-9A14E6F72E70}"/>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906;p46">
              <a:extLst>
                <a:ext uri="{FF2B5EF4-FFF2-40B4-BE49-F238E27FC236}">
                  <a16:creationId xmlns:a16="http://schemas.microsoft.com/office/drawing/2014/main" id="{0BA1F377-6480-8E40-8B42-97DB73B11486}"/>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07;p46">
              <a:extLst>
                <a:ext uri="{FF2B5EF4-FFF2-40B4-BE49-F238E27FC236}">
                  <a16:creationId xmlns:a16="http://schemas.microsoft.com/office/drawing/2014/main" id="{BB53C8C0-A03A-9944-BCEE-55A41BBBEA70}"/>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08;p46">
              <a:extLst>
                <a:ext uri="{FF2B5EF4-FFF2-40B4-BE49-F238E27FC236}">
                  <a16:creationId xmlns:a16="http://schemas.microsoft.com/office/drawing/2014/main" id="{A0E5A3BE-01DF-3042-B8F9-6B64A542C40D}"/>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09;p46">
              <a:extLst>
                <a:ext uri="{FF2B5EF4-FFF2-40B4-BE49-F238E27FC236}">
                  <a16:creationId xmlns:a16="http://schemas.microsoft.com/office/drawing/2014/main" id="{D2C14941-3BE2-CF42-9A0E-E078BA89B5E0}"/>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10;p46">
              <a:extLst>
                <a:ext uri="{FF2B5EF4-FFF2-40B4-BE49-F238E27FC236}">
                  <a16:creationId xmlns:a16="http://schemas.microsoft.com/office/drawing/2014/main" id="{0E7B0E6E-F5D7-194D-948F-669CD8E12603}"/>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11;p46">
              <a:extLst>
                <a:ext uri="{FF2B5EF4-FFF2-40B4-BE49-F238E27FC236}">
                  <a16:creationId xmlns:a16="http://schemas.microsoft.com/office/drawing/2014/main" id="{C1C8EFE2-03E3-3947-93E9-A0810DFE95FC}"/>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12;p46">
              <a:extLst>
                <a:ext uri="{FF2B5EF4-FFF2-40B4-BE49-F238E27FC236}">
                  <a16:creationId xmlns:a16="http://schemas.microsoft.com/office/drawing/2014/main" id="{9CDE02A5-14CD-9142-A87A-A6F41DAC5C88}"/>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13;p46">
              <a:extLst>
                <a:ext uri="{FF2B5EF4-FFF2-40B4-BE49-F238E27FC236}">
                  <a16:creationId xmlns:a16="http://schemas.microsoft.com/office/drawing/2014/main" id="{1B116BF7-0D52-1D4F-B6C5-054DB4B534F5}"/>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14;p46">
              <a:extLst>
                <a:ext uri="{FF2B5EF4-FFF2-40B4-BE49-F238E27FC236}">
                  <a16:creationId xmlns:a16="http://schemas.microsoft.com/office/drawing/2014/main" id="{0BB05E76-291D-4F4F-83C6-0584BE5F662D}"/>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15;p46">
              <a:extLst>
                <a:ext uri="{FF2B5EF4-FFF2-40B4-BE49-F238E27FC236}">
                  <a16:creationId xmlns:a16="http://schemas.microsoft.com/office/drawing/2014/main" id="{14405D4A-2400-A645-AA49-2DB82CBE869A}"/>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16;p46">
              <a:extLst>
                <a:ext uri="{FF2B5EF4-FFF2-40B4-BE49-F238E27FC236}">
                  <a16:creationId xmlns:a16="http://schemas.microsoft.com/office/drawing/2014/main" id="{A646349E-0F72-0D44-ACA9-BB35231428A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17;p46">
              <a:extLst>
                <a:ext uri="{FF2B5EF4-FFF2-40B4-BE49-F238E27FC236}">
                  <a16:creationId xmlns:a16="http://schemas.microsoft.com/office/drawing/2014/main" id="{782D3BCB-1DA4-AB40-AE6A-D4F98F235615}"/>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18;p46">
              <a:extLst>
                <a:ext uri="{FF2B5EF4-FFF2-40B4-BE49-F238E27FC236}">
                  <a16:creationId xmlns:a16="http://schemas.microsoft.com/office/drawing/2014/main" id="{1AA4DBEA-B5D8-6F4C-B341-BA9BA7E6CECC}"/>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19;p46">
              <a:extLst>
                <a:ext uri="{FF2B5EF4-FFF2-40B4-BE49-F238E27FC236}">
                  <a16:creationId xmlns:a16="http://schemas.microsoft.com/office/drawing/2014/main" id="{3D33FA69-B8D2-DA41-915B-6CABB069966B}"/>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920;p46">
              <a:extLst>
                <a:ext uri="{FF2B5EF4-FFF2-40B4-BE49-F238E27FC236}">
                  <a16:creationId xmlns:a16="http://schemas.microsoft.com/office/drawing/2014/main" id="{968741F6-42A3-A843-8C4E-10051F18F6D4}"/>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921;p46">
              <a:extLst>
                <a:ext uri="{FF2B5EF4-FFF2-40B4-BE49-F238E27FC236}">
                  <a16:creationId xmlns:a16="http://schemas.microsoft.com/office/drawing/2014/main" id="{7CBEFED6-8F2A-3D48-8D0A-9A077795947D}"/>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922;p46">
              <a:extLst>
                <a:ext uri="{FF2B5EF4-FFF2-40B4-BE49-F238E27FC236}">
                  <a16:creationId xmlns:a16="http://schemas.microsoft.com/office/drawing/2014/main" id="{422DF5F4-B23B-2F4B-8A93-9D4F01B57E34}"/>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923;p46">
              <a:extLst>
                <a:ext uri="{FF2B5EF4-FFF2-40B4-BE49-F238E27FC236}">
                  <a16:creationId xmlns:a16="http://schemas.microsoft.com/office/drawing/2014/main" id="{E5BA8E00-389C-A048-BB2F-A953F3F82CD5}"/>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924;p46">
              <a:extLst>
                <a:ext uri="{FF2B5EF4-FFF2-40B4-BE49-F238E27FC236}">
                  <a16:creationId xmlns:a16="http://schemas.microsoft.com/office/drawing/2014/main" id="{CC4BB8FD-282A-9641-8DAA-928035774DB6}"/>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925;p46">
              <a:extLst>
                <a:ext uri="{FF2B5EF4-FFF2-40B4-BE49-F238E27FC236}">
                  <a16:creationId xmlns:a16="http://schemas.microsoft.com/office/drawing/2014/main" id="{40291C7B-95A9-0145-8DD5-6A3FD330B7A4}"/>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926;p46">
              <a:extLst>
                <a:ext uri="{FF2B5EF4-FFF2-40B4-BE49-F238E27FC236}">
                  <a16:creationId xmlns:a16="http://schemas.microsoft.com/office/drawing/2014/main" id="{672F09F6-96ED-CD46-A005-E605D5FB885D}"/>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7"/>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61" name="Grupo 60">
            <a:extLst>
              <a:ext uri="{FF2B5EF4-FFF2-40B4-BE49-F238E27FC236}">
                <a16:creationId xmlns:a16="http://schemas.microsoft.com/office/drawing/2014/main" id="{9FFAB22B-D793-2D4F-B073-773ACEB505B9}"/>
              </a:ext>
            </a:extLst>
          </p:cNvPr>
          <p:cNvGrpSpPr/>
          <p:nvPr/>
        </p:nvGrpSpPr>
        <p:grpSpPr>
          <a:xfrm>
            <a:off x="5174828" y="491833"/>
            <a:ext cx="3777372" cy="4655473"/>
            <a:chOff x="2522057" y="2360511"/>
            <a:chExt cx="554801" cy="683772"/>
          </a:xfrm>
        </p:grpSpPr>
        <p:sp>
          <p:nvSpPr>
            <p:cNvPr id="62" name="Google Shape;986;p46">
              <a:extLst>
                <a:ext uri="{FF2B5EF4-FFF2-40B4-BE49-F238E27FC236}">
                  <a16:creationId xmlns:a16="http://schemas.microsoft.com/office/drawing/2014/main" id="{4F7AED75-8870-594A-9BF2-56288195E82B}"/>
                </a:ext>
              </a:extLst>
            </p:cNvPr>
            <p:cNvSpPr/>
            <p:nvPr/>
          </p:nvSpPr>
          <p:spPr>
            <a:xfrm>
              <a:off x="2766348" y="2360511"/>
              <a:ext cx="101967" cy="369432"/>
            </a:xfrm>
            <a:custGeom>
              <a:avLst/>
              <a:gdLst/>
              <a:ahLst/>
              <a:cxnLst/>
              <a:rect l="l" t="t" r="r" b="b"/>
              <a:pathLst>
                <a:path w="1019671" h="3694319" extrusionOk="0">
                  <a:moveTo>
                    <a:pt x="399309" y="3567369"/>
                  </a:moveTo>
                  <a:cubicBezTo>
                    <a:pt x="-431720" y="380179"/>
                    <a:pt x="251391" y="108815"/>
                    <a:pt x="510247" y="0"/>
                  </a:cubicBezTo>
                  <a:cubicBezTo>
                    <a:pt x="768430" y="407047"/>
                    <a:pt x="1451541" y="1465637"/>
                    <a:pt x="619840" y="3694320"/>
                  </a:cubicBezTo>
                  <a:lnTo>
                    <a:pt x="399309" y="3567369"/>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987;p46">
              <a:extLst>
                <a:ext uri="{FF2B5EF4-FFF2-40B4-BE49-F238E27FC236}">
                  <a16:creationId xmlns:a16="http://schemas.microsoft.com/office/drawing/2014/main" id="{63C7C596-1DF4-034D-9679-040028249AF9}"/>
                </a:ext>
              </a:extLst>
            </p:cNvPr>
            <p:cNvSpPr/>
            <p:nvPr/>
          </p:nvSpPr>
          <p:spPr>
            <a:xfrm>
              <a:off x="2820104" y="2635875"/>
              <a:ext cx="36888" cy="103575"/>
            </a:xfrm>
            <a:custGeom>
              <a:avLst/>
              <a:gdLst/>
              <a:ahLst/>
              <a:cxnLst/>
              <a:rect l="l" t="t" r="r" b="b"/>
              <a:pathLst>
                <a:path w="368879" h="1035752" extrusionOk="0">
                  <a:moveTo>
                    <a:pt x="0" y="621989"/>
                  </a:moveTo>
                  <a:cubicBezTo>
                    <a:pt x="115645" y="766403"/>
                    <a:pt x="244064" y="924923"/>
                    <a:pt x="334159" y="1035753"/>
                  </a:cubicBezTo>
                  <a:cubicBezTo>
                    <a:pt x="434340" y="734834"/>
                    <a:pt x="300542" y="314353"/>
                    <a:pt x="151279" y="0"/>
                  </a:cubicBezTo>
                  <a:cubicBezTo>
                    <a:pt x="115645" y="195463"/>
                    <a:pt x="65891" y="402345"/>
                    <a:pt x="0" y="621989"/>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988;p46">
              <a:extLst>
                <a:ext uri="{FF2B5EF4-FFF2-40B4-BE49-F238E27FC236}">
                  <a16:creationId xmlns:a16="http://schemas.microsoft.com/office/drawing/2014/main" id="{126FB32F-7AEF-ED46-BBFD-0C04DFBE30BD}"/>
                </a:ext>
              </a:extLst>
            </p:cNvPr>
            <p:cNvSpPr/>
            <p:nvPr/>
          </p:nvSpPr>
          <p:spPr>
            <a:xfrm>
              <a:off x="2728277" y="2586844"/>
              <a:ext cx="36831" cy="82417"/>
            </a:xfrm>
            <a:custGeom>
              <a:avLst/>
              <a:gdLst/>
              <a:ahLst/>
              <a:cxnLst/>
              <a:rect l="l" t="t" r="r" b="b"/>
              <a:pathLst>
                <a:path w="368315" h="824169" extrusionOk="0">
                  <a:moveTo>
                    <a:pt x="216364" y="0"/>
                  </a:moveTo>
                  <a:cubicBezTo>
                    <a:pt x="67774" y="142399"/>
                    <a:pt x="-65352" y="408390"/>
                    <a:pt x="34828" y="824169"/>
                  </a:cubicBezTo>
                  <a:cubicBezTo>
                    <a:pt x="124924" y="816780"/>
                    <a:pt x="252671" y="806705"/>
                    <a:pt x="368315" y="795958"/>
                  </a:cubicBezTo>
                  <a:cubicBezTo>
                    <a:pt x="302425" y="500412"/>
                    <a:pt x="252671" y="236437"/>
                    <a:pt x="216364" y="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989;p46">
              <a:extLst>
                <a:ext uri="{FF2B5EF4-FFF2-40B4-BE49-F238E27FC236}">
                  <a16:creationId xmlns:a16="http://schemas.microsoft.com/office/drawing/2014/main" id="{C545BD45-6B5E-2445-8198-926848537627}"/>
                </a:ext>
              </a:extLst>
            </p:cNvPr>
            <p:cNvSpPr/>
            <p:nvPr/>
          </p:nvSpPr>
          <p:spPr>
            <a:xfrm>
              <a:off x="2741962" y="2378797"/>
              <a:ext cx="101951" cy="369432"/>
            </a:xfrm>
            <a:custGeom>
              <a:avLst/>
              <a:gdLst/>
              <a:ahLst/>
              <a:cxnLst/>
              <a:rect l="l" t="t" r="r" b="b"/>
              <a:pathLst>
                <a:path w="1019507" h="3694319" extrusionOk="0">
                  <a:moveTo>
                    <a:pt x="399145" y="3567369"/>
                  </a:moveTo>
                  <a:cubicBezTo>
                    <a:pt x="-431884" y="379507"/>
                    <a:pt x="251899" y="108815"/>
                    <a:pt x="510083" y="0"/>
                  </a:cubicBezTo>
                  <a:cubicBezTo>
                    <a:pt x="768266" y="407047"/>
                    <a:pt x="1451377" y="1465637"/>
                    <a:pt x="619676" y="3694319"/>
                  </a:cubicBezTo>
                  <a:lnTo>
                    <a:pt x="399145" y="3567369"/>
                  </a:lnTo>
                  <a:close/>
                </a:path>
              </a:pathLst>
            </a:custGeom>
            <a:gradFill>
              <a:gsLst>
                <a:gs pos="0">
                  <a:srgbClr val="FFFFFF">
                    <a:alpha val="40000"/>
                  </a:srgbClr>
                </a:gs>
                <a:gs pos="99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990;p46">
              <a:extLst>
                <a:ext uri="{FF2B5EF4-FFF2-40B4-BE49-F238E27FC236}">
                  <a16:creationId xmlns:a16="http://schemas.microsoft.com/office/drawing/2014/main" id="{4A6B70B2-8A88-7A4E-BA19-25C7722FF28D}"/>
                </a:ext>
              </a:extLst>
            </p:cNvPr>
            <p:cNvSpPr/>
            <p:nvPr/>
          </p:nvSpPr>
          <p:spPr>
            <a:xfrm>
              <a:off x="2792820" y="2378797"/>
              <a:ext cx="50942" cy="369432"/>
            </a:xfrm>
            <a:custGeom>
              <a:avLst/>
              <a:gdLst/>
              <a:ahLst/>
              <a:cxnLst/>
              <a:rect l="l" t="t" r="r" b="b"/>
              <a:pathLst>
                <a:path w="509424" h="3694319" extrusionOk="0">
                  <a:moveTo>
                    <a:pt x="109593" y="3694319"/>
                  </a:moveTo>
                  <a:cubicBezTo>
                    <a:pt x="941294" y="1465637"/>
                    <a:pt x="258183" y="407047"/>
                    <a:pt x="0" y="0"/>
                  </a:cubicBezTo>
                  <a:lnTo>
                    <a:pt x="0" y="3631180"/>
                  </a:lnTo>
                  <a:lnTo>
                    <a:pt x="109593" y="3694319"/>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991;p46">
              <a:extLst>
                <a:ext uri="{FF2B5EF4-FFF2-40B4-BE49-F238E27FC236}">
                  <a16:creationId xmlns:a16="http://schemas.microsoft.com/office/drawing/2014/main" id="{715DA607-C3A9-A343-82BD-CA4C480733B4}"/>
                </a:ext>
              </a:extLst>
            </p:cNvPr>
            <p:cNvSpPr/>
            <p:nvPr/>
          </p:nvSpPr>
          <p:spPr>
            <a:xfrm>
              <a:off x="2766542" y="2437997"/>
              <a:ext cx="51099" cy="76263"/>
            </a:xfrm>
            <a:custGeom>
              <a:avLst/>
              <a:gdLst/>
              <a:ahLst/>
              <a:cxnLst/>
              <a:rect l="l" t="t" r="r" b="b"/>
              <a:pathLst>
                <a:path w="510988" h="762629" extrusionOk="0">
                  <a:moveTo>
                    <a:pt x="510988" y="528752"/>
                  </a:moveTo>
                  <a:cubicBezTo>
                    <a:pt x="510988" y="722871"/>
                    <a:pt x="396688" y="814222"/>
                    <a:pt x="255494" y="732947"/>
                  </a:cubicBezTo>
                  <a:cubicBezTo>
                    <a:pt x="114300" y="651672"/>
                    <a:pt x="0" y="427997"/>
                    <a:pt x="0" y="233878"/>
                  </a:cubicBezTo>
                  <a:cubicBezTo>
                    <a:pt x="0" y="39758"/>
                    <a:pt x="114300" y="-51592"/>
                    <a:pt x="255494" y="29683"/>
                  </a:cubicBezTo>
                  <a:cubicBezTo>
                    <a:pt x="396688" y="110958"/>
                    <a:pt x="510988" y="334632"/>
                    <a:pt x="510988" y="528752"/>
                  </a:cubicBez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992;p46">
              <a:extLst>
                <a:ext uri="{FF2B5EF4-FFF2-40B4-BE49-F238E27FC236}">
                  <a16:creationId xmlns:a16="http://schemas.microsoft.com/office/drawing/2014/main" id="{B00B8D24-021D-084F-BEFA-D6E6EAF482D4}"/>
                </a:ext>
              </a:extLst>
            </p:cNvPr>
            <p:cNvSpPr/>
            <p:nvPr/>
          </p:nvSpPr>
          <p:spPr>
            <a:xfrm>
              <a:off x="2631998" y="2761138"/>
              <a:ext cx="294222" cy="283145"/>
            </a:xfrm>
            <a:custGeom>
              <a:avLst/>
              <a:gdLst/>
              <a:ahLst/>
              <a:cxnLst/>
              <a:rect l="l" t="t" r="r" b="b"/>
              <a:pathLst>
                <a:path w="2942216" h="2831453" extrusionOk="0">
                  <a:moveTo>
                    <a:pt x="1809974" y="581624"/>
                  </a:moveTo>
                  <a:cubicBezTo>
                    <a:pt x="1751479" y="486244"/>
                    <a:pt x="1723241" y="365339"/>
                    <a:pt x="1698363" y="259211"/>
                  </a:cubicBezTo>
                  <a:cubicBezTo>
                    <a:pt x="1669452" y="136962"/>
                    <a:pt x="1645248" y="32850"/>
                    <a:pt x="1584736" y="6654"/>
                  </a:cubicBezTo>
                  <a:cubicBezTo>
                    <a:pt x="1515484" y="-23573"/>
                    <a:pt x="1484555" y="53001"/>
                    <a:pt x="1440852" y="159128"/>
                  </a:cubicBezTo>
                  <a:lnTo>
                    <a:pt x="1440852" y="159128"/>
                  </a:lnTo>
                  <a:cubicBezTo>
                    <a:pt x="1415303" y="221596"/>
                    <a:pt x="1385047" y="295482"/>
                    <a:pt x="1340672" y="363323"/>
                  </a:cubicBezTo>
                  <a:cubicBezTo>
                    <a:pt x="1292935" y="312946"/>
                    <a:pt x="1242508" y="271301"/>
                    <a:pt x="1189392" y="241075"/>
                  </a:cubicBezTo>
                  <a:cubicBezTo>
                    <a:pt x="966844" y="112781"/>
                    <a:pt x="781274" y="223611"/>
                    <a:pt x="737571" y="488259"/>
                  </a:cubicBezTo>
                  <a:cubicBezTo>
                    <a:pt x="707315" y="465421"/>
                    <a:pt x="677059" y="444598"/>
                    <a:pt x="646131" y="426463"/>
                  </a:cubicBezTo>
                  <a:cubicBezTo>
                    <a:pt x="289112" y="220924"/>
                    <a:pt x="0" y="454002"/>
                    <a:pt x="0" y="948369"/>
                  </a:cubicBezTo>
                  <a:cubicBezTo>
                    <a:pt x="0" y="1442065"/>
                    <a:pt x="289112" y="2008975"/>
                    <a:pt x="645459" y="2214513"/>
                  </a:cubicBezTo>
                  <a:cubicBezTo>
                    <a:pt x="991721" y="2414007"/>
                    <a:pt x="1274781" y="2199736"/>
                    <a:pt x="1290918" y="1735595"/>
                  </a:cubicBezTo>
                  <a:cubicBezTo>
                    <a:pt x="1356136" y="1856500"/>
                    <a:pt x="1442869" y="1957926"/>
                    <a:pt x="1539016" y="2013005"/>
                  </a:cubicBezTo>
                  <a:cubicBezTo>
                    <a:pt x="1563893" y="2027110"/>
                    <a:pt x="1588098" y="2037858"/>
                    <a:pt x="1610958" y="2044575"/>
                  </a:cubicBezTo>
                  <a:cubicBezTo>
                    <a:pt x="1749462" y="2348852"/>
                    <a:pt x="1955875" y="2610813"/>
                    <a:pt x="2186492" y="2743808"/>
                  </a:cubicBezTo>
                  <a:cubicBezTo>
                    <a:pt x="2603351" y="2984275"/>
                    <a:pt x="2941544" y="2712911"/>
                    <a:pt x="2942216" y="2137940"/>
                  </a:cubicBezTo>
                  <a:cubicBezTo>
                    <a:pt x="2942216" y="1562970"/>
                    <a:pt x="2604023" y="901351"/>
                    <a:pt x="2187164" y="660884"/>
                  </a:cubicBezTo>
                  <a:cubicBezTo>
                    <a:pt x="2049332" y="581624"/>
                    <a:pt x="1920912" y="557443"/>
                    <a:pt x="1809974" y="581624"/>
                  </a:cubicBezTo>
                  <a:close/>
                </a:path>
              </a:pathLst>
            </a:custGeom>
            <a:gradFill>
              <a:gsLst>
                <a:gs pos="0">
                  <a:srgbClr val="FFFFFF">
                    <a:alpha val="19607"/>
                    <a:alpha val="29800"/>
                  </a:srgbClr>
                </a:gs>
                <a:gs pos="59000">
                  <a:srgbClr val="FFFFFF">
                    <a:alpha val="0"/>
                  </a:srgbClr>
                </a:gs>
                <a:gs pos="100000">
                  <a:srgbClr val="FFFFFF">
                    <a:alpha val="0"/>
                  </a:srgbClr>
                </a:gs>
              </a:gsLst>
              <a:lin ang="7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993;p46">
              <a:extLst>
                <a:ext uri="{FF2B5EF4-FFF2-40B4-BE49-F238E27FC236}">
                  <a16:creationId xmlns:a16="http://schemas.microsoft.com/office/drawing/2014/main" id="{ED3D7B77-F48A-9045-8F91-974803CCB03A}"/>
                </a:ext>
              </a:extLst>
            </p:cNvPr>
            <p:cNvSpPr/>
            <p:nvPr/>
          </p:nvSpPr>
          <p:spPr>
            <a:xfrm>
              <a:off x="2879432" y="2599839"/>
              <a:ext cx="182073" cy="199762"/>
            </a:xfrm>
            <a:custGeom>
              <a:avLst/>
              <a:gdLst/>
              <a:ahLst/>
              <a:cxnLst/>
              <a:rect l="l" t="t" r="r" b="b"/>
              <a:pathLst>
                <a:path w="1820731" h="1997618" extrusionOk="0">
                  <a:moveTo>
                    <a:pt x="0" y="0"/>
                  </a:moveTo>
                  <a:lnTo>
                    <a:pt x="1820059" y="1049858"/>
                  </a:lnTo>
                  <a:lnTo>
                    <a:pt x="1820732" y="1997619"/>
                  </a:lnTo>
                  <a:lnTo>
                    <a:pt x="161365" y="1040454"/>
                  </a:lnTo>
                  <a:lnTo>
                    <a:pt x="673" y="1092847"/>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994;p46">
              <a:extLst>
                <a:ext uri="{FF2B5EF4-FFF2-40B4-BE49-F238E27FC236}">
                  <a16:creationId xmlns:a16="http://schemas.microsoft.com/office/drawing/2014/main" id="{CB5A71EA-5060-9541-85A0-7035B079DC2D}"/>
                </a:ext>
              </a:extLst>
            </p:cNvPr>
            <p:cNvSpPr/>
            <p:nvPr/>
          </p:nvSpPr>
          <p:spPr>
            <a:xfrm>
              <a:off x="3008144" y="2695490"/>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995;p46">
              <a:extLst>
                <a:ext uri="{FF2B5EF4-FFF2-40B4-BE49-F238E27FC236}">
                  <a16:creationId xmlns:a16="http://schemas.microsoft.com/office/drawing/2014/main" id="{09ED661A-2CD9-5642-A750-F9F69B08C29B}"/>
                </a:ext>
              </a:extLst>
            </p:cNvPr>
            <p:cNvSpPr/>
            <p:nvPr/>
          </p:nvSpPr>
          <p:spPr>
            <a:xfrm>
              <a:off x="2926090" y="2649741"/>
              <a:ext cx="39871" cy="31301"/>
            </a:xfrm>
            <a:custGeom>
              <a:avLst/>
              <a:gdLst/>
              <a:ahLst/>
              <a:cxnLst/>
              <a:rect l="l" t="t" r="r" b="b"/>
              <a:pathLst>
                <a:path w="398705" h="313009" extrusionOk="0">
                  <a:moveTo>
                    <a:pt x="0" y="0"/>
                  </a:moveTo>
                  <a:lnTo>
                    <a:pt x="398705" y="229719"/>
                  </a:lnTo>
                  <a:lnTo>
                    <a:pt x="398705" y="313009"/>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996;p46">
              <a:extLst>
                <a:ext uri="{FF2B5EF4-FFF2-40B4-BE49-F238E27FC236}">
                  <a16:creationId xmlns:a16="http://schemas.microsoft.com/office/drawing/2014/main" id="{2370F091-B8B0-BC49-9D0A-0C6290D84A6C}"/>
                </a:ext>
              </a:extLst>
            </p:cNvPr>
            <p:cNvSpPr/>
            <p:nvPr/>
          </p:nvSpPr>
          <p:spPr>
            <a:xfrm>
              <a:off x="2926157" y="2666352"/>
              <a:ext cx="71942" cy="49840"/>
            </a:xfrm>
            <a:custGeom>
              <a:avLst/>
              <a:gdLst/>
              <a:ahLst/>
              <a:cxnLst/>
              <a:rect l="l" t="t" r="r" b="b"/>
              <a:pathLst>
                <a:path w="719417" h="498397" extrusionOk="0">
                  <a:moveTo>
                    <a:pt x="0" y="0"/>
                  </a:moveTo>
                  <a:lnTo>
                    <a:pt x="719418" y="415107"/>
                  </a:lnTo>
                  <a:lnTo>
                    <a:pt x="719418" y="498397"/>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997;p46">
              <a:extLst>
                <a:ext uri="{FF2B5EF4-FFF2-40B4-BE49-F238E27FC236}">
                  <a16:creationId xmlns:a16="http://schemas.microsoft.com/office/drawing/2014/main" id="{9560CBA4-987C-4640-8175-E6D3C66C91AD}"/>
                </a:ext>
              </a:extLst>
            </p:cNvPr>
            <p:cNvSpPr/>
            <p:nvPr/>
          </p:nvSpPr>
          <p:spPr>
            <a:xfrm>
              <a:off x="2926157" y="2682964"/>
              <a:ext cx="93121" cy="62065"/>
            </a:xfrm>
            <a:custGeom>
              <a:avLst/>
              <a:gdLst/>
              <a:ahLst/>
              <a:cxnLst/>
              <a:rect l="l" t="t" r="r" b="b"/>
              <a:pathLst>
                <a:path w="931208" h="620645" extrusionOk="0">
                  <a:moveTo>
                    <a:pt x="0" y="0"/>
                  </a:moveTo>
                  <a:lnTo>
                    <a:pt x="931209" y="537356"/>
                  </a:lnTo>
                  <a:lnTo>
                    <a:pt x="931209" y="620646"/>
                  </a:lnTo>
                  <a:lnTo>
                    <a:pt x="0" y="83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998;p46">
              <a:extLst>
                <a:ext uri="{FF2B5EF4-FFF2-40B4-BE49-F238E27FC236}">
                  <a16:creationId xmlns:a16="http://schemas.microsoft.com/office/drawing/2014/main" id="{4B90DAA9-EC5E-514C-95A2-CCB511FDC9A3}"/>
                </a:ext>
              </a:extLst>
            </p:cNvPr>
            <p:cNvSpPr/>
            <p:nvPr/>
          </p:nvSpPr>
          <p:spPr>
            <a:xfrm>
              <a:off x="2895655" y="2631527"/>
              <a:ext cx="20708" cy="30686"/>
            </a:xfrm>
            <a:custGeom>
              <a:avLst/>
              <a:gdLst/>
              <a:ahLst/>
              <a:cxnLst/>
              <a:rect l="l" t="t" r="r" b="b"/>
              <a:pathLst>
                <a:path w="207084" h="306860" extrusionOk="0">
                  <a:moveTo>
                    <a:pt x="207085" y="212875"/>
                  </a:moveTo>
                  <a:cubicBezTo>
                    <a:pt x="207085" y="290792"/>
                    <a:pt x="160693" y="327735"/>
                    <a:pt x="103543" y="294822"/>
                  </a:cubicBezTo>
                  <a:cubicBezTo>
                    <a:pt x="46393" y="261909"/>
                    <a:pt x="0" y="171902"/>
                    <a:pt x="0" y="93985"/>
                  </a:cubicBezTo>
                  <a:cubicBezTo>
                    <a:pt x="0" y="16069"/>
                    <a:pt x="46393" y="-20874"/>
                    <a:pt x="103543" y="12039"/>
                  </a:cubicBezTo>
                  <a:cubicBezTo>
                    <a:pt x="161365" y="44952"/>
                    <a:pt x="207085" y="134959"/>
                    <a:pt x="207085" y="21287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999;p46">
              <a:extLst>
                <a:ext uri="{FF2B5EF4-FFF2-40B4-BE49-F238E27FC236}">
                  <a16:creationId xmlns:a16="http://schemas.microsoft.com/office/drawing/2014/main" id="{E294ADE3-A807-3046-B287-7C3DBC95E3AD}"/>
                </a:ext>
              </a:extLst>
            </p:cNvPr>
            <p:cNvSpPr/>
            <p:nvPr/>
          </p:nvSpPr>
          <p:spPr>
            <a:xfrm>
              <a:off x="2541431" y="2361717"/>
              <a:ext cx="182073" cy="214203"/>
            </a:xfrm>
            <a:custGeom>
              <a:avLst/>
              <a:gdLst/>
              <a:ahLst/>
              <a:cxnLst/>
              <a:rect l="l" t="t" r="r" b="b"/>
              <a:pathLst>
                <a:path w="1820731" h="2142033" extrusionOk="0">
                  <a:moveTo>
                    <a:pt x="1820059" y="1049187"/>
                  </a:moveTo>
                  <a:lnTo>
                    <a:pt x="0" y="0"/>
                  </a:lnTo>
                  <a:lnTo>
                    <a:pt x="672" y="947761"/>
                  </a:lnTo>
                  <a:lnTo>
                    <a:pt x="1660039" y="1904254"/>
                  </a:lnTo>
                  <a:lnTo>
                    <a:pt x="1820732" y="2142034"/>
                  </a:lnTo>
                  <a:lnTo>
                    <a:pt x="1820059" y="10491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000;p46">
              <a:extLst>
                <a:ext uri="{FF2B5EF4-FFF2-40B4-BE49-F238E27FC236}">
                  <a16:creationId xmlns:a16="http://schemas.microsoft.com/office/drawing/2014/main" id="{66C0336F-1E09-7D47-A286-C7252EA85072}"/>
                </a:ext>
              </a:extLst>
            </p:cNvPr>
            <p:cNvSpPr/>
            <p:nvPr/>
          </p:nvSpPr>
          <p:spPr>
            <a:xfrm>
              <a:off x="2522057" y="2372903"/>
              <a:ext cx="68714" cy="65356"/>
            </a:xfrm>
            <a:custGeom>
              <a:avLst/>
              <a:gdLst/>
              <a:ahLst/>
              <a:cxnLst/>
              <a:rect l="l" t="t" r="r" b="b"/>
              <a:pathLst>
                <a:path w="687144" h="653558" extrusionOk="0">
                  <a:moveTo>
                    <a:pt x="0" y="257259"/>
                  </a:moveTo>
                  <a:lnTo>
                    <a:pt x="0" y="0"/>
                  </a:lnTo>
                  <a:lnTo>
                    <a:pt x="687145" y="396300"/>
                  </a:lnTo>
                  <a:lnTo>
                    <a:pt x="687145" y="653559"/>
                  </a:lnTo>
                  <a:lnTo>
                    <a:pt x="0" y="257259"/>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001;p46">
              <a:extLst>
                <a:ext uri="{FF2B5EF4-FFF2-40B4-BE49-F238E27FC236}">
                  <a16:creationId xmlns:a16="http://schemas.microsoft.com/office/drawing/2014/main" id="{05AF33E7-83CF-6649-9D64-87186AB0CDD8}"/>
                </a:ext>
              </a:extLst>
            </p:cNvPr>
            <p:cNvSpPr/>
            <p:nvPr/>
          </p:nvSpPr>
          <p:spPr>
            <a:xfrm>
              <a:off x="2636490" y="2439550"/>
              <a:ext cx="39871" cy="31301"/>
            </a:xfrm>
            <a:custGeom>
              <a:avLst/>
              <a:gdLst/>
              <a:ahLst/>
              <a:cxnLst/>
              <a:rect l="l" t="t" r="r" b="b"/>
              <a:pathLst>
                <a:path w="398705" h="313009" extrusionOk="0">
                  <a:moveTo>
                    <a:pt x="398705" y="229720"/>
                  </a:moveTo>
                  <a:lnTo>
                    <a:pt x="0" y="0"/>
                  </a:lnTo>
                  <a:lnTo>
                    <a:pt x="0" y="83290"/>
                  </a:lnTo>
                  <a:lnTo>
                    <a:pt x="398705" y="313010"/>
                  </a:lnTo>
                  <a:lnTo>
                    <a:pt x="398705" y="22972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002;p46">
              <a:extLst>
                <a:ext uri="{FF2B5EF4-FFF2-40B4-BE49-F238E27FC236}">
                  <a16:creationId xmlns:a16="http://schemas.microsoft.com/office/drawing/2014/main" id="{664843D9-A4A4-504D-BBAE-936E306AC765}"/>
                </a:ext>
              </a:extLst>
            </p:cNvPr>
            <p:cNvSpPr/>
            <p:nvPr/>
          </p:nvSpPr>
          <p:spPr>
            <a:xfrm>
              <a:off x="2599619" y="2434862"/>
              <a:ext cx="76850" cy="52661"/>
            </a:xfrm>
            <a:custGeom>
              <a:avLst/>
              <a:gdLst/>
              <a:ahLst/>
              <a:cxnLst/>
              <a:rect l="l" t="t" r="r" b="b"/>
              <a:pathLst>
                <a:path w="768499" h="526608" extrusionOk="0">
                  <a:moveTo>
                    <a:pt x="768499" y="443318"/>
                  </a:moveTo>
                  <a:lnTo>
                    <a:pt x="0" y="0"/>
                  </a:lnTo>
                  <a:lnTo>
                    <a:pt x="0" y="83290"/>
                  </a:lnTo>
                  <a:lnTo>
                    <a:pt x="768499" y="526608"/>
                  </a:lnTo>
                  <a:lnTo>
                    <a:pt x="768499" y="44331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003;p46">
              <a:extLst>
                <a:ext uri="{FF2B5EF4-FFF2-40B4-BE49-F238E27FC236}">
                  <a16:creationId xmlns:a16="http://schemas.microsoft.com/office/drawing/2014/main" id="{FD50584E-D246-EA41-995A-FF2EA9D2CC5A}"/>
                </a:ext>
              </a:extLst>
            </p:cNvPr>
            <p:cNvSpPr/>
            <p:nvPr/>
          </p:nvSpPr>
          <p:spPr>
            <a:xfrm>
              <a:off x="2583396" y="2442096"/>
              <a:ext cx="93121" cy="62065"/>
            </a:xfrm>
            <a:custGeom>
              <a:avLst/>
              <a:gdLst/>
              <a:ahLst/>
              <a:cxnLst/>
              <a:rect l="l" t="t" r="r" b="b"/>
              <a:pathLst>
                <a:path w="931208" h="620645" extrusionOk="0">
                  <a:moveTo>
                    <a:pt x="931209" y="537356"/>
                  </a:moveTo>
                  <a:lnTo>
                    <a:pt x="0" y="0"/>
                  </a:lnTo>
                  <a:lnTo>
                    <a:pt x="0" y="83290"/>
                  </a:lnTo>
                  <a:lnTo>
                    <a:pt x="931209" y="620646"/>
                  </a:lnTo>
                  <a:lnTo>
                    <a:pt x="931209" y="53735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004;p46">
              <a:extLst>
                <a:ext uri="{FF2B5EF4-FFF2-40B4-BE49-F238E27FC236}">
                  <a16:creationId xmlns:a16="http://schemas.microsoft.com/office/drawing/2014/main" id="{9D2202EE-FD5B-D745-A14E-B4F3409848D5}"/>
                </a:ext>
              </a:extLst>
            </p:cNvPr>
            <p:cNvSpPr/>
            <p:nvPr/>
          </p:nvSpPr>
          <p:spPr>
            <a:xfrm>
              <a:off x="2686030" y="2467381"/>
              <a:ext cx="20708" cy="30658"/>
            </a:xfrm>
            <a:custGeom>
              <a:avLst/>
              <a:gdLst/>
              <a:ahLst/>
              <a:cxnLst/>
              <a:rect l="l" t="t" r="r" b="b"/>
              <a:pathLst>
                <a:path w="207084" h="306577" extrusionOk="0">
                  <a:moveTo>
                    <a:pt x="0" y="93703"/>
                  </a:moveTo>
                  <a:cubicBezTo>
                    <a:pt x="0" y="171619"/>
                    <a:pt x="46392" y="261626"/>
                    <a:pt x="103542" y="294539"/>
                  </a:cubicBezTo>
                  <a:cubicBezTo>
                    <a:pt x="160692" y="327452"/>
                    <a:pt x="207085" y="290509"/>
                    <a:pt x="207085" y="212593"/>
                  </a:cubicBezTo>
                  <a:cubicBezTo>
                    <a:pt x="207085" y="134676"/>
                    <a:pt x="160692" y="44669"/>
                    <a:pt x="103542" y="11756"/>
                  </a:cubicBezTo>
                  <a:cubicBezTo>
                    <a:pt x="46392" y="-20485"/>
                    <a:pt x="0" y="15786"/>
                    <a:pt x="0" y="9370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005;p46">
              <a:extLst>
                <a:ext uri="{FF2B5EF4-FFF2-40B4-BE49-F238E27FC236}">
                  <a16:creationId xmlns:a16="http://schemas.microsoft.com/office/drawing/2014/main" id="{0C1B6230-0E65-F748-9D82-DDF3D443989E}"/>
                </a:ext>
              </a:extLst>
            </p:cNvPr>
            <p:cNvSpPr/>
            <p:nvPr/>
          </p:nvSpPr>
          <p:spPr>
            <a:xfrm>
              <a:off x="2590368" y="2504724"/>
              <a:ext cx="108719" cy="119226"/>
            </a:xfrm>
            <a:custGeom>
              <a:avLst/>
              <a:gdLst/>
              <a:ahLst/>
              <a:cxnLst/>
              <a:rect l="l" t="t" r="r" b="b"/>
              <a:pathLst>
                <a:path w="1087194" h="1192257" extrusionOk="0">
                  <a:moveTo>
                    <a:pt x="1087195" y="626691"/>
                  </a:moveTo>
                  <a:lnTo>
                    <a:pt x="0" y="0"/>
                  </a:lnTo>
                  <a:lnTo>
                    <a:pt x="0" y="565567"/>
                  </a:lnTo>
                  <a:lnTo>
                    <a:pt x="1087195" y="1192258"/>
                  </a:lnTo>
                  <a:lnTo>
                    <a:pt x="1087195" y="62669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006;p46">
              <a:extLst>
                <a:ext uri="{FF2B5EF4-FFF2-40B4-BE49-F238E27FC236}">
                  <a16:creationId xmlns:a16="http://schemas.microsoft.com/office/drawing/2014/main" id="{DD7EDD00-BF19-E640-A2F7-A39BE4210FFD}"/>
                </a:ext>
              </a:extLst>
            </p:cNvPr>
            <p:cNvSpPr/>
            <p:nvPr/>
          </p:nvSpPr>
          <p:spPr>
            <a:xfrm>
              <a:off x="2618121" y="2534263"/>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007;p46">
              <a:extLst>
                <a:ext uri="{FF2B5EF4-FFF2-40B4-BE49-F238E27FC236}">
                  <a16:creationId xmlns:a16="http://schemas.microsoft.com/office/drawing/2014/main" id="{C2F1EF6F-C088-5548-81C2-9380E4E1725F}"/>
                </a:ext>
              </a:extLst>
            </p:cNvPr>
            <p:cNvSpPr/>
            <p:nvPr/>
          </p:nvSpPr>
          <p:spPr>
            <a:xfrm>
              <a:off x="2618121" y="2547861"/>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008;p46">
              <a:extLst>
                <a:ext uri="{FF2B5EF4-FFF2-40B4-BE49-F238E27FC236}">
                  <a16:creationId xmlns:a16="http://schemas.microsoft.com/office/drawing/2014/main" id="{0443B6D5-F914-7A43-98DB-C95310FEFD85}"/>
                </a:ext>
              </a:extLst>
            </p:cNvPr>
            <p:cNvSpPr/>
            <p:nvPr/>
          </p:nvSpPr>
          <p:spPr>
            <a:xfrm>
              <a:off x="2600088" y="2523577"/>
              <a:ext cx="12371" cy="18342"/>
            </a:xfrm>
            <a:custGeom>
              <a:avLst/>
              <a:gdLst/>
              <a:ahLst/>
              <a:cxnLst/>
              <a:rect l="l" t="t" r="r" b="b"/>
              <a:pathLst>
                <a:path w="123712" h="183417" extrusionOk="0">
                  <a:moveTo>
                    <a:pt x="123713" y="127308"/>
                  </a:moveTo>
                  <a:cubicBezTo>
                    <a:pt x="123713" y="173655"/>
                    <a:pt x="96146" y="195821"/>
                    <a:pt x="61856" y="176342"/>
                  </a:cubicBezTo>
                  <a:cubicBezTo>
                    <a:pt x="27566" y="156863"/>
                    <a:pt x="0" y="103127"/>
                    <a:pt x="0" y="56109"/>
                  </a:cubicBezTo>
                  <a:cubicBezTo>
                    <a:pt x="0" y="9762"/>
                    <a:pt x="27566" y="-12404"/>
                    <a:pt x="61856" y="7075"/>
                  </a:cubicBezTo>
                  <a:cubicBezTo>
                    <a:pt x="95474" y="27226"/>
                    <a:pt x="123713" y="80961"/>
                    <a:pt x="123713" y="1273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009;p46">
              <a:extLst>
                <a:ext uri="{FF2B5EF4-FFF2-40B4-BE49-F238E27FC236}">
                  <a16:creationId xmlns:a16="http://schemas.microsoft.com/office/drawing/2014/main" id="{47405FF1-5A04-3E4E-B39F-0C61B4B8F8AD}"/>
                </a:ext>
              </a:extLst>
            </p:cNvPr>
            <p:cNvSpPr/>
            <p:nvPr/>
          </p:nvSpPr>
          <p:spPr>
            <a:xfrm>
              <a:off x="2912281" y="2547325"/>
              <a:ext cx="108719" cy="119293"/>
            </a:xfrm>
            <a:custGeom>
              <a:avLst/>
              <a:gdLst/>
              <a:ahLst/>
              <a:cxnLst/>
              <a:rect l="l" t="t" r="r" b="b"/>
              <a:pathLst>
                <a:path w="1087194" h="1192929" extrusionOk="0">
                  <a:moveTo>
                    <a:pt x="1087195" y="626691"/>
                  </a:moveTo>
                  <a:lnTo>
                    <a:pt x="0" y="0"/>
                  </a:lnTo>
                  <a:lnTo>
                    <a:pt x="0" y="565567"/>
                  </a:lnTo>
                  <a:lnTo>
                    <a:pt x="1087195" y="1192929"/>
                  </a:lnTo>
                  <a:lnTo>
                    <a:pt x="1087195" y="626691"/>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010;p46">
              <a:extLst>
                <a:ext uri="{FF2B5EF4-FFF2-40B4-BE49-F238E27FC236}">
                  <a16:creationId xmlns:a16="http://schemas.microsoft.com/office/drawing/2014/main" id="{DE873AB4-5DB3-3845-BF4F-9DDF7AF18F65}"/>
                </a:ext>
              </a:extLst>
            </p:cNvPr>
            <p:cNvSpPr/>
            <p:nvPr/>
          </p:nvSpPr>
          <p:spPr>
            <a:xfrm>
              <a:off x="2940034" y="2576931"/>
              <a:ext cx="37248" cy="28278"/>
            </a:xfrm>
            <a:custGeom>
              <a:avLst/>
              <a:gdLst/>
              <a:ahLst/>
              <a:cxnLst/>
              <a:rect l="l" t="t" r="r" b="b"/>
              <a:pathLst>
                <a:path w="372483" h="282783" extrusionOk="0">
                  <a:moveTo>
                    <a:pt x="0" y="0"/>
                  </a:moveTo>
                  <a:lnTo>
                    <a:pt x="372483" y="214942"/>
                  </a:lnTo>
                  <a:lnTo>
                    <a:pt x="372483" y="282783"/>
                  </a:lnTo>
                  <a:lnTo>
                    <a:pt x="0" y="6784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011;p46">
              <a:extLst>
                <a:ext uri="{FF2B5EF4-FFF2-40B4-BE49-F238E27FC236}">
                  <a16:creationId xmlns:a16="http://schemas.microsoft.com/office/drawing/2014/main" id="{719AFAA1-AB7E-D949-B45A-8AFBE5D9290F}"/>
                </a:ext>
              </a:extLst>
            </p:cNvPr>
            <p:cNvSpPr/>
            <p:nvPr/>
          </p:nvSpPr>
          <p:spPr>
            <a:xfrm>
              <a:off x="2940101" y="2590528"/>
              <a:ext cx="69656" cy="47019"/>
            </a:xfrm>
            <a:custGeom>
              <a:avLst/>
              <a:gdLst/>
              <a:ahLst/>
              <a:cxnLst/>
              <a:rect l="l" t="t" r="r" b="b"/>
              <a:pathLst>
                <a:path w="696557" h="470186" extrusionOk="0">
                  <a:moveTo>
                    <a:pt x="0" y="0"/>
                  </a:moveTo>
                  <a:lnTo>
                    <a:pt x="696558" y="401673"/>
                  </a:lnTo>
                  <a:lnTo>
                    <a:pt x="696558" y="470186"/>
                  </a:lnTo>
                  <a:lnTo>
                    <a:pt x="0" y="68513"/>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012;p46">
              <a:extLst>
                <a:ext uri="{FF2B5EF4-FFF2-40B4-BE49-F238E27FC236}">
                  <a16:creationId xmlns:a16="http://schemas.microsoft.com/office/drawing/2014/main" id="{1FB6445E-D3F7-114C-9A6F-6484D0DB1131}"/>
                </a:ext>
              </a:extLst>
            </p:cNvPr>
            <p:cNvSpPr/>
            <p:nvPr/>
          </p:nvSpPr>
          <p:spPr>
            <a:xfrm>
              <a:off x="2922001" y="2566245"/>
              <a:ext cx="12371" cy="18342"/>
            </a:xfrm>
            <a:custGeom>
              <a:avLst/>
              <a:gdLst/>
              <a:ahLst/>
              <a:cxnLst/>
              <a:rect l="l" t="t" r="r" b="b"/>
              <a:pathLst>
                <a:path w="123713" h="183417" extrusionOk="0">
                  <a:moveTo>
                    <a:pt x="123713" y="127308"/>
                  </a:moveTo>
                  <a:cubicBezTo>
                    <a:pt x="123713" y="173655"/>
                    <a:pt x="96146" y="195821"/>
                    <a:pt x="61857" y="176342"/>
                  </a:cubicBezTo>
                  <a:cubicBezTo>
                    <a:pt x="27567" y="156863"/>
                    <a:pt x="0" y="103127"/>
                    <a:pt x="0" y="56109"/>
                  </a:cubicBezTo>
                  <a:cubicBezTo>
                    <a:pt x="0" y="9762"/>
                    <a:pt x="27567" y="-12404"/>
                    <a:pt x="61857" y="7075"/>
                  </a:cubicBezTo>
                  <a:cubicBezTo>
                    <a:pt x="96146" y="27226"/>
                    <a:pt x="123713" y="80961"/>
                    <a:pt x="123713" y="127308"/>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id="{5DB550C9-178E-9582-3D46-7448CCAB8990}"/>
              </a:ext>
            </a:extLst>
          </p:cNvPr>
          <p:cNvPicPr>
            <a:picLocks noChangeAspect="1"/>
          </p:cNvPicPr>
          <p:nvPr/>
        </p:nvPicPr>
        <p:blipFill>
          <a:blip r:embed="rId3"/>
          <a:stretch>
            <a:fillRect/>
          </a:stretch>
        </p:blipFill>
        <p:spPr>
          <a:xfrm>
            <a:off x="143396" y="264701"/>
            <a:ext cx="8857207" cy="41446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2</a:t>
            </a:r>
            <a:r>
              <a:rPr lang="en" dirty="0">
                <a:solidFill>
                  <a:schemeClr val="accent1"/>
                </a:solidFill>
              </a:rPr>
              <a:t>.</a:t>
            </a:r>
            <a:r>
              <a:rPr lang="en" dirty="0"/>
              <a:t> Capital Pricing Asset Model</a:t>
            </a:r>
            <a:endParaRPr dirty="0"/>
          </a:p>
        </p:txBody>
      </p:sp>
      <p:sp>
        <p:nvSpPr>
          <p:cNvPr id="124" name="Google Shape;124;p14"/>
          <p:cNvSpPr txBox="1">
            <a:spLocks noGrp="1"/>
          </p:cNvSpPr>
          <p:nvPr>
            <p:ph type="subTitle" idx="1"/>
          </p:nvPr>
        </p:nvSpPr>
        <p:spPr>
          <a:xfrm>
            <a:off x="855299" y="2714552"/>
            <a:ext cx="5782784"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t>Financial model used to calculate the expected return and risk of an investment by considering the risk-free rate of return, the expected market return, and the asset's beta.</a:t>
            </a: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238751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sz="1800" b="1" dirty="0">
                <a:solidFill>
                  <a:schemeClr val="accent1"/>
                </a:solidFill>
                <a:latin typeface="Barlow"/>
                <a:sym typeface="Barlow"/>
              </a:rPr>
              <a:t>Beta (Yahoo Finance)</a:t>
            </a:r>
            <a:endParaRPr sz="1800" b="1" dirty="0">
              <a:solidFill>
                <a:schemeClr val="accent1"/>
              </a:solidFill>
              <a:latin typeface="Barlow"/>
              <a:sym typeface="Barlow"/>
            </a:endParaRPr>
          </a:p>
          <a:p>
            <a:pPr marL="342900" indent="-342900">
              <a:spcBef>
                <a:spcPts val="800"/>
              </a:spcBef>
              <a:spcAft>
                <a:spcPts val="800"/>
              </a:spcAft>
            </a:pPr>
            <a:r>
              <a:rPr lang="el-GR" dirty="0"/>
              <a:t>β</a:t>
            </a:r>
            <a:r>
              <a:rPr lang="en-IN" dirty="0"/>
              <a:t> = 1.08</a:t>
            </a:r>
          </a:p>
          <a:p>
            <a:pPr marL="342900" indent="-342900">
              <a:spcBef>
                <a:spcPts val="800"/>
              </a:spcBef>
              <a:spcAft>
                <a:spcPts val="800"/>
              </a:spcAft>
            </a:pPr>
            <a:r>
              <a:rPr lang="en-IN" dirty="0"/>
              <a:t>5y Monthly</a:t>
            </a:r>
          </a:p>
          <a:p>
            <a:pPr marL="342900" indent="-342900">
              <a:spcBef>
                <a:spcPts val="800"/>
              </a:spcBef>
              <a:spcAft>
                <a:spcPts val="800"/>
              </a:spcAft>
            </a:pPr>
            <a:r>
              <a:rPr lang="en-US" dirty="0"/>
              <a:t>Beta of 1.08 indicates stock is 8% more volatile than market.</a:t>
            </a:r>
          </a:p>
          <a:p>
            <a:pPr marL="342900" indent="-342900">
              <a:spcBef>
                <a:spcPts val="800"/>
              </a:spcBef>
              <a:spcAft>
                <a:spcPts val="800"/>
              </a:spcAft>
            </a:pPr>
            <a:endParaRPr dirty="0"/>
          </a:p>
        </p:txBody>
      </p:sp>
      <p:sp>
        <p:nvSpPr>
          <p:cNvPr id="231" name="Google Shape;231;p18"/>
          <p:cNvSpPr txBox="1">
            <a:spLocks noGrp="1"/>
          </p:cNvSpPr>
          <p:nvPr>
            <p:ph type="title"/>
          </p:nvPr>
        </p:nvSpPr>
        <p:spPr>
          <a:xfrm>
            <a:off x="835793" y="887499"/>
            <a:ext cx="5956215"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400" b="1" dirty="0">
                <a:solidFill>
                  <a:schemeClr val="accent1"/>
                </a:solidFill>
                <a:latin typeface="Barlow"/>
                <a:sym typeface="Barlow"/>
              </a:rPr>
              <a:t>Beta (</a:t>
            </a:r>
            <a:r>
              <a:rPr lang="el-GR" dirty="0"/>
              <a:t>β</a:t>
            </a:r>
            <a:r>
              <a:rPr lang="en-IN" dirty="0"/>
              <a:t>) - </a:t>
            </a:r>
            <a:r>
              <a:rPr lang="en-US" sz="2000" b="0" dirty="0">
                <a:solidFill>
                  <a:schemeClr val="dk1"/>
                </a:solidFill>
                <a:latin typeface="Barlow Light"/>
                <a:sym typeface="Barlow Light"/>
              </a:rPr>
              <a:t>Volatility in relation to the overall market.</a:t>
            </a:r>
            <a:endParaRPr sz="2000" b="0" dirty="0">
              <a:solidFill>
                <a:schemeClr val="dk1"/>
              </a:solidFill>
              <a:latin typeface="Barlow Light"/>
              <a:sym typeface="Barlow Light"/>
            </a:endParaRPr>
          </a:p>
        </p:txBody>
      </p:sp>
      <p:sp>
        <p:nvSpPr>
          <p:cNvPr id="232" name="Google Shape;232;p18"/>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p>
            <a:pPr marL="0" indent="0">
              <a:buNone/>
            </a:pPr>
            <a:r>
              <a:rPr lang="en" sz="1800" b="1" dirty="0">
                <a:solidFill>
                  <a:schemeClr val="accent1"/>
                </a:solidFill>
                <a:latin typeface="Barlow"/>
              </a:rPr>
              <a:t>Beta (Calculated)</a:t>
            </a:r>
            <a:endParaRPr sz="1800" b="1" dirty="0">
              <a:solidFill>
                <a:schemeClr val="accent1"/>
              </a:solidFill>
              <a:latin typeface="Barlow"/>
            </a:endParaRPr>
          </a:p>
          <a:p>
            <a:pPr marL="342900" indent="-342900">
              <a:spcBef>
                <a:spcPts val="800"/>
              </a:spcBef>
              <a:spcAft>
                <a:spcPts val="800"/>
              </a:spcAft>
            </a:pPr>
            <a:r>
              <a:rPr lang="el-GR" dirty="0"/>
              <a:t>β = 1.</a:t>
            </a:r>
            <a:r>
              <a:rPr lang="en-IN" dirty="0"/>
              <a:t>76</a:t>
            </a:r>
          </a:p>
          <a:p>
            <a:pPr marL="342900" indent="-342900">
              <a:spcBef>
                <a:spcPts val="800"/>
              </a:spcBef>
              <a:spcAft>
                <a:spcPts val="800"/>
              </a:spcAft>
            </a:pPr>
            <a:r>
              <a:rPr lang="en-IN" dirty="0"/>
              <a:t>5y Monthly</a:t>
            </a:r>
          </a:p>
          <a:p>
            <a:pPr marL="342900" indent="-342900">
              <a:spcBef>
                <a:spcPts val="800"/>
              </a:spcBef>
              <a:spcAft>
                <a:spcPts val="800"/>
              </a:spcAft>
            </a:pPr>
            <a:r>
              <a:rPr lang="en-US" dirty="0"/>
              <a:t>Beta of 1.76 indicates stock is 76% more volatile than market.</a:t>
            </a:r>
          </a:p>
          <a:p>
            <a:pPr marL="342900" indent="-342900">
              <a:spcBef>
                <a:spcPts val="800"/>
              </a:spcBef>
              <a:spcAft>
                <a:spcPts val="800"/>
              </a:spcAft>
            </a:pPr>
            <a:endParaRPr lang="el-GR" dirty="0"/>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cxnSp>
        <p:nvCxnSpPr>
          <p:cNvPr id="3" name="Straight Connector 2">
            <a:extLst>
              <a:ext uri="{FF2B5EF4-FFF2-40B4-BE49-F238E27FC236}">
                <a16:creationId xmlns:a16="http://schemas.microsoft.com/office/drawing/2014/main" id="{EE414539-279F-66BD-3E6D-C86EF8909659}"/>
              </a:ext>
            </a:extLst>
          </p:cNvPr>
          <p:cNvCxnSpPr>
            <a:cxnSpLocks/>
          </p:cNvCxnSpPr>
          <p:nvPr/>
        </p:nvCxnSpPr>
        <p:spPr>
          <a:xfrm>
            <a:off x="3434576" y="1379523"/>
            <a:ext cx="0" cy="2880243"/>
          </a:xfrm>
          <a:prstGeom prst="line">
            <a:avLst/>
          </a:prstGeom>
        </p:spPr>
        <p:style>
          <a:lnRef idx="1">
            <a:schemeClr val="accent1"/>
          </a:lnRef>
          <a:fillRef idx="0">
            <a:schemeClr val="accent1"/>
          </a:fillRef>
          <a:effectRef idx="0">
            <a:schemeClr val="accent1"/>
          </a:effectRef>
          <a:fontRef idx="minor">
            <a:schemeClr val="tx1"/>
          </a:fontRef>
        </p:style>
      </p:cxnSp>
      <p:sp>
        <p:nvSpPr>
          <p:cNvPr id="5" name="Google Shape;231;p18">
            <a:extLst>
              <a:ext uri="{FF2B5EF4-FFF2-40B4-BE49-F238E27FC236}">
                <a16:creationId xmlns:a16="http://schemas.microsoft.com/office/drawing/2014/main" id="{2B8CFD4A-3545-688C-9AC6-17D799CC675D}"/>
              </a:ext>
            </a:extLst>
          </p:cNvPr>
          <p:cNvSpPr txBox="1">
            <a:spLocks/>
          </p:cNvSpPr>
          <p:nvPr/>
        </p:nvSpPr>
        <p:spPr>
          <a:xfrm>
            <a:off x="855300" y="4466995"/>
            <a:ext cx="5956215" cy="3963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1pPr>
            <a:lvl2pPr marR="0" lvl="1"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2pPr>
            <a:lvl3pPr marR="0" lvl="2"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3pPr>
            <a:lvl4pPr marR="0" lvl="3"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4pPr>
            <a:lvl5pPr marR="0" lvl="4"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5pPr>
            <a:lvl6pPr marR="0" lvl="5"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6pPr>
            <a:lvl7pPr marR="0" lvl="6"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7pPr>
            <a:lvl8pPr marR="0" lvl="7"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8pPr>
            <a:lvl9pPr marR="0" lvl="8" algn="l" rtl="0">
              <a:lnSpc>
                <a:spcPct val="90000"/>
              </a:lnSpc>
              <a:spcBef>
                <a:spcPts val="0"/>
              </a:spcBef>
              <a:spcAft>
                <a:spcPts val="0"/>
              </a:spcAft>
              <a:buClr>
                <a:schemeClr val="accent1"/>
              </a:buClr>
              <a:buSzPts val="2400"/>
              <a:buFont typeface="Barlow"/>
              <a:buNone/>
              <a:defRPr sz="2400" b="1" i="0" u="none" strike="noStrike" cap="none">
                <a:solidFill>
                  <a:schemeClr val="accent1"/>
                </a:solidFill>
                <a:latin typeface="Barlow"/>
                <a:ea typeface="Barlow"/>
                <a:cs typeface="Barlow"/>
                <a:sym typeface="Barlow"/>
              </a:defRPr>
            </a:lvl9pPr>
          </a:lstStyle>
          <a:p>
            <a:r>
              <a:rPr lang="en-US" sz="1600" b="0" dirty="0">
                <a:solidFill>
                  <a:schemeClr val="dk1"/>
                </a:solidFill>
                <a:latin typeface="Barlow Light"/>
                <a:sym typeface="Barlow Light"/>
              </a:rPr>
              <a:t>Beta is an estimation of volatility, and there is always some error associated with any estimation method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body" idx="1"/>
          </p:nvPr>
        </p:nvSpPr>
        <p:spPr>
          <a:xfrm>
            <a:off x="855274" y="1353950"/>
            <a:ext cx="5895091" cy="3418200"/>
          </a:xfrm>
          <a:prstGeom prst="rect">
            <a:avLst/>
          </a:prstGeom>
        </p:spPr>
        <p:txBody>
          <a:bodyPr spcFirstLastPara="1" wrap="square" lIns="0" tIns="0" rIns="0" bIns="0" anchor="t" anchorCtr="0">
            <a:noAutofit/>
          </a:bodyPr>
          <a:lstStyle/>
          <a:p>
            <a:pPr marL="0" indent="0">
              <a:spcBef>
                <a:spcPts val="800"/>
              </a:spcBef>
              <a:spcAft>
                <a:spcPts val="800"/>
              </a:spcAft>
              <a:buNone/>
            </a:pPr>
            <a:r>
              <a:rPr lang="en-US" dirty="0">
                <a:effectLst/>
              </a:rPr>
              <a:t>​</a:t>
            </a:r>
            <a:r>
              <a:rPr lang="en-US" dirty="0"/>
              <a:t>Ra​=Rf​+β</a:t>
            </a:r>
            <a:r>
              <a:rPr lang="en-US" dirty="0" err="1"/>
              <a:t>i</a:t>
            </a:r>
            <a:r>
              <a:rPr lang="en-US" dirty="0"/>
              <a:t>(Rm​−Rf​)</a:t>
            </a:r>
          </a:p>
          <a:p>
            <a:pPr marL="0" indent="0">
              <a:lnSpc>
                <a:spcPct val="100000"/>
              </a:lnSpc>
              <a:spcBef>
                <a:spcPts val="800"/>
              </a:spcBef>
              <a:spcAft>
                <a:spcPts val="800"/>
              </a:spcAft>
              <a:buNone/>
            </a:pPr>
            <a:r>
              <a:rPr lang="en-US" sz="1200" dirty="0"/>
              <a:t>where:</a:t>
            </a:r>
          </a:p>
          <a:p>
            <a:pPr marL="171450" indent="-171450">
              <a:lnSpc>
                <a:spcPct val="100000"/>
              </a:lnSpc>
              <a:spcBef>
                <a:spcPts val="800"/>
              </a:spcBef>
              <a:spcAft>
                <a:spcPts val="800"/>
              </a:spcAft>
            </a:pPr>
            <a:r>
              <a:rPr lang="en-US" sz="1200" dirty="0"/>
              <a:t>Ra​=expected return of investment</a:t>
            </a:r>
          </a:p>
          <a:p>
            <a:pPr marL="171450" indent="-171450">
              <a:lnSpc>
                <a:spcPct val="100000"/>
              </a:lnSpc>
              <a:spcBef>
                <a:spcPts val="800"/>
              </a:spcBef>
              <a:spcAft>
                <a:spcPts val="800"/>
              </a:spcAft>
            </a:pPr>
            <a:r>
              <a:rPr lang="en-US" sz="1200" dirty="0"/>
              <a:t>Rm = S&amp;P500 Return</a:t>
            </a:r>
          </a:p>
          <a:p>
            <a:pPr marL="171450" indent="-171450">
              <a:lnSpc>
                <a:spcPct val="100000"/>
              </a:lnSpc>
              <a:spcBef>
                <a:spcPts val="800"/>
              </a:spcBef>
              <a:spcAft>
                <a:spcPts val="800"/>
              </a:spcAft>
            </a:pPr>
            <a:r>
              <a:rPr lang="en-US" sz="1200" dirty="0"/>
              <a:t>Rf​=risk-free rate (Treasury Yield 5 Years)</a:t>
            </a:r>
          </a:p>
          <a:p>
            <a:pPr marL="171450" indent="-171450">
              <a:lnSpc>
                <a:spcPct val="100000"/>
              </a:lnSpc>
              <a:spcBef>
                <a:spcPts val="800"/>
              </a:spcBef>
              <a:spcAft>
                <a:spcPts val="800"/>
              </a:spcAft>
            </a:pPr>
            <a:r>
              <a:rPr lang="en-US" sz="1200" dirty="0"/>
              <a:t>β</a:t>
            </a:r>
            <a:r>
              <a:rPr lang="en-US" sz="1200" dirty="0" err="1"/>
              <a:t>i</a:t>
            </a:r>
            <a:r>
              <a:rPr lang="en-US" sz="1200" dirty="0"/>
              <a:t>​=beta of the investment</a:t>
            </a:r>
          </a:p>
          <a:p>
            <a:pPr marL="0" indent="0">
              <a:lnSpc>
                <a:spcPct val="100000"/>
              </a:lnSpc>
              <a:spcBef>
                <a:spcPts val="800"/>
              </a:spcBef>
              <a:spcAft>
                <a:spcPts val="800"/>
              </a:spcAft>
              <a:buNone/>
            </a:pPr>
            <a:r>
              <a:rPr lang="en-US" sz="1600" b="1" dirty="0">
                <a:solidFill>
                  <a:schemeClr val="accent1"/>
                </a:solidFill>
                <a:latin typeface="Barlow"/>
                <a:sym typeface="Barlow"/>
              </a:rPr>
              <a:t>-&gt;  3.53%+1.76*(9.12%-3.53%) = 13.36%</a:t>
            </a:r>
          </a:p>
          <a:p>
            <a:pPr marL="0" indent="0">
              <a:lnSpc>
                <a:spcPct val="100000"/>
              </a:lnSpc>
              <a:spcBef>
                <a:spcPts val="800"/>
              </a:spcBef>
              <a:spcAft>
                <a:spcPts val="800"/>
              </a:spcAft>
              <a:buNone/>
            </a:pPr>
            <a:r>
              <a:rPr lang="en-US" sz="1600" b="1" dirty="0">
                <a:solidFill>
                  <a:schemeClr val="accent1"/>
                </a:solidFill>
                <a:latin typeface="Barlow"/>
                <a:sym typeface="Barlow"/>
              </a:rPr>
              <a:t>*It means that the expected return of the investment, on the EXXON MOBIL stocks, is 13.36% per year.</a:t>
            </a:r>
          </a:p>
          <a:p>
            <a:pPr marL="0" indent="0">
              <a:lnSpc>
                <a:spcPct val="100000"/>
              </a:lnSpc>
              <a:spcBef>
                <a:spcPts val="800"/>
              </a:spcBef>
              <a:spcAft>
                <a:spcPts val="800"/>
              </a:spcAft>
              <a:buNone/>
            </a:pPr>
            <a:endParaRPr lang="en-US" sz="1200" dirty="0"/>
          </a:p>
          <a:p>
            <a:pPr marL="0" indent="0">
              <a:lnSpc>
                <a:spcPct val="100000"/>
              </a:lnSpc>
              <a:spcBef>
                <a:spcPts val="800"/>
              </a:spcBef>
              <a:spcAft>
                <a:spcPts val="800"/>
              </a:spcAft>
              <a:buNone/>
            </a:pPr>
            <a:endParaRPr sz="1200" dirty="0"/>
          </a:p>
        </p:txBody>
      </p:sp>
      <p:sp>
        <p:nvSpPr>
          <p:cNvPr id="231" name="Google Shape;231;p18"/>
          <p:cNvSpPr txBox="1">
            <a:spLocks noGrp="1"/>
          </p:cNvSpPr>
          <p:nvPr>
            <p:ph type="title"/>
          </p:nvPr>
        </p:nvSpPr>
        <p:spPr>
          <a:xfrm>
            <a:off x="835793" y="887499"/>
            <a:ext cx="5956215" cy="396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dirty="0"/>
              <a:t>CAPM Model</a:t>
            </a:r>
            <a:endParaRPr sz="2000" b="0" dirty="0">
              <a:solidFill>
                <a:schemeClr val="dk1"/>
              </a:solidFill>
              <a:latin typeface="Barlow Light"/>
              <a:sym typeface="Barlow Light"/>
            </a:endParaRPr>
          </a:p>
        </p:txBody>
      </p:sp>
      <p:sp>
        <p:nvSpPr>
          <p:cNvPr id="233" name="Google Shape;233;p18"/>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32" name="Grupo 31">
            <a:extLst>
              <a:ext uri="{FF2B5EF4-FFF2-40B4-BE49-F238E27FC236}">
                <a16:creationId xmlns:a16="http://schemas.microsoft.com/office/drawing/2014/main" id="{27D7F53F-206B-D74E-A127-965CDA9C634C}"/>
              </a:ext>
            </a:extLst>
          </p:cNvPr>
          <p:cNvGrpSpPr/>
          <p:nvPr/>
        </p:nvGrpSpPr>
        <p:grpSpPr>
          <a:xfrm>
            <a:off x="6114994" y="720387"/>
            <a:ext cx="2731502" cy="3852570"/>
            <a:chOff x="996049" y="1552369"/>
            <a:chExt cx="485510" cy="684774"/>
          </a:xfrm>
        </p:grpSpPr>
        <p:sp>
          <p:nvSpPr>
            <p:cNvPr id="33" name="Google Shape;902;p46">
              <a:extLst>
                <a:ext uri="{FF2B5EF4-FFF2-40B4-BE49-F238E27FC236}">
                  <a16:creationId xmlns:a16="http://schemas.microsoft.com/office/drawing/2014/main" id="{ADE9C839-9010-8F44-8D5C-E3A472A8B99B}"/>
                </a:ext>
              </a:extLst>
            </p:cNvPr>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03;p46">
              <a:extLst>
                <a:ext uri="{FF2B5EF4-FFF2-40B4-BE49-F238E27FC236}">
                  <a16:creationId xmlns:a16="http://schemas.microsoft.com/office/drawing/2014/main" id="{335A1274-4121-F84D-A635-1EB9A4CCFE56}"/>
                </a:ext>
              </a:extLst>
            </p:cNvPr>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904;p46">
              <a:extLst>
                <a:ext uri="{FF2B5EF4-FFF2-40B4-BE49-F238E27FC236}">
                  <a16:creationId xmlns:a16="http://schemas.microsoft.com/office/drawing/2014/main" id="{D4D1A8AE-09CD-CC43-8DB0-6EC46D024BAC}"/>
                </a:ext>
              </a:extLst>
            </p:cNvPr>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905;p46">
              <a:extLst>
                <a:ext uri="{FF2B5EF4-FFF2-40B4-BE49-F238E27FC236}">
                  <a16:creationId xmlns:a16="http://schemas.microsoft.com/office/drawing/2014/main" id="{E32FACC0-89B5-8948-A06C-5E60902068C6}"/>
                </a:ext>
              </a:extLst>
            </p:cNvPr>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906;p46">
              <a:extLst>
                <a:ext uri="{FF2B5EF4-FFF2-40B4-BE49-F238E27FC236}">
                  <a16:creationId xmlns:a16="http://schemas.microsoft.com/office/drawing/2014/main" id="{4A6F7ADA-2221-104F-873B-9FA176D3B94A}"/>
                </a:ext>
              </a:extLst>
            </p:cNvPr>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907;p46">
              <a:extLst>
                <a:ext uri="{FF2B5EF4-FFF2-40B4-BE49-F238E27FC236}">
                  <a16:creationId xmlns:a16="http://schemas.microsoft.com/office/drawing/2014/main" id="{6FA45E0E-0571-5847-9CB1-9A8F67DD1FB2}"/>
                </a:ext>
              </a:extLst>
            </p:cNvPr>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908;p46">
              <a:extLst>
                <a:ext uri="{FF2B5EF4-FFF2-40B4-BE49-F238E27FC236}">
                  <a16:creationId xmlns:a16="http://schemas.microsoft.com/office/drawing/2014/main" id="{FDC65089-E99B-9F4F-B5BA-243D808FEF48}"/>
                </a:ext>
              </a:extLst>
            </p:cNvPr>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909;p46">
              <a:extLst>
                <a:ext uri="{FF2B5EF4-FFF2-40B4-BE49-F238E27FC236}">
                  <a16:creationId xmlns:a16="http://schemas.microsoft.com/office/drawing/2014/main" id="{48445B42-FE69-8D4D-9417-D33EFDCF2293}"/>
                </a:ext>
              </a:extLst>
            </p:cNvPr>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910;p46">
              <a:extLst>
                <a:ext uri="{FF2B5EF4-FFF2-40B4-BE49-F238E27FC236}">
                  <a16:creationId xmlns:a16="http://schemas.microsoft.com/office/drawing/2014/main" id="{88ADB674-7131-1D4A-BBE7-E13B89F2D9DA}"/>
                </a:ext>
              </a:extLst>
            </p:cNvPr>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911;p46">
              <a:extLst>
                <a:ext uri="{FF2B5EF4-FFF2-40B4-BE49-F238E27FC236}">
                  <a16:creationId xmlns:a16="http://schemas.microsoft.com/office/drawing/2014/main" id="{D1BACE58-8B51-9149-8067-B322DC9159AA}"/>
                </a:ext>
              </a:extLst>
            </p:cNvPr>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912;p46">
              <a:extLst>
                <a:ext uri="{FF2B5EF4-FFF2-40B4-BE49-F238E27FC236}">
                  <a16:creationId xmlns:a16="http://schemas.microsoft.com/office/drawing/2014/main" id="{F8D6A5C9-4FFB-A248-BDA4-38A8096B9E73}"/>
                </a:ext>
              </a:extLst>
            </p:cNvPr>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913;p46">
              <a:extLst>
                <a:ext uri="{FF2B5EF4-FFF2-40B4-BE49-F238E27FC236}">
                  <a16:creationId xmlns:a16="http://schemas.microsoft.com/office/drawing/2014/main" id="{FE86E837-BB1E-B74A-B389-AEC13F0C61F2}"/>
                </a:ext>
              </a:extLst>
            </p:cNvPr>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914;p46">
              <a:extLst>
                <a:ext uri="{FF2B5EF4-FFF2-40B4-BE49-F238E27FC236}">
                  <a16:creationId xmlns:a16="http://schemas.microsoft.com/office/drawing/2014/main" id="{6A7E626B-EC52-C543-9825-21491672C695}"/>
                </a:ext>
              </a:extLst>
            </p:cNvPr>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915;p46">
              <a:extLst>
                <a:ext uri="{FF2B5EF4-FFF2-40B4-BE49-F238E27FC236}">
                  <a16:creationId xmlns:a16="http://schemas.microsoft.com/office/drawing/2014/main" id="{16031D86-5C06-5541-B19C-2F3BE6E5E671}"/>
                </a:ext>
              </a:extLst>
            </p:cNvPr>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916;p46">
              <a:extLst>
                <a:ext uri="{FF2B5EF4-FFF2-40B4-BE49-F238E27FC236}">
                  <a16:creationId xmlns:a16="http://schemas.microsoft.com/office/drawing/2014/main" id="{D02F4EFF-AE49-6145-B72E-D27550E83D74}"/>
                </a:ext>
              </a:extLst>
            </p:cNvPr>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917;p46">
              <a:extLst>
                <a:ext uri="{FF2B5EF4-FFF2-40B4-BE49-F238E27FC236}">
                  <a16:creationId xmlns:a16="http://schemas.microsoft.com/office/drawing/2014/main" id="{FC115EF8-11A8-2548-AFA3-23752B46CF20}"/>
                </a:ext>
              </a:extLst>
            </p:cNvPr>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918;p46">
              <a:extLst>
                <a:ext uri="{FF2B5EF4-FFF2-40B4-BE49-F238E27FC236}">
                  <a16:creationId xmlns:a16="http://schemas.microsoft.com/office/drawing/2014/main" id="{E54C2B83-DC51-444F-A417-DFC3D42DBE81}"/>
                </a:ext>
              </a:extLst>
            </p:cNvPr>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919;p46">
              <a:extLst>
                <a:ext uri="{FF2B5EF4-FFF2-40B4-BE49-F238E27FC236}">
                  <a16:creationId xmlns:a16="http://schemas.microsoft.com/office/drawing/2014/main" id="{3C5A5D38-ECBB-CA4B-AC3D-53B44E8CED8C}"/>
                </a:ext>
              </a:extLst>
            </p:cNvPr>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920;p46">
              <a:extLst>
                <a:ext uri="{FF2B5EF4-FFF2-40B4-BE49-F238E27FC236}">
                  <a16:creationId xmlns:a16="http://schemas.microsoft.com/office/drawing/2014/main" id="{92428EE1-2A41-C04D-AFDA-1E0CDC80C136}"/>
                </a:ext>
              </a:extLst>
            </p:cNvPr>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921;p46">
              <a:extLst>
                <a:ext uri="{FF2B5EF4-FFF2-40B4-BE49-F238E27FC236}">
                  <a16:creationId xmlns:a16="http://schemas.microsoft.com/office/drawing/2014/main" id="{6F68255C-138C-7747-B125-83E496D55536}"/>
                </a:ext>
              </a:extLst>
            </p:cNvPr>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922;p46">
              <a:extLst>
                <a:ext uri="{FF2B5EF4-FFF2-40B4-BE49-F238E27FC236}">
                  <a16:creationId xmlns:a16="http://schemas.microsoft.com/office/drawing/2014/main" id="{DB2A7262-131B-3145-82C2-BA186A086260}"/>
                </a:ext>
              </a:extLst>
            </p:cNvPr>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923;p46">
              <a:extLst>
                <a:ext uri="{FF2B5EF4-FFF2-40B4-BE49-F238E27FC236}">
                  <a16:creationId xmlns:a16="http://schemas.microsoft.com/office/drawing/2014/main" id="{555CBBFA-96D6-8B44-975E-7FFF594F6517}"/>
                </a:ext>
              </a:extLst>
            </p:cNvPr>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924;p46">
              <a:extLst>
                <a:ext uri="{FF2B5EF4-FFF2-40B4-BE49-F238E27FC236}">
                  <a16:creationId xmlns:a16="http://schemas.microsoft.com/office/drawing/2014/main" id="{D916518A-D3DC-E546-87A7-451A44B96F8C}"/>
                </a:ext>
              </a:extLst>
            </p:cNvPr>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925;p46">
              <a:extLst>
                <a:ext uri="{FF2B5EF4-FFF2-40B4-BE49-F238E27FC236}">
                  <a16:creationId xmlns:a16="http://schemas.microsoft.com/office/drawing/2014/main" id="{0E9F9831-8332-784A-88BF-5AE2B538CAA7}"/>
                </a:ext>
              </a:extLst>
            </p:cNvPr>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926;p46">
              <a:extLst>
                <a:ext uri="{FF2B5EF4-FFF2-40B4-BE49-F238E27FC236}">
                  <a16:creationId xmlns:a16="http://schemas.microsoft.com/office/drawing/2014/main" id="{20290011-3A1B-2E45-971D-9279BC3E9284}"/>
                </a:ext>
              </a:extLst>
            </p:cNvPr>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62451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4"/>
          <p:cNvSpPr txBox="1">
            <a:spLocks noGrp="1"/>
          </p:cNvSpPr>
          <p:nvPr>
            <p:ph type="ctrTitle"/>
          </p:nvPr>
        </p:nvSpPr>
        <p:spPr>
          <a:xfrm>
            <a:off x="855300" y="1534047"/>
            <a:ext cx="51108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3</a:t>
            </a:r>
            <a:r>
              <a:rPr lang="en" dirty="0">
                <a:solidFill>
                  <a:schemeClr val="accent1"/>
                </a:solidFill>
              </a:rPr>
              <a:t>.</a:t>
            </a:r>
            <a:r>
              <a:rPr lang="en" dirty="0"/>
              <a:t> RATIO ANALYSIS</a:t>
            </a:r>
            <a:endParaRPr dirty="0"/>
          </a:p>
        </p:txBody>
      </p:sp>
      <p:sp>
        <p:nvSpPr>
          <p:cNvPr id="124" name="Google Shape;124;p14"/>
          <p:cNvSpPr txBox="1">
            <a:spLocks noGrp="1"/>
          </p:cNvSpPr>
          <p:nvPr>
            <p:ph type="subTitle" idx="1"/>
          </p:nvPr>
        </p:nvSpPr>
        <p:spPr>
          <a:xfrm>
            <a:off x="855299" y="2714552"/>
            <a:ext cx="5427097" cy="4281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US" dirty="0"/>
              <a:t> Used to evaluate a company's financial health and performance across different areas.</a:t>
            </a:r>
          </a:p>
        </p:txBody>
      </p:sp>
      <p:grpSp>
        <p:nvGrpSpPr>
          <p:cNvPr id="58" name="Grupo 57">
            <a:extLst>
              <a:ext uri="{FF2B5EF4-FFF2-40B4-BE49-F238E27FC236}">
                <a16:creationId xmlns:a16="http://schemas.microsoft.com/office/drawing/2014/main" id="{BE09234F-AC63-D547-96F7-8F45296756FE}"/>
              </a:ext>
            </a:extLst>
          </p:cNvPr>
          <p:cNvGrpSpPr/>
          <p:nvPr/>
        </p:nvGrpSpPr>
        <p:grpSpPr>
          <a:xfrm>
            <a:off x="5676680" y="1130301"/>
            <a:ext cx="3046932" cy="2869148"/>
            <a:chOff x="5427606" y="1552655"/>
            <a:chExt cx="726137" cy="683768"/>
          </a:xfrm>
        </p:grpSpPr>
        <p:sp>
          <p:nvSpPr>
            <p:cNvPr id="59" name="Google Shape;851;p46">
              <a:extLst>
                <a:ext uri="{FF2B5EF4-FFF2-40B4-BE49-F238E27FC236}">
                  <a16:creationId xmlns:a16="http://schemas.microsoft.com/office/drawing/2014/main" id="{F1C544D4-7F71-D54A-B00D-315A50D52229}"/>
                </a:ext>
              </a:extLst>
            </p:cNvPr>
            <p:cNvSpPr/>
            <p:nvPr/>
          </p:nvSpPr>
          <p:spPr>
            <a:xfrm>
              <a:off x="5572580" y="1632552"/>
              <a:ext cx="178456" cy="192551"/>
            </a:xfrm>
            <a:custGeom>
              <a:avLst/>
              <a:gdLst/>
              <a:ahLst/>
              <a:cxnLst/>
              <a:rect l="l" t="t" r="r" b="b"/>
              <a:pathLst>
                <a:path w="1784563" h="1925515" extrusionOk="0">
                  <a:moveTo>
                    <a:pt x="1784564" y="1004796"/>
                  </a:moveTo>
                  <a:lnTo>
                    <a:pt x="8243" y="0"/>
                  </a:lnTo>
                  <a:lnTo>
                    <a:pt x="0" y="920719"/>
                  </a:lnTo>
                  <a:lnTo>
                    <a:pt x="1776321" y="1925515"/>
                  </a:lnTo>
                  <a:lnTo>
                    <a:pt x="1784564" y="100479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852;p46">
              <a:extLst>
                <a:ext uri="{FF2B5EF4-FFF2-40B4-BE49-F238E27FC236}">
                  <a16:creationId xmlns:a16="http://schemas.microsoft.com/office/drawing/2014/main" id="{8D4662E8-B8D6-A54C-9773-97E896FA4B5B}"/>
                </a:ext>
              </a:extLst>
            </p:cNvPr>
            <p:cNvSpPr/>
            <p:nvPr/>
          </p:nvSpPr>
          <p:spPr>
            <a:xfrm>
              <a:off x="5618439" y="1680309"/>
              <a:ext cx="53496" cy="41296"/>
            </a:xfrm>
            <a:custGeom>
              <a:avLst/>
              <a:gdLst/>
              <a:ahLst/>
              <a:cxnLst/>
              <a:rect l="l" t="t" r="r" b="b"/>
              <a:pathLst>
                <a:path w="534957" h="412963" extrusionOk="0">
                  <a:moveTo>
                    <a:pt x="824" y="0"/>
                  </a:moveTo>
                  <a:lnTo>
                    <a:pt x="534957" y="302510"/>
                  </a:lnTo>
                  <a:lnTo>
                    <a:pt x="534133" y="412964"/>
                  </a:lnTo>
                  <a:lnTo>
                    <a:pt x="0" y="110453"/>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853;p46">
              <a:extLst>
                <a:ext uri="{FF2B5EF4-FFF2-40B4-BE49-F238E27FC236}">
                  <a16:creationId xmlns:a16="http://schemas.microsoft.com/office/drawing/2014/main" id="{1849BD79-1C27-EC45-AD1B-1D7BA595AF18}"/>
                </a:ext>
              </a:extLst>
            </p:cNvPr>
            <p:cNvSpPr/>
            <p:nvPr/>
          </p:nvSpPr>
          <p:spPr>
            <a:xfrm>
              <a:off x="5618275" y="1702420"/>
              <a:ext cx="113833" cy="75586"/>
            </a:xfrm>
            <a:custGeom>
              <a:avLst/>
              <a:gdLst/>
              <a:ahLst/>
              <a:cxnLst/>
              <a:rect l="l" t="t" r="r" b="b"/>
              <a:pathLst>
                <a:path w="1138329" h="755863" extrusionOk="0">
                  <a:moveTo>
                    <a:pt x="824" y="0"/>
                  </a:moveTo>
                  <a:lnTo>
                    <a:pt x="1138329" y="643762"/>
                  </a:lnTo>
                  <a:lnTo>
                    <a:pt x="1137505" y="755864"/>
                  </a:lnTo>
                  <a:lnTo>
                    <a:pt x="0" y="112102"/>
                  </a:lnTo>
                  <a:lnTo>
                    <a:pt x="824"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854;p46">
              <a:extLst>
                <a:ext uri="{FF2B5EF4-FFF2-40B4-BE49-F238E27FC236}">
                  <a16:creationId xmlns:a16="http://schemas.microsoft.com/office/drawing/2014/main" id="{DD3E07EE-044A-C440-B626-DAE79832DA31}"/>
                </a:ext>
              </a:extLst>
            </p:cNvPr>
            <p:cNvSpPr/>
            <p:nvPr/>
          </p:nvSpPr>
          <p:spPr>
            <a:xfrm>
              <a:off x="5588934" y="166311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3"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855;p46">
              <a:extLst>
                <a:ext uri="{FF2B5EF4-FFF2-40B4-BE49-F238E27FC236}">
                  <a16:creationId xmlns:a16="http://schemas.microsoft.com/office/drawing/2014/main" id="{366A95C5-5A38-C44C-A7EE-23495A45664C}"/>
                </a:ext>
              </a:extLst>
            </p:cNvPr>
            <p:cNvSpPr/>
            <p:nvPr/>
          </p:nvSpPr>
          <p:spPr>
            <a:xfrm>
              <a:off x="5975369" y="2043872"/>
              <a:ext cx="178374" cy="192551"/>
            </a:xfrm>
            <a:custGeom>
              <a:avLst/>
              <a:gdLst/>
              <a:ahLst/>
              <a:cxnLst/>
              <a:rect l="l" t="t" r="r" b="b"/>
              <a:pathLst>
                <a:path w="1783739" h="1925515" extrusionOk="0">
                  <a:moveTo>
                    <a:pt x="1783740" y="1004796"/>
                  </a:moveTo>
                  <a:lnTo>
                    <a:pt x="8243" y="0"/>
                  </a:lnTo>
                  <a:lnTo>
                    <a:pt x="0" y="920719"/>
                  </a:lnTo>
                  <a:lnTo>
                    <a:pt x="1776321" y="1925515"/>
                  </a:lnTo>
                  <a:lnTo>
                    <a:pt x="1783740" y="1004796"/>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856;p46">
              <a:extLst>
                <a:ext uri="{FF2B5EF4-FFF2-40B4-BE49-F238E27FC236}">
                  <a16:creationId xmlns:a16="http://schemas.microsoft.com/office/drawing/2014/main" id="{CAF1EBBB-8F42-A540-988C-94DC34629144}"/>
                </a:ext>
              </a:extLst>
            </p:cNvPr>
            <p:cNvSpPr/>
            <p:nvPr/>
          </p:nvSpPr>
          <p:spPr>
            <a:xfrm>
              <a:off x="6021228" y="2091629"/>
              <a:ext cx="53496" cy="41296"/>
            </a:xfrm>
            <a:custGeom>
              <a:avLst/>
              <a:gdLst/>
              <a:ahLst/>
              <a:cxnLst/>
              <a:rect l="l" t="t" r="r" b="b"/>
              <a:pathLst>
                <a:path w="534957" h="412963" extrusionOk="0">
                  <a:moveTo>
                    <a:pt x="825" y="0"/>
                  </a:moveTo>
                  <a:lnTo>
                    <a:pt x="534957" y="302510"/>
                  </a:lnTo>
                  <a:lnTo>
                    <a:pt x="534133" y="412964"/>
                  </a:lnTo>
                  <a:lnTo>
                    <a:pt x="0" y="110454"/>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857;p46">
              <a:extLst>
                <a:ext uri="{FF2B5EF4-FFF2-40B4-BE49-F238E27FC236}">
                  <a16:creationId xmlns:a16="http://schemas.microsoft.com/office/drawing/2014/main" id="{432B05F2-8270-6240-B2EF-08BFCC483C6E}"/>
                </a:ext>
              </a:extLst>
            </p:cNvPr>
            <p:cNvSpPr/>
            <p:nvPr/>
          </p:nvSpPr>
          <p:spPr>
            <a:xfrm>
              <a:off x="6021064" y="2113740"/>
              <a:ext cx="113833" cy="75586"/>
            </a:xfrm>
            <a:custGeom>
              <a:avLst/>
              <a:gdLst/>
              <a:ahLst/>
              <a:cxnLst/>
              <a:rect l="l" t="t" r="r" b="b"/>
              <a:pathLst>
                <a:path w="1138329" h="755863" extrusionOk="0">
                  <a:moveTo>
                    <a:pt x="825" y="0"/>
                  </a:moveTo>
                  <a:lnTo>
                    <a:pt x="1138329" y="643762"/>
                  </a:lnTo>
                  <a:lnTo>
                    <a:pt x="1137505" y="755863"/>
                  </a:lnTo>
                  <a:lnTo>
                    <a:pt x="0" y="112102"/>
                  </a:lnTo>
                  <a:lnTo>
                    <a:pt x="82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858;p46">
              <a:extLst>
                <a:ext uri="{FF2B5EF4-FFF2-40B4-BE49-F238E27FC236}">
                  <a16:creationId xmlns:a16="http://schemas.microsoft.com/office/drawing/2014/main" id="{A2BC29EB-3E6B-5D43-98E6-674777F7362C}"/>
                </a:ext>
              </a:extLst>
            </p:cNvPr>
            <p:cNvSpPr/>
            <p:nvPr/>
          </p:nvSpPr>
          <p:spPr>
            <a:xfrm>
              <a:off x="5991723" y="2074430"/>
              <a:ext cx="20197" cy="29795"/>
            </a:xfrm>
            <a:custGeom>
              <a:avLst/>
              <a:gdLst/>
              <a:ahLst/>
              <a:cxnLst/>
              <a:rect l="l" t="t" r="r" b="b"/>
              <a:pathLst>
                <a:path w="201970" h="297952" extrusionOk="0">
                  <a:moveTo>
                    <a:pt x="201960" y="206264"/>
                  </a:moveTo>
                  <a:cubicBezTo>
                    <a:pt x="201135" y="282097"/>
                    <a:pt x="155800" y="318366"/>
                    <a:pt x="99749" y="286219"/>
                  </a:cubicBezTo>
                  <a:cubicBezTo>
                    <a:pt x="43698" y="254896"/>
                    <a:pt x="-813" y="167523"/>
                    <a:pt x="11" y="91689"/>
                  </a:cubicBezTo>
                  <a:cubicBezTo>
                    <a:pt x="835" y="15855"/>
                    <a:pt x="46171" y="-20413"/>
                    <a:pt x="102222" y="11734"/>
                  </a:cubicBezTo>
                  <a:cubicBezTo>
                    <a:pt x="158272" y="43056"/>
                    <a:pt x="202784" y="130430"/>
                    <a:pt x="201960" y="20626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859;p46">
              <a:extLst>
                <a:ext uri="{FF2B5EF4-FFF2-40B4-BE49-F238E27FC236}">
                  <a16:creationId xmlns:a16="http://schemas.microsoft.com/office/drawing/2014/main" id="{7631B307-8DD9-6D4A-897D-3C8FC52157C9}"/>
                </a:ext>
              </a:extLst>
            </p:cNvPr>
            <p:cNvSpPr/>
            <p:nvPr/>
          </p:nvSpPr>
          <p:spPr>
            <a:xfrm>
              <a:off x="5805575" y="1552655"/>
              <a:ext cx="281739" cy="470993"/>
            </a:xfrm>
            <a:custGeom>
              <a:avLst/>
              <a:gdLst/>
              <a:ahLst/>
              <a:cxnLst/>
              <a:rect l="l" t="t" r="r" b="b"/>
              <a:pathLst>
                <a:path w="2817385" h="4709929" extrusionOk="0">
                  <a:moveTo>
                    <a:pt x="1415287" y="36268"/>
                  </a:moveTo>
                  <a:cubicBezTo>
                    <a:pt x="1080630" y="101386"/>
                    <a:pt x="328063" y="185463"/>
                    <a:pt x="0" y="0"/>
                  </a:cubicBezTo>
                  <a:cubicBezTo>
                    <a:pt x="2473" y="1312252"/>
                    <a:pt x="323942" y="3174298"/>
                    <a:pt x="1374897" y="4709930"/>
                  </a:cubicBezTo>
                  <a:cubicBezTo>
                    <a:pt x="2442338" y="4372799"/>
                    <a:pt x="2792657" y="2891570"/>
                    <a:pt x="2817385" y="1594980"/>
                  </a:cubicBezTo>
                  <a:cubicBezTo>
                    <a:pt x="2489322" y="1408693"/>
                    <a:pt x="1745823" y="478082"/>
                    <a:pt x="1415287" y="3626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860;p46">
              <a:extLst>
                <a:ext uri="{FF2B5EF4-FFF2-40B4-BE49-F238E27FC236}">
                  <a16:creationId xmlns:a16="http://schemas.microsoft.com/office/drawing/2014/main" id="{F702330B-50D6-094E-AB43-9A0E6931B525}"/>
                </a:ext>
              </a:extLst>
            </p:cNvPr>
            <p:cNvSpPr/>
            <p:nvPr/>
          </p:nvSpPr>
          <p:spPr>
            <a:xfrm>
              <a:off x="5764811" y="1579780"/>
              <a:ext cx="281738" cy="470993"/>
            </a:xfrm>
            <a:custGeom>
              <a:avLst/>
              <a:gdLst/>
              <a:ahLst/>
              <a:cxnLst/>
              <a:rect l="l" t="t" r="r" b="b"/>
              <a:pathLst>
                <a:path w="2817384" h="4709929" extrusionOk="0">
                  <a:moveTo>
                    <a:pt x="1415287" y="36268"/>
                  </a:moveTo>
                  <a:cubicBezTo>
                    <a:pt x="1080630" y="101386"/>
                    <a:pt x="328063" y="185463"/>
                    <a:pt x="0" y="0"/>
                  </a:cubicBezTo>
                  <a:cubicBezTo>
                    <a:pt x="2473" y="1312252"/>
                    <a:pt x="323942" y="3174298"/>
                    <a:pt x="1374897" y="4709930"/>
                  </a:cubicBezTo>
                  <a:cubicBezTo>
                    <a:pt x="2442338" y="4372799"/>
                    <a:pt x="2792657" y="2890746"/>
                    <a:pt x="2817385" y="1594980"/>
                  </a:cubicBezTo>
                  <a:cubicBezTo>
                    <a:pt x="2489322" y="1408693"/>
                    <a:pt x="1745823" y="478082"/>
                    <a:pt x="1415287" y="36268"/>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861;p46">
              <a:extLst>
                <a:ext uri="{FF2B5EF4-FFF2-40B4-BE49-F238E27FC236}">
                  <a16:creationId xmlns:a16="http://schemas.microsoft.com/office/drawing/2014/main" id="{B55041BE-B97C-AB43-9894-1BB2E773925D}"/>
                </a:ext>
              </a:extLst>
            </p:cNvPr>
            <p:cNvSpPr/>
            <p:nvPr/>
          </p:nvSpPr>
          <p:spPr>
            <a:xfrm>
              <a:off x="5901978" y="1583397"/>
              <a:ext cx="144249" cy="467284"/>
            </a:xfrm>
            <a:custGeom>
              <a:avLst/>
              <a:gdLst/>
              <a:ahLst/>
              <a:cxnLst/>
              <a:rect l="l" t="t" r="r" b="b"/>
              <a:pathLst>
                <a:path w="1442487" h="4672836" extrusionOk="0">
                  <a:moveTo>
                    <a:pt x="1442488" y="1557887"/>
                  </a:moveTo>
                  <a:cubicBezTo>
                    <a:pt x="1113601" y="1371600"/>
                    <a:pt x="370925" y="441813"/>
                    <a:pt x="40389" y="0"/>
                  </a:cubicBezTo>
                  <a:lnTo>
                    <a:pt x="0" y="4672837"/>
                  </a:lnTo>
                  <a:cubicBezTo>
                    <a:pt x="1066617" y="4336531"/>
                    <a:pt x="1416935" y="2854478"/>
                    <a:pt x="1442488" y="155788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 name="Google Shape;862;p46">
              <a:extLst>
                <a:ext uri="{FF2B5EF4-FFF2-40B4-BE49-F238E27FC236}">
                  <a16:creationId xmlns:a16="http://schemas.microsoft.com/office/drawing/2014/main" id="{8B50823C-5A96-3641-A556-DAE95298F1B5}"/>
                </a:ext>
              </a:extLst>
            </p:cNvPr>
            <p:cNvSpPr/>
            <p:nvPr/>
          </p:nvSpPr>
          <p:spPr>
            <a:xfrm>
              <a:off x="5727992" y="1830649"/>
              <a:ext cx="165515" cy="394994"/>
            </a:xfrm>
            <a:custGeom>
              <a:avLst/>
              <a:gdLst/>
              <a:ahLst/>
              <a:cxnLst/>
              <a:rect l="l" t="t" r="r" b="b"/>
              <a:pathLst>
                <a:path w="1655151" h="3949944" extrusionOk="0">
                  <a:moveTo>
                    <a:pt x="0" y="0"/>
                  </a:moveTo>
                  <a:lnTo>
                    <a:pt x="1654328" y="910828"/>
                  </a:lnTo>
                  <a:lnTo>
                    <a:pt x="1655152" y="3949944"/>
                  </a:lnTo>
                  <a:lnTo>
                    <a:pt x="824" y="303994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 name="Google Shape;863;p46">
              <a:extLst>
                <a:ext uri="{FF2B5EF4-FFF2-40B4-BE49-F238E27FC236}">
                  <a16:creationId xmlns:a16="http://schemas.microsoft.com/office/drawing/2014/main" id="{70642E7E-77CA-1E48-AB32-9B17E91E469B}"/>
                </a:ext>
              </a:extLst>
            </p:cNvPr>
            <p:cNvSpPr/>
            <p:nvPr/>
          </p:nvSpPr>
          <p:spPr>
            <a:xfrm>
              <a:off x="5749360" y="2007787"/>
              <a:ext cx="125043" cy="177632"/>
            </a:xfrm>
            <a:custGeom>
              <a:avLst/>
              <a:gdLst/>
              <a:ahLst/>
              <a:cxnLst/>
              <a:rect l="l" t="t" r="r" b="b"/>
              <a:pathLst>
                <a:path w="1250431" h="1776320" extrusionOk="0">
                  <a:moveTo>
                    <a:pt x="0" y="0"/>
                  </a:moveTo>
                  <a:lnTo>
                    <a:pt x="1247134" y="686624"/>
                  </a:lnTo>
                  <a:lnTo>
                    <a:pt x="1250431" y="1776321"/>
                  </a:lnTo>
                  <a:lnTo>
                    <a:pt x="3297" y="10896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 name="Google Shape;864;p46">
              <a:extLst>
                <a:ext uri="{FF2B5EF4-FFF2-40B4-BE49-F238E27FC236}">
                  <a16:creationId xmlns:a16="http://schemas.microsoft.com/office/drawing/2014/main" id="{0009CD3E-4917-7D4D-94AF-A19C3722079A}"/>
                </a:ext>
              </a:extLst>
            </p:cNvPr>
            <p:cNvSpPr/>
            <p:nvPr/>
          </p:nvSpPr>
          <p:spPr>
            <a:xfrm>
              <a:off x="5751579" y="1935452"/>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865;p46">
              <a:extLst>
                <a:ext uri="{FF2B5EF4-FFF2-40B4-BE49-F238E27FC236}">
                  <a16:creationId xmlns:a16="http://schemas.microsoft.com/office/drawing/2014/main" id="{8069BFE1-A2A5-C847-A718-722005375BF8}"/>
                </a:ext>
              </a:extLst>
            </p:cNvPr>
            <p:cNvSpPr/>
            <p:nvPr/>
          </p:nvSpPr>
          <p:spPr>
            <a:xfrm>
              <a:off x="5751826" y="1957646"/>
              <a:ext cx="57700" cy="42945"/>
            </a:xfrm>
            <a:custGeom>
              <a:avLst/>
              <a:gdLst/>
              <a:ahLst/>
              <a:cxnLst/>
              <a:rect l="l" t="t" r="r" b="b"/>
              <a:pathLst>
                <a:path w="576995" h="429449" extrusionOk="0">
                  <a:moveTo>
                    <a:pt x="0" y="0"/>
                  </a:moveTo>
                  <a:lnTo>
                    <a:pt x="576995" y="317347"/>
                  </a:lnTo>
                  <a:lnTo>
                    <a:pt x="576995" y="429449"/>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866;p46">
              <a:extLst>
                <a:ext uri="{FF2B5EF4-FFF2-40B4-BE49-F238E27FC236}">
                  <a16:creationId xmlns:a16="http://schemas.microsoft.com/office/drawing/2014/main" id="{B512B5AA-5BDF-1249-8D89-119AD0114FE7}"/>
                </a:ext>
              </a:extLst>
            </p:cNvPr>
            <p:cNvSpPr/>
            <p:nvPr/>
          </p:nvSpPr>
          <p:spPr>
            <a:xfrm>
              <a:off x="5751744" y="1979017"/>
              <a:ext cx="109464" cy="71465"/>
            </a:xfrm>
            <a:custGeom>
              <a:avLst/>
              <a:gdLst/>
              <a:ahLst/>
              <a:cxnLst/>
              <a:rect l="l" t="t" r="r" b="b"/>
              <a:pathLst>
                <a:path w="1094642" h="714649" extrusionOk="0">
                  <a:moveTo>
                    <a:pt x="0" y="0"/>
                  </a:moveTo>
                  <a:lnTo>
                    <a:pt x="1094643" y="602548"/>
                  </a:lnTo>
                  <a:lnTo>
                    <a:pt x="1094643" y="714650"/>
                  </a:lnTo>
                  <a:lnTo>
                    <a:pt x="0" y="11210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867;p46">
              <a:extLst>
                <a:ext uri="{FF2B5EF4-FFF2-40B4-BE49-F238E27FC236}">
                  <a16:creationId xmlns:a16="http://schemas.microsoft.com/office/drawing/2014/main" id="{9413810C-4B1C-4045-9C07-58CE519428A8}"/>
                </a:ext>
              </a:extLst>
            </p:cNvPr>
            <p:cNvSpPr/>
            <p:nvPr/>
          </p:nvSpPr>
          <p:spPr>
            <a:xfrm>
              <a:off x="5727992" y="1830649"/>
              <a:ext cx="165598" cy="143589"/>
            </a:xfrm>
            <a:custGeom>
              <a:avLst/>
              <a:gdLst/>
              <a:ahLst/>
              <a:cxnLst/>
              <a:rect l="l" t="t" r="r" b="b"/>
              <a:pathLst>
                <a:path w="1655976" h="1435893" extrusionOk="0">
                  <a:moveTo>
                    <a:pt x="0" y="0"/>
                  </a:moveTo>
                  <a:lnTo>
                    <a:pt x="1654328" y="910828"/>
                  </a:lnTo>
                  <a:lnTo>
                    <a:pt x="1655976" y="1435894"/>
                  </a:lnTo>
                  <a:lnTo>
                    <a:pt x="824" y="5258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868;p46">
              <a:extLst>
                <a:ext uri="{FF2B5EF4-FFF2-40B4-BE49-F238E27FC236}">
                  <a16:creationId xmlns:a16="http://schemas.microsoft.com/office/drawing/2014/main" id="{E29E4F4A-7E1E-A945-AE5F-D7EE3157C3D7}"/>
                </a:ext>
              </a:extLst>
            </p:cNvPr>
            <p:cNvSpPr/>
            <p:nvPr/>
          </p:nvSpPr>
          <p:spPr>
            <a:xfrm>
              <a:off x="5748292" y="1858619"/>
              <a:ext cx="21019" cy="31031"/>
            </a:xfrm>
            <a:custGeom>
              <a:avLst/>
              <a:gdLst/>
              <a:ahLst/>
              <a:cxnLst/>
              <a:rect l="l" t="t" r="r" b="b"/>
              <a:pathLst>
                <a:path w="210191" h="310309" extrusionOk="0">
                  <a:moveTo>
                    <a:pt x="210191" y="213266"/>
                  </a:moveTo>
                  <a:cubicBezTo>
                    <a:pt x="210191" y="292397"/>
                    <a:pt x="163207" y="331138"/>
                    <a:pt x="105508" y="298991"/>
                  </a:cubicBezTo>
                  <a:cubicBezTo>
                    <a:pt x="47808" y="266845"/>
                    <a:pt x="0" y="176998"/>
                    <a:pt x="0" y="97043"/>
                  </a:cubicBezTo>
                  <a:cubicBezTo>
                    <a:pt x="0" y="17912"/>
                    <a:pt x="46984" y="-20829"/>
                    <a:pt x="104683" y="11318"/>
                  </a:cubicBezTo>
                  <a:cubicBezTo>
                    <a:pt x="163207" y="43465"/>
                    <a:pt x="210191" y="134136"/>
                    <a:pt x="210191" y="213266"/>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869;p46">
              <a:extLst>
                <a:ext uri="{FF2B5EF4-FFF2-40B4-BE49-F238E27FC236}">
                  <a16:creationId xmlns:a16="http://schemas.microsoft.com/office/drawing/2014/main" id="{9342584C-8AED-5444-BBE5-C312B063BDF0}"/>
                </a:ext>
              </a:extLst>
            </p:cNvPr>
            <p:cNvSpPr/>
            <p:nvPr/>
          </p:nvSpPr>
          <p:spPr>
            <a:xfrm>
              <a:off x="5825792" y="1961756"/>
              <a:ext cx="112349" cy="106909"/>
            </a:xfrm>
            <a:custGeom>
              <a:avLst/>
              <a:gdLst/>
              <a:ahLst/>
              <a:cxnLst/>
              <a:rect l="l" t="t" r="r" b="b"/>
              <a:pathLst>
                <a:path w="1123491" h="1069089" extrusionOk="0">
                  <a:moveTo>
                    <a:pt x="1649" y="451705"/>
                  </a:moveTo>
                  <a:lnTo>
                    <a:pt x="0" y="0"/>
                  </a:lnTo>
                  <a:lnTo>
                    <a:pt x="1121843" y="617385"/>
                  </a:lnTo>
                  <a:lnTo>
                    <a:pt x="1123492" y="1069090"/>
                  </a:lnTo>
                  <a:lnTo>
                    <a:pt x="1649" y="45170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870;p46">
              <a:extLst>
                <a:ext uri="{FF2B5EF4-FFF2-40B4-BE49-F238E27FC236}">
                  <a16:creationId xmlns:a16="http://schemas.microsoft.com/office/drawing/2014/main" id="{401896DD-CA7B-4441-B937-FAF703375A3A}"/>
                </a:ext>
              </a:extLst>
            </p:cNvPr>
            <p:cNvSpPr/>
            <p:nvPr/>
          </p:nvSpPr>
          <p:spPr>
            <a:xfrm>
              <a:off x="5453658" y="1675459"/>
              <a:ext cx="245388" cy="288992"/>
            </a:xfrm>
            <a:custGeom>
              <a:avLst/>
              <a:gdLst/>
              <a:ahLst/>
              <a:cxnLst/>
              <a:rect l="l" t="t" r="r" b="b"/>
              <a:pathLst>
                <a:path w="2453878" h="2889921" extrusionOk="0">
                  <a:moveTo>
                    <a:pt x="2453054" y="1415287"/>
                  </a:moveTo>
                  <a:lnTo>
                    <a:pt x="0" y="0"/>
                  </a:lnTo>
                  <a:lnTo>
                    <a:pt x="824" y="1278456"/>
                  </a:lnTo>
                  <a:lnTo>
                    <a:pt x="2237093" y="2569277"/>
                  </a:lnTo>
                  <a:lnTo>
                    <a:pt x="2453878" y="2889922"/>
                  </a:lnTo>
                  <a:lnTo>
                    <a:pt x="2453054" y="1415287"/>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871;p46">
              <a:extLst>
                <a:ext uri="{FF2B5EF4-FFF2-40B4-BE49-F238E27FC236}">
                  <a16:creationId xmlns:a16="http://schemas.microsoft.com/office/drawing/2014/main" id="{51A54E27-16EF-104C-AC3D-E216B915F69C}"/>
                </a:ext>
              </a:extLst>
            </p:cNvPr>
            <p:cNvSpPr/>
            <p:nvPr/>
          </p:nvSpPr>
          <p:spPr>
            <a:xfrm>
              <a:off x="5427606" y="1690501"/>
              <a:ext cx="92567" cy="88115"/>
            </a:xfrm>
            <a:custGeom>
              <a:avLst/>
              <a:gdLst/>
              <a:ahLst/>
              <a:cxnLst/>
              <a:rect l="l" t="t" r="r" b="b"/>
              <a:pathLst>
                <a:path w="925665" h="881154" extrusionOk="0">
                  <a:moveTo>
                    <a:pt x="0" y="347021"/>
                  </a:moveTo>
                  <a:lnTo>
                    <a:pt x="0" y="0"/>
                  </a:lnTo>
                  <a:lnTo>
                    <a:pt x="925665" y="534133"/>
                  </a:lnTo>
                  <a:lnTo>
                    <a:pt x="925665" y="881154"/>
                  </a:lnTo>
                  <a:lnTo>
                    <a:pt x="0" y="34702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872;p46">
              <a:extLst>
                <a:ext uri="{FF2B5EF4-FFF2-40B4-BE49-F238E27FC236}">
                  <a16:creationId xmlns:a16="http://schemas.microsoft.com/office/drawing/2014/main" id="{E2846B7A-A559-CD44-BDEA-12CA181049EA}"/>
                </a:ext>
              </a:extLst>
            </p:cNvPr>
            <p:cNvSpPr/>
            <p:nvPr/>
          </p:nvSpPr>
          <p:spPr>
            <a:xfrm>
              <a:off x="5581785" y="1780426"/>
              <a:ext cx="53743" cy="42203"/>
            </a:xfrm>
            <a:custGeom>
              <a:avLst/>
              <a:gdLst/>
              <a:ahLst/>
              <a:cxnLst/>
              <a:rect l="l" t="t" r="r" b="b"/>
              <a:pathLst>
                <a:path w="537429" h="422030" extrusionOk="0">
                  <a:moveTo>
                    <a:pt x="537430" y="309929"/>
                  </a:moveTo>
                  <a:lnTo>
                    <a:pt x="0" y="0"/>
                  </a:lnTo>
                  <a:lnTo>
                    <a:pt x="0" y="112102"/>
                  </a:lnTo>
                  <a:lnTo>
                    <a:pt x="537430" y="422031"/>
                  </a:lnTo>
                  <a:lnTo>
                    <a:pt x="537430" y="309929"/>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873;p46">
              <a:extLst>
                <a:ext uri="{FF2B5EF4-FFF2-40B4-BE49-F238E27FC236}">
                  <a16:creationId xmlns:a16="http://schemas.microsoft.com/office/drawing/2014/main" id="{6B09356E-791A-654F-AAEA-B6EFEAB94208}"/>
                </a:ext>
              </a:extLst>
            </p:cNvPr>
            <p:cNvSpPr/>
            <p:nvPr/>
          </p:nvSpPr>
          <p:spPr>
            <a:xfrm>
              <a:off x="5532063" y="1774179"/>
              <a:ext cx="103612" cy="70970"/>
            </a:xfrm>
            <a:custGeom>
              <a:avLst/>
              <a:gdLst/>
              <a:ahLst/>
              <a:cxnLst/>
              <a:rect l="l" t="t" r="r" b="b"/>
              <a:pathLst>
                <a:path w="1036118" h="709704" extrusionOk="0">
                  <a:moveTo>
                    <a:pt x="1036119" y="597602"/>
                  </a:moveTo>
                  <a:lnTo>
                    <a:pt x="0" y="0"/>
                  </a:lnTo>
                  <a:lnTo>
                    <a:pt x="0" y="112102"/>
                  </a:lnTo>
                  <a:lnTo>
                    <a:pt x="1036119" y="709704"/>
                  </a:lnTo>
                  <a:lnTo>
                    <a:pt x="1036119" y="597602"/>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874;p46">
              <a:extLst>
                <a:ext uri="{FF2B5EF4-FFF2-40B4-BE49-F238E27FC236}">
                  <a16:creationId xmlns:a16="http://schemas.microsoft.com/office/drawing/2014/main" id="{39C684C9-2175-F44D-86D6-475591F4D129}"/>
                </a:ext>
              </a:extLst>
            </p:cNvPr>
            <p:cNvSpPr/>
            <p:nvPr/>
          </p:nvSpPr>
          <p:spPr>
            <a:xfrm>
              <a:off x="5510202" y="1783879"/>
              <a:ext cx="125538" cy="83664"/>
            </a:xfrm>
            <a:custGeom>
              <a:avLst/>
              <a:gdLst/>
              <a:ahLst/>
              <a:cxnLst/>
              <a:rect l="l" t="t" r="r" b="b"/>
              <a:pathLst>
                <a:path w="1255376" h="836643" extrusionOk="0">
                  <a:moveTo>
                    <a:pt x="1255377" y="724541"/>
                  </a:moveTo>
                  <a:lnTo>
                    <a:pt x="0" y="0"/>
                  </a:lnTo>
                  <a:lnTo>
                    <a:pt x="0" y="112102"/>
                  </a:lnTo>
                  <a:lnTo>
                    <a:pt x="1255377" y="836643"/>
                  </a:lnTo>
                  <a:lnTo>
                    <a:pt x="1255377" y="72454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875;p46">
              <a:extLst>
                <a:ext uri="{FF2B5EF4-FFF2-40B4-BE49-F238E27FC236}">
                  <a16:creationId xmlns:a16="http://schemas.microsoft.com/office/drawing/2014/main" id="{00371F1F-A651-1D49-B588-7A122CE19AFD}"/>
                </a:ext>
              </a:extLst>
            </p:cNvPr>
            <p:cNvSpPr/>
            <p:nvPr/>
          </p:nvSpPr>
          <p:spPr>
            <a:xfrm>
              <a:off x="5648519" y="1818004"/>
              <a:ext cx="27861" cy="41435"/>
            </a:xfrm>
            <a:custGeom>
              <a:avLst/>
              <a:gdLst/>
              <a:ahLst/>
              <a:cxnLst/>
              <a:rect l="l" t="t" r="r" b="b"/>
              <a:pathLst>
                <a:path w="278606" h="414354" extrusionOk="0">
                  <a:moveTo>
                    <a:pt x="0" y="126810"/>
                  </a:moveTo>
                  <a:cubicBezTo>
                    <a:pt x="0" y="232318"/>
                    <a:pt x="62645" y="353487"/>
                    <a:pt x="139303" y="397998"/>
                  </a:cubicBezTo>
                  <a:cubicBezTo>
                    <a:pt x="215961" y="442509"/>
                    <a:pt x="278606" y="393052"/>
                    <a:pt x="278606" y="287545"/>
                  </a:cubicBezTo>
                  <a:cubicBezTo>
                    <a:pt x="278606" y="182037"/>
                    <a:pt x="215961" y="60868"/>
                    <a:pt x="139303" y="16357"/>
                  </a:cubicBezTo>
                  <a:cubicBezTo>
                    <a:pt x="62645" y="-28154"/>
                    <a:pt x="0" y="21303"/>
                    <a:pt x="0" y="12681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76;p46">
              <a:extLst>
                <a:ext uri="{FF2B5EF4-FFF2-40B4-BE49-F238E27FC236}">
                  <a16:creationId xmlns:a16="http://schemas.microsoft.com/office/drawing/2014/main" id="{179CD420-7576-1D46-A72C-8DA7A801DA08}"/>
                </a:ext>
              </a:extLst>
            </p:cNvPr>
            <p:cNvSpPr/>
            <p:nvPr/>
          </p:nvSpPr>
          <p:spPr>
            <a:xfrm>
              <a:off x="5585154" y="1946757"/>
              <a:ext cx="68910" cy="93879"/>
            </a:xfrm>
            <a:custGeom>
              <a:avLst/>
              <a:gdLst/>
              <a:ahLst/>
              <a:cxnLst/>
              <a:rect l="l" t="t" r="r" b="b"/>
              <a:pathLst>
                <a:path w="689097" h="938791" extrusionOk="0">
                  <a:moveTo>
                    <a:pt x="344549" y="11931"/>
                  </a:moveTo>
                  <a:cubicBezTo>
                    <a:pt x="394005" y="39956"/>
                    <a:pt x="433571" y="109196"/>
                    <a:pt x="433571" y="166071"/>
                  </a:cubicBezTo>
                  <a:lnTo>
                    <a:pt x="433571" y="417476"/>
                  </a:lnTo>
                  <a:lnTo>
                    <a:pt x="600075" y="513092"/>
                  </a:lnTo>
                  <a:cubicBezTo>
                    <a:pt x="649532" y="541118"/>
                    <a:pt x="689097" y="610357"/>
                    <a:pt x="689097" y="667233"/>
                  </a:cubicBezTo>
                  <a:cubicBezTo>
                    <a:pt x="689097" y="724107"/>
                    <a:pt x="649532" y="747188"/>
                    <a:pt x="600075" y="719162"/>
                  </a:cubicBezTo>
                  <a:lnTo>
                    <a:pt x="433571" y="623546"/>
                  </a:lnTo>
                  <a:lnTo>
                    <a:pt x="433571" y="874951"/>
                  </a:lnTo>
                  <a:cubicBezTo>
                    <a:pt x="433571" y="931826"/>
                    <a:pt x="394005" y="954906"/>
                    <a:pt x="344549" y="926880"/>
                  </a:cubicBezTo>
                  <a:cubicBezTo>
                    <a:pt x="295092" y="898855"/>
                    <a:pt x="255526" y="829616"/>
                    <a:pt x="255526" y="772740"/>
                  </a:cubicBezTo>
                  <a:lnTo>
                    <a:pt x="255526" y="521335"/>
                  </a:lnTo>
                  <a:lnTo>
                    <a:pt x="89022" y="424894"/>
                  </a:lnTo>
                  <a:cubicBezTo>
                    <a:pt x="39565" y="396869"/>
                    <a:pt x="0" y="327630"/>
                    <a:pt x="0" y="270754"/>
                  </a:cubicBezTo>
                  <a:cubicBezTo>
                    <a:pt x="0" y="213879"/>
                    <a:pt x="39565" y="190799"/>
                    <a:pt x="89022" y="218825"/>
                  </a:cubicBezTo>
                  <a:lnTo>
                    <a:pt x="255526" y="314441"/>
                  </a:lnTo>
                  <a:lnTo>
                    <a:pt x="255526" y="63036"/>
                  </a:lnTo>
                  <a:cubicBezTo>
                    <a:pt x="255526" y="6985"/>
                    <a:pt x="295092" y="-16095"/>
                    <a:pt x="344549" y="11931"/>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07982293"/>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1156</TotalTime>
  <Words>1200</Words>
  <Application>Microsoft Office PowerPoint</Application>
  <PresentationFormat>On-screen Show (16:9)</PresentationFormat>
  <Paragraphs>107</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Barlow Light</vt:lpstr>
      <vt:lpstr>Barlow</vt:lpstr>
      <vt:lpstr>Calibri</vt:lpstr>
      <vt:lpstr>Wingdings</vt:lpstr>
      <vt:lpstr>Arial</vt:lpstr>
      <vt:lpstr>Minola template</vt:lpstr>
      <vt:lpstr>Stock Analysis</vt:lpstr>
      <vt:lpstr>History of organization:</vt:lpstr>
      <vt:lpstr>1. Monte Carlo Simulation</vt:lpstr>
      <vt:lpstr>MCS</vt:lpstr>
      <vt:lpstr>PowerPoint Presentation</vt:lpstr>
      <vt:lpstr>2. Capital Pricing Asset Model</vt:lpstr>
      <vt:lpstr>Beta (β) - Volatility in relation to the overall market.</vt:lpstr>
      <vt:lpstr>CAPM Model</vt:lpstr>
      <vt:lpstr>3. RATIO ANALYSIS</vt:lpstr>
      <vt:lpstr>1. Liquidity Ratios</vt:lpstr>
      <vt:lpstr>2. Profitability Ratios</vt:lpstr>
      <vt:lpstr>2. Profitability Ratios (Contd)</vt:lpstr>
      <vt:lpstr>3. Other Ratios:</vt:lpstr>
      <vt:lpstr>4. Time Series Analysis       (Using SMA)</vt:lpstr>
      <vt:lpstr>4. Time Series Analysis       (Using SMA)</vt:lpstr>
      <vt:lpstr>4. Time Series Analysis       (Using SMA)</vt:lpstr>
      <vt:lpstr>5. Forecasting Using FB Prophet</vt:lpstr>
      <vt:lpstr> FB Prophet Prediction for XOM</vt:lpstr>
      <vt:lpstr>PowerPoint Presentation</vt:lpstr>
      <vt:lpstr>6. Relationship between Predicted values through MCS and FBProphet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Shashvat</dc:creator>
  <cp:lastModifiedBy>Shashvat Sachdeva</cp:lastModifiedBy>
  <cp:revision>16</cp:revision>
  <dcterms:modified xsi:type="dcterms:W3CDTF">2023-04-11T02:34:52Z</dcterms:modified>
</cp:coreProperties>
</file>