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1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6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88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1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9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6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2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342F-6FDB-46A6-923B-AB41C0268D6D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6842AF-25E7-4EAD-A078-AD37E23AE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0B2-4BCE-4EF6-9C12-3DE9F7D3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956529" cy="1646302"/>
          </a:xfrm>
        </p:spPr>
        <p:txBody>
          <a:bodyPr/>
          <a:lstStyle/>
          <a:p>
            <a:r>
              <a:rPr lang="en-US" dirty="0"/>
              <a:t>Implementing faster IP Lookup using Radix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6B6F4-EEC7-497B-AB49-57D0ED15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956528" cy="1096899"/>
          </a:xfrm>
        </p:spPr>
        <p:txBody>
          <a:bodyPr/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25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CC35-FFC9-4A2E-A723-413DBEB7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3D53-DCC0-4D6F-870E-55DA937D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4170"/>
            <a:ext cx="8596668" cy="3880773"/>
          </a:xfrm>
        </p:spPr>
        <p:txBody>
          <a:bodyPr/>
          <a:lstStyle/>
          <a:p>
            <a:r>
              <a:rPr lang="en-US" dirty="0"/>
              <a:t>Next up: Code Demonstration of our </a:t>
            </a:r>
            <a:r>
              <a:rPr lang="en-US" dirty="0" err="1"/>
              <a:t>implemetation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2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2812-A43D-465F-A979-41044D5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IP address?</a:t>
            </a:r>
            <a:endParaRPr lang="en-IN" dirty="0"/>
          </a:p>
        </p:txBody>
      </p:sp>
      <p:pic>
        <p:nvPicPr>
          <p:cNvPr id="1026" name="Picture 2" descr="Mozilla Explains: What is an IP address? | The Firefox Frontier">
            <a:extLst>
              <a:ext uri="{FF2B5EF4-FFF2-40B4-BE49-F238E27FC236}">
                <a16:creationId xmlns:a16="http://schemas.microsoft.com/office/drawing/2014/main" id="{58BBF84A-634C-4EDD-8DA0-CEAF5462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1602049"/>
            <a:ext cx="6643456" cy="3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513-4B24-462D-AE95-5BA9535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IP ?</a:t>
            </a:r>
            <a:endParaRPr lang="en-IN" dirty="0"/>
          </a:p>
        </p:txBody>
      </p:sp>
      <p:pic>
        <p:nvPicPr>
          <p:cNvPr id="2050" name="Picture 2" descr="Internet Protocol - IP Address Explained - Trustico®">
            <a:extLst>
              <a:ext uri="{FF2B5EF4-FFF2-40B4-BE49-F238E27FC236}">
                <a16:creationId xmlns:a16="http://schemas.microsoft.com/office/drawing/2014/main" id="{73C622C7-F3FF-4179-85E2-12DF138B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0" y="1590860"/>
            <a:ext cx="8105220" cy="38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A1CC-E5B2-41FB-9099-46074CC5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router?</a:t>
            </a:r>
            <a:endParaRPr lang="en-IN" dirty="0"/>
          </a:p>
        </p:txBody>
      </p:sp>
      <p:pic>
        <p:nvPicPr>
          <p:cNvPr id="3074" name="Picture 2" descr="Basic of IP Routing Explained with Example">
            <a:extLst>
              <a:ext uri="{FF2B5EF4-FFF2-40B4-BE49-F238E27FC236}">
                <a16:creationId xmlns:a16="http://schemas.microsoft.com/office/drawing/2014/main" id="{B0F472B2-1611-4C46-A103-3D17BF93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5" y="3155134"/>
            <a:ext cx="7721637" cy="29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478450-A85C-4F86-8F30-2AFA6282DB69}"/>
              </a:ext>
            </a:extLst>
          </p:cNvPr>
          <p:cNvCxnSpPr/>
          <p:nvPr/>
        </p:nvCxnSpPr>
        <p:spPr>
          <a:xfrm>
            <a:off x="4832923" y="2547891"/>
            <a:ext cx="0" cy="107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D1EB2A-B0DD-4D63-A1F9-8C66E50D1E34}"/>
              </a:ext>
            </a:extLst>
          </p:cNvPr>
          <p:cNvSpPr txBox="1"/>
          <p:nvPr/>
        </p:nvSpPr>
        <p:spPr>
          <a:xfrm>
            <a:off x="4399022" y="2178559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10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E323-60C9-4357-BAA8-A6C61E32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</a:t>
            </a:r>
            <a:endParaRPr lang="en-IN" dirty="0"/>
          </a:p>
        </p:txBody>
      </p:sp>
      <p:pic>
        <p:nvPicPr>
          <p:cNvPr id="4098" name="Picture 2" descr="Routing Table – Network Encyclopedia">
            <a:extLst>
              <a:ext uri="{FF2B5EF4-FFF2-40B4-BE49-F238E27FC236}">
                <a16:creationId xmlns:a16="http://schemas.microsoft.com/office/drawing/2014/main" id="{35358C8D-E894-46A1-A82E-B292E952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53650"/>
            <a:ext cx="7960639" cy="42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5016-18A3-4322-A7B5-D9889972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  <a:br>
              <a:rPr lang="en-US" dirty="0"/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Classless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Inter Domain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Routing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B51600-A545-4602-BBBE-2F4456F2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08375"/>
            <a:ext cx="9112104" cy="21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B68A5D-57BC-406D-9CBE-83399DFE2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65864"/>
              </p:ext>
            </p:extLst>
          </p:nvPr>
        </p:nvGraphicFramePr>
        <p:xfrm>
          <a:off x="319596" y="4388830"/>
          <a:ext cx="9250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808">
                  <a:extLst>
                    <a:ext uri="{9D8B030D-6E8A-4147-A177-3AD203B41FA5}">
                      <a16:colId xmlns:a16="http://schemas.microsoft.com/office/drawing/2014/main" val="3179354698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456088453"/>
                    </a:ext>
                  </a:extLst>
                </a:gridCol>
                <a:gridCol w="1522520">
                  <a:extLst>
                    <a:ext uri="{9D8B030D-6E8A-4147-A177-3AD203B41FA5}">
                      <a16:colId xmlns:a16="http://schemas.microsoft.com/office/drawing/2014/main" val="2920785529"/>
                    </a:ext>
                  </a:extLst>
                </a:gridCol>
                <a:gridCol w="2312633">
                  <a:extLst>
                    <a:ext uri="{9D8B030D-6E8A-4147-A177-3AD203B41FA5}">
                      <a16:colId xmlns:a16="http://schemas.microsoft.com/office/drawing/2014/main" val="93516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 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5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192.168.0.0 - 192.168.15.255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4,096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255.255.240.0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9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5FEF-F435-44C6-AD54-25B9BF5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tries for IP lookup</a:t>
            </a:r>
            <a:br>
              <a:rPr lang="en-US" dirty="0"/>
            </a:b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41C2F-C4F0-40A7-A6C5-E36A1040C125}"/>
              </a:ext>
            </a:extLst>
          </p:cNvPr>
          <p:cNvSpPr txBox="1"/>
          <p:nvPr/>
        </p:nvSpPr>
        <p:spPr>
          <a:xfrm>
            <a:off x="5991897" y="2284806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99E40-5A64-45DA-8351-4199EE8BC62E}"/>
              </a:ext>
            </a:extLst>
          </p:cNvPr>
          <p:cNvSpPr txBox="1"/>
          <p:nvPr/>
        </p:nvSpPr>
        <p:spPr>
          <a:xfrm>
            <a:off x="677334" y="1930400"/>
            <a:ext cx="6960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each bit of the address in sequential manner to determine which direction to go and thus stores the required data in time proportional to the length of the address</a:t>
            </a:r>
          </a:p>
          <a:p>
            <a:r>
              <a:rPr lang="en-US" dirty="0"/>
              <a:t>Considering only 32 bit IP addresses, for each address:</a:t>
            </a:r>
          </a:p>
          <a:p>
            <a:r>
              <a:rPr lang="en-US" dirty="0"/>
              <a:t>Insertion Time complexity : O(1)</a:t>
            </a:r>
          </a:p>
          <a:p>
            <a:r>
              <a:rPr lang="en-US" dirty="0"/>
              <a:t>Deletion Time complexity: O(1)</a:t>
            </a:r>
          </a:p>
          <a:p>
            <a:r>
              <a:rPr lang="en-US" dirty="0"/>
              <a:t>Searching Time complexity: O(1)</a:t>
            </a:r>
          </a:p>
          <a:p>
            <a:r>
              <a:rPr lang="en-US" dirty="0"/>
              <a:t>Space complexity: O(1) 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FA70BB7-57A8-45DC-BBB3-29512E137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25" y="2654138"/>
            <a:ext cx="5653522" cy="36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5FEF-F435-44C6-AD54-25B9BF5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Radix trees for IP lookup</a:t>
            </a:r>
            <a:br>
              <a:rPr lang="en-US" dirty="0"/>
            </a:b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99E40-5A64-45DA-8351-4199EE8BC62E}"/>
              </a:ext>
            </a:extLst>
          </p:cNvPr>
          <p:cNvSpPr txBox="1"/>
          <p:nvPr/>
        </p:nvSpPr>
        <p:spPr>
          <a:xfrm>
            <a:off x="677334" y="1930400"/>
            <a:ext cx="6960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sequence of bits of the address in a space </a:t>
            </a:r>
            <a:r>
              <a:rPr lang="en-US" dirty="0" err="1"/>
              <a:t>eficient</a:t>
            </a:r>
            <a:r>
              <a:rPr lang="en-US" dirty="0"/>
              <a:t> manner so that it does not need to go down 32 levels to store each address.</a:t>
            </a:r>
          </a:p>
          <a:p>
            <a:r>
              <a:rPr lang="en-US" dirty="0"/>
              <a:t>Considering only 32 bit IP addresses, for each address:</a:t>
            </a:r>
          </a:p>
          <a:p>
            <a:r>
              <a:rPr lang="en-US" dirty="0"/>
              <a:t>Insertion Time complexity : O(1) but faster than tries</a:t>
            </a:r>
          </a:p>
          <a:p>
            <a:r>
              <a:rPr lang="en-US" dirty="0"/>
              <a:t>Deletion Time complexity: O(1) but faster than tries</a:t>
            </a:r>
          </a:p>
          <a:p>
            <a:r>
              <a:rPr lang="en-US" dirty="0"/>
              <a:t>Searching Time complexity: O(1) but faster than tries</a:t>
            </a:r>
          </a:p>
          <a:p>
            <a:r>
              <a:rPr lang="en-US" dirty="0"/>
              <a:t>Space complexity: O(1) but better space efficiency than tries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762376-93B9-4A7F-91AA-940D38C1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60" y="1930400"/>
            <a:ext cx="436305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177F-17E2-4C80-8EB4-CA0893BD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and space Comparison</a:t>
            </a:r>
            <a:br>
              <a:rPr lang="en-US" dirty="0"/>
            </a:br>
            <a:r>
              <a:rPr lang="en-US" dirty="0" err="1"/>
              <a:t>Trie</a:t>
            </a:r>
            <a:r>
              <a:rPr lang="en-US" dirty="0"/>
              <a:t> vs Radix tree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4AAEF-96C0-4AC5-9A63-222CAC09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5" y="2275364"/>
            <a:ext cx="5748886" cy="3761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0C0E9-02D1-40E3-8FEB-D37EBE3EC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2" y="2275364"/>
            <a:ext cx="5022580" cy="37614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BD2596-645B-43F1-8B5C-D6D0E5AE18A6}"/>
              </a:ext>
            </a:extLst>
          </p:cNvPr>
          <p:cNvCxnSpPr/>
          <p:nvPr/>
        </p:nvCxnSpPr>
        <p:spPr>
          <a:xfrm>
            <a:off x="6356412" y="3888419"/>
            <a:ext cx="257452" cy="4438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650653-4C80-4E27-B025-774111BFDFCD}"/>
              </a:ext>
            </a:extLst>
          </p:cNvPr>
          <p:cNvCxnSpPr>
            <a:cxnSpLocks/>
          </p:cNvCxnSpPr>
          <p:nvPr/>
        </p:nvCxnSpPr>
        <p:spPr>
          <a:xfrm flipV="1">
            <a:off x="6397101" y="3886940"/>
            <a:ext cx="176073" cy="4453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58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238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Implementing faster IP Lookup using Radix trees</vt:lpstr>
      <vt:lpstr>What is an IP address?</vt:lpstr>
      <vt:lpstr>Why IP ?</vt:lpstr>
      <vt:lpstr>What’s a router?</vt:lpstr>
      <vt:lpstr>Routing table</vt:lpstr>
      <vt:lpstr>CIDR Classless Inter Domain Routing</vt:lpstr>
      <vt:lpstr>Using tries for IP lookup </vt:lpstr>
      <vt:lpstr>Using Radix trees for IP lookup </vt:lpstr>
      <vt:lpstr>Speed and space Comparison Trie vs Radix tree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faster IP Lookup using Radix trees</dc:title>
  <dc:creator>Kailash Hari</dc:creator>
  <cp:lastModifiedBy>Amotoma null</cp:lastModifiedBy>
  <cp:revision>8</cp:revision>
  <dcterms:created xsi:type="dcterms:W3CDTF">2021-05-08T04:58:12Z</dcterms:created>
  <dcterms:modified xsi:type="dcterms:W3CDTF">2021-10-09T06:46:51Z</dcterms:modified>
</cp:coreProperties>
</file>