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60" r:id="rId5"/>
    <p:sldId id="256" r:id="rId6"/>
    <p:sldId id="258"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37A4-D648-441D-8382-8E971EEDA5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E6B6F8E-E802-44D6-9156-83119B97310E}">
      <dgm:prSet/>
      <dgm:spPr/>
      <dgm:t>
        <a:bodyPr/>
        <a:lstStyle/>
        <a:p>
          <a:r>
            <a:rPr lang="en-US" b="1" dirty="0"/>
            <a:t>TOPIC : ELECTROMAGNETIC WAVES AND FIELDS</a:t>
          </a:r>
          <a:endParaRPr lang="en-US" dirty="0"/>
        </a:p>
      </dgm:t>
    </dgm:pt>
    <dgm:pt modelId="{9F7B34A2-537C-45DA-B22C-FA6A407F12C4}" type="parTrans" cxnId="{8C10AE5E-8255-4DD0-AC62-461349F4CDDE}">
      <dgm:prSet/>
      <dgm:spPr/>
      <dgm:t>
        <a:bodyPr/>
        <a:lstStyle/>
        <a:p>
          <a:endParaRPr lang="en-US"/>
        </a:p>
      </dgm:t>
    </dgm:pt>
    <dgm:pt modelId="{41FED539-A07A-45C1-8CEC-FD0B46DA6F45}" type="sibTrans" cxnId="{8C10AE5E-8255-4DD0-AC62-461349F4CDDE}">
      <dgm:prSet/>
      <dgm:spPr/>
      <dgm:t>
        <a:bodyPr/>
        <a:lstStyle/>
        <a:p>
          <a:endParaRPr lang="en-US"/>
        </a:p>
      </dgm:t>
    </dgm:pt>
    <dgm:pt modelId="{A2BA28DD-A08C-458A-9F18-E538CC366EF1}">
      <dgm:prSet/>
      <dgm:spPr/>
      <dgm:t>
        <a:bodyPr/>
        <a:lstStyle/>
        <a:p>
          <a:r>
            <a:rPr lang="en-US" b="1" dirty="0"/>
            <a:t>NAME – AVINASH KUMAR</a:t>
          </a:r>
          <a:endParaRPr lang="en-US" dirty="0"/>
        </a:p>
      </dgm:t>
    </dgm:pt>
    <dgm:pt modelId="{69D1B37C-8D00-44FC-AFDD-F25E253353CC}" type="parTrans" cxnId="{803152DC-3D37-4D39-9F47-C8B710DDC083}">
      <dgm:prSet/>
      <dgm:spPr/>
      <dgm:t>
        <a:bodyPr/>
        <a:lstStyle/>
        <a:p>
          <a:endParaRPr lang="en-US"/>
        </a:p>
      </dgm:t>
    </dgm:pt>
    <dgm:pt modelId="{AD392C1E-1C87-439D-AE58-01B62CAA8072}" type="sibTrans" cxnId="{803152DC-3D37-4D39-9F47-C8B710DDC083}">
      <dgm:prSet/>
      <dgm:spPr/>
      <dgm:t>
        <a:bodyPr/>
        <a:lstStyle/>
        <a:p>
          <a:endParaRPr lang="en-US"/>
        </a:p>
      </dgm:t>
    </dgm:pt>
    <dgm:pt modelId="{94983AD6-D094-45E9-AFCA-CA4DF949874C}">
      <dgm:prSet/>
      <dgm:spPr/>
      <dgm:t>
        <a:bodyPr/>
        <a:lstStyle/>
        <a:p>
          <a:r>
            <a:rPr lang="en-US" b="1" dirty="0"/>
            <a:t>ENROLLMENT NO.- 21UEE013</a:t>
          </a:r>
          <a:endParaRPr lang="en-US" dirty="0"/>
        </a:p>
      </dgm:t>
    </dgm:pt>
    <dgm:pt modelId="{F0FC0724-65E1-49C0-B617-81A46C9209A9}" type="parTrans" cxnId="{55BADABF-94C9-48FE-9F29-EE22664AF135}">
      <dgm:prSet/>
      <dgm:spPr/>
      <dgm:t>
        <a:bodyPr/>
        <a:lstStyle/>
        <a:p>
          <a:endParaRPr lang="en-US"/>
        </a:p>
      </dgm:t>
    </dgm:pt>
    <dgm:pt modelId="{8924FCE5-1984-46E8-B56A-6A5E8745FD74}" type="sibTrans" cxnId="{55BADABF-94C9-48FE-9F29-EE22664AF135}">
      <dgm:prSet/>
      <dgm:spPr/>
      <dgm:t>
        <a:bodyPr/>
        <a:lstStyle/>
        <a:p>
          <a:endParaRPr lang="en-US"/>
        </a:p>
      </dgm:t>
    </dgm:pt>
    <dgm:pt modelId="{F61FA8B9-65A6-47FF-BFDF-02C43C036369}">
      <dgm:prSet/>
      <dgm:spPr/>
      <dgm:t>
        <a:bodyPr/>
        <a:lstStyle/>
        <a:p>
          <a:r>
            <a:rPr lang="en-US" b="1" dirty="0"/>
            <a:t>SEMESTER-3</a:t>
          </a:r>
          <a:r>
            <a:rPr lang="en-US" b="1" baseline="30000" dirty="0"/>
            <a:t>rd </a:t>
          </a:r>
          <a:endParaRPr lang="en-US" dirty="0"/>
        </a:p>
      </dgm:t>
    </dgm:pt>
    <dgm:pt modelId="{04E033B6-4A54-4FF9-AE0D-F66A781A5D28}" type="parTrans" cxnId="{323E6C9D-5FA4-42E7-8133-BE066CA9284A}">
      <dgm:prSet/>
      <dgm:spPr/>
      <dgm:t>
        <a:bodyPr/>
        <a:lstStyle/>
        <a:p>
          <a:endParaRPr lang="en-US"/>
        </a:p>
      </dgm:t>
    </dgm:pt>
    <dgm:pt modelId="{79F1DCD0-AEAD-4CBA-95FE-D50A5228473C}" type="sibTrans" cxnId="{323E6C9D-5FA4-42E7-8133-BE066CA9284A}">
      <dgm:prSet/>
      <dgm:spPr/>
      <dgm:t>
        <a:bodyPr/>
        <a:lstStyle/>
        <a:p>
          <a:endParaRPr lang="en-US"/>
        </a:p>
      </dgm:t>
    </dgm:pt>
    <dgm:pt modelId="{E89A60E5-9019-430D-8E15-AC50C046F312}" type="pres">
      <dgm:prSet presAssocID="{DC7437A4-D648-441D-8382-8E971EEDA562}" presName="linear" presStyleCnt="0">
        <dgm:presLayoutVars>
          <dgm:animLvl val="lvl"/>
          <dgm:resizeHandles val="exact"/>
        </dgm:presLayoutVars>
      </dgm:prSet>
      <dgm:spPr/>
    </dgm:pt>
    <dgm:pt modelId="{F77F113A-87E0-4194-B73C-741EBFE235F8}" type="pres">
      <dgm:prSet presAssocID="{4E6B6F8E-E802-44D6-9156-83119B97310E}" presName="parentText" presStyleLbl="node1" presStyleIdx="0" presStyleCnt="4" custLinFactY="-12338" custLinFactNeighborY="-100000">
        <dgm:presLayoutVars>
          <dgm:chMax val="0"/>
          <dgm:bulletEnabled val="1"/>
        </dgm:presLayoutVars>
      </dgm:prSet>
      <dgm:spPr/>
    </dgm:pt>
    <dgm:pt modelId="{E399F8F8-CA7E-48FA-8DA1-B40B1371DB6E}" type="pres">
      <dgm:prSet presAssocID="{41FED539-A07A-45C1-8CEC-FD0B46DA6F45}" presName="spacer" presStyleCnt="0"/>
      <dgm:spPr/>
    </dgm:pt>
    <dgm:pt modelId="{2E8BE821-0551-4420-98C8-0607BE87C694}" type="pres">
      <dgm:prSet presAssocID="{A2BA28DD-A08C-458A-9F18-E538CC366EF1}" presName="parentText" presStyleLbl="node1" presStyleIdx="1" presStyleCnt="4">
        <dgm:presLayoutVars>
          <dgm:chMax val="0"/>
          <dgm:bulletEnabled val="1"/>
        </dgm:presLayoutVars>
      </dgm:prSet>
      <dgm:spPr/>
    </dgm:pt>
    <dgm:pt modelId="{76C003EB-29C4-4FAE-A71A-C6AFB9426FC1}" type="pres">
      <dgm:prSet presAssocID="{AD392C1E-1C87-439D-AE58-01B62CAA8072}" presName="spacer" presStyleCnt="0"/>
      <dgm:spPr/>
    </dgm:pt>
    <dgm:pt modelId="{55823865-1A20-45A3-8381-BF4D5E1A57F4}" type="pres">
      <dgm:prSet presAssocID="{94983AD6-D094-45E9-AFCA-CA4DF949874C}" presName="parentText" presStyleLbl="node1" presStyleIdx="2" presStyleCnt="4">
        <dgm:presLayoutVars>
          <dgm:chMax val="0"/>
          <dgm:bulletEnabled val="1"/>
        </dgm:presLayoutVars>
      </dgm:prSet>
      <dgm:spPr/>
    </dgm:pt>
    <dgm:pt modelId="{C5F5372D-93C7-4AA2-9357-782F29427E02}" type="pres">
      <dgm:prSet presAssocID="{8924FCE5-1984-46E8-B56A-6A5E8745FD74}" presName="spacer" presStyleCnt="0"/>
      <dgm:spPr/>
    </dgm:pt>
    <dgm:pt modelId="{3AB7D387-B2A2-4F10-8277-1BFB8B3033C9}" type="pres">
      <dgm:prSet presAssocID="{F61FA8B9-65A6-47FF-BFDF-02C43C036369}" presName="parentText" presStyleLbl="node1" presStyleIdx="3" presStyleCnt="4">
        <dgm:presLayoutVars>
          <dgm:chMax val="0"/>
          <dgm:bulletEnabled val="1"/>
        </dgm:presLayoutVars>
      </dgm:prSet>
      <dgm:spPr/>
    </dgm:pt>
  </dgm:ptLst>
  <dgm:cxnLst>
    <dgm:cxn modelId="{FCF5A628-E89D-4C2B-ACE8-A78140277B63}" type="presOf" srcId="{DC7437A4-D648-441D-8382-8E971EEDA562}" destId="{E89A60E5-9019-430D-8E15-AC50C046F312}" srcOrd="0" destOrd="0" presId="urn:microsoft.com/office/officeart/2005/8/layout/vList2"/>
    <dgm:cxn modelId="{436C4E35-F533-4982-A3FB-58F9118DF678}" type="presOf" srcId="{4E6B6F8E-E802-44D6-9156-83119B97310E}" destId="{F77F113A-87E0-4194-B73C-741EBFE235F8}" srcOrd="0" destOrd="0" presId="urn:microsoft.com/office/officeart/2005/8/layout/vList2"/>
    <dgm:cxn modelId="{8C10AE5E-8255-4DD0-AC62-461349F4CDDE}" srcId="{DC7437A4-D648-441D-8382-8E971EEDA562}" destId="{4E6B6F8E-E802-44D6-9156-83119B97310E}" srcOrd="0" destOrd="0" parTransId="{9F7B34A2-537C-45DA-B22C-FA6A407F12C4}" sibTransId="{41FED539-A07A-45C1-8CEC-FD0B46DA6F45}"/>
    <dgm:cxn modelId="{5F6AE141-F5AE-4C8F-BB15-11CAFCD9B54D}" type="presOf" srcId="{94983AD6-D094-45E9-AFCA-CA4DF949874C}" destId="{55823865-1A20-45A3-8381-BF4D5E1A57F4}" srcOrd="0" destOrd="0" presId="urn:microsoft.com/office/officeart/2005/8/layout/vList2"/>
    <dgm:cxn modelId="{9F691C62-D309-4B06-8822-8397EB0887B7}" type="presOf" srcId="{F61FA8B9-65A6-47FF-BFDF-02C43C036369}" destId="{3AB7D387-B2A2-4F10-8277-1BFB8B3033C9}" srcOrd="0" destOrd="0" presId="urn:microsoft.com/office/officeart/2005/8/layout/vList2"/>
    <dgm:cxn modelId="{967E5076-DF8D-46D5-8B5A-2BD66496A863}" type="presOf" srcId="{A2BA28DD-A08C-458A-9F18-E538CC366EF1}" destId="{2E8BE821-0551-4420-98C8-0607BE87C694}" srcOrd="0" destOrd="0" presId="urn:microsoft.com/office/officeart/2005/8/layout/vList2"/>
    <dgm:cxn modelId="{323E6C9D-5FA4-42E7-8133-BE066CA9284A}" srcId="{DC7437A4-D648-441D-8382-8E971EEDA562}" destId="{F61FA8B9-65A6-47FF-BFDF-02C43C036369}" srcOrd="3" destOrd="0" parTransId="{04E033B6-4A54-4FF9-AE0D-F66A781A5D28}" sibTransId="{79F1DCD0-AEAD-4CBA-95FE-D50A5228473C}"/>
    <dgm:cxn modelId="{55BADABF-94C9-48FE-9F29-EE22664AF135}" srcId="{DC7437A4-D648-441D-8382-8E971EEDA562}" destId="{94983AD6-D094-45E9-AFCA-CA4DF949874C}" srcOrd="2" destOrd="0" parTransId="{F0FC0724-65E1-49C0-B617-81A46C9209A9}" sibTransId="{8924FCE5-1984-46E8-B56A-6A5E8745FD74}"/>
    <dgm:cxn modelId="{803152DC-3D37-4D39-9F47-C8B710DDC083}" srcId="{DC7437A4-D648-441D-8382-8E971EEDA562}" destId="{A2BA28DD-A08C-458A-9F18-E538CC366EF1}" srcOrd="1" destOrd="0" parTransId="{69D1B37C-8D00-44FC-AFDD-F25E253353CC}" sibTransId="{AD392C1E-1C87-439D-AE58-01B62CAA8072}"/>
    <dgm:cxn modelId="{86557EF0-168B-41BB-93EE-BAD2C5B17FE5}" type="presParOf" srcId="{E89A60E5-9019-430D-8E15-AC50C046F312}" destId="{F77F113A-87E0-4194-B73C-741EBFE235F8}" srcOrd="0" destOrd="0" presId="urn:microsoft.com/office/officeart/2005/8/layout/vList2"/>
    <dgm:cxn modelId="{91176280-7A2A-4F13-A4CB-D02B256F17E5}" type="presParOf" srcId="{E89A60E5-9019-430D-8E15-AC50C046F312}" destId="{E399F8F8-CA7E-48FA-8DA1-B40B1371DB6E}" srcOrd="1" destOrd="0" presId="urn:microsoft.com/office/officeart/2005/8/layout/vList2"/>
    <dgm:cxn modelId="{63BE49F9-B94F-407B-AD91-53E321A1FBD5}" type="presParOf" srcId="{E89A60E5-9019-430D-8E15-AC50C046F312}" destId="{2E8BE821-0551-4420-98C8-0607BE87C694}" srcOrd="2" destOrd="0" presId="urn:microsoft.com/office/officeart/2005/8/layout/vList2"/>
    <dgm:cxn modelId="{D260561F-3B19-49B4-84B4-9431BD6CC6EB}" type="presParOf" srcId="{E89A60E5-9019-430D-8E15-AC50C046F312}" destId="{76C003EB-29C4-4FAE-A71A-C6AFB9426FC1}" srcOrd="3" destOrd="0" presId="urn:microsoft.com/office/officeart/2005/8/layout/vList2"/>
    <dgm:cxn modelId="{170C71F0-9DA4-4918-A0EE-08735CFB52EB}" type="presParOf" srcId="{E89A60E5-9019-430D-8E15-AC50C046F312}" destId="{55823865-1A20-45A3-8381-BF4D5E1A57F4}" srcOrd="4" destOrd="0" presId="urn:microsoft.com/office/officeart/2005/8/layout/vList2"/>
    <dgm:cxn modelId="{79298775-88F5-48E6-87B8-F9A84B2D83B9}" type="presParOf" srcId="{E89A60E5-9019-430D-8E15-AC50C046F312}" destId="{C5F5372D-93C7-4AA2-9357-782F29427E02}" srcOrd="5" destOrd="0" presId="urn:microsoft.com/office/officeart/2005/8/layout/vList2"/>
    <dgm:cxn modelId="{DF6DA436-9364-453A-961D-0F6612F10CB7}" type="presParOf" srcId="{E89A60E5-9019-430D-8E15-AC50C046F312}" destId="{3AB7D387-B2A2-4F10-8277-1BFB8B3033C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F113A-87E0-4194-B73C-741EBFE235F8}">
      <dsp:nvSpPr>
        <dsp:cNvPr id="0" name=""/>
        <dsp:cNvSpPr/>
      </dsp:nvSpPr>
      <dsp:spPr>
        <a:xfrm>
          <a:off x="0" y="0"/>
          <a:ext cx="10244442"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dirty="0"/>
            <a:t>TOPIC : ELECTROMAGNETIC WAVES AND FIELDS</a:t>
          </a:r>
          <a:endParaRPr lang="en-US" sz="3900" kern="1200" dirty="0"/>
        </a:p>
      </dsp:txBody>
      <dsp:txXfrm>
        <a:off x="45663" y="45663"/>
        <a:ext cx="10153116" cy="844089"/>
      </dsp:txXfrm>
    </dsp:sp>
    <dsp:sp modelId="{2E8BE821-0551-4420-98C8-0607BE87C694}">
      <dsp:nvSpPr>
        <dsp:cNvPr id="0" name=""/>
        <dsp:cNvSpPr/>
      </dsp:nvSpPr>
      <dsp:spPr>
        <a:xfrm>
          <a:off x="0" y="1068011"/>
          <a:ext cx="10244442"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dirty="0"/>
            <a:t>NAME – AVINASH KUMAR</a:t>
          </a:r>
          <a:endParaRPr lang="en-US" sz="3900" kern="1200" dirty="0"/>
        </a:p>
      </dsp:txBody>
      <dsp:txXfrm>
        <a:off x="45663" y="1113674"/>
        <a:ext cx="10153116" cy="844089"/>
      </dsp:txXfrm>
    </dsp:sp>
    <dsp:sp modelId="{55823865-1A20-45A3-8381-BF4D5E1A57F4}">
      <dsp:nvSpPr>
        <dsp:cNvPr id="0" name=""/>
        <dsp:cNvSpPr/>
      </dsp:nvSpPr>
      <dsp:spPr>
        <a:xfrm>
          <a:off x="0" y="2115746"/>
          <a:ext cx="10244442"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dirty="0"/>
            <a:t>ENROLLMENT NO.- 21UEE013</a:t>
          </a:r>
          <a:endParaRPr lang="en-US" sz="3900" kern="1200" dirty="0"/>
        </a:p>
      </dsp:txBody>
      <dsp:txXfrm>
        <a:off x="45663" y="2161409"/>
        <a:ext cx="10153116" cy="844089"/>
      </dsp:txXfrm>
    </dsp:sp>
    <dsp:sp modelId="{3AB7D387-B2A2-4F10-8277-1BFB8B3033C9}">
      <dsp:nvSpPr>
        <dsp:cNvPr id="0" name=""/>
        <dsp:cNvSpPr/>
      </dsp:nvSpPr>
      <dsp:spPr>
        <a:xfrm>
          <a:off x="0" y="3163481"/>
          <a:ext cx="10244442"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dirty="0"/>
            <a:t>SEMESTER-3</a:t>
          </a:r>
          <a:r>
            <a:rPr lang="en-US" sz="3900" b="1" kern="1200" baseline="30000" dirty="0"/>
            <a:t>rd </a:t>
          </a:r>
          <a:endParaRPr lang="en-US" sz="3900" kern="1200" dirty="0"/>
        </a:p>
      </dsp:txBody>
      <dsp:txXfrm>
        <a:off x="45663" y="3209144"/>
        <a:ext cx="10153116"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1629-E8DB-6E56-6BCA-9A8246527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B445EA-6811-BEA6-A7C4-D01C13068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FB953D-5E91-26BD-E018-3AF7A947151E}"/>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6F332897-ADFC-E21F-EF4B-F01BF34BF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3A5A3-9C0B-E46A-EFB2-45D90C82EAB0}"/>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358423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3B39-210C-72E7-3950-B53A204B95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1B579E-900E-D05F-C3F1-4D30B1E3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75AD7-0021-6B35-FE90-CF4C5A21D318}"/>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0786B4C8-E2FD-8A0F-7535-060A4BD17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3CF03-DA60-D62F-AD6A-C48DAD0D0491}"/>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12125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C72FC-C39C-DC47-F78E-44796D7C31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81660D-5B58-4E12-F0B2-2C62683F7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F51EB-62D4-E27D-F245-48B200A37002}"/>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AEED0EB6-B414-9D71-709A-84950DBCB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A344F-B54B-0D1A-A596-ACE7A124C0B5}"/>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337715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FE5E-D844-376C-AB66-3CCCEA2191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C51E20-20A2-947C-F825-1BCAAB522C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67A25-3E17-36A9-2FC6-FD47EBD77FE5}"/>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508CE1B5-EBB2-7918-5C16-4A7F8538E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2BBA8-2540-B62A-EF59-0B3640457509}"/>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166990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4DA47-E68C-68DC-F47F-ECE9F45E9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09A302-5287-9E28-E390-6A09621F5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D6676-0B07-711F-834E-294307947094}"/>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E311872F-F074-883A-2ED8-04CE1E4C7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EE0CD-BEE8-A768-AAC6-1C76E7E0E02F}"/>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211995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FF94-8833-78C7-9579-4E9393084D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8CEA58-828F-9346-F942-71C6BC58D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5D4AFD-FE81-95CD-8DE4-0DB5EF367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8824CC-3DFD-B9CB-3B9F-BED63DB46232}"/>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6" name="Footer Placeholder 5">
            <a:extLst>
              <a:ext uri="{FF2B5EF4-FFF2-40B4-BE49-F238E27FC236}">
                <a16:creationId xmlns:a16="http://schemas.microsoft.com/office/drawing/2014/main" id="{A1093C2F-0084-ED0D-9121-247CFA579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870C1-B284-B4F5-CB99-4ABCA0A7D21A}"/>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152242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7107-260B-7C53-4B58-A4ED8B8B9B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FD1C85-06E1-ABE2-ED2D-5CEF718F9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556F0-492C-F993-591C-A10973C942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6ED892-3CF7-BA50-EBD4-852A5AC7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F561-0E62-7BC6-059E-96ACBD0B1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6662DD-444F-15CC-4C08-60F532C1FB63}"/>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8" name="Footer Placeholder 7">
            <a:extLst>
              <a:ext uri="{FF2B5EF4-FFF2-40B4-BE49-F238E27FC236}">
                <a16:creationId xmlns:a16="http://schemas.microsoft.com/office/drawing/2014/main" id="{9899A895-8C80-81CF-B49B-B3FAC112D8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3498D1-4D06-8F2C-524E-B5CF9D745C5B}"/>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151538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1CB9-1BD8-1DD8-BDF0-7158240237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1B3457-F58D-C192-C503-10E7EEC7E000}"/>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4" name="Footer Placeholder 3">
            <a:extLst>
              <a:ext uri="{FF2B5EF4-FFF2-40B4-BE49-F238E27FC236}">
                <a16:creationId xmlns:a16="http://schemas.microsoft.com/office/drawing/2014/main" id="{616A45ED-A709-5377-BD8F-FB4684C0ED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B8F699-2660-FBFD-C25E-867A08017E40}"/>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243365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7CD96-39FA-B0FA-7465-ABE0E6138860}"/>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3" name="Footer Placeholder 2">
            <a:extLst>
              <a:ext uri="{FF2B5EF4-FFF2-40B4-BE49-F238E27FC236}">
                <a16:creationId xmlns:a16="http://schemas.microsoft.com/office/drawing/2014/main" id="{186EEDE8-6B61-8CBD-1C65-8BB36BFA17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2E2470-12E7-01C9-E6A7-37DF2C27FF4F}"/>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374054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1A58-339F-B476-D11F-6E05A8D78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EBFC0-ED4E-C41B-56D8-B76CE51EE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88874-1CEA-B611-796A-E6C48F7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05FBA-F8DB-831C-55CE-283CEC98C0D5}"/>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6" name="Footer Placeholder 5">
            <a:extLst>
              <a:ext uri="{FF2B5EF4-FFF2-40B4-BE49-F238E27FC236}">
                <a16:creationId xmlns:a16="http://schemas.microsoft.com/office/drawing/2014/main" id="{BD9619B4-5F4E-546D-6C7B-F82EB9841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FA051-ABC1-E722-ADFD-CBA084D15AE4}"/>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406665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A2BE-9274-81C2-3884-3BE8959FE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72C031-5FF6-5DCF-3CBB-1C32FD225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B24044-F1E1-D0B0-D45F-1C2C2DD35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659BA-2830-E520-8202-9C6116CEB929}"/>
              </a:ext>
            </a:extLst>
          </p:cNvPr>
          <p:cNvSpPr>
            <a:spLocks noGrp="1"/>
          </p:cNvSpPr>
          <p:nvPr>
            <p:ph type="dt" sz="half" idx="10"/>
          </p:nvPr>
        </p:nvSpPr>
        <p:spPr/>
        <p:txBody>
          <a:bodyPr/>
          <a:lstStyle/>
          <a:p>
            <a:fld id="{9B85A58A-E5FA-428E-996D-3D301FF355C3}" type="datetimeFigureOut">
              <a:rPr lang="en-IN" smtClean="0"/>
              <a:t>02-09-2022</a:t>
            </a:fld>
            <a:endParaRPr lang="en-IN"/>
          </a:p>
        </p:txBody>
      </p:sp>
      <p:sp>
        <p:nvSpPr>
          <p:cNvPr id="6" name="Footer Placeholder 5">
            <a:extLst>
              <a:ext uri="{FF2B5EF4-FFF2-40B4-BE49-F238E27FC236}">
                <a16:creationId xmlns:a16="http://schemas.microsoft.com/office/drawing/2014/main" id="{EEB5FF85-D799-4EEF-9CAC-A7A14BB99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85360-3F36-622C-8399-E6D42A25FDCC}"/>
              </a:ext>
            </a:extLst>
          </p:cNvPr>
          <p:cNvSpPr>
            <a:spLocks noGrp="1"/>
          </p:cNvSpPr>
          <p:nvPr>
            <p:ph type="sldNum" sz="quarter" idx="12"/>
          </p:nvPr>
        </p:nvSpPr>
        <p:spPr/>
        <p:txBody>
          <a:bodyPr/>
          <a:lstStyle/>
          <a:p>
            <a:fld id="{9098A736-1DB1-4749-8E63-FE1F2145A0E7}" type="slidenum">
              <a:rPr lang="en-IN" smtClean="0"/>
              <a:t>‹#›</a:t>
            </a:fld>
            <a:endParaRPr lang="en-IN"/>
          </a:p>
        </p:txBody>
      </p:sp>
    </p:spTree>
    <p:extLst>
      <p:ext uri="{BB962C8B-B14F-4D97-AF65-F5344CB8AC3E}">
        <p14:creationId xmlns:p14="http://schemas.microsoft.com/office/powerpoint/2010/main" val="51518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631DC-E00D-0B6B-AA11-D996C2807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E40654-940D-23E7-CA3F-303820584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8B6C1-1F3F-E3FE-BE50-4FBCF65C7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5A58A-E5FA-428E-996D-3D301FF355C3}" type="datetimeFigureOut">
              <a:rPr lang="en-IN" smtClean="0"/>
              <a:t>02-09-2022</a:t>
            </a:fld>
            <a:endParaRPr lang="en-IN"/>
          </a:p>
        </p:txBody>
      </p:sp>
      <p:sp>
        <p:nvSpPr>
          <p:cNvPr id="5" name="Footer Placeholder 4">
            <a:extLst>
              <a:ext uri="{FF2B5EF4-FFF2-40B4-BE49-F238E27FC236}">
                <a16:creationId xmlns:a16="http://schemas.microsoft.com/office/drawing/2014/main" id="{AF3928BA-1C23-C620-C6DD-533F2A1C0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3E20AF-E9BC-226D-0B66-652730CBB5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8A736-1DB1-4749-8E63-FE1F2145A0E7}" type="slidenum">
              <a:rPr lang="en-IN" smtClean="0"/>
              <a:t>‹#›</a:t>
            </a:fld>
            <a:endParaRPr lang="en-IN"/>
          </a:p>
        </p:txBody>
      </p:sp>
    </p:spTree>
    <p:extLst>
      <p:ext uri="{BB962C8B-B14F-4D97-AF65-F5344CB8AC3E}">
        <p14:creationId xmlns:p14="http://schemas.microsoft.com/office/powerpoint/2010/main" val="179295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8E4456-F52A-3A03-8735-0CCFF4512379}"/>
              </a:ext>
            </a:extLst>
          </p:cNvPr>
          <p:cNvSpPr>
            <a:spLocks noGrp="1"/>
          </p:cNvSpPr>
          <p:nvPr>
            <p:ph type="title"/>
          </p:nvPr>
        </p:nvSpPr>
        <p:spPr>
          <a:xfrm>
            <a:off x="30513" y="345440"/>
            <a:ext cx="11328400" cy="910531"/>
          </a:xfrm>
        </p:spPr>
        <p:txBody>
          <a:bodyPr vert="horz" lIns="91440" tIns="45720" rIns="91440" bIns="45720" rtlCol="0" anchor="b">
            <a:normAutofit/>
          </a:bodyPr>
          <a:lstStyle/>
          <a:p>
            <a:r>
              <a:rPr lang="en-US" sz="3400" b="1" i="0" dirty="0">
                <a:effectLst/>
                <a:latin typeface="Algerian" panose="04020705040A02060702" pitchFamily="82" charset="0"/>
              </a:rPr>
              <a:t> National Institute of Technology Agartala </a:t>
            </a:r>
            <a:endParaRPr lang="en-US" sz="3400" b="1" dirty="0">
              <a:latin typeface="Algerian" panose="04020705040A02060702" pitchFamily="82" charset="0"/>
            </a:endParaRPr>
          </a:p>
        </p:txBody>
      </p:sp>
      <p:pic>
        <p:nvPicPr>
          <p:cNvPr id="12" name="Picture 2" descr="Training &amp; Placement Cell, NIT Agartala | LinkedIn">
            <a:extLst>
              <a:ext uri="{FF2B5EF4-FFF2-40B4-BE49-F238E27FC236}">
                <a16:creationId xmlns:a16="http://schemas.microsoft.com/office/drawing/2014/main" id="{D34D9104-B52D-A001-6A37-0DF1C0DCFC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0" r="607" b="2"/>
          <a:stretch/>
        </p:blipFill>
        <p:spPr bwMode="auto">
          <a:xfrm>
            <a:off x="10324652" y="0"/>
            <a:ext cx="1793134" cy="1863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ext Placeholder 9">
            <a:extLst>
              <a:ext uri="{FF2B5EF4-FFF2-40B4-BE49-F238E27FC236}">
                <a16:creationId xmlns:a16="http://schemas.microsoft.com/office/drawing/2014/main" id="{5A3B5EA0-C78E-5C0B-3972-CA3D5BC474EA}"/>
              </a:ext>
            </a:extLst>
          </p:cNvPr>
          <p:cNvGraphicFramePr/>
          <p:nvPr>
            <p:extLst>
              <p:ext uri="{D42A27DB-BD31-4B8C-83A1-F6EECF244321}">
                <p14:modId xmlns:p14="http://schemas.microsoft.com/office/powerpoint/2010/main" val="2553750547"/>
              </p:ext>
            </p:extLst>
          </p:nvPr>
        </p:nvGraphicFramePr>
        <p:xfrm>
          <a:off x="572492" y="2071316"/>
          <a:ext cx="10244443"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87DA715E-6D0E-C617-9B1D-2CA53FD5BFCC}"/>
              </a:ext>
            </a:extLst>
          </p:cNvPr>
          <p:cNvSpPr txBox="1"/>
          <p:nvPr/>
        </p:nvSpPr>
        <p:spPr>
          <a:xfrm>
            <a:off x="179243" y="6377306"/>
            <a:ext cx="2948421"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16" name="TextBox 15">
            <a:extLst>
              <a:ext uri="{FF2B5EF4-FFF2-40B4-BE49-F238E27FC236}">
                <a16:creationId xmlns:a16="http://schemas.microsoft.com/office/drawing/2014/main" id="{ED31864F-76D3-6853-D0F4-581B923BC8F7}"/>
              </a:ext>
            </a:extLst>
          </p:cNvPr>
          <p:cNvSpPr txBox="1"/>
          <p:nvPr/>
        </p:nvSpPr>
        <p:spPr>
          <a:xfrm>
            <a:off x="9676534" y="6377306"/>
            <a:ext cx="2691661" cy="369332"/>
          </a:xfrm>
          <a:prstGeom prst="rect">
            <a:avLst/>
          </a:prstGeom>
          <a:noFill/>
        </p:spPr>
        <p:txBody>
          <a:bodyPr wrap="square">
            <a:spAutoFit/>
          </a:bodyPr>
          <a:lstStyle/>
          <a:p>
            <a:r>
              <a:rPr lang="en-IN" b="1" dirty="0">
                <a:latin typeface="Engravers MT" panose="02090707080505020304" pitchFamily="18" charset="0"/>
              </a:rPr>
              <a:t>SLIDE NO.- 01 </a:t>
            </a:r>
          </a:p>
        </p:txBody>
      </p:sp>
    </p:spTree>
    <p:extLst>
      <p:ext uri="{BB962C8B-B14F-4D97-AF65-F5344CB8AC3E}">
        <p14:creationId xmlns:p14="http://schemas.microsoft.com/office/powerpoint/2010/main" val="362190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1B77DEC-6495-AAFD-4152-8946D33A4EBA}"/>
              </a:ext>
            </a:extLst>
          </p:cNvPr>
          <p:cNvSpPr txBox="1"/>
          <p:nvPr/>
        </p:nvSpPr>
        <p:spPr>
          <a:xfrm>
            <a:off x="956826" y="1112969"/>
            <a:ext cx="3937298" cy="41660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u="sng" kern="1200">
                <a:solidFill>
                  <a:srgbClr val="FFFFFF"/>
                </a:solidFill>
                <a:latin typeface="+mj-lt"/>
                <a:ea typeface="+mj-ea"/>
                <a:cs typeface="+mj-cs"/>
              </a:rPr>
              <a:t>Contents</a:t>
            </a:r>
          </a:p>
        </p:txBody>
      </p:sp>
      <p:sp>
        <p:nvSpPr>
          <p:cNvPr id="15" name="Freeform: Shape 1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9" name="Freeform: Shape 1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TextBox 5">
            <a:extLst>
              <a:ext uri="{FF2B5EF4-FFF2-40B4-BE49-F238E27FC236}">
                <a16:creationId xmlns:a16="http://schemas.microsoft.com/office/drawing/2014/main" id="{CF36BF22-4A63-8B17-6D91-89BFE156C522}"/>
              </a:ext>
            </a:extLst>
          </p:cNvPr>
          <p:cNvSpPr txBox="1"/>
          <p:nvPr/>
        </p:nvSpPr>
        <p:spPr>
          <a:xfrm>
            <a:off x="5424519" y="1796240"/>
            <a:ext cx="6532879" cy="4462515"/>
          </a:xfrm>
          <a:prstGeom prst="rect">
            <a:avLst/>
          </a:prstGeom>
        </p:spPr>
        <p:txBody>
          <a:bodyPr vert="horz" lIns="91440" tIns="45720" rIns="91440" bIns="45720" rtlCol="0" anchor="t">
            <a:normAutofit fontScale="92500" lnSpcReduction="10000"/>
          </a:bodyPr>
          <a:lstStyle/>
          <a:p>
            <a:pPr marL="628650" indent="-514350">
              <a:lnSpc>
                <a:spcPct val="90000"/>
              </a:lnSpc>
              <a:spcAft>
                <a:spcPts val="600"/>
              </a:spcAft>
              <a:buFont typeface="+mj-lt"/>
              <a:buAutoNum type="arabicPeriod"/>
            </a:pPr>
            <a:r>
              <a:rPr lang="en-US" sz="3200" b="1" dirty="0"/>
              <a:t>INTRODUCTION</a:t>
            </a:r>
          </a:p>
          <a:p>
            <a:pPr marL="628650" indent="-514350">
              <a:lnSpc>
                <a:spcPct val="90000"/>
              </a:lnSpc>
              <a:spcAft>
                <a:spcPts val="600"/>
              </a:spcAft>
              <a:buFont typeface="+mj-lt"/>
              <a:buAutoNum type="arabicPeriod"/>
            </a:pPr>
            <a:r>
              <a:rPr lang="en-US" sz="3200" b="1" dirty="0"/>
              <a:t>What are Electromagnetic Waves? How do they work?</a:t>
            </a:r>
          </a:p>
          <a:p>
            <a:pPr marL="457200" indent="-342900">
              <a:lnSpc>
                <a:spcPct val="90000"/>
              </a:lnSpc>
              <a:spcAft>
                <a:spcPts val="600"/>
              </a:spcAft>
              <a:buFont typeface="+mj-lt"/>
              <a:buAutoNum type="arabicPeriod"/>
            </a:pPr>
            <a:r>
              <a:rPr lang="en-US" sz="3200" b="1" dirty="0"/>
              <a:t>Characteristics of EM Waves</a:t>
            </a:r>
          </a:p>
          <a:p>
            <a:pPr marL="457200" indent="-342900">
              <a:lnSpc>
                <a:spcPct val="90000"/>
              </a:lnSpc>
              <a:spcAft>
                <a:spcPts val="600"/>
              </a:spcAft>
              <a:buFont typeface="+mj-lt"/>
              <a:buAutoNum type="arabicPeriod"/>
            </a:pPr>
            <a:r>
              <a:rPr lang="en-US" sz="3200" b="1" dirty="0"/>
              <a:t>Types of Electromagnetic Waves</a:t>
            </a:r>
          </a:p>
          <a:p>
            <a:pPr marL="457200" indent="-342900">
              <a:lnSpc>
                <a:spcPct val="90000"/>
              </a:lnSpc>
              <a:spcAft>
                <a:spcPts val="600"/>
              </a:spcAft>
              <a:buFont typeface="+mj-lt"/>
              <a:buAutoNum type="arabicPeriod"/>
            </a:pPr>
            <a:r>
              <a:rPr lang="en-US" sz="3200" b="1" dirty="0"/>
              <a:t>Electromagnetic Spectrum</a:t>
            </a:r>
          </a:p>
          <a:p>
            <a:pPr marL="457200" indent="-342900">
              <a:lnSpc>
                <a:spcPct val="90000"/>
              </a:lnSpc>
              <a:spcAft>
                <a:spcPts val="600"/>
              </a:spcAft>
              <a:buFont typeface="+mj-lt"/>
              <a:buAutoNum type="arabicPeriod"/>
            </a:pPr>
            <a:r>
              <a:rPr lang="en-US" sz="3200" b="1" dirty="0"/>
              <a:t>Electromagnetic Field</a:t>
            </a:r>
          </a:p>
          <a:p>
            <a:pPr marL="457200" indent="-342900">
              <a:lnSpc>
                <a:spcPct val="90000"/>
              </a:lnSpc>
              <a:spcAft>
                <a:spcPts val="600"/>
              </a:spcAft>
              <a:buFont typeface="+mj-lt"/>
              <a:buAutoNum type="arabicPeriod"/>
            </a:pPr>
            <a:r>
              <a:rPr lang="en-US" sz="3200" b="1" dirty="0"/>
              <a:t>Uses Of Electromagnetic Waves</a:t>
            </a:r>
          </a:p>
          <a:p>
            <a:pPr marL="457200" indent="-342900">
              <a:lnSpc>
                <a:spcPct val="90000"/>
              </a:lnSpc>
              <a:spcAft>
                <a:spcPts val="600"/>
              </a:spcAft>
              <a:buFont typeface="+mj-lt"/>
              <a:buAutoNum type="arabicPeriod"/>
            </a:pPr>
            <a:r>
              <a:rPr lang="en-US" sz="3200" b="1" dirty="0"/>
              <a:t>Hazards Caused By Electromagnetic Waves</a:t>
            </a:r>
          </a:p>
          <a:p>
            <a:pPr marL="457200" indent="-342900">
              <a:lnSpc>
                <a:spcPct val="90000"/>
              </a:lnSpc>
              <a:spcAft>
                <a:spcPts val="600"/>
              </a:spcAft>
              <a:buFont typeface="+mj-lt"/>
              <a:buAutoNum type="arabicPeriod"/>
            </a:pPr>
            <a:endParaRPr lang="en-US" sz="3200" b="1" dirty="0"/>
          </a:p>
        </p:txBody>
      </p:sp>
      <p:sp>
        <p:nvSpPr>
          <p:cNvPr id="51" name="Freeform: Shape 2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2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3" name="Freeform: Shape 2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65B93465-F4FA-8A63-A1F0-B14AA7B8C32C}"/>
              </a:ext>
            </a:extLst>
          </p:cNvPr>
          <p:cNvSpPr txBox="1"/>
          <p:nvPr/>
        </p:nvSpPr>
        <p:spPr>
          <a:xfrm>
            <a:off x="79870" y="6391949"/>
            <a:ext cx="2643210"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6" name="TextBox 5">
            <a:extLst>
              <a:ext uri="{FF2B5EF4-FFF2-40B4-BE49-F238E27FC236}">
                <a16:creationId xmlns:a16="http://schemas.microsoft.com/office/drawing/2014/main" id="{34A911FF-D374-F3FD-474E-3D8B3A44BD5D}"/>
              </a:ext>
            </a:extLst>
          </p:cNvPr>
          <p:cNvSpPr txBox="1"/>
          <p:nvPr/>
        </p:nvSpPr>
        <p:spPr>
          <a:xfrm>
            <a:off x="9727739" y="6390207"/>
            <a:ext cx="2346960" cy="369332"/>
          </a:xfrm>
          <a:prstGeom prst="rect">
            <a:avLst/>
          </a:prstGeom>
          <a:noFill/>
        </p:spPr>
        <p:txBody>
          <a:bodyPr wrap="square">
            <a:spAutoFit/>
          </a:bodyPr>
          <a:lstStyle/>
          <a:p>
            <a:r>
              <a:rPr lang="en-IN" b="1" dirty="0">
                <a:latin typeface="Engravers MT" panose="02090707080505020304" pitchFamily="18" charset="0"/>
              </a:rPr>
              <a:t>SLIDE NO.- 02 </a:t>
            </a:r>
          </a:p>
        </p:txBody>
      </p:sp>
    </p:spTree>
    <p:extLst>
      <p:ext uri="{BB962C8B-B14F-4D97-AF65-F5344CB8AC3E}">
        <p14:creationId xmlns:p14="http://schemas.microsoft.com/office/powerpoint/2010/main" val="402276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55701-7FA8-4B20-C619-C5305FFC237A}"/>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What are Electromagnetic waves? </a:t>
            </a:r>
            <a:br>
              <a:rPr lang="en-US" sz="3700" b="1" i="0" kern="1200">
                <a:solidFill>
                  <a:srgbClr val="FFFFFF"/>
                </a:solidFill>
                <a:effectLst/>
                <a:latin typeface="+mj-lt"/>
                <a:ea typeface="+mj-ea"/>
                <a:cs typeface="+mj-cs"/>
              </a:rPr>
            </a:br>
            <a:br>
              <a:rPr lang="en-US" sz="3700" b="1" i="0" kern="1200">
                <a:solidFill>
                  <a:srgbClr val="FFFFFF"/>
                </a:solidFill>
                <a:effectLst/>
                <a:latin typeface="+mj-lt"/>
                <a:ea typeface="+mj-ea"/>
                <a:cs typeface="+mj-cs"/>
              </a:rPr>
            </a:br>
            <a:r>
              <a:rPr lang="en-US" sz="3700" b="1" i="0" kern="1200">
                <a:solidFill>
                  <a:srgbClr val="FFFFFF"/>
                </a:solidFill>
                <a:effectLst/>
                <a:latin typeface="+mj-lt"/>
                <a:ea typeface="+mj-ea"/>
                <a:cs typeface="+mj-cs"/>
              </a:rPr>
              <a:t>How do they work?</a:t>
            </a:r>
            <a:br>
              <a:rPr lang="en-US" sz="3700" b="1" i="0" kern="1200">
                <a:solidFill>
                  <a:srgbClr val="FFFFFF"/>
                </a:solidFill>
                <a:effectLst/>
                <a:latin typeface="+mj-lt"/>
                <a:ea typeface="+mj-ea"/>
                <a:cs typeface="+mj-cs"/>
              </a:rPr>
            </a:br>
            <a:endParaRPr lang="en-US" sz="3700" kern="1200" dirty="0">
              <a:solidFill>
                <a:srgbClr val="FFFFFF"/>
              </a:solidFill>
              <a:latin typeface="+mj-lt"/>
              <a:ea typeface="+mj-ea"/>
              <a:cs typeface="+mj-cs"/>
            </a:endParaRPr>
          </a:p>
        </p:txBody>
      </p:sp>
      <p:sp>
        <p:nvSpPr>
          <p:cNvPr id="40" name="Freeform: Shape 3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C0DCDC29-D2FE-2B8B-E37D-C348BCBD3F16}"/>
              </a:ext>
            </a:extLst>
          </p:cNvPr>
          <p:cNvSpPr txBox="1"/>
          <p:nvPr/>
        </p:nvSpPr>
        <p:spPr>
          <a:xfrm>
            <a:off x="6449674" y="1045152"/>
            <a:ext cx="4906584" cy="4889350"/>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en-US" sz="2400" b="1" i="0" dirty="0">
                <a:effectLst/>
              </a:rPr>
              <a:t> Electromagnetic waves are also known as EM waves. Electromagnetic radiations are composed of electromagnetic waves that are produced when an electric field comes  in contact with the magnetic field. </a:t>
            </a:r>
          </a:p>
          <a:p>
            <a:pPr indent="-228600">
              <a:lnSpc>
                <a:spcPct val="90000"/>
              </a:lnSpc>
              <a:spcAft>
                <a:spcPts val="600"/>
              </a:spcAft>
              <a:buFont typeface="Arial" panose="020B0604020202020204" pitchFamily="34" charset="0"/>
              <a:buChar char="•"/>
            </a:pPr>
            <a:endParaRPr lang="en-US" sz="2400" b="1" dirty="0"/>
          </a:p>
          <a:p>
            <a:pPr indent="-228600">
              <a:lnSpc>
                <a:spcPct val="90000"/>
              </a:lnSpc>
              <a:spcAft>
                <a:spcPts val="600"/>
              </a:spcAft>
              <a:buFont typeface="Arial" panose="020B0604020202020204" pitchFamily="34" charset="0"/>
              <a:buChar char="•"/>
            </a:pPr>
            <a:r>
              <a:rPr lang="en-US" sz="2400" b="1" i="0" dirty="0">
                <a:effectLst/>
              </a:rPr>
              <a:t>It can be said that electromagnetic waves are the composition of oscillating electric and magnetic fields.</a:t>
            </a:r>
          </a:p>
          <a:p>
            <a:pPr indent="-228600">
              <a:lnSpc>
                <a:spcPct val="90000"/>
              </a:lnSpc>
              <a:spcAft>
                <a:spcPts val="600"/>
              </a:spcAft>
              <a:buFont typeface="Arial" panose="020B0604020202020204" pitchFamily="34" charset="0"/>
              <a:buChar char="•"/>
            </a:pPr>
            <a:r>
              <a:rPr lang="en-US" sz="2400" b="1" dirty="0"/>
              <a:t>Electromagnetic Waves were first discovered by Heinrich Hertz, which was initially proposed by James Clerk Maxwell.</a:t>
            </a:r>
          </a:p>
        </p:txBody>
      </p:sp>
      <p:sp>
        <p:nvSpPr>
          <p:cNvPr id="46" name="Freeform: Shape 4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90137B39-57DB-C051-E0D0-0CD3E1E798E9}"/>
              </a:ext>
            </a:extLst>
          </p:cNvPr>
          <p:cNvSpPr txBox="1"/>
          <p:nvPr/>
        </p:nvSpPr>
        <p:spPr>
          <a:xfrm>
            <a:off x="79870" y="6344896"/>
            <a:ext cx="2854793"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7" name="TextBox 6">
            <a:extLst>
              <a:ext uri="{FF2B5EF4-FFF2-40B4-BE49-F238E27FC236}">
                <a16:creationId xmlns:a16="http://schemas.microsoft.com/office/drawing/2014/main" id="{05049FCB-329F-7A2D-8E07-FB2E8FFCDA35}"/>
              </a:ext>
            </a:extLst>
          </p:cNvPr>
          <p:cNvSpPr txBox="1"/>
          <p:nvPr/>
        </p:nvSpPr>
        <p:spPr>
          <a:xfrm>
            <a:off x="9832799" y="6373711"/>
            <a:ext cx="2279331" cy="369332"/>
          </a:xfrm>
          <a:prstGeom prst="rect">
            <a:avLst/>
          </a:prstGeom>
          <a:noFill/>
        </p:spPr>
        <p:txBody>
          <a:bodyPr wrap="square">
            <a:spAutoFit/>
          </a:bodyPr>
          <a:lstStyle/>
          <a:p>
            <a:r>
              <a:rPr lang="en-IN" b="1" dirty="0">
                <a:latin typeface="Engravers MT" panose="02090707080505020304" pitchFamily="18" charset="0"/>
              </a:rPr>
              <a:t>SLIDE NO.- 03</a:t>
            </a:r>
          </a:p>
        </p:txBody>
      </p:sp>
    </p:spTree>
    <p:extLst>
      <p:ext uri="{BB962C8B-B14F-4D97-AF65-F5344CB8AC3E}">
        <p14:creationId xmlns:p14="http://schemas.microsoft.com/office/powerpoint/2010/main" val="33521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descr="Chart, radar chart&#10;&#10;Description automatically generated">
            <a:extLst>
              <a:ext uri="{FF2B5EF4-FFF2-40B4-BE49-F238E27FC236}">
                <a16:creationId xmlns:a16="http://schemas.microsoft.com/office/drawing/2014/main" id="{F51EAA65-8D68-332A-9CCD-40BFD795AF7D}"/>
              </a:ext>
            </a:extLst>
          </p:cNvPr>
          <p:cNvPicPr>
            <a:picLocks noChangeAspect="1"/>
          </p:cNvPicPr>
          <p:nvPr/>
        </p:nvPicPr>
        <p:blipFill rotWithShape="1">
          <a:blip r:embed="rId2">
            <a:extLst>
              <a:ext uri="{28A0092B-C50C-407E-A947-70E740481C1C}">
                <a14:useLocalDpi xmlns:a14="http://schemas.microsoft.com/office/drawing/2010/main" val="0"/>
              </a:ext>
            </a:extLst>
          </a:blip>
          <a:srcRect l="12266" r="10111" b="-2"/>
          <a:stretch/>
        </p:blipFill>
        <p:spPr>
          <a:xfrm>
            <a:off x="1165347" y="1132764"/>
            <a:ext cx="4567607" cy="4413350"/>
          </a:xfrm>
          <a:prstGeom prst="rect">
            <a:avLst/>
          </a:prstGeom>
        </p:spPr>
      </p:pic>
      <p:cxnSp>
        <p:nvCxnSpPr>
          <p:cNvPr id="34" name="Straight Connector 33">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Placeholder 8" descr="Graphical user interface, application&#10;&#10;Description automatically generated">
            <a:extLst>
              <a:ext uri="{FF2B5EF4-FFF2-40B4-BE49-F238E27FC236}">
                <a16:creationId xmlns:a16="http://schemas.microsoft.com/office/drawing/2014/main" id="{CA2DC40A-57DE-9F93-F585-5098B091C5D9}"/>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143" r="15753" b="-2"/>
          <a:stretch/>
        </p:blipFill>
        <p:spPr>
          <a:xfrm>
            <a:off x="6563360" y="1119335"/>
            <a:ext cx="4387074" cy="4440208"/>
          </a:xfrm>
          <a:prstGeom prst="rect">
            <a:avLst/>
          </a:prstGeom>
        </p:spPr>
      </p:pic>
      <p:sp>
        <p:nvSpPr>
          <p:cNvPr id="3" name="TextBox 2">
            <a:extLst>
              <a:ext uri="{FF2B5EF4-FFF2-40B4-BE49-F238E27FC236}">
                <a16:creationId xmlns:a16="http://schemas.microsoft.com/office/drawing/2014/main" id="{356F6587-C1CB-0AE4-9082-4BB5E6DE3689}"/>
              </a:ext>
            </a:extLst>
          </p:cNvPr>
          <p:cNvSpPr txBox="1"/>
          <p:nvPr/>
        </p:nvSpPr>
        <p:spPr>
          <a:xfrm>
            <a:off x="275303" y="6340042"/>
            <a:ext cx="2782529"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4" name="TextBox 3">
            <a:extLst>
              <a:ext uri="{FF2B5EF4-FFF2-40B4-BE49-F238E27FC236}">
                <a16:creationId xmlns:a16="http://schemas.microsoft.com/office/drawing/2014/main" id="{306D2194-775D-DDAA-32B1-3D1CAA20BFDB}"/>
              </a:ext>
            </a:extLst>
          </p:cNvPr>
          <p:cNvSpPr txBox="1"/>
          <p:nvPr/>
        </p:nvSpPr>
        <p:spPr>
          <a:xfrm>
            <a:off x="9832799" y="6373711"/>
            <a:ext cx="2279331" cy="369332"/>
          </a:xfrm>
          <a:prstGeom prst="rect">
            <a:avLst/>
          </a:prstGeom>
          <a:noFill/>
        </p:spPr>
        <p:txBody>
          <a:bodyPr wrap="square">
            <a:spAutoFit/>
          </a:bodyPr>
          <a:lstStyle/>
          <a:p>
            <a:r>
              <a:rPr lang="en-IN" b="1" dirty="0">
                <a:latin typeface="Engravers MT" panose="02090707080505020304" pitchFamily="18" charset="0"/>
              </a:rPr>
              <a:t>SLIDE NO.- 04</a:t>
            </a:r>
          </a:p>
        </p:txBody>
      </p:sp>
    </p:spTree>
    <p:extLst>
      <p:ext uri="{BB962C8B-B14F-4D97-AF65-F5344CB8AC3E}">
        <p14:creationId xmlns:p14="http://schemas.microsoft.com/office/powerpoint/2010/main" val="45421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imeline&#10;&#10;Description automatically generated with low confidence">
            <a:extLst>
              <a:ext uri="{FF2B5EF4-FFF2-40B4-BE49-F238E27FC236}">
                <a16:creationId xmlns:a16="http://schemas.microsoft.com/office/drawing/2014/main" id="{0B19BD9D-1C92-B482-3BA4-AF9918773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20" y="413455"/>
            <a:ext cx="7428086" cy="5571065"/>
          </a:xfrm>
          <a:prstGeom prst="rect">
            <a:avLst/>
          </a:prstGeom>
          <a:ln>
            <a:noFill/>
          </a:ln>
        </p:spPr>
      </p:pic>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diagram&#10;&#10;Description automatically generated">
            <a:extLst>
              <a:ext uri="{FF2B5EF4-FFF2-40B4-BE49-F238E27FC236}">
                <a16:creationId xmlns:a16="http://schemas.microsoft.com/office/drawing/2014/main" id="{0C9CF3EF-04AF-03F2-3C5C-52E996D86F62}"/>
              </a:ext>
            </a:extLst>
          </p:cNvPr>
          <p:cNvPicPr>
            <a:picLocks noChangeAspect="1"/>
          </p:cNvPicPr>
          <p:nvPr/>
        </p:nvPicPr>
        <p:blipFill rotWithShape="1">
          <a:blip r:embed="rId3">
            <a:extLst>
              <a:ext uri="{28A0092B-C50C-407E-A947-70E740481C1C}">
                <a14:useLocalDpi xmlns:a14="http://schemas.microsoft.com/office/drawing/2010/main" val="0"/>
              </a:ext>
            </a:extLst>
          </a:blip>
          <a:srcRect b="5179"/>
          <a:stretch/>
        </p:blipFill>
        <p:spPr>
          <a:xfrm>
            <a:off x="3685261" y="1547579"/>
            <a:ext cx="7089060" cy="3762842"/>
          </a:xfrm>
          <a:prstGeom prst="rect">
            <a:avLst/>
          </a:prstGeom>
        </p:spPr>
      </p:pic>
      <p:sp>
        <p:nvSpPr>
          <p:cNvPr id="2" name="TextBox 1">
            <a:extLst>
              <a:ext uri="{FF2B5EF4-FFF2-40B4-BE49-F238E27FC236}">
                <a16:creationId xmlns:a16="http://schemas.microsoft.com/office/drawing/2014/main" id="{D6C7F302-22C4-8435-0798-19773E6ED625}"/>
              </a:ext>
            </a:extLst>
          </p:cNvPr>
          <p:cNvSpPr txBox="1"/>
          <p:nvPr/>
        </p:nvSpPr>
        <p:spPr>
          <a:xfrm>
            <a:off x="9832799" y="6373711"/>
            <a:ext cx="2279331" cy="369332"/>
          </a:xfrm>
          <a:prstGeom prst="rect">
            <a:avLst/>
          </a:prstGeom>
          <a:noFill/>
        </p:spPr>
        <p:txBody>
          <a:bodyPr wrap="square">
            <a:spAutoFit/>
          </a:bodyPr>
          <a:lstStyle/>
          <a:p>
            <a:r>
              <a:rPr lang="en-IN" b="1" dirty="0">
                <a:latin typeface="Engravers MT" panose="02090707080505020304" pitchFamily="18" charset="0"/>
              </a:rPr>
              <a:t>SLIDE NO.- 05</a:t>
            </a:r>
          </a:p>
        </p:txBody>
      </p:sp>
      <p:sp>
        <p:nvSpPr>
          <p:cNvPr id="3" name="TextBox 2">
            <a:extLst>
              <a:ext uri="{FF2B5EF4-FFF2-40B4-BE49-F238E27FC236}">
                <a16:creationId xmlns:a16="http://schemas.microsoft.com/office/drawing/2014/main" id="{5BBAAF4B-8788-3C4E-5B0B-8E09E4A4BA52}"/>
              </a:ext>
            </a:extLst>
          </p:cNvPr>
          <p:cNvSpPr txBox="1"/>
          <p:nvPr/>
        </p:nvSpPr>
        <p:spPr>
          <a:xfrm>
            <a:off x="289237" y="6286239"/>
            <a:ext cx="2762865"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4" name="TextBox 3">
            <a:extLst>
              <a:ext uri="{FF2B5EF4-FFF2-40B4-BE49-F238E27FC236}">
                <a16:creationId xmlns:a16="http://schemas.microsoft.com/office/drawing/2014/main" id="{9D9ABF8C-4B0E-373A-D310-E77D3E52EBBA}"/>
              </a:ext>
            </a:extLst>
          </p:cNvPr>
          <p:cNvSpPr txBox="1"/>
          <p:nvPr/>
        </p:nvSpPr>
        <p:spPr>
          <a:xfrm>
            <a:off x="975360" y="350260"/>
            <a:ext cx="6465231" cy="523220"/>
          </a:xfrm>
          <a:prstGeom prst="rect">
            <a:avLst/>
          </a:prstGeom>
          <a:noFill/>
        </p:spPr>
        <p:txBody>
          <a:bodyPr wrap="none" rtlCol="0">
            <a:spAutoFit/>
          </a:bodyPr>
          <a:lstStyle/>
          <a:p>
            <a:r>
              <a:rPr lang="en-US" sz="2800" b="1" dirty="0">
                <a:latin typeface="Congenial Black" panose="020B0604020202020204" pitchFamily="2" charset="0"/>
              </a:rPr>
              <a:t>TYPES OF ELECTROMAGNETIC WAVES</a:t>
            </a:r>
            <a:endParaRPr lang="en-IN" sz="2800" b="1" dirty="0">
              <a:latin typeface="Congenial Black" panose="020B0604020202020204" pitchFamily="2" charset="0"/>
            </a:endParaRPr>
          </a:p>
        </p:txBody>
      </p:sp>
    </p:spTree>
    <p:extLst>
      <p:ext uri="{BB962C8B-B14F-4D97-AF65-F5344CB8AC3E}">
        <p14:creationId xmlns:p14="http://schemas.microsoft.com/office/powerpoint/2010/main" val="134853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5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C06A650A-5F66-6D7B-F52A-3DDEE02A2AB8}"/>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Electromagnetic Field</a:t>
            </a:r>
          </a:p>
        </p:txBody>
      </p:sp>
      <p:sp>
        <p:nvSpPr>
          <p:cNvPr id="38" name="TextBox 2">
            <a:extLst>
              <a:ext uri="{FF2B5EF4-FFF2-40B4-BE49-F238E27FC236}">
                <a16:creationId xmlns:a16="http://schemas.microsoft.com/office/drawing/2014/main" id="{915297F7-872F-CD61-56D0-B8D7C3B5547D}"/>
              </a:ext>
            </a:extLst>
          </p:cNvPr>
          <p:cNvSpPr txBox="1"/>
          <p:nvPr/>
        </p:nvSpPr>
        <p:spPr>
          <a:xfrm>
            <a:off x="1367624" y="2490436"/>
            <a:ext cx="9708995" cy="356717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i="0" dirty="0">
                <a:effectLst/>
              </a:rPr>
              <a:t>Electromagnetic fields are a combination of invisible electric and magnetic fields of force. They are generated by natural phenomena like the Earth's magnetic field but also by human activities, mainly through the use of electricity.</a:t>
            </a:r>
          </a:p>
          <a:p>
            <a:pPr marL="285750" indent="-228600">
              <a:lnSpc>
                <a:spcPct val="90000"/>
              </a:lnSpc>
              <a:spcAft>
                <a:spcPts val="600"/>
              </a:spcAft>
              <a:buFont typeface="Arial" panose="020B0604020202020204" pitchFamily="34" charset="0"/>
              <a:buChar char="•"/>
            </a:pPr>
            <a:endParaRPr lang="en-US" sz="2400" b="0" i="0" dirty="0">
              <a:effectLst/>
            </a:endParaRPr>
          </a:p>
          <a:p>
            <a:pPr marL="285750" indent="-228600">
              <a:lnSpc>
                <a:spcPct val="90000"/>
              </a:lnSpc>
              <a:spcAft>
                <a:spcPts val="600"/>
              </a:spcAft>
              <a:buFont typeface="Arial" panose="020B0604020202020204" pitchFamily="34" charset="0"/>
              <a:buChar char="•"/>
            </a:pPr>
            <a:r>
              <a:rPr lang="en-US" sz="2400" b="1" dirty="0"/>
              <a:t>E</a:t>
            </a:r>
            <a:r>
              <a:rPr lang="en-US" sz="2400" b="1" i="0" dirty="0">
                <a:effectLst/>
              </a:rPr>
              <a:t>very organ and cell in the human body has its own field</a:t>
            </a:r>
            <a:r>
              <a:rPr lang="en-US" sz="2400" b="0" i="0" dirty="0">
                <a:effectLst/>
              </a:rPr>
              <a:t>. The magnetic field produces electrical currents that are weaker than you may first think. At the same time, the electromagnetic field of the brain is stronger than the heart.</a:t>
            </a:r>
            <a:endParaRPr lang="en-US" sz="2400" i="0" dirty="0">
              <a:effectLst/>
            </a:endParaRPr>
          </a:p>
          <a:p>
            <a:pPr marL="285750" indent="-228600">
              <a:lnSpc>
                <a:spcPct val="90000"/>
              </a:lnSpc>
              <a:spcAft>
                <a:spcPts val="600"/>
              </a:spcAft>
              <a:buFont typeface="Arial" panose="020B0604020202020204" pitchFamily="34" charset="0"/>
              <a:buChar char="•"/>
            </a:pPr>
            <a:endParaRPr lang="en-US" sz="2400" i="0" dirty="0">
              <a:effectLst/>
            </a:endParaRPr>
          </a:p>
        </p:txBody>
      </p:sp>
      <p:sp>
        <p:nvSpPr>
          <p:cNvPr id="4" name="TextBox 3">
            <a:extLst>
              <a:ext uri="{FF2B5EF4-FFF2-40B4-BE49-F238E27FC236}">
                <a16:creationId xmlns:a16="http://schemas.microsoft.com/office/drawing/2014/main" id="{35C797A1-9B93-80BC-1625-2B03DACAC831}"/>
              </a:ext>
            </a:extLst>
          </p:cNvPr>
          <p:cNvSpPr txBox="1"/>
          <p:nvPr/>
        </p:nvSpPr>
        <p:spPr>
          <a:xfrm>
            <a:off x="265471" y="6273138"/>
            <a:ext cx="2762865"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5" name="TextBox 4">
            <a:extLst>
              <a:ext uri="{FF2B5EF4-FFF2-40B4-BE49-F238E27FC236}">
                <a16:creationId xmlns:a16="http://schemas.microsoft.com/office/drawing/2014/main" id="{80FFAA86-FDE4-DD56-C34D-C5522D87481D}"/>
              </a:ext>
            </a:extLst>
          </p:cNvPr>
          <p:cNvSpPr txBox="1"/>
          <p:nvPr/>
        </p:nvSpPr>
        <p:spPr>
          <a:xfrm>
            <a:off x="9832799" y="6373711"/>
            <a:ext cx="2279331" cy="369332"/>
          </a:xfrm>
          <a:prstGeom prst="rect">
            <a:avLst/>
          </a:prstGeom>
          <a:noFill/>
        </p:spPr>
        <p:txBody>
          <a:bodyPr wrap="square">
            <a:spAutoFit/>
          </a:bodyPr>
          <a:lstStyle/>
          <a:p>
            <a:r>
              <a:rPr lang="en-IN" b="1" dirty="0">
                <a:latin typeface="Engravers MT" panose="02090707080505020304" pitchFamily="18" charset="0"/>
              </a:rPr>
              <a:t>SLIDE NO.- 06</a:t>
            </a:r>
          </a:p>
        </p:txBody>
      </p:sp>
    </p:spTree>
    <p:extLst>
      <p:ext uri="{BB962C8B-B14F-4D97-AF65-F5344CB8AC3E}">
        <p14:creationId xmlns:p14="http://schemas.microsoft.com/office/powerpoint/2010/main" val="407620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Triangle 5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FB7E51-76DC-ED1A-90EA-CBE880C07EA4}"/>
              </a:ext>
            </a:extLst>
          </p:cNvPr>
          <p:cNvSpPr txBox="1"/>
          <p:nvPr/>
        </p:nvSpPr>
        <p:spPr>
          <a:xfrm>
            <a:off x="1101992" y="465889"/>
            <a:ext cx="9984615" cy="15972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kern="1200" dirty="0">
                <a:solidFill>
                  <a:schemeClr val="tx1"/>
                </a:solidFill>
                <a:latin typeface="+mj-lt"/>
                <a:ea typeface="+mj-ea"/>
                <a:cs typeface="+mj-cs"/>
              </a:rPr>
              <a:t>Uses of Electromagnetic Waves</a:t>
            </a:r>
          </a:p>
        </p:txBody>
      </p:sp>
      <p:pic>
        <p:nvPicPr>
          <p:cNvPr id="3" name="Picture 2" descr="Timeline&#10;&#10;Description automatically generated">
            <a:extLst>
              <a:ext uri="{FF2B5EF4-FFF2-40B4-BE49-F238E27FC236}">
                <a16:creationId xmlns:a16="http://schemas.microsoft.com/office/drawing/2014/main" id="{CF679B65-E0C8-64E7-D0B3-38CA4306A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59" y="1958092"/>
            <a:ext cx="5153181" cy="3548628"/>
          </a:xfrm>
          <a:prstGeom prst="rect">
            <a:avLst/>
          </a:prstGeom>
        </p:spPr>
      </p:pic>
      <p:sp>
        <p:nvSpPr>
          <p:cNvPr id="66" name="Text Placeholder 51">
            <a:extLst>
              <a:ext uri="{FF2B5EF4-FFF2-40B4-BE49-F238E27FC236}">
                <a16:creationId xmlns:a16="http://schemas.microsoft.com/office/drawing/2014/main" id="{AF1B4311-6032-550B-ECBD-7FB7C1325A8E}"/>
              </a:ext>
            </a:extLst>
          </p:cNvPr>
          <p:cNvSpPr>
            <a:spLocks noGrp="1"/>
          </p:cNvSpPr>
          <p:nvPr>
            <p:ph type="body" sz="half" idx="2"/>
          </p:nvPr>
        </p:nvSpPr>
        <p:spPr>
          <a:xfrm>
            <a:off x="6046894" y="1958092"/>
            <a:ext cx="4793308" cy="2728198"/>
          </a:xfrm>
        </p:spPr>
        <p:txBody>
          <a:bodyPr vert="horz" lIns="91440" tIns="45720" rIns="91440" bIns="45720" rtlCol="0" anchor="t">
            <a:noAutofit/>
          </a:bodyPr>
          <a:lstStyle/>
          <a:p>
            <a:pPr marL="342900" indent="-285750">
              <a:buFont typeface="Wingdings" panose="05000000000000000000" pitchFamily="2" charset="2"/>
              <a:buChar char="Ø"/>
            </a:pPr>
            <a:r>
              <a:rPr lang="en-US" sz="1800" dirty="0"/>
              <a:t>Electromagnetic waves have a vast range of practical everyday applications that includes such diverse uses as communication by cell phone and radio broadcasting, Wi-Fi, cooking, vision, medical imaging, and treating cancer.</a:t>
            </a:r>
          </a:p>
          <a:p>
            <a:pPr marL="342900" indent="-285750">
              <a:buFont typeface="Wingdings" panose="05000000000000000000" pitchFamily="2" charset="2"/>
              <a:buChar char="Ø"/>
            </a:pPr>
            <a:r>
              <a:rPr lang="en-US" sz="1800" dirty="0"/>
              <a:t>Electromagnetic waves are used to transmit long/short/FM wavelength radio waves, and TV/telephone/wireless signals or energies. They are also responsible for transmitting energy in the form of microwaves, infrared radiation (IR), visible light (VIS), ultraviolet light (UV), X-rays, and gamma rays.</a:t>
            </a:r>
          </a:p>
        </p:txBody>
      </p:sp>
      <p:sp>
        <p:nvSpPr>
          <p:cNvPr id="8" name="TextBox 7">
            <a:extLst>
              <a:ext uri="{FF2B5EF4-FFF2-40B4-BE49-F238E27FC236}">
                <a16:creationId xmlns:a16="http://schemas.microsoft.com/office/drawing/2014/main" id="{A0EA528A-E7AC-B66E-D605-EF86F2CA5EFA}"/>
              </a:ext>
            </a:extLst>
          </p:cNvPr>
          <p:cNvSpPr txBox="1"/>
          <p:nvPr/>
        </p:nvSpPr>
        <p:spPr>
          <a:xfrm>
            <a:off x="9832799" y="6373711"/>
            <a:ext cx="2279331" cy="369332"/>
          </a:xfrm>
          <a:prstGeom prst="rect">
            <a:avLst/>
          </a:prstGeom>
          <a:noFill/>
        </p:spPr>
        <p:txBody>
          <a:bodyPr wrap="square">
            <a:spAutoFit/>
          </a:bodyPr>
          <a:lstStyle/>
          <a:p>
            <a:r>
              <a:rPr lang="en-IN" b="1" dirty="0">
                <a:latin typeface="Engravers MT" panose="02090707080505020304" pitchFamily="18" charset="0"/>
              </a:rPr>
              <a:t>SLIDE NO.- 07</a:t>
            </a:r>
          </a:p>
        </p:txBody>
      </p:sp>
      <p:sp>
        <p:nvSpPr>
          <p:cNvPr id="9" name="TextBox 8">
            <a:extLst>
              <a:ext uri="{FF2B5EF4-FFF2-40B4-BE49-F238E27FC236}">
                <a16:creationId xmlns:a16="http://schemas.microsoft.com/office/drawing/2014/main" id="{7973A943-2DE4-D779-65B8-D0B60AD8873A}"/>
              </a:ext>
            </a:extLst>
          </p:cNvPr>
          <p:cNvSpPr txBox="1"/>
          <p:nvPr/>
        </p:nvSpPr>
        <p:spPr>
          <a:xfrm>
            <a:off x="157316" y="6343954"/>
            <a:ext cx="2723535" cy="369332"/>
          </a:xfrm>
          <a:prstGeom prst="rect">
            <a:avLst/>
          </a:prstGeom>
          <a:noFill/>
        </p:spPr>
        <p:txBody>
          <a:bodyPr wrap="square">
            <a:spAutoFit/>
          </a:bodyPr>
          <a:lstStyle/>
          <a:p>
            <a:r>
              <a:rPr lang="en-IN" b="1" dirty="0">
                <a:latin typeface="Engravers MT" panose="02090707080505020304" pitchFamily="18" charset="0"/>
              </a:rPr>
              <a:t>DATE- 02/09/2022</a:t>
            </a:r>
          </a:p>
        </p:txBody>
      </p:sp>
    </p:spTree>
    <p:extLst>
      <p:ext uri="{BB962C8B-B14F-4D97-AF65-F5344CB8AC3E}">
        <p14:creationId xmlns:p14="http://schemas.microsoft.com/office/powerpoint/2010/main" val="68073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6EBDD-04A5-58DD-4825-6097C2DA746D}"/>
              </a:ext>
            </a:extLst>
          </p:cNvPr>
          <p:cNvPicPr>
            <a:picLocks noChangeAspect="1"/>
          </p:cNvPicPr>
          <p:nvPr/>
        </p:nvPicPr>
        <p:blipFill rotWithShape="1">
          <a:blip r:embed="rId2">
            <a:extLst>
              <a:ext uri="{28A0092B-C50C-407E-A947-70E740481C1C}">
                <a14:useLocalDpi xmlns:a14="http://schemas.microsoft.com/office/drawing/2010/main" val="0"/>
              </a:ext>
            </a:extLst>
          </a:blip>
          <a:srcRect l="626" t="17313" r="2822" b="50374"/>
          <a:stretch/>
        </p:blipFill>
        <p:spPr>
          <a:xfrm>
            <a:off x="-283" y="1198880"/>
            <a:ext cx="12192283" cy="2899836"/>
          </a:xfrm>
          <a:prstGeom prst="rect">
            <a:avLst/>
          </a:prstGeom>
        </p:spPr>
      </p:pic>
      <p:pic>
        <p:nvPicPr>
          <p:cNvPr id="8" name="Picture 7">
            <a:extLst>
              <a:ext uri="{FF2B5EF4-FFF2-40B4-BE49-F238E27FC236}">
                <a16:creationId xmlns:a16="http://schemas.microsoft.com/office/drawing/2014/main" id="{3C4C92CD-54F6-A22B-33BC-6A605E461BC1}"/>
              </a:ext>
            </a:extLst>
          </p:cNvPr>
          <p:cNvPicPr>
            <a:picLocks noChangeAspect="1"/>
          </p:cNvPicPr>
          <p:nvPr/>
        </p:nvPicPr>
        <p:blipFill rotWithShape="1">
          <a:blip r:embed="rId2">
            <a:extLst>
              <a:ext uri="{28A0092B-C50C-407E-A947-70E740481C1C}">
                <a14:useLocalDpi xmlns:a14="http://schemas.microsoft.com/office/drawing/2010/main" val="0"/>
              </a:ext>
            </a:extLst>
          </a:blip>
          <a:srcRect t="50559" b="28944"/>
          <a:stretch/>
        </p:blipFill>
        <p:spPr>
          <a:xfrm>
            <a:off x="0" y="4291756"/>
            <a:ext cx="12192000" cy="2566244"/>
          </a:xfrm>
          <a:prstGeom prst="rect">
            <a:avLst/>
          </a:prstGeom>
        </p:spPr>
      </p:pic>
      <p:sp>
        <p:nvSpPr>
          <p:cNvPr id="12" name="TextBox 11">
            <a:extLst>
              <a:ext uri="{FF2B5EF4-FFF2-40B4-BE49-F238E27FC236}">
                <a16:creationId xmlns:a16="http://schemas.microsoft.com/office/drawing/2014/main" id="{0191C012-81F5-0089-702B-D051B45BB055}"/>
              </a:ext>
            </a:extLst>
          </p:cNvPr>
          <p:cNvSpPr txBox="1"/>
          <p:nvPr/>
        </p:nvSpPr>
        <p:spPr>
          <a:xfrm>
            <a:off x="9664700" y="6343954"/>
            <a:ext cx="2273300" cy="369332"/>
          </a:xfrm>
          <a:prstGeom prst="rect">
            <a:avLst/>
          </a:prstGeom>
          <a:noFill/>
        </p:spPr>
        <p:txBody>
          <a:bodyPr wrap="square">
            <a:spAutoFit/>
          </a:bodyPr>
          <a:lstStyle/>
          <a:p>
            <a:r>
              <a:rPr lang="en-IN" b="1" dirty="0">
                <a:latin typeface="Engravers MT" panose="02090707080505020304" pitchFamily="18" charset="0"/>
              </a:rPr>
              <a:t>SLIDE NO.- 08</a:t>
            </a:r>
          </a:p>
        </p:txBody>
      </p:sp>
      <p:sp>
        <p:nvSpPr>
          <p:cNvPr id="13" name="TextBox 12">
            <a:extLst>
              <a:ext uri="{FF2B5EF4-FFF2-40B4-BE49-F238E27FC236}">
                <a16:creationId xmlns:a16="http://schemas.microsoft.com/office/drawing/2014/main" id="{D4B720A4-181C-6F8E-9777-35902A4157D3}"/>
              </a:ext>
            </a:extLst>
          </p:cNvPr>
          <p:cNvSpPr txBox="1"/>
          <p:nvPr/>
        </p:nvSpPr>
        <p:spPr>
          <a:xfrm>
            <a:off x="1026160" y="132864"/>
            <a:ext cx="10505440" cy="646331"/>
          </a:xfrm>
          <a:prstGeom prst="rect">
            <a:avLst/>
          </a:prstGeom>
          <a:noFill/>
        </p:spPr>
        <p:txBody>
          <a:bodyPr wrap="square" rtlCol="0">
            <a:spAutoFit/>
          </a:bodyPr>
          <a:lstStyle/>
          <a:p>
            <a:r>
              <a:rPr lang="en-US" sz="3600" b="1" dirty="0"/>
              <a:t>HAZARDS CAUSED BY ELECTROMAGNETIC WAVES</a:t>
            </a:r>
            <a:endParaRPr lang="en-IN" sz="3600" b="1" dirty="0"/>
          </a:p>
        </p:txBody>
      </p:sp>
      <p:sp>
        <p:nvSpPr>
          <p:cNvPr id="14" name="TextBox 13">
            <a:extLst>
              <a:ext uri="{FF2B5EF4-FFF2-40B4-BE49-F238E27FC236}">
                <a16:creationId xmlns:a16="http://schemas.microsoft.com/office/drawing/2014/main" id="{A711AA62-CC25-D198-C87E-11F11C741774}"/>
              </a:ext>
            </a:extLst>
          </p:cNvPr>
          <p:cNvSpPr txBox="1"/>
          <p:nvPr/>
        </p:nvSpPr>
        <p:spPr>
          <a:xfrm>
            <a:off x="157316" y="6343954"/>
            <a:ext cx="2723535" cy="369332"/>
          </a:xfrm>
          <a:prstGeom prst="rect">
            <a:avLst/>
          </a:prstGeom>
          <a:noFill/>
        </p:spPr>
        <p:txBody>
          <a:bodyPr wrap="square">
            <a:spAutoFit/>
          </a:bodyPr>
          <a:lstStyle/>
          <a:p>
            <a:r>
              <a:rPr lang="en-IN" b="1" dirty="0">
                <a:latin typeface="Engravers MT" panose="02090707080505020304" pitchFamily="18" charset="0"/>
              </a:rPr>
              <a:t>DATE- 02/09/2022</a:t>
            </a:r>
          </a:p>
        </p:txBody>
      </p:sp>
    </p:spTree>
    <p:extLst>
      <p:ext uri="{BB962C8B-B14F-4D97-AF65-F5344CB8AC3E}">
        <p14:creationId xmlns:p14="http://schemas.microsoft.com/office/powerpoint/2010/main" val="18005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1A68682F-0DA0-B92B-37F0-10DC5D50E3F4}"/>
              </a:ext>
            </a:extLst>
          </p:cNvPr>
          <p:cNvPicPr>
            <a:picLocks noChangeAspect="1"/>
          </p:cNvPicPr>
          <p:nvPr/>
        </p:nvPicPr>
        <p:blipFill rotWithShape="1">
          <a:blip r:embed="rId2"/>
          <a:srcRect t="11846" r="1" b="13181"/>
          <a:stretch/>
        </p:blipFill>
        <p:spPr>
          <a:xfrm>
            <a:off x="-4243" y="10"/>
            <a:ext cx="12196243" cy="6857990"/>
          </a:xfrm>
          <a:prstGeom prst="rect">
            <a:avLst/>
          </a:prstGeom>
        </p:spPr>
      </p:pic>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extBox 2">
            <a:extLst>
              <a:ext uri="{FF2B5EF4-FFF2-40B4-BE49-F238E27FC236}">
                <a16:creationId xmlns:a16="http://schemas.microsoft.com/office/drawing/2014/main" id="{98F678DB-8338-5B05-C256-E94AC77FA585}"/>
              </a:ext>
            </a:extLst>
          </p:cNvPr>
          <p:cNvSpPr txBox="1"/>
          <p:nvPr/>
        </p:nvSpPr>
        <p:spPr>
          <a:xfrm>
            <a:off x="6826981" y="2452526"/>
            <a:ext cx="4248318" cy="195294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dirty="0">
                <a:solidFill>
                  <a:srgbClr val="080808"/>
                </a:solidFill>
                <a:latin typeface="Algerian" panose="04020705040A02060702" pitchFamily="82" charset="0"/>
                <a:ea typeface="+mj-ea"/>
                <a:cs typeface="+mj-cs"/>
              </a:rPr>
              <a:t>THANK YOU</a:t>
            </a:r>
            <a:endParaRPr lang="en-US" sz="3600" dirty="0">
              <a:solidFill>
                <a:srgbClr val="080808"/>
              </a:solidFill>
              <a:latin typeface="Algerian" panose="04020705040A02060702" pitchFamily="82" charset="0"/>
              <a:ea typeface="+mj-ea"/>
              <a:cs typeface="+mj-cs"/>
            </a:endParaRPr>
          </a:p>
        </p:txBody>
      </p:sp>
      <p:sp>
        <p:nvSpPr>
          <p:cNvPr id="4" name="TextBox 3">
            <a:extLst>
              <a:ext uri="{FF2B5EF4-FFF2-40B4-BE49-F238E27FC236}">
                <a16:creationId xmlns:a16="http://schemas.microsoft.com/office/drawing/2014/main" id="{29364567-9929-D767-64B6-1619EC73A8C0}"/>
              </a:ext>
            </a:extLst>
          </p:cNvPr>
          <p:cNvSpPr txBox="1"/>
          <p:nvPr/>
        </p:nvSpPr>
        <p:spPr>
          <a:xfrm>
            <a:off x="93543" y="6367166"/>
            <a:ext cx="2723535" cy="369332"/>
          </a:xfrm>
          <a:prstGeom prst="rect">
            <a:avLst/>
          </a:prstGeom>
          <a:noFill/>
        </p:spPr>
        <p:txBody>
          <a:bodyPr wrap="square">
            <a:spAutoFit/>
          </a:bodyPr>
          <a:lstStyle/>
          <a:p>
            <a:r>
              <a:rPr lang="en-IN" b="1" dirty="0">
                <a:latin typeface="Engravers MT" panose="02090707080505020304" pitchFamily="18" charset="0"/>
              </a:rPr>
              <a:t>DATE- 02/09/2022</a:t>
            </a:r>
          </a:p>
        </p:txBody>
      </p:sp>
      <p:sp>
        <p:nvSpPr>
          <p:cNvPr id="6" name="TextBox 5">
            <a:extLst>
              <a:ext uri="{FF2B5EF4-FFF2-40B4-BE49-F238E27FC236}">
                <a16:creationId xmlns:a16="http://schemas.microsoft.com/office/drawing/2014/main" id="{2EB66004-D6BD-EE9E-DD14-69E37464D12A}"/>
              </a:ext>
            </a:extLst>
          </p:cNvPr>
          <p:cNvSpPr txBox="1"/>
          <p:nvPr/>
        </p:nvSpPr>
        <p:spPr>
          <a:xfrm>
            <a:off x="9862137" y="6338267"/>
            <a:ext cx="2279331" cy="369332"/>
          </a:xfrm>
          <a:prstGeom prst="rect">
            <a:avLst/>
          </a:prstGeom>
          <a:noFill/>
        </p:spPr>
        <p:txBody>
          <a:bodyPr wrap="square">
            <a:spAutoFit/>
          </a:bodyPr>
          <a:lstStyle/>
          <a:p>
            <a:r>
              <a:rPr lang="en-IN" b="1" dirty="0">
                <a:latin typeface="Engravers MT" panose="02090707080505020304" pitchFamily="18" charset="0"/>
              </a:rPr>
              <a:t>SLIDE NO.- 09</a:t>
            </a:r>
          </a:p>
        </p:txBody>
      </p:sp>
    </p:spTree>
    <p:extLst>
      <p:ext uri="{BB962C8B-B14F-4D97-AF65-F5344CB8AC3E}">
        <p14:creationId xmlns:p14="http://schemas.microsoft.com/office/powerpoint/2010/main" val="3471385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384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Congenial Black</vt:lpstr>
      <vt:lpstr>Engravers MT</vt:lpstr>
      <vt:lpstr>Wingdings</vt:lpstr>
      <vt:lpstr>Office Theme</vt:lpstr>
      <vt:lpstr> National Institute of Technology Agartala </vt:lpstr>
      <vt:lpstr>PowerPoint Presentation</vt:lpstr>
      <vt:lpstr>What are Electromagnetic waves?   How do they work?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Shashwat Saroj</dc:creator>
  <cp:lastModifiedBy>Shashwat Saroj</cp:lastModifiedBy>
  <cp:revision>16</cp:revision>
  <dcterms:created xsi:type="dcterms:W3CDTF">2022-09-01T17:43:49Z</dcterms:created>
  <dcterms:modified xsi:type="dcterms:W3CDTF">2022-09-02T07:13:25Z</dcterms:modified>
</cp:coreProperties>
</file>