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6" autoAdjust="0"/>
  </p:normalViewPr>
  <p:slideViewPr>
    <p:cSldViewPr snapToGrid="0">
      <p:cViewPr varScale="1">
        <p:scale>
          <a:sx n="74" d="100"/>
          <a:sy n="74" d="100"/>
        </p:scale>
        <p:origin x="1013"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437A4-D648-441D-8382-8E971EEDA5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6B6F8E-E802-44D6-9156-83119B97310E}">
      <dgm:prSet/>
      <dgm:spPr/>
      <dgm:t>
        <a:bodyPr/>
        <a:lstStyle/>
        <a:p>
          <a:r>
            <a:rPr lang="en-US" b="1" dirty="0"/>
            <a:t>TOPIC : </a:t>
          </a:r>
          <a:r>
            <a:rPr lang="en-US" b="1" i="0" dirty="0"/>
            <a:t>POWER FACTOR IMPROVEMENT METHODS</a:t>
          </a:r>
          <a:endParaRPr lang="en-US" dirty="0"/>
        </a:p>
      </dgm:t>
    </dgm:pt>
    <dgm:pt modelId="{9F7B34A2-537C-45DA-B22C-FA6A407F12C4}" type="parTrans" cxnId="{8C10AE5E-8255-4DD0-AC62-461349F4CDDE}">
      <dgm:prSet/>
      <dgm:spPr/>
      <dgm:t>
        <a:bodyPr/>
        <a:lstStyle/>
        <a:p>
          <a:endParaRPr lang="en-US"/>
        </a:p>
      </dgm:t>
    </dgm:pt>
    <dgm:pt modelId="{41FED539-A07A-45C1-8CEC-FD0B46DA6F45}" type="sibTrans" cxnId="{8C10AE5E-8255-4DD0-AC62-461349F4CDDE}">
      <dgm:prSet/>
      <dgm:spPr/>
      <dgm:t>
        <a:bodyPr/>
        <a:lstStyle/>
        <a:p>
          <a:endParaRPr lang="en-US"/>
        </a:p>
      </dgm:t>
    </dgm:pt>
    <dgm:pt modelId="{A2BA28DD-A08C-458A-9F18-E538CC366EF1}">
      <dgm:prSet/>
      <dgm:spPr/>
      <dgm:t>
        <a:bodyPr/>
        <a:lstStyle/>
        <a:p>
          <a:r>
            <a:rPr lang="en-US" b="1" dirty="0"/>
            <a:t>NAME – SHASHWAT SAROJ </a:t>
          </a:r>
          <a:endParaRPr lang="en-US" dirty="0"/>
        </a:p>
      </dgm:t>
    </dgm:pt>
    <dgm:pt modelId="{69D1B37C-8D00-44FC-AFDD-F25E253353CC}" type="parTrans" cxnId="{803152DC-3D37-4D39-9F47-C8B710DDC083}">
      <dgm:prSet/>
      <dgm:spPr/>
      <dgm:t>
        <a:bodyPr/>
        <a:lstStyle/>
        <a:p>
          <a:endParaRPr lang="en-US"/>
        </a:p>
      </dgm:t>
    </dgm:pt>
    <dgm:pt modelId="{AD392C1E-1C87-439D-AE58-01B62CAA8072}" type="sibTrans" cxnId="{803152DC-3D37-4D39-9F47-C8B710DDC083}">
      <dgm:prSet/>
      <dgm:spPr/>
      <dgm:t>
        <a:bodyPr/>
        <a:lstStyle/>
        <a:p>
          <a:endParaRPr lang="en-US"/>
        </a:p>
      </dgm:t>
    </dgm:pt>
    <dgm:pt modelId="{94983AD6-D094-45E9-AFCA-CA4DF949874C}">
      <dgm:prSet/>
      <dgm:spPr/>
      <dgm:t>
        <a:bodyPr/>
        <a:lstStyle/>
        <a:p>
          <a:r>
            <a:rPr lang="en-US" b="1" dirty="0"/>
            <a:t>ENROLLMENT NO.- 21UEE043</a:t>
          </a:r>
          <a:endParaRPr lang="en-US" dirty="0"/>
        </a:p>
      </dgm:t>
    </dgm:pt>
    <dgm:pt modelId="{F0FC0724-65E1-49C0-B617-81A46C9209A9}" type="parTrans" cxnId="{55BADABF-94C9-48FE-9F29-EE22664AF135}">
      <dgm:prSet/>
      <dgm:spPr/>
      <dgm:t>
        <a:bodyPr/>
        <a:lstStyle/>
        <a:p>
          <a:endParaRPr lang="en-US"/>
        </a:p>
      </dgm:t>
    </dgm:pt>
    <dgm:pt modelId="{8924FCE5-1984-46E8-B56A-6A5E8745FD74}" type="sibTrans" cxnId="{55BADABF-94C9-48FE-9F29-EE22664AF135}">
      <dgm:prSet/>
      <dgm:spPr/>
      <dgm:t>
        <a:bodyPr/>
        <a:lstStyle/>
        <a:p>
          <a:endParaRPr lang="en-US"/>
        </a:p>
      </dgm:t>
    </dgm:pt>
    <dgm:pt modelId="{F61FA8B9-65A6-47FF-BFDF-02C43C036369}">
      <dgm:prSet/>
      <dgm:spPr/>
      <dgm:t>
        <a:bodyPr/>
        <a:lstStyle/>
        <a:p>
          <a:r>
            <a:rPr lang="en-US" b="1" dirty="0"/>
            <a:t>SEMESTER-3</a:t>
          </a:r>
          <a:r>
            <a:rPr lang="en-US" b="1" baseline="30000" dirty="0"/>
            <a:t>rd </a:t>
          </a:r>
          <a:endParaRPr lang="en-US" dirty="0"/>
        </a:p>
      </dgm:t>
    </dgm:pt>
    <dgm:pt modelId="{04E033B6-4A54-4FF9-AE0D-F66A781A5D28}" type="parTrans" cxnId="{323E6C9D-5FA4-42E7-8133-BE066CA9284A}">
      <dgm:prSet/>
      <dgm:spPr/>
      <dgm:t>
        <a:bodyPr/>
        <a:lstStyle/>
        <a:p>
          <a:endParaRPr lang="en-US"/>
        </a:p>
      </dgm:t>
    </dgm:pt>
    <dgm:pt modelId="{79F1DCD0-AEAD-4CBA-95FE-D50A5228473C}" type="sibTrans" cxnId="{323E6C9D-5FA4-42E7-8133-BE066CA9284A}">
      <dgm:prSet/>
      <dgm:spPr/>
      <dgm:t>
        <a:bodyPr/>
        <a:lstStyle/>
        <a:p>
          <a:endParaRPr lang="en-US"/>
        </a:p>
      </dgm:t>
    </dgm:pt>
    <dgm:pt modelId="{E89A60E5-9019-430D-8E15-AC50C046F312}" type="pres">
      <dgm:prSet presAssocID="{DC7437A4-D648-441D-8382-8E971EEDA562}" presName="linear" presStyleCnt="0">
        <dgm:presLayoutVars>
          <dgm:animLvl val="lvl"/>
          <dgm:resizeHandles val="exact"/>
        </dgm:presLayoutVars>
      </dgm:prSet>
      <dgm:spPr/>
    </dgm:pt>
    <dgm:pt modelId="{F77F113A-87E0-4194-B73C-741EBFE235F8}" type="pres">
      <dgm:prSet presAssocID="{4E6B6F8E-E802-44D6-9156-83119B97310E}" presName="parentText" presStyleLbl="node1" presStyleIdx="0" presStyleCnt="4">
        <dgm:presLayoutVars>
          <dgm:chMax val="0"/>
          <dgm:bulletEnabled val="1"/>
        </dgm:presLayoutVars>
      </dgm:prSet>
      <dgm:spPr/>
    </dgm:pt>
    <dgm:pt modelId="{E399F8F8-CA7E-48FA-8DA1-B40B1371DB6E}" type="pres">
      <dgm:prSet presAssocID="{41FED539-A07A-45C1-8CEC-FD0B46DA6F45}" presName="spacer" presStyleCnt="0"/>
      <dgm:spPr/>
    </dgm:pt>
    <dgm:pt modelId="{2E8BE821-0551-4420-98C8-0607BE87C694}" type="pres">
      <dgm:prSet presAssocID="{A2BA28DD-A08C-458A-9F18-E538CC366EF1}" presName="parentText" presStyleLbl="node1" presStyleIdx="1" presStyleCnt="4">
        <dgm:presLayoutVars>
          <dgm:chMax val="0"/>
          <dgm:bulletEnabled val="1"/>
        </dgm:presLayoutVars>
      </dgm:prSet>
      <dgm:spPr/>
    </dgm:pt>
    <dgm:pt modelId="{76C003EB-29C4-4FAE-A71A-C6AFB9426FC1}" type="pres">
      <dgm:prSet presAssocID="{AD392C1E-1C87-439D-AE58-01B62CAA8072}" presName="spacer" presStyleCnt="0"/>
      <dgm:spPr/>
    </dgm:pt>
    <dgm:pt modelId="{55823865-1A20-45A3-8381-BF4D5E1A57F4}" type="pres">
      <dgm:prSet presAssocID="{94983AD6-D094-45E9-AFCA-CA4DF949874C}" presName="parentText" presStyleLbl="node1" presStyleIdx="2" presStyleCnt="4">
        <dgm:presLayoutVars>
          <dgm:chMax val="0"/>
          <dgm:bulletEnabled val="1"/>
        </dgm:presLayoutVars>
      </dgm:prSet>
      <dgm:spPr/>
    </dgm:pt>
    <dgm:pt modelId="{C5F5372D-93C7-4AA2-9357-782F29427E02}" type="pres">
      <dgm:prSet presAssocID="{8924FCE5-1984-46E8-B56A-6A5E8745FD74}" presName="spacer" presStyleCnt="0"/>
      <dgm:spPr/>
    </dgm:pt>
    <dgm:pt modelId="{3AB7D387-B2A2-4F10-8277-1BFB8B3033C9}" type="pres">
      <dgm:prSet presAssocID="{F61FA8B9-65A6-47FF-BFDF-02C43C036369}" presName="parentText" presStyleLbl="node1" presStyleIdx="3" presStyleCnt="4">
        <dgm:presLayoutVars>
          <dgm:chMax val="0"/>
          <dgm:bulletEnabled val="1"/>
        </dgm:presLayoutVars>
      </dgm:prSet>
      <dgm:spPr/>
    </dgm:pt>
  </dgm:ptLst>
  <dgm:cxnLst>
    <dgm:cxn modelId="{FCF5A628-E89D-4C2B-ACE8-A78140277B63}" type="presOf" srcId="{DC7437A4-D648-441D-8382-8E971EEDA562}" destId="{E89A60E5-9019-430D-8E15-AC50C046F312}" srcOrd="0" destOrd="0" presId="urn:microsoft.com/office/officeart/2005/8/layout/vList2"/>
    <dgm:cxn modelId="{436C4E35-F533-4982-A3FB-58F9118DF678}" type="presOf" srcId="{4E6B6F8E-E802-44D6-9156-83119B97310E}" destId="{F77F113A-87E0-4194-B73C-741EBFE235F8}" srcOrd="0" destOrd="0" presId="urn:microsoft.com/office/officeart/2005/8/layout/vList2"/>
    <dgm:cxn modelId="{8C10AE5E-8255-4DD0-AC62-461349F4CDDE}" srcId="{DC7437A4-D648-441D-8382-8E971EEDA562}" destId="{4E6B6F8E-E802-44D6-9156-83119B97310E}" srcOrd="0" destOrd="0" parTransId="{9F7B34A2-537C-45DA-B22C-FA6A407F12C4}" sibTransId="{41FED539-A07A-45C1-8CEC-FD0B46DA6F45}"/>
    <dgm:cxn modelId="{5F6AE141-F5AE-4C8F-BB15-11CAFCD9B54D}" type="presOf" srcId="{94983AD6-D094-45E9-AFCA-CA4DF949874C}" destId="{55823865-1A20-45A3-8381-BF4D5E1A57F4}" srcOrd="0" destOrd="0" presId="urn:microsoft.com/office/officeart/2005/8/layout/vList2"/>
    <dgm:cxn modelId="{9F691C62-D309-4B06-8822-8397EB0887B7}" type="presOf" srcId="{F61FA8B9-65A6-47FF-BFDF-02C43C036369}" destId="{3AB7D387-B2A2-4F10-8277-1BFB8B3033C9}" srcOrd="0" destOrd="0" presId="urn:microsoft.com/office/officeart/2005/8/layout/vList2"/>
    <dgm:cxn modelId="{967E5076-DF8D-46D5-8B5A-2BD66496A863}" type="presOf" srcId="{A2BA28DD-A08C-458A-9F18-E538CC366EF1}" destId="{2E8BE821-0551-4420-98C8-0607BE87C694}" srcOrd="0" destOrd="0" presId="urn:microsoft.com/office/officeart/2005/8/layout/vList2"/>
    <dgm:cxn modelId="{323E6C9D-5FA4-42E7-8133-BE066CA9284A}" srcId="{DC7437A4-D648-441D-8382-8E971EEDA562}" destId="{F61FA8B9-65A6-47FF-BFDF-02C43C036369}" srcOrd="3" destOrd="0" parTransId="{04E033B6-4A54-4FF9-AE0D-F66A781A5D28}" sibTransId="{79F1DCD0-AEAD-4CBA-95FE-D50A5228473C}"/>
    <dgm:cxn modelId="{55BADABF-94C9-48FE-9F29-EE22664AF135}" srcId="{DC7437A4-D648-441D-8382-8E971EEDA562}" destId="{94983AD6-D094-45E9-AFCA-CA4DF949874C}" srcOrd="2" destOrd="0" parTransId="{F0FC0724-65E1-49C0-B617-81A46C9209A9}" sibTransId="{8924FCE5-1984-46E8-B56A-6A5E8745FD74}"/>
    <dgm:cxn modelId="{803152DC-3D37-4D39-9F47-C8B710DDC083}" srcId="{DC7437A4-D648-441D-8382-8E971EEDA562}" destId="{A2BA28DD-A08C-458A-9F18-E538CC366EF1}" srcOrd="1" destOrd="0" parTransId="{69D1B37C-8D00-44FC-AFDD-F25E253353CC}" sibTransId="{AD392C1E-1C87-439D-AE58-01B62CAA8072}"/>
    <dgm:cxn modelId="{86557EF0-168B-41BB-93EE-BAD2C5B17FE5}" type="presParOf" srcId="{E89A60E5-9019-430D-8E15-AC50C046F312}" destId="{F77F113A-87E0-4194-B73C-741EBFE235F8}" srcOrd="0" destOrd="0" presId="urn:microsoft.com/office/officeart/2005/8/layout/vList2"/>
    <dgm:cxn modelId="{91176280-7A2A-4F13-A4CB-D02B256F17E5}" type="presParOf" srcId="{E89A60E5-9019-430D-8E15-AC50C046F312}" destId="{E399F8F8-CA7E-48FA-8DA1-B40B1371DB6E}" srcOrd="1" destOrd="0" presId="urn:microsoft.com/office/officeart/2005/8/layout/vList2"/>
    <dgm:cxn modelId="{63BE49F9-B94F-407B-AD91-53E321A1FBD5}" type="presParOf" srcId="{E89A60E5-9019-430D-8E15-AC50C046F312}" destId="{2E8BE821-0551-4420-98C8-0607BE87C694}" srcOrd="2" destOrd="0" presId="urn:microsoft.com/office/officeart/2005/8/layout/vList2"/>
    <dgm:cxn modelId="{D260561F-3B19-49B4-84B4-9431BD6CC6EB}" type="presParOf" srcId="{E89A60E5-9019-430D-8E15-AC50C046F312}" destId="{76C003EB-29C4-4FAE-A71A-C6AFB9426FC1}" srcOrd="3" destOrd="0" presId="urn:microsoft.com/office/officeart/2005/8/layout/vList2"/>
    <dgm:cxn modelId="{170C71F0-9DA4-4918-A0EE-08735CFB52EB}" type="presParOf" srcId="{E89A60E5-9019-430D-8E15-AC50C046F312}" destId="{55823865-1A20-45A3-8381-BF4D5E1A57F4}" srcOrd="4" destOrd="0" presId="urn:microsoft.com/office/officeart/2005/8/layout/vList2"/>
    <dgm:cxn modelId="{79298775-88F5-48E6-87B8-F9A84B2D83B9}" type="presParOf" srcId="{E89A60E5-9019-430D-8E15-AC50C046F312}" destId="{C5F5372D-93C7-4AA2-9357-782F29427E02}" srcOrd="5" destOrd="0" presId="urn:microsoft.com/office/officeart/2005/8/layout/vList2"/>
    <dgm:cxn modelId="{DF6DA436-9364-453A-961D-0F6612F10CB7}" type="presParOf" srcId="{E89A60E5-9019-430D-8E15-AC50C046F312}" destId="{3AB7D387-B2A2-4F10-8277-1BFB8B3033C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E420F2-DDCB-4E88-A6F4-D0FC0813DD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D1D6DE7-A118-4FAD-8416-A537C570802D}">
      <dgm:prSet/>
      <dgm:spPr/>
      <dgm:t>
        <a:bodyPr/>
        <a:lstStyle/>
        <a:p>
          <a:r>
            <a:rPr lang="en-US" b="0" i="0"/>
            <a:t>INTRODUCTION</a:t>
          </a:r>
          <a:endParaRPr lang="en-US"/>
        </a:p>
      </dgm:t>
    </dgm:pt>
    <dgm:pt modelId="{7FCD3E19-A96A-4A16-B001-5D49C8F0DE92}" type="parTrans" cxnId="{9B2E947F-ECD0-4B8F-8638-46ADDF8BE8DF}">
      <dgm:prSet/>
      <dgm:spPr/>
      <dgm:t>
        <a:bodyPr/>
        <a:lstStyle/>
        <a:p>
          <a:endParaRPr lang="en-US"/>
        </a:p>
      </dgm:t>
    </dgm:pt>
    <dgm:pt modelId="{6A96071B-2B3A-45EC-B982-4F9B584EB0C8}" type="sibTrans" cxnId="{9B2E947F-ECD0-4B8F-8638-46ADDF8BE8DF}">
      <dgm:prSet/>
      <dgm:spPr/>
      <dgm:t>
        <a:bodyPr/>
        <a:lstStyle/>
        <a:p>
          <a:endParaRPr lang="en-US"/>
        </a:p>
      </dgm:t>
    </dgm:pt>
    <dgm:pt modelId="{FFB37456-116D-4556-BC19-B0AE2051A757}">
      <dgm:prSet/>
      <dgm:spPr/>
      <dgm:t>
        <a:bodyPr/>
        <a:lstStyle/>
        <a:p>
          <a:r>
            <a:rPr lang="en-US" b="0" i="0"/>
            <a:t>DEFINITION</a:t>
          </a:r>
          <a:endParaRPr lang="en-US"/>
        </a:p>
      </dgm:t>
    </dgm:pt>
    <dgm:pt modelId="{708D329E-EF44-44F1-8F78-875CCE90D48B}" type="parTrans" cxnId="{3B5C85D7-BECB-428B-B0E9-40F136A59EA6}">
      <dgm:prSet/>
      <dgm:spPr/>
      <dgm:t>
        <a:bodyPr/>
        <a:lstStyle/>
        <a:p>
          <a:endParaRPr lang="en-US"/>
        </a:p>
      </dgm:t>
    </dgm:pt>
    <dgm:pt modelId="{4BBDB8CE-46B1-4E1F-B5D3-138B856C16B2}" type="sibTrans" cxnId="{3B5C85D7-BECB-428B-B0E9-40F136A59EA6}">
      <dgm:prSet/>
      <dgm:spPr/>
      <dgm:t>
        <a:bodyPr/>
        <a:lstStyle/>
        <a:p>
          <a:endParaRPr lang="en-US"/>
        </a:p>
      </dgm:t>
    </dgm:pt>
    <dgm:pt modelId="{B8543020-240F-44C2-8512-D009A55E2CC9}">
      <dgm:prSet/>
      <dgm:spPr/>
      <dgm:t>
        <a:bodyPr/>
        <a:lstStyle/>
        <a:p>
          <a:r>
            <a:rPr lang="en-US" b="0" i="0"/>
            <a:t>CAUSES OF LOW POWER FACTOR </a:t>
          </a:r>
          <a:endParaRPr lang="en-US"/>
        </a:p>
      </dgm:t>
    </dgm:pt>
    <dgm:pt modelId="{F8AEFD63-ACCB-452C-AE70-C50171E28975}" type="parTrans" cxnId="{A5C73209-46B4-4166-B4C3-DDEE25D8717F}">
      <dgm:prSet/>
      <dgm:spPr/>
      <dgm:t>
        <a:bodyPr/>
        <a:lstStyle/>
        <a:p>
          <a:endParaRPr lang="en-US"/>
        </a:p>
      </dgm:t>
    </dgm:pt>
    <dgm:pt modelId="{4B06DE00-A781-4333-B525-9F32E2A0EA2C}" type="sibTrans" cxnId="{A5C73209-46B4-4166-B4C3-DDEE25D8717F}">
      <dgm:prSet/>
      <dgm:spPr/>
      <dgm:t>
        <a:bodyPr/>
        <a:lstStyle/>
        <a:p>
          <a:endParaRPr lang="en-US"/>
        </a:p>
      </dgm:t>
    </dgm:pt>
    <dgm:pt modelId="{CA8C28DD-E057-4331-84DF-82750C69674C}">
      <dgm:prSet/>
      <dgm:spPr/>
      <dgm:t>
        <a:bodyPr/>
        <a:lstStyle/>
        <a:p>
          <a:r>
            <a:rPr lang="en-US" b="0" i="0"/>
            <a:t>METHOD OF IMPROVING POWER FACTOR </a:t>
          </a:r>
          <a:endParaRPr lang="en-US"/>
        </a:p>
      </dgm:t>
    </dgm:pt>
    <dgm:pt modelId="{F73E82B1-074F-4816-BF84-4F12CC808233}" type="parTrans" cxnId="{5822CDC6-1176-417E-AC32-D643F1218D82}">
      <dgm:prSet/>
      <dgm:spPr/>
      <dgm:t>
        <a:bodyPr/>
        <a:lstStyle/>
        <a:p>
          <a:endParaRPr lang="en-US"/>
        </a:p>
      </dgm:t>
    </dgm:pt>
    <dgm:pt modelId="{D68F72B1-E317-4C64-84FA-410064724053}" type="sibTrans" cxnId="{5822CDC6-1176-417E-AC32-D643F1218D82}">
      <dgm:prSet/>
      <dgm:spPr/>
      <dgm:t>
        <a:bodyPr/>
        <a:lstStyle/>
        <a:p>
          <a:endParaRPr lang="en-US"/>
        </a:p>
      </dgm:t>
    </dgm:pt>
    <dgm:pt modelId="{BFE3C3A3-1D2B-41C1-B30A-A836D8684237}">
      <dgm:prSet/>
      <dgm:spPr/>
      <dgm:t>
        <a:bodyPr/>
        <a:lstStyle/>
        <a:p>
          <a:r>
            <a:rPr lang="en-US" b="0" i="0"/>
            <a:t>ADVANTAGES OF GOOD POWER FACTOR </a:t>
          </a:r>
          <a:endParaRPr lang="en-US"/>
        </a:p>
      </dgm:t>
    </dgm:pt>
    <dgm:pt modelId="{8A7E6068-6658-49DF-ABDA-FE66B02AE8E7}" type="parTrans" cxnId="{511D6112-E290-42A6-A05F-CDE0366F89FC}">
      <dgm:prSet/>
      <dgm:spPr/>
      <dgm:t>
        <a:bodyPr/>
        <a:lstStyle/>
        <a:p>
          <a:endParaRPr lang="en-US"/>
        </a:p>
      </dgm:t>
    </dgm:pt>
    <dgm:pt modelId="{64383C68-A8BA-4987-B939-EC3E65198215}" type="sibTrans" cxnId="{511D6112-E290-42A6-A05F-CDE0366F89FC}">
      <dgm:prSet/>
      <dgm:spPr/>
      <dgm:t>
        <a:bodyPr/>
        <a:lstStyle/>
        <a:p>
          <a:endParaRPr lang="en-US"/>
        </a:p>
      </dgm:t>
    </dgm:pt>
    <dgm:pt modelId="{38DBE77E-DB6C-4572-AC18-25BDA1A0E9CB}">
      <dgm:prSet/>
      <dgm:spPr/>
      <dgm:t>
        <a:bodyPr/>
        <a:lstStyle/>
        <a:p>
          <a:r>
            <a:rPr lang="en-US" b="0" i="0"/>
            <a:t>CONCLUSION</a:t>
          </a:r>
          <a:endParaRPr lang="en-US"/>
        </a:p>
      </dgm:t>
    </dgm:pt>
    <dgm:pt modelId="{E5A8FFEC-4E18-44B6-934A-475EBFA16410}" type="parTrans" cxnId="{1D1C1337-0CB6-44CA-8734-BFE6FC04C921}">
      <dgm:prSet/>
      <dgm:spPr/>
      <dgm:t>
        <a:bodyPr/>
        <a:lstStyle/>
        <a:p>
          <a:endParaRPr lang="en-US"/>
        </a:p>
      </dgm:t>
    </dgm:pt>
    <dgm:pt modelId="{32FE3B4E-0295-4E57-A872-E81FE4187338}" type="sibTrans" cxnId="{1D1C1337-0CB6-44CA-8734-BFE6FC04C921}">
      <dgm:prSet/>
      <dgm:spPr/>
      <dgm:t>
        <a:bodyPr/>
        <a:lstStyle/>
        <a:p>
          <a:endParaRPr lang="en-US"/>
        </a:p>
      </dgm:t>
    </dgm:pt>
    <dgm:pt modelId="{B6D8D197-81B3-4091-A5AB-DC5C4ADDF167}">
      <dgm:prSet/>
      <dgm:spPr/>
      <dgm:t>
        <a:bodyPr/>
        <a:lstStyle/>
        <a:p>
          <a:r>
            <a:rPr lang="en-US" b="0" i="0" dirty="0"/>
            <a:t>EQUIPENT USED FOR IMPROVING POWER FACTOR </a:t>
          </a:r>
          <a:endParaRPr lang="en-US" dirty="0"/>
        </a:p>
      </dgm:t>
    </dgm:pt>
    <dgm:pt modelId="{D4217AF7-7290-4A02-B9F2-EEE726CF2607}" type="sibTrans" cxnId="{D95735C1-E92A-4EFC-923B-5CCF24E7AD41}">
      <dgm:prSet/>
      <dgm:spPr/>
      <dgm:t>
        <a:bodyPr/>
        <a:lstStyle/>
        <a:p>
          <a:endParaRPr lang="en-US"/>
        </a:p>
      </dgm:t>
    </dgm:pt>
    <dgm:pt modelId="{E2AA3AC6-6645-462D-8CDC-ED944D8D0BDA}" type="parTrans" cxnId="{D95735C1-E92A-4EFC-923B-5CCF24E7AD41}">
      <dgm:prSet/>
      <dgm:spPr/>
      <dgm:t>
        <a:bodyPr/>
        <a:lstStyle/>
        <a:p>
          <a:endParaRPr lang="en-US"/>
        </a:p>
      </dgm:t>
    </dgm:pt>
    <dgm:pt modelId="{49CE2DCE-319D-4242-8E9F-214A690A1D5B}" type="pres">
      <dgm:prSet presAssocID="{F6E420F2-DDCB-4E88-A6F4-D0FC0813DD14}" presName="vert0" presStyleCnt="0">
        <dgm:presLayoutVars>
          <dgm:dir/>
          <dgm:animOne val="branch"/>
          <dgm:animLvl val="lvl"/>
        </dgm:presLayoutVars>
      </dgm:prSet>
      <dgm:spPr/>
    </dgm:pt>
    <dgm:pt modelId="{848ECEAE-0926-4592-BCAA-8E8F49052058}" type="pres">
      <dgm:prSet presAssocID="{7D1D6DE7-A118-4FAD-8416-A537C570802D}" presName="thickLine" presStyleLbl="alignNode1" presStyleIdx="0" presStyleCnt="7"/>
      <dgm:spPr/>
    </dgm:pt>
    <dgm:pt modelId="{36C684DF-A8C9-40DC-8366-0FD2FC14E579}" type="pres">
      <dgm:prSet presAssocID="{7D1D6DE7-A118-4FAD-8416-A537C570802D}" presName="horz1" presStyleCnt="0"/>
      <dgm:spPr/>
    </dgm:pt>
    <dgm:pt modelId="{573F6ECB-8754-478C-B117-3D53884B8B9D}" type="pres">
      <dgm:prSet presAssocID="{7D1D6DE7-A118-4FAD-8416-A537C570802D}" presName="tx1" presStyleLbl="revTx" presStyleIdx="0" presStyleCnt="7"/>
      <dgm:spPr/>
    </dgm:pt>
    <dgm:pt modelId="{F7247A6B-2613-4F85-83E3-88F033C40F31}" type="pres">
      <dgm:prSet presAssocID="{7D1D6DE7-A118-4FAD-8416-A537C570802D}" presName="vert1" presStyleCnt="0"/>
      <dgm:spPr/>
    </dgm:pt>
    <dgm:pt modelId="{E9C61619-AE7C-469E-AD6D-A656E369A4F3}" type="pres">
      <dgm:prSet presAssocID="{FFB37456-116D-4556-BC19-B0AE2051A757}" presName="thickLine" presStyleLbl="alignNode1" presStyleIdx="1" presStyleCnt="7"/>
      <dgm:spPr/>
    </dgm:pt>
    <dgm:pt modelId="{DF4A1B8B-A194-422E-B4D9-0ADD54ED0784}" type="pres">
      <dgm:prSet presAssocID="{FFB37456-116D-4556-BC19-B0AE2051A757}" presName="horz1" presStyleCnt="0"/>
      <dgm:spPr/>
    </dgm:pt>
    <dgm:pt modelId="{D6E83234-A491-4C8F-B4D6-D5C653392DFC}" type="pres">
      <dgm:prSet presAssocID="{FFB37456-116D-4556-BC19-B0AE2051A757}" presName="tx1" presStyleLbl="revTx" presStyleIdx="1" presStyleCnt="7"/>
      <dgm:spPr/>
    </dgm:pt>
    <dgm:pt modelId="{CE54BA92-41EE-4A4E-9346-12CA14A36486}" type="pres">
      <dgm:prSet presAssocID="{FFB37456-116D-4556-BC19-B0AE2051A757}" presName="vert1" presStyleCnt="0"/>
      <dgm:spPr/>
    </dgm:pt>
    <dgm:pt modelId="{1B8376FE-BA33-4850-A59A-6122E7A14A07}" type="pres">
      <dgm:prSet presAssocID="{B8543020-240F-44C2-8512-D009A55E2CC9}" presName="thickLine" presStyleLbl="alignNode1" presStyleIdx="2" presStyleCnt="7"/>
      <dgm:spPr/>
    </dgm:pt>
    <dgm:pt modelId="{0580FBCF-02C7-4223-A054-B18C0178A1A4}" type="pres">
      <dgm:prSet presAssocID="{B8543020-240F-44C2-8512-D009A55E2CC9}" presName="horz1" presStyleCnt="0"/>
      <dgm:spPr/>
    </dgm:pt>
    <dgm:pt modelId="{AC9D3015-4092-489F-A144-A56AC2563870}" type="pres">
      <dgm:prSet presAssocID="{B8543020-240F-44C2-8512-D009A55E2CC9}" presName="tx1" presStyleLbl="revTx" presStyleIdx="2" presStyleCnt="7"/>
      <dgm:spPr/>
    </dgm:pt>
    <dgm:pt modelId="{C4605F14-81A0-46CF-AF54-3D90884FFF5C}" type="pres">
      <dgm:prSet presAssocID="{B8543020-240F-44C2-8512-D009A55E2CC9}" presName="vert1" presStyleCnt="0"/>
      <dgm:spPr/>
    </dgm:pt>
    <dgm:pt modelId="{9B2FF047-BC1F-48D0-8045-7D4866D1B760}" type="pres">
      <dgm:prSet presAssocID="{CA8C28DD-E057-4331-84DF-82750C69674C}" presName="thickLine" presStyleLbl="alignNode1" presStyleIdx="3" presStyleCnt="7"/>
      <dgm:spPr/>
    </dgm:pt>
    <dgm:pt modelId="{4A2AD72B-2C55-4D46-890E-91EBE1B813EA}" type="pres">
      <dgm:prSet presAssocID="{CA8C28DD-E057-4331-84DF-82750C69674C}" presName="horz1" presStyleCnt="0"/>
      <dgm:spPr/>
    </dgm:pt>
    <dgm:pt modelId="{9D445FC1-3920-45E4-9D7B-321B946915DE}" type="pres">
      <dgm:prSet presAssocID="{CA8C28DD-E057-4331-84DF-82750C69674C}" presName="tx1" presStyleLbl="revTx" presStyleIdx="3" presStyleCnt="7"/>
      <dgm:spPr/>
    </dgm:pt>
    <dgm:pt modelId="{69E821F3-8D7A-4B88-BA39-7B65A9B45E35}" type="pres">
      <dgm:prSet presAssocID="{CA8C28DD-E057-4331-84DF-82750C69674C}" presName="vert1" presStyleCnt="0"/>
      <dgm:spPr/>
    </dgm:pt>
    <dgm:pt modelId="{5B3AF1EA-A8CE-4981-995D-57FC4EE77C17}" type="pres">
      <dgm:prSet presAssocID="{B6D8D197-81B3-4091-A5AB-DC5C4ADDF167}" presName="thickLine" presStyleLbl="alignNode1" presStyleIdx="4" presStyleCnt="7"/>
      <dgm:spPr/>
    </dgm:pt>
    <dgm:pt modelId="{A6F9D042-8880-4D8A-A3E2-31ED9940187A}" type="pres">
      <dgm:prSet presAssocID="{B6D8D197-81B3-4091-A5AB-DC5C4ADDF167}" presName="horz1" presStyleCnt="0"/>
      <dgm:spPr/>
    </dgm:pt>
    <dgm:pt modelId="{749BEA59-7D36-448F-9244-6D45B1FAF007}" type="pres">
      <dgm:prSet presAssocID="{B6D8D197-81B3-4091-A5AB-DC5C4ADDF167}" presName="tx1" presStyleLbl="revTx" presStyleIdx="4" presStyleCnt="7"/>
      <dgm:spPr/>
    </dgm:pt>
    <dgm:pt modelId="{3498356E-AE2D-4B61-8DC0-A1E57E115678}" type="pres">
      <dgm:prSet presAssocID="{B6D8D197-81B3-4091-A5AB-DC5C4ADDF167}" presName="vert1" presStyleCnt="0"/>
      <dgm:spPr/>
    </dgm:pt>
    <dgm:pt modelId="{B4205EBF-A635-47B9-9E40-C711E85D6143}" type="pres">
      <dgm:prSet presAssocID="{BFE3C3A3-1D2B-41C1-B30A-A836D8684237}" presName="thickLine" presStyleLbl="alignNode1" presStyleIdx="5" presStyleCnt="7"/>
      <dgm:spPr/>
    </dgm:pt>
    <dgm:pt modelId="{E069BEDE-DCD2-4569-9F30-28D85ED474DE}" type="pres">
      <dgm:prSet presAssocID="{BFE3C3A3-1D2B-41C1-B30A-A836D8684237}" presName="horz1" presStyleCnt="0"/>
      <dgm:spPr/>
    </dgm:pt>
    <dgm:pt modelId="{0FF1CEE0-85E5-45CF-985B-91D6267C2834}" type="pres">
      <dgm:prSet presAssocID="{BFE3C3A3-1D2B-41C1-B30A-A836D8684237}" presName="tx1" presStyleLbl="revTx" presStyleIdx="5" presStyleCnt="7"/>
      <dgm:spPr/>
    </dgm:pt>
    <dgm:pt modelId="{585FDC90-EB6A-4755-9808-797B90F8B61A}" type="pres">
      <dgm:prSet presAssocID="{BFE3C3A3-1D2B-41C1-B30A-A836D8684237}" presName="vert1" presStyleCnt="0"/>
      <dgm:spPr/>
    </dgm:pt>
    <dgm:pt modelId="{0ED84905-B0F0-48C8-B915-CFC0C2D996FC}" type="pres">
      <dgm:prSet presAssocID="{38DBE77E-DB6C-4572-AC18-25BDA1A0E9CB}" presName="thickLine" presStyleLbl="alignNode1" presStyleIdx="6" presStyleCnt="7"/>
      <dgm:spPr/>
    </dgm:pt>
    <dgm:pt modelId="{C89A7D2E-80B1-4E96-84F2-40C3284DD495}" type="pres">
      <dgm:prSet presAssocID="{38DBE77E-DB6C-4572-AC18-25BDA1A0E9CB}" presName="horz1" presStyleCnt="0"/>
      <dgm:spPr/>
    </dgm:pt>
    <dgm:pt modelId="{EA3E8CC6-7BA4-4EA0-8011-D572E9B827D7}" type="pres">
      <dgm:prSet presAssocID="{38DBE77E-DB6C-4572-AC18-25BDA1A0E9CB}" presName="tx1" presStyleLbl="revTx" presStyleIdx="6" presStyleCnt="7"/>
      <dgm:spPr/>
    </dgm:pt>
    <dgm:pt modelId="{9AF56DFE-2B6F-43CF-95DA-123E305838BC}" type="pres">
      <dgm:prSet presAssocID="{38DBE77E-DB6C-4572-AC18-25BDA1A0E9CB}" presName="vert1" presStyleCnt="0"/>
      <dgm:spPr/>
    </dgm:pt>
  </dgm:ptLst>
  <dgm:cxnLst>
    <dgm:cxn modelId="{A5C73209-46B4-4166-B4C3-DDEE25D8717F}" srcId="{F6E420F2-DDCB-4E88-A6F4-D0FC0813DD14}" destId="{B8543020-240F-44C2-8512-D009A55E2CC9}" srcOrd="2" destOrd="0" parTransId="{F8AEFD63-ACCB-452C-AE70-C50171E28975}" sibTransId="{4B06DE00-A781-4333-B525-9F32E2A0EA2C}"/>
    <dgm:cxn modelId="{511D6112-E290-42A6-A05F-CDE0366F89FC}" srcId="{F6E420F2-DDCB-4E88-A6F4-D0FC0813DD14}" destId="{BFE3C3A3-1D2B-41C1-B30A-A836D8684237}" srcOrd="5" destOrd="0" parTransId="{8A7E6068-6658-49DF-ABDA-FE66B02AE8E7}" sibTransId="{64383C68-A8BA-4987-B939-EC3E65198215}"/>
    <dgm:cxn modelId="{63A44422-5914-4B9C-8A98-436995C9CB1B}" type="presOf" srcId="{BFE3C3A3-1D2B-41C1-B30A-A836D8684237}" destId="{0FF1CEE0-85E5-45CF-985B-91D6267C2834}" srcOrd="0" destOrd="0" presId="urn:microsoft.com/office/officeart/2008/layout/LinedList"/>
    <dgm:cxn modelId="{1D1C1337-0CB6-44CA-8734-BFE6FC04C921}" srcId="{F6E420F2-DDCB-4E88-A6F4-D0FC0813DD14}" destId="{38DBE77E-DB6C-4572-AC18-25BDA1A0E9CB}" srcOrd="6" destOrd="0" parTransId="{E5A8FFEC-4E18-44B6-934A-475EBFA16410}" sibTransId="{32FE3B4E-0295-4E57-A872-E81FE4187338}"/>
    <dgm:cxn modelId="{68E3313E-0704-459B-975B-794C20B13702}" type="presOf" srcId="{B6D8D197-81B3-4091-A5AB-DC5C4ADDF167}" destId="{749BEA59-7D36-448F-9244-6D45B1FAF007}" srcOrd="0" destOrd="0" presId="urn:microsoft.com/office/officeart/2008/layout/LinedList"/>
    <dgm:cxn modelId="{14407341-70A3-4932-B43E-ED2EABC68179}" type="presOf" srcId="{CA8C28DD-E057-4331-84DF-82750C69674C}" destId="{9D445FC1-3920-45E4-9D7B-321B946915DE}" srcOrd="0" destOrd="0" presId="urn:microsoft.com/office/officeart/2008/layout/LinedList"/>
    <dgm:cxn modelId="{9977BD45-B593-4AE9-B8E3-9A12F76BAF52}" type="presOf" srcId="{38DBE77E-DB6C-4572-AC18-25BDA1A0E9CB}" destId="{EA3E8CC6-7BA4-4EA0-8011-D572E9B827D7}" srcOrd="0" destOrd="0" presId="urn:microsoft.com/office/officeart/2008/layout/LinedList"/>
    <dgm:cxn modelId="{3023BA47-22CF-4CF4-9FDF-02ACB3BA8444}" type="presOf" srcId="{F6E420F2-DDCB-4E88-A6F4-D0FC0813DD14}" destId="{49CE2DCE-319D-4242-8E9F-214A690A1D5B}" srcOrd="0" destOrd="0" presId="urn:microsoft.com/office/officeart/2008/layout/LinedList"/>
    <dgm:cxn modelId="{9B2E947F-ECD0-4B8F-8638-46ADDF8BE8DF}" srcId="{F6E420F2-DDCB-4E88-A6F4-D0FC0813DD14}" destId="{7D1D6DE7-A118-4FAD-8416-A537C570802D}" srcOrd="0" destOrd="0" parTransId="{7FCD3E19-A96A-4A16-B001-5D49C8F0DE92}" sibTransId="{6A96071B-2B3A-45EC-B982-4F9B584EB0C8}"/>
    <dgm:cxn modelId="{D95735C1-E92A-4EFC-923B-5CCF24E7AD41}" srcId="{F6E420F2-DDCB-4E88-A6F4-D0FC0813DD14}" destId="{B6D8D197-81B3-4091-A5AB-DC5C4ADDF167}" srcOrd="4" destOrd="0" parTransId="{E2AA3AC6-6645-462D-8CDC-ED944D8D0BDA}" sibTransId="{D4217AF7-7290-4A02-B9F2-EEE726CF2607}"/>
    <dgm:cxn modelId="{99651BC6-8212-4B72-9430-351740B9F703}" type="presOf" srcId="{B8543020-240F-44C2-8512-D009A55E2CC9}" destId="{AC9D3015-4092-489F-A144-A56AC2563870}" srcOrd="0" destOrd="0" presId="urn:microsoft.com/office/officeart/2008/layout/LinedList"/>
    <dgm:cxn modelId="{5822CDC6-1176-417E-AC32-D643F1218D82}" srcId="{F6E420F2-DDCB-4E88-A6F4-D0FC0813DD14}" destId="{CA8C28DD-E057-4331-84DF-82750C69674C}" srcOrd="3" destOrd="0" parTransId="{F73E82B1-074F-4816-BF84-4F12CC808233}" sibTransId="{D68F72B1-E317-4C64-84FA-410064724053}"/>
    <dgm:cxn modelId="{4DF006D0-B556-4AC4-8370-ACCC8F3861DA}" type="presOf" srcId="{FFB37456-116D-4556-BC19-B0AE2051A757}" destId="{D6E83234-A491-4C8F-B4D6-D5C653392DFC}" srcOrd="0" destOrd="0" presId="urn:microsoft.com/office/officeart/2008/layout/LinedList"/>
    <dgm:cxn modelId="{3B5C85D7-BECB-428B-B0E9-40F136A59EA6}" srcId="{F6E420F2-DDCB-4E88-A6F4-D0FC0813DD14}" destId="{FFB37456-116D-4556-BC19-B0AE2051A757}" srcOrd="1" destOrd="0" parTransId="{708D329E-EF44-44F1-8F78-875CCE90D48B}" sibTransId="{4BBDB8CE-46B1-4E1F-B5D3-138B856C16B2}"/>
    <dgm:cxn modelId="{B3EB5FF2-8680-411A-B075-0D56DD22C461}" type="presOf" srcId="{7D1D6DE7-A118-4FAD-8416-A537C570802D}" destId="{573F6ECB-8754-478C-B117-3D53884B8B9D}" srcOrd="0" destOrd="0" presId="urn:microsoft.com/office/officeart/2008/layout/LinedList"/>
    <dgm:cxn modelId="{EE1F3ED0-B502-47C4-B17B-ED9F07A07903}" type="presParOf" srcId="{49CE2DCE-319D-4242-8E9F-214A690A1D5B}" destId="{848ECEAE-0926-4592-BCAA-8E8F49052058}" srcOrd="0" destOrd="0" presId="urn:microsoft.com/office/officeart/2008/layout/LinedList"/>
    <dgm:cxn modelId="{1987F348-2B88-48FF-BB4C-01856A51ECA4}" type="presParOf" srcId="{49CE2DCE-319D-4242-8E9F-214A690A1D5B}" destId="{36C684DF-A8C9-40DC-8366-0FD2FC14E579}" srcOrd="1" destOrd="0" presId="urn:microsoft.com/office/officeart/2008/layout/LinedList"/>
    <dgm:cxn modelId="{D2408919-D1A3-48B6-AC81-2BEADE69DDE7}" type="presParOf" srcId="{36C684DF-A8C9-40DC-8366-0FD2FC14E579}" destId="{573F6ECB-8754-478C-B117-3D53884B8B9D}" srcOrd="0" destOrd="0" presId="urn:microsoft.com/office/officeart/2008/layout/LinedList"/>
    <dgm:cxn modelId="{BA0E69D1-4C37-43F2-828B-23ECE923EC78}" type="presParOf" srcId="{36C684DF-A8C9-40DC-8366-0FD2FC14E579}" destId="{F7247A6B-2613-4F85-83E3-88F033C40F31}" srcOrd="1" destOrd="0" presId="urn:microsoft.com/office/officeart/2008/layout/LinedList"/>
    <dgm:cxn modelId="{CE710469-92BE-4C6F-A3F8-82FFD32F7577}" type="presParOf" srcId="{49CE2DCE-319D-4242-8E9F-214A690A1D5B}" destId="{E9C61619-AE7C-469E-AD6D-A656E369A4F3}" srcOrd="2" destOrd="0" presId="urn:microsoft.com/office/officeart/2008/layout/LinedList"/>
    <dgm:cxn modelId="{C16A8309-A349-4282-BD4A-C1CEE2B37713}" type="presParOf" srcId="{49CE2DCE-319D-4242-8E9F-214A690A1D5B}" destId="{DF4A1B8B-A194-422E-B4D9-0ADD54ED0784}" srcOrd="3" destOrd="0" presId="urn:microsoft.com/office/officeart/2008/layout/LinedList"/>
    <dgm:cxn modelId="{BD70FCEB-1260-43D6-979A-E51F99863EAC}" type="presParOf" srcId="{DF4A1B8B-A194-422E-B4D9-0ADD54ED0784}" destId="{D6E83234-A491-4C8F-B4D6-D5C653392DFC}" srcOrd="0" destOrd="0" presId="urn:microsoft.com/office/officeart/2008/layout/LinedList"/>
    <dgm:cxn modelId="{6FA6351B-0362-4CFF-BB36-D2F782765371}" type="presParOf" srcId="{DF4A1B8B-A194-422E-B4D9-0ADD54ED0784}" destId="{CE54BA92-41EE-4A4E-9346-12CA14A36486}" srcOrd="1" destOrd="0" presId="urn:microsoft.com/office/officeart/2008/layout/LinedList"/>
    <dgm:cxn modelId="{064EA524-13A3-4366-9413-D20B9635B9A1}" type="presParOf" srcId="{49CE2DCE-319D-4242-8E9F-214A690A1D5B}" destId="{1B8376FE-BA33-4850-A59A-6122E7A14A07}" srcOrd="4" destOrd="0" presId="urn:microsoft.com/office/officeart/2008/layout/LinedList"/>
    <dgm:cxn modelId="{F0D6744B-0683-43C3-A851-AC704EF32115}" type="presParOf" srcId="{49CE2DCE-319D-4242-8E9F-214A690A1D5B}" destId="{0580FBCF-02C7-4223-A054-B18C0178A1A4}" srcOrd="5" destOrd="0" presId="urn:microsoft.com/office/officeart/2008/layout/LinedList"/>
    <dgm:cxn modelId="{1FA55549-B83E-459F-B53C-A3458E8A8CDD}" type="presParOf" srcId="{0580FBCF-02C7-4223-A054-B18C0178A1A4}" destId="{AC9D3015-4092-489F-A144-A56AC2563870}" srcOrd="0" destOrd="0" presId="urn:microsoft.com/office/officeart/2008/layout/LinedList"/>
    <dgm:cxn modelId="{87567667-617A-440E-8824-78DE1B59A600}" type="presParOf" srcId="{0580FBCF-02C7-4223-A054-B18C0178A1A4}" destId="{C4605F14-81A0-46CF-AF54-3D90884FFF5C}" srcOrd="1" destOrd="0" presId="urn:microsoft.com/office/officeart/2008/layout/LinedList"/>
    <dgm:cxn modelId="{121949A5-C6BF-4D68-A38F-7A38FDD6F69B}" type="presParOf" srcId="{49CE2DCE-319D-4242-8E9F-214A690A1D5B}" destId="{9B2FF047-BC1F-48D0-8045-7D4866D1B760}" srcOrd="6" destOrd="0" presId="urn:microsoft.com/office/officeart/2008/layout/LinedList"/>
    <dgm:cxn modelId="{149108C3-EC63-4E0A-9288-6901769ACDE7}" type="presParOf" srcId="{49CE2DCE-319D-4242-8E9F-214A690A1D5B}" destId="{4A2AD72B-2C55-4D46-890E-91EBE1B813EA}" srcOrd="7" destOrd="0" presId="urn:microsoft.com/office/officeart/2008/layout/LinedList"/>
    <dgm:cxn modelId="{7ED5F493-34F9-4B96-ACB9-E7B176272C48}" type="presParOf" srcId="{4A2AD72B-2C55-4D46-890E-91EBE1B813EA}" destId="{9D445FC1-3920-45E4-9D7B-321B946915DE}" srcOrd="0" destOrd="0" presId="urn:microsoft.com/office/officeart/2008/layout/LinedList"/>
    <dgm:cxn modelId="{BE1D99D2-9B39-4F85-B6E9-DA95D4741B73}" type="presParOf" srcId="{4A2AD72B-2C55-4D46-890E-91EBE1B813EA}" destId="{69E821F3-8D7A-4B88-BA39-7B65A9B45E35}" srcOrd="1" destOrd="0" presId="urn:microsoft.com/office/officeart/2008/layout/LinedList"/>
    <dgm:cxn modelId="{98B5DBD8-F6C0-4FAE-BC19-67F12C655E8E}" type="presParOf" srcId="{49CE2DCE-319D-4242-8E9F-214A690A1D5B}" destId="{5B3AF1EA-A8CE-4981-995D-57FC4EE77C17}" srcOrd="8" destOrd="0" presId="urn:microsoft.com/office/officeart/2008/layout/LinedList"/>
    <dgm:cxn modelId="{7B858E94-4FD3-402C-B153-0FD588E0713F}" type="presParOf" srcId="{49CE2DCE-319D-4242-8E9F-214A690A1D5B}" destId="{A6F9D042-8880-4D8A-A3E2-31ED9940187A}" srcOrd="9" destOrd="0" presId="urn:microsoft.com/office/officeart/2008/layout/LinedList"/>
    <dgm:cxn modelId="{0DF8592D-0E05-44EF-97AC-3C4991F14E8A}" type="presParOf" srcId="{A6F9D042-8880-4D8A-A3E2-31ED9940187A}" destId="{749BEA59-7D36-448F-9244-6D45B1FAF007}" srcOrd="0" destOrd="0" presId="urn:microsoft.com/office/officeart/2008/layout/LinedList"/>
    <dgm:cxn modelId="{85B1B143-72ED-43DD-B65E-5798A3FB979D}" type="presParOf" srcId="{A6F9D042-8880-4D8A-A3E2-31ED9940187A}" destId="{3498356E-AE2D-4B61-8DC0-A1E57E115678}" srcOrd="1" destOrd="0" presId="urn:microsoft.com/office/officeart/2008/layout/LinedList"/>
    <dgm:cxn modelId="{0D96CE58-096F-4DD9-A6B5-5FA4FE94EFA8}" type="presParOf" srcId="{49CE2DCE-319D-4242-8E9F-214A690A1D5B}" destId="{B4205EBF-A635-47B9-9E40-C711E85D6143}" srcOrd="10" destOrd="0" presId="urn:microsoft.com/office/officeart/2008/layout/LinedList"/>
    <dgm:cxn modelId="{1BCA502A-E819-400E-9DE0-3C3100ACB9BE}" type="presParOf" srcId="{49CE2DCE-319D-4242-8E9F-214A690A1D5B}" destId="{E069BEDE-DCD2-4569-9F30-28D85ED474DE}" srcOrd="11" destOrd="0" presId="urn:microsoft.com/office/officeart/2008/layout/LinedList"/>
    <dgm:cxn modelId="{277C4E3E-F511-468C-BE6E-BCE63ED0B085}" type="presParOf" srcId="{E069BEDE-DCD2-4569-9F30-28D85ED474DE}" destId="{0FF1CEE0-85E5-45CF-985B-91D6267C2834}" srcOrd="0" destOrd="0" presId="urn:microsoft.com/office/officeart/2008/layout/LinedList"/>
    <dgm:cxn modelId="{762028DA-D979-42B4-97A0-0DEC8E05BCA6}" type="presParOf" srcId="{E069BEDE-DCD2-4569-9F30-28D85ED474DE}" destId="{585FDC90-EB6A-4755-9808-797B90F8B61A}" srcOrd="1" destOrd="0" presId="urn:microsoft.com/office/officeart/2008/layout/LinedList"/>
    <dgm:cxn modelId="{D9BAD71E-776F-46F5-9A1F-11A629899B99}" type="presParOf" srcId="{49CE2DCE-319D-4242-8E9F-214A690A1D5B}" destId="{0ED84905-B0F0-48C8-B915-CFC0C2D996FC}" srcOrd="12" destOrd="0" presId="urn:microsoft.com/office/officeart/2008/layout/LinedList"/>
    <dgm:cxn modelId="{EBF5D0E0-83D6-4C47-A9D4-F131183E664C}" type="presParOf" srcId="{49CE2DCE-319D-4242-8E9F-214A690A1D5B}" destId="{C89A7D2E-80B1-4E96-84F2-40C3284DD495}" srcOrd="13" destOrd="0" presId="urn:microsoft.com/office/officeart/2008/layout/LinedList"/>
    <dgm:cxn modelId="{64499C33-14C5-4ABC-B2B5-72D9948D2B8F}" type="presParOf" srcId="{C89A7D2E-80B1-4E96-84F2-40C3284DD495}" destId="{EA3E8CC6-7BA4-4EA0-8011-D572E9B827D7}" srcOrd="0" destOrd="0" presId="urn:microsoft.com/office/officeart/2008/layout/LinedList"/>
    <dgm:cxn modelId="{6B6BF885-339B-4F1A-A56E-A7622A2D17D0}" type="presParOf" srcId="{C89A7D2E-80B1-4E96-84F2-40C3284DD495}" destId="{9AF56DFE-2B6F-43CF-95DA-123E305838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4ED8F-FD44-489C-B3D7-DFFAEE7ED2C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EF99F7F9-805D-4022-BF40-E194C12CA560}">
      <dgm:prSet/>
      <dgm:spPr/>
      <dgm:t>
        <a:bodyPr/>
        <a:lstStyle/>
        <a:p>
          <a:r>
            <a:rPr lang="en-US" b="0" i="0" dirty="0"/>
            <a:t>The most AC electrical machines draw apparent power in terms of kilovolt-amperes (KVA) and Active power measured in kilowatts( KW) which is </a:t>
          </a:r>
          <a:r>
            <a:rPr lang="en-US" b="0" i="0" dirty="0" err="1"/>
            <a:t>inexcess</a:t>
          </a:r>
          <a:r>
            <a:rPr lang="en-US" b="0" i="0" dirty="0"/>
            <a:t> of the useful power required by the machine.</a:t>
          </a:r>
          <a:endParaRPr lang="en-US" dirty="0"/>
        </a:p>
      </dgm:t>
    </dgm:pt>
    <dgm:pt modelId="{1DA00906-EDF4-4920-9B44-C07C39373664}" type="parTrans" cxnId="{470FCA99-7CF4-47FB-978F-1FC14B4D4D90}">
      <dgm:prSet/>
      <dgm:spPr/>
      <dgm:t>
        <a:bodyPr/>
        <a:lstStyle/>
        <a:p>
          <a:endParaRPr lang="en-US"/>
        </a:p>
      </dgm:t>
    </dgm:pt>
    <dgm:pt modelId="{5F665A88-DA6E-4453-81D8-2D7C901BED56}" type="sibTrans" cxnId="{470FCA99-7CF4-47FB-978F-1FC14B4D4D90}">
      <dgm:prSet/>
      <dgm:spPr/>
      <dgm:t>
        <a:bodyPr/>
        <a:lstStyle/>
        <a:p>
          <a:endParaRPr lang="en-US"/>
        </a:p>
      </dgm:t>
    </dgm:pt>
    <dgm:pt modelId="{6007250E-3E82-4478-A80E-0964719E8088}">
      <dgm:prSet/>
      <dgm:spPr/>
      <dgm:t>
        <a:bodyPr/>
        <a:lstStyle/>
        <a:p>
          <a:r>
            <a:rPr lang="en-US" b="0" i="0" dirty="0"/>
            <a:t>All AC machines (motors , transformer) have two types of Power: active and reactive power. The active power is entirely transformed into mechanical power(work) and heat(loss). The reactive power is used to magnetize the circuits of electrical machines and Various inductive loads used in all industries deals with the issues of power factor.</a:t>
          </a:r>
          <a:endParaRPr lang="en-US" dirty="0"/>
        </a:p>
      </dgm:t>
    </dgm:pt>
    <dgm:pt modelId="{172A09AA-8795-4526-A0B0-FD60A2D19459}" type="parTrans" cxnId="{3C1FD71E-09A7-4D32-8CA4-7EB33D570F50}">
      <dgm:prSet/>
      <dgm:spPr/>
      <dgm:t>
        <a:bodyPr/>
        <a:lstStyle/>
        <a:p>
          <a:endParaRPr lang="en-US"/>
        </a:p>
      </dgm:t>
    </dgm:pt>
    <dgm:pt modelId="{06E38903-D35E-41A5-BB9D-41649DD1A416}" type="sibTrans" cxnId="{3C1FD71E-09A7-4D32-8CA4-7EB33D570F50}">
      <dgm:prSet/>
      <dgm:spPr/>
      <dgm:t>
        <a:bodyPr/>
        <a:lstStyle/>
        <a:p>
          <a:endParaRPr lang="en-US"/>
        </a:p>
      </dgm:t>
    </dgm:pt>
    <dgm:pt modelId="{15EFD017-F7EF-4BAD-9FAE-2B1B45528AD2}" type="pres">
      <dgm:prSet presAssocID="{5604ED8F-FD44-489C-B3D7-DFFAEE7ED2C5}" presName="hierChild1" presStyleCnt="0">
        <dgm:presLayoutVars>
          <dgm:chPref val="1"/>
          <dgm:dir/>
          <dgm:animOne val="branch"/>
          <dgm:animLvl val="lvl"/>
          <dgm:resizeHandles/>
        </dgm:presLayoutVars>
      </dgm:prSet>
      <dgm:spPr/>
    </dgm:pt>
    <dgm:pt modelId="{7114BFE3-484E-4D85-A459-32C64E471706}" type="pres">
      <dgm:prSet presAssocID="{EF99F7F9-805D-4022-BF40-E194C12CA560}" presName="hierRoot1" presStyleCnt="0"/>
      <dgm:spPr/>
    </dgm:pt>
    <dgm:pt modelId="{0BA6441B-73E1-4574-8610-BFD74EB3DE43}" type="pres">
      <dgm:prSet presAssocID="{EF99F7F9-805D-4022-BF40-E194C12CA560}" presName="composite" presStyleCnt="0"/>
      <dgm:spPr/>
    </dgm:pt>
    <dgm:pt modelId="{079D2DEC-427E-4880-BEA9-69B083A0EB26}" type="pres">
      <dgm:prSet presAssocID="{EF99F7F9-805D-4022-BF40-E194C12CA560}" presName="background" presStyleLbl="node0" presStyleIdx="0" presStyleCnt="2"/>
      <dgm:spPr/>
    </dgm:pt>
    <dgm:pt modelId="{F4B56722-74E0-4C03-887B-0F0046A6050D}" type="pres">
      <dgm:prSet presAssocID="{EF99F7F9-805D-4022-BF40-E194C12CA560}" presName="text" presStyleLbl="fgAcc0" presStyleIdx="0" presStyleCnt="2">
        <dgm:presLayoutVars>
          <dgm:chPref val="3"/>
        </dgm:presLayoutVars>
      </dgm:prSet>
      <dgm:spPr/>
    </dgm:pt>
    <dgm:pt modelId="{18923B10-69EB-457E-81FA-BF42C022A834}" type="pres">
      <dgm:prSet presAssocID="{EF99F7F9-805D-4022-BF40-E194C12CA560}" presName="hierChild2" presStyleCnt="0"/>
      <dgm:spPr/>
    </dgm:pt>
    <dgm:pt modelId="{0559C1F5-D739-414F-BA90-E5EE78CD0B20}" type="pres">
      <dgm:prSet presAssocID="{6007250E-3E82-4478-A80E-0964719E8088}" presName="hierRoot1" presStyleCnt="0"/>
      <dgm:spPr/>
    </dgm:pt>
    <dgm:pt modelId="{A624D74A-DADA-404D-A7AB-71855658332A}" type="pres">
      <dgm:prSet presAssocID="{6007250E-3E82-4478-A80E-0964719E8088}" presName="composite" presStyleCnt="0"/>
      <dgm:spPr/>
    </dgm:pt>
    <dgm:pt modelId="{7F7F665A-1F43-4198-81CF-13A633B7FBE0}" type="pres">
      <dgm:prSet presAssocID="{6007250E-3E82-4478-A80E-0964719E8088}" presName="background" presStyleLbl="node0" presStyleIdx="1" presStyleCnt="2"/>
      <dgm:spPr/>
    </dgm:pt>
    <dgm:pt modelId="{FBDAAE02-ABED-460E-AD25-41BCE425F8A8}" type="pres">
      <dgm:prSet presAssocID="{6007250E-3E82-4478-A80E-0964719E8088}" presName="text" presStyleLbl="fgAcc0" presStyleIdx="1" presStyleCnt="2">
        <dgm:presLayoutVars>
          <dgm:chPref val="3"/>
        </dgm:presLayoutVars>
      </dgm:prSet>
      <dgm:spPr/>
    </dgm:pt>
    <dgm:pt modelId="{FDD0004A-36A6-418D-A231-3A64E72598C3}" type="pres">
      <dgm:prSet presAssocID="{6007250E-3E82-4478-A80E-0964719E8088}" presName="hierChild2" presStyleCnt="0"/>
      <dgm:spPr/>
    </dgm:pt>
  </dgm:ptLst>
  <dgm:cxnLst>
    <dgm:cxn modelId="{3C1FD71E-09A7-4D32-8CA4-7EB33D570F50}" srcId="{5604ED8F-FD44-489C-B3D7-DFFAEE7ED2C5}" destId="{6007250E-3E82-4478-A80E-0964719E8088}" srcOrd="1" destOrd="0" parTransId="{172A09AA-8795-4526-A0B0-FD60A2D19459}" sibTransId="{06E38903-D35E-41A5-BB9D-41649DD1A416}"/>
    <dgm:cxn modelId="{1800FF25-EFFD-4D5B-A5E6-4C14971FD168}" type="presOf" srcId="{6007250E-3E82-4478-A80E-0964719E8088}" destId="{FBDAAE02-ABED-460E-AD25-41BCE425F8A8}" srcOrd="0" destOrd="0" presId="urn:microsoft.com/office/officeart/2005/8/layout/hierarchy1"/>
    <dgm:cxn modelId="{E89C3867-BDA9-4965-B13D-E3FAB632FDDB}" type="presOf" srcId="{5604ED8F-FD44-489C-B3D7-DFFAEE7ED2C5}" destId="{15EFD017-F7EF-4BAD-9FAE-2B1B45528AD2}" srcOrd="0" destOrd="0" presId="urn:microsoft.com/office/officeart/2005/8/layout/hierarchy1"/>
    <dgm:cxn modelId="{470FCA99-7CF4-47FB-978F-1FC14B4D4D90}" srcId="{5604ED8F-FD44-489C-B3D7-DFFAEE7ED2C5}" destId="{EF99F7F9-805D-4022-BF40-E194C12CA560}" srcOrd="0" destOrd="0" parTransId="{1DA00906-EDF4-4920-9B44-C07C39373664}" sibTransId="{5F665A88-DA6E-4453-81D8-2D7C901BED56}"/>
    <dgm:cxn modelId="{60B158D3-12C7-4F40-94D6-E2F980B925F4}" type="presOf" srcId="{EF99F7F9-805D-4022-BF40-E194C12CA560}" destId="{F4B56722-74E0-4C03-887B-0F0046A6050D}" srcOrd="0" destOrd="0" presId="urn:microsoft.com/office/officeart/2005/8/layout/hierarchy1"/>
    <dgm:cxn modelId="{6B1167CF-808D-4AF5-B0A8-F08560F32F55}" type="presParOf" srcId="{15EFD017-F7EF-4BAD-9FAE-2B1B45528AD2}" destId="{7114BFE3-484E-4D85-A459-32C64E471706}" srcOrd="0" destOrd="0" presId="urn:microsoft.com/office/officeart/2005/8/layout/hierarchy1"/>
    <dgm:cxn modelId="{E28DF212-F8FE-4229-8CDA-CCEBF745648D}" type="presParOf" srcId="{7114BFE3-484E-4D85-A459-32C64E471706}" destId="{0BA6441B-73E1-4574-8610-BFD74EB3DE43}" srcOrd="0" destOrd="0" presId="urn:microsoft.com/office/officeart/2005/8/layout/hierarchy1"/>
    <dgm:cxn modelId="{86415716-A34D-4A62-9E80-0F6B99C4A40A}" type="presParOf" srcId="{0BA6441B-73E1-4574-8610-BFD74EB3DE43}" destId="{079D2DEC-427E-4880-BEA9-69B083A0EB26}" srcOrd="0" destOrd="0" presId="urn:microsoft.com/office/officeart/2005/8/layout/hierarchy1"/>
    <dgm:cxn modelId="{191DC12B-179E-4C03-A11E-88BFDA11F9C5}" type="presParOf" srcId="{0BA6441B-73E1-4574-8610-BFD74EB3DE43}" destId="{F4B56722-74E0-4C03-887B-0F0046A6050D}" srcOrd="1" destOrd="0" presId="urn:microsoft.com/office/officeart/2005/8/layout/hierarchy1"/>
    <dgm:cxn modelId="{751D7978-7E51-4E8F-A81B-2EC1DCACD66E}" type="presParOf" srcId="{7114BFE3-484E-4D85-A459-32C64E471706}" destId="{18923B10-69EB-457E-81FA-BF42C022A834}" srcOrd="1" destOrd="0" presId="urn:microsoft.com/office/officeart/2005/8/layout/hierarchy1"/>
    <dgm:cxn modelId="{02E478E1-827C-4A5F-8545-68BD78A94A2E}" type="presParOf" srcId="{15EFD017-F7EF-4BAD-9FAE-2B1B45528AD2}" destId="{0559C1F5-D739-414F-BA90-E5EE78CD0B20}" srcOrd="1" destOrd="0" presId="urn:microsoft.com/office/officeart/2005/8/layout/hierarchy1"/>
    <dgm:cxn modelId="{FA4BA146-31A4-4949-AF92-13DEA993FCB9}" type="presParOf" srcId="{0559C1F5-D739-414F-BA90-E5EE78CD0B20}" destId="{A624D74A-DADA-404D-A7AB-71855658332A}" srcOrd="0" destOrd="0" presId="urn:microsoft.com/office/officeart/2005/8/layout/hierarchy1"/>
    <dgm:cxn modelId="{47E0F54E-3123-4869-B177-6010818903D8}" type="presParOf" srcId="{A624D74A-DADA-404D-A7AB-71855658332A}" destId="{7F7F665A-1F43-4198-81CF-13A633B7FBE0}" srcOrd="0" destOrd="0" presId="urn:microsoft.com/office/officeart/2005/8/layout/hierarchy1"/>
    <dgm:cxn modelId="{1255FDCB-9B91-49FC-87C5-0D5F5976E11B}" type="presParOf" srcId="{A624D74A-DADA-404D-A7AB-71855658332A}" destId="{FBDAAE02-ABED-460E-AD25-41BCE425F8A8}" srcOrd="1" destOrd="0" presId="urn:microsoft.com/office/officeart/2005/8/layout/hierarchy1"/>
    <dgm:cxn modelId="{CF2C4259-735E-46FC-B224-D23618137A6C}" type="presParOf" srcId="{0559C1F5-D739-414F-BA90-E5EE78CD0B20}" destId="{FDD0004A-36A6-418D-A231-3A64E72598C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27A5B-7C0E-42B5-97E0-DF1BED3C09A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027C5FA-A5A0-4CF5-90FC-8CC20EA378BF}">
      <dgm:prSet/>
      <dgm:spPr/>
      <dgm:t>
        <a:bodyPr/>
        <a:lstStyle/>
        <a:p>
          <a:r>
            <a:rPr lang="en-US" b="1" i="0" dirty="0"/>
            <a:t>The ratio of these quantities</a:t>
          </a:r>
          <a:r>
            <a:rPr lang="en-US" b="0" i="0" dirty="0"/>
            <a:t> </a:t>
          </a:r>
          <a:r>
            <a:rPr lang="en-US" b="1" i="0" dirty="0"/>
            <a:t>Active power to apparent powe</a:t>
          </a:r>
          <a:r>
            <a:rPr lang="en-US" b="0" i="0" dirty="0"/>
            <a:t>r  </a:t>
          </a:r>
          <a:r>
            <a:rPr lang="en-US" b="1" i="0" dirty="0"/>
            <a:t>(KW/KVA) is called the power factor and is dependent on the type of machine that is used , or the ratio of resistance to the </a:t>
          </a:r>
          <a:r>
            <a:rPr lang="en-US" b="1" i="0" dirty="0" err="1"/>
            <a:t>impedence</a:t>
          </a:r>
          <a:r>
            <a:rPr lang="en-US" b="1" i="0" dirty="0"/>
            <a:t> is called power factor . The cosine angle between the voltage and current are also referred to as power factor.</a:t>
          </a:r>
          <a:endParaRPr lang="en-US" dirty="0"/>
        </a:p>
      </dgm:t>
    </dgm:pt>
    <dgm:pt modelId="{4F12F2EB-F2D0-4099-81E1-C29CE83100AA}" type="parTrans" cxnId="{08456C9B-B406-4A60-A487-0001D6133B61}">
      <dgm:prSet/>
      <dgm:spPr/>
      <dgm:t>
        <a:bodyPr/>
        <a:lstStyle/>
        <a:p>
          <a:endParaRPr lang="en-US"/>
        </a:p>
      </dgm:t>
    </dgm:pt>
    <dgm:pt modelId="{553ADBB9-8897-447E-A243-CC066C31EA53}" type="sibTrans" cxnId="{08456C9B-B406-4A60-A487-0001D6133B61}">
      <dgm:prSet/>
      <dgm:spPr/>
      <dgm:t>
        <a:bodyPr/>
        <a:lstStyle/>
        <a:p>
          <a:endParaRPr lang="en-US"/>
        </a:p>
      </dgm:t>
    </dgm:pt>
    <dgm:pt modelId="{5861C7AA-2C96-455F-83A9-74956B5791FB}" type="pres">
      <dgm:prSet presAssocID="{49227A5B-7C0E-42B5-97E0-DF1BED3C09A0}" presName="hierChild1" presStyleCnt="0">
        <dgm:presLayoutVars>
          <dgm:chPref val="1"/>
          <dgm:dir/>
          <dgm:animOne val="branch"/>
          <dgm:animLvl val="lvl"/>
          <dgm:resizeHandles/>
        </dgm:presLayoutVars>
      </dgm:prSet>
      <dgm:spPr/>
    </dgm:pt>
    <dgm:pt modelId="{AD413A27-F0EF-42C8-B348-2988A76853C4}" type="pres">
      <dgm:prSet presAssocID="{E027C5FA-A5A0-4CF5-90FC-8CC20EA378BF}" presName="hierRoot1" presStyleCnt="0"/>
      <dgm:spPr/>
    </dgm:pt>
    <dgm:pt modelId="{F0C8BB96-C26F-40F2-9DA3-FA47437DA29A}" type="pres">
      <dgm:prSet presAssocID="{E027C5FA-A5A0-4CF5-90FC-8CC20EA378BF}" presName="composite" presStyleCnt="0"/>
      <dgm:spPr/>
    </dgm:pt>
    <dgm:pt modelId="{C4616D44-C4DF-409B-8E6C-DF2C2CB20524}" type="pres">
      <dgm:prSet presAssocID="{E027C5FA-A5A0-4CF5-90FC-8CC20EA378BF}" presName="background" presStyleLbl="node0" presStyleIdx="0" presStyleCnt="1"/>
      <dgm:spPr/>
    </dgm:pt>
    <dgm:pt modelId="{C2F3B520-ADC9-491D-A936-925C459154AB}" type="pres">
      <dgm:prSet presAssocID="{E027C5FA-A5A0-4CF5-90FC-8CC20EA378BF}" presName="text" presStyleLbl="fgAcc0" presStyleIdx="0" presStyleCnt="1">
        <dgm:presLayoutVars>
          <dgm:chPref val="3"/>
        </dgm:presLayoutVars>
      </dgm:prSet>
      <dgm:spPr/>
    </dgm:pt>
    <dgm:pt modelId="{CD6DEF26-8311-448E-861B-CEF46D0D273B}" type="pres">
      <dgm:prSet presAssocID="{E027C5FA-A5A0-4CF5-90FC-8CC20EA378BF}" presName="hierChild2" presStyleCnt="0"/>
      <dgm:spPr/>
    </dgm:pt>
  </dgm:ptLst>
  <dgm:cxnLst>
    <dgm:cxn modelId="{035B0441-99A6-45DF-9714-62269449D78D}" type="presOf" srcId="{E027C5FA-A5A0-4CF5-90FC-8CC20EA378BF}" destId="{C2F3B520-ADC9-491D-A936-925C459154AB}" srcOrd="0" destOrd="0" presId="urn:microsoft.com/office/officeart/2005/8/layout/hierarchy1"/>
    <dgm:cxn modelId="{4CE63D79-2B78-457B-A3D4-53A1E999B1F2}" type="presOf" srcId="{49227A5B-7C0E-42B5-97E0-DF1BED3C09A0}" destId="{5861C7AA-2C96-455F-83A9-74956B5791FB}" srcOrd="0" destOrd="0" presId="urn:microsoft.com/office/officeart/2005/8/layout/hierarchy1"/>
    <dgm:cxn modelId="{08456C9B-B406-4A60-A487-0001D6133B61}" srcId="{49227A5B-7C0E-42B5-97E0-DF1BED3C09A0}" destId="{E027C5FA-A5A0-4CF5-90FC-8CC20EA378BF}" srcOrd="0" destOrd="0" parTransId="{4F12F2EB-F2D0-4099-81E1-C29CE83100AA}" sibTransId="{553ADBB9-8897-447E-A243-CC066C31EA53}"/>
    <dgm:cxn modelId="{B1081507-F844-48C1-8189-848D55F2A6B2}" type="presParOf" srcId="{5861C7AA-2C96-455F-83A9-74956B5791FB}" destId="{AD413A27-F0EF-42C8-B348-2988A76853C4}" srcOrd="0" destOrd="0" presId="urn:microsoft.com/office/officeart/2005/8/layout/hierarchy1"/>
    <dgm:cxn modelId="{04412888-1CA4-48F7-9D0B-ED5ED9B68105}" type="presParOf" srcId="{AD413A27-F0EF-42C8-B348-2988A76853C4}" destId="{F0C8BB96-C26F-40F2-9DA3-FA47437DA29A}" srcOrd="0" destOrd="0" presId="urn:microsoft.com/office/officeart/2005/8/layout/hierarchy1"/>
    <dgm:cxn modelId="{C5C11D0C-073D-44B3-B4D2-0E3A46944D03}" type="presParOf" srcId="{F0C8BB96-C26F-40F2-9DA3-FA47437DA29A}" destId="{C4616D44-C4DF-409B-8E6C-DF2C2CB20524}" srcOrd="0" destOrd="0" presId="urn:microsoft.com/office/officeart/2005/8/layout/hierarchy1"/>
    <dgm:cxn modelId="{1526A643-D7EA-4B2C-8DE5-6891024DE458}" type="presParOf" srcId="{F0C8BB96-C26F-40F2-9DA3-FA47437DA29A}" destId="{C2F3B520-ADC9-491D-A936-925C459154AB}" srcOrd="1" destOrd="0" presId="urn:microsoft.com/office/officeart/2005/8/layout/hierarchy1"/>
    <dgm:cxn modelId="{6B46B8FB-6D17-44FB-9734-DA512AF60F36}" type="presParOf" srcId="{AD413A27-F0EF-42C8-B348-2988A76853C4}" destId="{CD6DEF26-8311-448E-861B-CEF46D0D27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F113A-87E0-4194-B73C-741EBFE235F8}">
      <dsp:nvSpPr>
        <dsp:cNvPr id="0" name=""/>
        <dsp:cNvSpPr/>
      </dsp:nvSpPr>
      <dsp:spPr>
        <a:xfrm>
          <a:off x="0" y="177146"/>
          <a:ext cx="10244442"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t>TOPIC : </a:t>
          </a:r>
          <a:r>
            <a:rPr lang="en-US" sz="3600" b="1" i="0" kern="1200" dirty="0"/>
            <a:t>POWER FACTOR IMPROVEMENT METHODS</a:t>
          </a:r>
          <a:endParaRPr lang="en-US" sz="3600" kern="1200" dirty="0"/>
        </a:p>
      </dsp:txBody>
      <dsp:txXfrm>
        <a:off x="42151" y="219297"/>
        <a:ext cx="10160140" cy="779158"/>
      </dsp:txXfrm>
    </dsp:sp>
    <dsp:sp modelId="{2E8BE821-0551-4420-98C8-0607BE87C694}">
      <dsp:nvSpPr>
        <dsp:cNvPr id="0" name=""/>
        <dsp:cNvSpPr/>
      </dsp:nvSpPr>
      <dsp:spPr>
        <a:xfrm>
          <a:off x="0" y="1144286"/>
          <a:ext cx="10244442"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t>NAME – SHASHWAT SAROJ </a:t>
          </a:r>
          <a:endParaRPr lang="en-US" sz="3600" kern="1200" dirty="0"/>
        </a:p>
      </dsp:txBody>
      <dsp:txXfrm>
        <a:off x="42151" y="1186437"/>
        <a:ext cx="10160140" cy="779158"/>
      </dsp:txXfrm>
    </dsp:sp>
    <dsp:sp modelId="{55823865-1A20-45A3-8381-BF4D5E1A57F4}">
      <dsp:nvSpPr>
        <dsp:cNvPr id="0" name=""/>
        <dsp:cNvSpPr/>
      </dsp:nvSpPr>
      <dsp:spPr>
        <a:xfrm>
          <a:off x="0" y="2111426"/>
          <a:ext cx="10244442"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t>ENROLLMENT NO.- 21UEE043</a:t>
          </a:r>
          <a:endParaRPr lang="en-US" sz="3600" kern="1200" dirty="0"/>
        </a:p>
      </dsp:txBody>
      <dsp:txXfrm>
        <a:off x="42151" y="2153577"/>
        <a:ext cx="10160140" cy="779158"/>
      </dsp:txXfrm>
    </dsp:sp>
    <dsp:sp modelId="{3AB7D387-B2A2-4F10-8277-1BFB8B3033C9}">
      <dsp:nvSpPr>
        <dsp:cNvPr id="0" name=""/>
        <dsp:cNvSpPr/>
      </dsp:nvSpPr>
      <dsp:spPr>
        <a:xfrm>
          <a:off x="0" y="3078566"/>
          <a:ext cx="10244442"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t>SEMESTER-3</a:t>
          </a:r>
          <a:r>
            <a:rPr lang="en-US" sz="3600" b="1" kern="1200" baseline="30000" dirty="0"/>
            <a:t>rd </a:t>
          </a:r>
          <a:endParaRPr lang="en-US" sz="3600" kern="1200" dirty="0"/>
        </a:p>
      </dsp:txBody>
      <dsp:txXfrm>
        <a:off x="42151" y="3120717"/>
        <a:ext cx="10160140"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ECEAE-0926-4592-BCAA-8E8F49052058}">
      <dsp:nvSpPr>
        <dsp:cNvPr id="0" name=""/>
        <dsp:cNvSpPr/>
      </dsp:nvSpPr>
      <dsp:spPr>
        <a:xfrm>
          <a:off x="0" y="51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3F6ECB-8754-478C-B117-3D53884B8B9D}">
      <dsp:nvSpPr>
        <dsp:cNvPr id="0" name=""/>
        <dsp:cNvSpPr/>
      </dsp:nvSpPr>
      <dsp:spPr>
        <a:xfrm>
          <a:off x="0" y="519"/>
          <a:ext cx="10515600" cy="60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INTRODUCTION</a:t>
          </a:r>
          <a:endParaRPr lang="en-US" sz="2800" kern="1200"/>
        </a:p>
      </dsp:txBody>
      <dsp:txXfrm>
        <a:off x="0" y="519"/>
        <a:ext cx="10515600" cy="607274"/>
      </dsp:txXfrm>
    </dsp:sp>
    <dsp:sp modelId="{E9C61619-AE7C-469E-AD6D-A656E369A4F3}">
      <dsp:nvSpPr>
        <dsp:cNvPr id="0" name=""/>
        <dsp:cNvSpPr/>
      </dsp:nvSpPr>
      <dsp:spPr>
        <a:xfrm>
          <a:off x="0" y="60779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83234-A491-4C8F-B4D6-D5C653392DFC}">
      <dsp:nvSpPr>
        <dsp:cNvPr id="0" name=""/>
        <dsp:cNvSpPr/>
      </dsp:nvSpPr>
      <dsp:spPr>
        <a:xfrm>
          <a:off x="0" y="607793"/>
          <a:ext cx="10515600" cy="60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DEFINITION</a:t>
          </a:r>
          <a:endParaRPr lang="en-US" sz="2800" kern="1200"/>
        </a:p>
      </dsp:txBody>
      <dsp:txXfrm>
        <a:off x="0" y="607793"/>
        <a:ext cx="10515600" cy="607274"/>
      </dsp:txXfrm>
    </dsp:sp>
    <dsp:sp modelId="{1B8376FE-BA33-4850-A59A-6122E7A14A07}">
      <dsp:nvSpPr>
        <dsp:cNvPr id="0" name=""/>
        <dsp:cNvSpPr/>
      </dsp:nvSpPr>
      <dsp:spPr>
        <a:xfrm>
          <a:off x="0" y="121506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9D3015-4092-489F-A144-A56AC2563870}">
      <dsp:nvSpPr>
        <dsp:cNvPr id="0" name=""/>
        <dsp:cNvSpPr/>
      </dsp:nvSpPr>
      <dsp:spPr>
        <a:xfrm>
          <a:off x="0" y="1215068"/>
          <a:ext cx="10515600" cy="60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CAUSES OF LOW POWER FACTOR </a:t>
          </a:r>
          <a:endParaRPr lang="en-US" sz="2800" kern="1200"/>
        </a:p>
      </dsp:txBody>
      <dsp:txXfrm>
        <a:off x="0" y="1215068"/>
        <a:ext cx="10515600" cy="607274"/>
      </dsp:txXfrm>
    </dsp:sp>
    <dsp:sp modelId="{9B2FF047-BC1F-48D0-8045-7D4866D1B760}">
      <dsp:nvSpPr>
        <dsp:cNvPr id="0" name=""/>
        <dsp:cNvSpPr/>
      </dsp:nvSpPr>
      <dsp:spPr>
        <a:xfrm>
          <a:off x="0" y="182234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445FC1-3920-45E4-9D7B-321B946915DE}">
      <dsp:nvSpPr>
        <dsp:cNvPr id="0" name=""/>
        <dsp:cNvSpPr/>
      </dsp:nvSpPr>
      <dsp:spPr>
        <a:xfrm>
          <a:off x="0" y="1822342"/>
          <a:ext cx="10515600" cy="60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METHOD OF IMPROVING POWER FACTOR </a:t>
          </a:r>
          <a:endParaRPr lang="en-US" sz="2800" kern="1200"/>
        </a:p>
      </dsp:txBody>
      <dsp:txXfrm>
        <a:off x="0" y="1822342"/>
        <a:ext cx="10515600" cy="607274"/>
      </dsp:txXfrm>
    </dsp:sp>
    <dsp:sp modelId="{5B3AF1EA-A8CE-4981-995D-57FC4EE77C17}">
      <dsp:nvSpPr>
        <dsp:cNvPr id="0" name=""/>
        <dsp:cNvSpPr/>
      </dsp:nvSpPr>
      <dsp:spPr>
        <a:xfrm>
          <a:off x="0" y="242961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BEA59-7D36-448F-9244-6D45B1FAF007}">
      <dsp:nvSpPr>
        <dsp:cNvPr id="0" name=""/>
        <dsp:cNvSpPr/>
      </dsp:nvSpPr>
      <dsp:spPr>
        <a:xfrm>
          <a:off x="0" y="2429617"/>
          <a:ext cx="10515600" cy="60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EQUIPENT USED FOR IMPROVING POWER FACTOR </a:t>
          </a:r>
          <a:endParaRPr lang="en-US" sz="2800" kern="1200" dirty="0"/>
        </a:p>
      </dsp:txBody>
      <dsp:txXfrm>
        <a:off x="0" y="2429617"/>
        <a:ext cx="10515600" cy="607274"/>
      </dsp:txXfrm>
    </dsp:sp>
    <dsp:sp modelId="{B4205EBF-A635-47B9-9E40-C711E85D6143}">
      <dsp:nvSpPr>
        <dsp:cNvPr id="0" name=""/>
        <dsp:cNvSpPr/>
      </dsp:nvSpPr>
      <dsp:spPr>
        <a:xfrm>
          <a:off x="0" y="303689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F1CEE0-85E5-45CF-985B-91D6267C2834}">
      <dsp:nvSpPr>
        <dsp:cNvPr id="0" name=""/>
        <dsp:cNvSpPr/>
      </dsp:nvSpPr>
      <dsp:spPr>
        <a:xfrm>
          <a:off x="0" y="3036891"/>
          <a:ext cx="10515600" cy="60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ADVANTAGES OF GOOD POWER FACTOR </a:t>
          </a:r>
          <a:endParaRPr lang="en-US" sz="2800" kern="1200"/>
        </a:p>
      </dsp:txBody>
      <dsp:txXfrm>
        <a:off x="0" y="3036891"/>
        <a:ext cx="10515600" cy="607274"/>
      </dsp:txXfrm>
    </dsp:sp>
    <dsp:sp modelId="{0ED84905-B0F0-48C8-B915-CFC0C2D996FC}">
      <dsp:nvSpPr>
        <dsp:cNvPr id="0" name=""/>
        <dsp:cNvSpPr/>
      </dsp:nvSpPr>
      <dsp:spPr>
        <a:xfrm>
          <a:off x="0" y="364416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E8CC6-7BA4-4EA0-8011-D572E9B827D7}">
      <dsp:nvSpPr>
        <dsp:cNvPr id="0" name=""/>
        <dsp:cNvSpPr/>
      </dsp:nvSpPr>
      <dsp:spPr>
        <a:xfrm>
          <a:off x="0" y="3644166"/>
          <a:ext cx="10515600" cy="60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CONCLUSION</a:t>
          </a:r>
          <a:endParaRPr lang="en-US" sz="2800" kern="1200"/>
        </a:p>
      </dsp:txBody>
      <dsp:txXfrm>
        <a:off x="0" y="3644166"/>
        <a:ext cx="10515600" cy="6072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D2DEC-427E-4880-BEA9-69B083A0EB26}">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B56722-74E0-4C03-887B-0F0046A6050D}">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The most AC electrical machines draw apparent power in terms of kilovolt-amperes (KVA) and Active power measured in kilowatts( KW) which is </a:t>
          </a:r>
          <a:r>
            <a:rPr lang="en-US" sz="2000" b="0" i="0" kern="1200" dirty="0" err="1"/>
            <a:t>inexcess</a:t>
          </a:r>
          <a:r>
            <a:rPr lang="en-US" sz="2000" b="0" i="0" kern="1200" dirty="0"/>
            <a:t> of the useful power required by the machine.</a:t>
          </a:r>
          <a:endParaRPr lang="en-US" sz="2000" kern="1200" dirty="0"/>
        </a:p>
      </dsp:txBody>
      <dsp:txXfrm>
        <a:off x="608661" y="692298"/>
        <a:ext cx="4508047" cy="2799040"/>
      </dsp:txXfrm>
    </dsp:sp>
    <dsp:sp modelId="{7F7F665A-1F43-4198-81CF-13A633B7FBE0}">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AAE02-ABED-460E-AD25-41BCE425F8A8}">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All AC machines (motors , transformer) have two types of Power: active and reactive power. The active power is entirely transformed into mechanical power(work) and heat(loss). The reactive power is used to magnetize the circuits of electrical machines and Various inductive loads used in all industries deals with the issues of power factor.</a:t>
          </a:r>
          <a:endParaRPr lang="en-US" sz="2000" kern="1200" dirty="0"/>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16D44-C4DF-409B-8E6C-DF2C2CB20524}">
      <dsp:nvSpPr>
        <dsp:cNvPr id="0" name=""/>
        <dsp:cNvSpPr/>
      </dsp:nvSpPr>
      <dsp:spPr>
        <a:xfrm>
          <a:off x="7785" y="1444"/>
          <a:ext cx="4769655" cy="30287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3B520-ADC9-491D-A936-925C459154AB}">
      <dsp:nvSpPr>
        <dsp:cNvPr id="0" name=""/>
        <dsp:cNvSpPr/>
      </dsp:nvSpPr>
      <dsp:spPr>
        <a:xfrm>
          <a:off x="537747" y="504907"/>
          <a:ext cx="4769655" cy="30287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dirty="0"/>
            <a:t>The ratio of these quantities</a:t>
          </a:r>
          <a:r>
            <a:rPr lang="en-US" sz="2100" b="0" i="0" kern="1200" dirty="0"/>
            <a:t> </a:t>
          </a:r>
          <a:r>
            <a:rPr lang="en-US" sz="2100" b="1" i="0" kern="1200" dirty="0"/>
            <a:t>Active power to apparent powe</a:t>
          </a:r>
          <a:r>
            <a:rPr lang="en-US" sz="2100" b="0" i="0" kern="1200" dirty="0"/>
            <a:t>r  </a:t>
          </a:r>
          <a:r>
            <a:rPr lang="en-US" sz="2100" b="1" i="0" kern="1200" dirty="0"/>
            <a:t>(KW/KVA) is called the power factor and is dependent on the type of machine that is used , or the ratio of resistance to the </a:t>
          </a:r>
          <a:r>
            <a:rPr lang="en-US" sz="2100" b="1" i="0" kern="1200" dirty="0" err="1"/>
            <a:t>impedence</a:t>
          </a:r>
          <a:r>
            <a:rPr lang="en-US" sz="2100" b="1" i="0" kern="1200" dirty="0"/>
            <a:t> is called power factor . The cosine angle between the voltage and current are also referred to as power factor.</a:t>
          </a:r>
          <a:endParaRPr lang="en-US" sz="2100" kern="1200" dirty="0"/>
        </a:p>
      </dsp:txBody>
      <dsp:txXfrm>
        <a:off x="626456" y="593616"/>
        <a:ext cx="4592237" cy="28513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3FCC-AD5F-79C3-B9EC-9B7A85848A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C4D4E4-BF68-FC3F-3CDF-1E6D8303B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0D6EE0-D8D8-3263-88F1-38E83143F641}"/>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5" name="Footer Placeholder 4">
            <a:extLst>
              <a:ext uri="{FF2B5EF4-FFF2-40B4-BE49-F238E27FC236}">
                <a16:creationId xmlns:a16="http://schemas.microsoft.com/office/drawing/2014/main" id="{B7B1C695-1227-A076-843C-5F0495A39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8C7D8-04B0-BD9E-5DA3-4EFC56CD2936}"/>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372259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0C5F-EDAF-414C-F6FE-A83446D678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C4B6CE-756E-7674-8620-35AC255CA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FA278-B3E2-34E3-11E9-F0C66F1E7256}"/>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5" name="Footer Placeholder 4">
            <a:extLst>
              <a:ext uri="{FF2B5EF4-FFF2-40B4-BE49-F238E27FC236}">
                <a16:creationId xmlns:a16="http://schemas.microsoft.com/office/drawing/2014/main" id="{9265C01D-EA24-6AFE-A238-6EB3D4489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8420F2-A78F-724F-2257-D8995DF0F4A8}"/>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282082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36B30-82E9-AE73-A76A-686E9C21D8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573668-7BAC-C6C7-EA0E-A2AC1260A9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90A77-A3C6-A875-CAD2-057462B27AAE}"/>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5" name="Footer Placeholder 4">
            <a:extLst>
              <a:ext uri="{FF2B5EF4-FFF2-40B4-BE49-F238E27FC236}">
                <a16:creationId xmlns:a16="http://schemas.microsoft.com/office/drawing/2014/main" id="{50F9884D-E16F-4C4D-80E2-F46F74927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D7BA4-279D-9BEA-49DF-1669BFD54ACD}"/>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171354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7DB4-CC7C-8E45-E43C-2563D68BC3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1DE7F0-04D2-D75F-5D8F-4E22563A5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1F100-C7BA-9706-8A99-3723D370E0E1}"/>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5" name="Footer Placeholder 4">
            <a:extLst>
              <a:ext uri="{FF2B5EF4-FFF2-40B4-BE49-F238E27FC236}">
                <a16:creationId xmlns:a16="http://schemas.microsoft.com/office/drawing/2014/main" id="{0B920498-735F-9B85-3C73-C4510163A5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69772B-D0DF-0F22-82AA-372CC8276FF0}"/>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372661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CD66-EA36-C447-0D96-C33935774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6AEA56-A973-32A0-79DC-B6BF8D293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6C6953-5604-82B6-4EAE-D5047843E6E1}"/>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5" name="Footer Placeholder 4">
            <a:extLst>
              <a:ext uri="{FF2B5EF4-FFF2-40B4-BE49-F238E27FC236}">
                <a16:creationId xmlns:a16="http://schemas.microsoft.com/office/drawing/2014/main" id="{56B4CE87-8C25-2DB9-2C49-708EFB70C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AD8A3-C2D8-9ED6-A423-A93D06CFC33E}"/>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275689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8088-92DF-8594-8E67-FD1EE2BA5B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CFF309-E450-8CC2-305A-5D2E12167C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657446-0A6E-FB88-31F9-7EADA57CE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EB1AE6-ABEF-D230-A239-845C0357AE67}"/>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6" name="Footer Placeholder 5">
            <a:extLst>
              <a:ext uri="{FF2B5EF4-FFF2-40B4-BE49-F238E27FC236}">
                <a16:creationId xmlns:a16="http://schemas.microsoft.com/office/drawing/2014/main" id="{00242948-F38A-CB82-B681-76C67D5B16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5D6DE2-7B0C-B1A6-F32E-87717C2B5DAC}"/>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3640167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B40F-9E91-623F-7A18-5C557475FA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C916EA-CEC6-65BB-4EFA-6B20A5E2B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511E64-72A7-2181-29D5-0A90C73B7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2B423E-DF07-9EA0-8601-0EDE97489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31FB61-73FE-398C-3EED-C7707C75F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2B8513-6004-C8C1-D814-5CC0D04F6C84}"/>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8" name="Footer Placeholder 7">
            <a:extLst>
              <a:ext uri="{FF2B5EF4-FFF2-40B4-BE49-F238E27FC236}">
                <a16:creationId xmlns:a16="http://schemas.microsoft.com/office/drawing/2014/main" id="{A7FF8B81-C2B6-7B57-5062-5C8371BD46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06CBE7-9356-D246-3578-753360C1597D}"/>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68652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4CA-345D-6FA9-C3DE-BAEF6EA701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1366E7-E2F3-576B-BD15-F1AFB1B2ADF5}"/>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4" name="Footer Placeholder 3">
            <a:extLst>
              <a:ext uri="{FF2B5EF4-FFF2-40B4-BE49-F238E27FC236}">
                <a16:creationId xmlns:a16="http://schemas.microsoft.com/office/drawing/2014/main" id="{80843585-41C7-DAAC-3375-05D76CBC24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F36895-68E1-94CE-CFA3-4D423AE610B8}"/>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252221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10B21-D6CB-3699-8507-3C5ACD999041}"/>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3" name="Footer Placeholder 2">
            <a:extLst>
              <a:ext uri="{FF2B5EF4-FFF2-40B4-BE49-F238E27FC236}">
                <a16:creationId xmlns:a16="http://schemas.microsoft.com/office/drawing/2014/main" id="{43E07F8C-00AD-0DDD-D6ED-689341923C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B3CBEA-1279-2B9A-6CE5-F0EF0A06FB56}"/>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94173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F5A8-7B1B-2C25-FBA8-41408C462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9629CF-C120-A627-78A8-DFC5A7578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2EA32C-77EF-36FD-0FDA-AC3B1FD7F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D7611-80C2-9882-6FBB-CDBAF68BC54E}"/>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6" name="Footer Placeholder 5">
            <a:extLst>
              <a:ext uri="{FF2B5EF4-FFF2-40B4-BE49-F238E27FC236}">
                <a16:creationId xmlns:a16="http://schemas.microsoft.com/office/drawing/2014/main" id="{C30B4290-3809-52EF-52CA-A84A699868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C1FD1-1051-0463-CA48-11AD7547DE49}"/>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387669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CA7D-C044-F99B-AF02-6442103AB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B0096D-C282-E8FB-1CBA-9D22545FF1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E7A681-C5B0-B109-34E0-016C1EB5F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52E7D-2A90-0BD6-9DF0-0C1AE6EBA070}"/>
              </a:ext>
            </a:extLst>
          </p:cNvPr>
          <p:cNvSpPr>
            <a:spLocks noGrp="1"/>
          </p:cNvSpPr>
          <p:nvPr>
            <p:ph type="dt" sz="half" idx="10"/>
          </p:nvPr>
        </p:nvSpPr>
        <p:spPr/>
        <p:txBody>
          <a:bodyPr/>
          <a:lstStyle/>
          <a:p>
            <a:fld id="{64416BFA-1A26-4C2E-B37C-CA68C4635919}" type="datetimeFigureOut">
              <a:rPr lang="en-IN" smtClean="0"/>
              <a:t>29-08-2022</a:t>
            </a:fld>
            <a:endParaRPr lang="en-IN"/>
          </a:p>
        </p:txBody>
      </p:sp>
      <p:sp>
        <p:nvSpPr>
          <p:cNvPr id="6" name="Footer Placeholder 5">
            <a:extLst>
              <a:ext uri="{FF2B5EF4-FFF2-40B4-BE49-F238E27FC236}">
                <a16:creationId xmlns:a16="http://schemas.microsoft.com/office/drawing/2014/main" id="{1958AB88-80CE-FCC8-BAB6-B3A4A6B21A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CD6BE6-0AC1-8703-841B-8645CF6DB437}"/>
              </a:ext>
            </a:extLst>
          </p:cNvPr>
          <p:cNvSpPr>
            <a:spLocks noGrp="1"/>
          </p:cNvSpPr>
          <p:nvPr>
            <p:ph type="sldNum" sz="quarter" idx="12"/>
          </p:nvPr>
        </p:nvSpPr>
        <p:spPr/>
        <p:txBody>
          <a:bodyPr/>
          <a:lstStyle/>
          <a:p>
            <a:fld id="{740057E9-2DE4-4F98-8E6F-716DCFA2D3A8}" type="slidenum">
              <a:rPr lang="en-IN" smtClean="0"/>
              <a:t>‹#›</a:t>
            </a:fld>
            <a:endParaRPr lang="en-IN"/>
          </a:p>
        </p:txBody>
      </p:sp>
    </p:spTree>
    <p:extLst>
      <p:ext uri="{BB962C8B-B14F-4D97-AF65-F5344CB8AC3E}">
        <p14:creationId xmlns:p14="http://schemas.microsoft.com/office/powerpoint/2010/main" val="3176671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A32A8-F773-E063-9C11-CE53818B8D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0B4765-AB88-919E-BC1C-647368985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DCBB8-57B9-02B6-B2A1-C7973DB50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16BFA-1A26-4C2E-B37C-CA68C4635919}" type="datetimeFigureOut">
              <a:rPr lang="en-IN" smtClean="0"/>
              <a:t>29-08-2022</a:t>
            </a:fld>
            <a:endParaRPr lang="en-IN"/>
          </a:p>
        </p:txBody>
      </p:sp>
      <p:sp>
        <p:nvSpPr>
          <p:cNvPr id="5" name="Footer Placeholder 4">
            <a:extLst>
              <a:ext uri="{FF2B5EF4-FFF2-40B4-BE49-F238E27FC236}">
                <a16:creationId xmlns:a16="http://schemas.microsoft.com/office/drawing/2014/main" id="{B197EC50-9C95-D7F0-75FA-3DF53FC43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868943-6DEF-0884-CA32-CABFC8FA9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057E9-2DE4-4F98-8E6F-716DCFA2D3A8}" type="slidenum">
              <a:rPr lang="en-IN" smtClean="0"/>
              <a:t>‹#›</a:t>
            </a:fld>
            <a:endParaRPr lang="en-IN"/>
          </a:p>
        </p:txBody>
      </p:sp>
    </p:spTree>
    <p:extLst>
      <p:ext uri="{BB962C8B-B14F-4D97-AF65-F5344CB8AC3E}">
        <p14:creationId xmlns:p14="http://schemas.microsoft.com/office/powerpoint/2010/main" val="88332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9C8E4456-F52A-3A03-8735-0CCFF4512379}"/>
              </a:ext>
            </a:extLst>
          </p:cNvPr>
          <p:cNvSpPr>
            <a:spLocks noGrp="1"/>
          </p:cNvSpPr>
          <p:nvPr>
            <p:ph type="title"/>
          </p:nvPr>
        </p:nvSpPr>
        <p:spPr>
          <a:xfrm>
            <a:off x="572492" y="-71321"/>
            <a:ext cx="9870372" cy="1566047"/>
          </a:xfrm>
        </p:spPr>
        <p:txBody>
          <a:bodyPr vert="horz" lIns="91440" tIns="45720" rIns="91440" bIns="45720" rtlCol="0" anchor="b">
            <a:normAutofit/>
          </a:bodyPr>
          <a:lstStyle/>
          <a:p>
            <a:r>
              <a:rPr lang="en-US" b="0" i="0" dirty="0">
                <a:effectLst/>
                <a:latin typeface="Algerian" panose="04020705040A02060702" pitchFamily="82" charset="0"/>
              </a:rPr>
              <a:t> </a:t>
            </a:r>
            <a:r>
              <a:rPr lang="en-US" b="1" i="0" dirty="0">
                <a:effectLst/>
                <a:latin typeface="Algerian" panose="04020705040A02060702" pitchFamily="82" charset="0"/>
              </a:rPr>
              <a:t>National Institute of Technology Agartala</a:t>
            </a:r>
            <a:r>
              <a:rPr lang="en-US" b="0" i="0" dirty="0">
                <a:effectLst/>
                <a:latin typeface="Algerian" panose="04020705040A02060702" pitchFamily="82" charset="0"/>
              </a:rPr>
              <a:t> </a:t>
            </a:r>
            <a:endParaRPr lang="en-US" dirty="0">
              <a:latin typeface="Algerian" panose="04020705040A02060702" pitchFamily="82" charset="0"/>
            </a:endParaRP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Training &amp; Placement Cell, NIT Agartala | LinkedIn">
            <a:extLst>
              <a:ext uri="{FF2B5EF4-FFF2-40B4-BE49-F238E27FC236}">
                <a16:creationId xmlns:a16="http://schemas.microsoft.com/office/drawing/2014/main" id="{D34D9104-B52D-A001-6A37-0DF1C0DCFC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0" r="607" b="2"/>
          <a:stretch/>
        </p:blipFill>
        <p:spPr bwMode="auto">
          <a:xfrm>
            <a:off x="10324652" y="0"/>
            <a:ext cx="1793134" cy="18638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Text Placeholder 9">
            <a:extLst>
              <a:ext uri="{FF2B5EF4-FFF2-40B4-BE49-F238E27FC236}">
                <a16:creationId xmlns:a16="http://schemas.microsoft.com/office/drawing/2014/main" id="{5A3B5EA0-C78E-5C0B-3972-CA3D5BC474EA}"/>
              </a:ext>
            </a:extLst>
          </p:cNvPr>
          <p:cNvGraphicFramePr/>
          <p:nvPr>
            <p:extLst>
              <p:ext uri="{D42A27DB-BD31-4B8C-83A1-F6EECF244321}">
                <p14:modId xmlns:p14="http://schemas.microsoft.com/office/powerpoint/2010/main" val="352555496"/>
              </p:ext>
            </p:extLst>
          </p:nvPr>
        </p:nvGraphicFramePr>
        <p:xfrm>
          <a:off x="572492" y="2071316"/>
          <a:ext cx="10244443"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87DA715E-6D0E-C617-9B1D-2CA53FD5BFCC}"/>
              </a:ext>
            </a:extLst>
          </p:cNvPr>
          <p:cNvSpPr txBox="1"/>
          <p:nvPr/>
        </p:nvSpPr>
        <p:spPr>
          <a:xfrm>
            <a:off x="179243" y="6377306"/>
            <a:ext cx="2948421" cy="369332"/>
          </a:xfrm>
          <a:prstGeom prst="rect">
            <a:avLst/>
          </a:prstGeom>
          <a:noFill/>
        </p:spPr>
        <p:txBody>
          <a:bodyPr wrap="square">
            <a:spAutoFit/>
          </a:bodyPr>
          <a:lstStyle/>
          <a:p>
            <a:r>
              <a:rPr lang="en-IN" b="1" dirty="0">
                <a:latin typeface="Engravers MT" panose="02090707080505020304" pitchFamily="18" charset="0"/>
              </a:rPr>
              <a:t>DATE- 29/08/2022</a:t>
            </a:r>
          </a:p>
        </p:txBody>
      </p:sp>
      <p:sp>
        <p:nvSpPr>
          <p:cNvPr id="16" name="TextBox 15">
            <a:extLst>
              <a:ext uri="{FF2B5EF4-FFF2-40B4-BE49-F238E27FC236}">
                <a16:creationId xmlns:a16="http://schemas.microsoft.com/office/drawing/2014/main" id="{ED31864F-76D3-6853-D0F4-581B923BC8F7}"/>
              </a:ext>
            </a:extLst>
          </p:cNvPr>
          <p:cNvSpPr txBox="1"/>
          <p:nvPr/>
        </p:nvSpPr>
        <p:spPr>
          <a:xfrm>
            <a:off x="9676534" y="6377306"/>
            <a:ext cx="2691661" cy="369332"/>
          </a:xfrm>
          <a:prstGeom prst="rect">
            <a:avLst/>
          </a:prstGeom>
          <a:noFill/>
        </p:spPr>
        <p:txBody>
          <a:bodyPr wrap="square">
            <a:spAutoFit/>
          </a:bodyPr>
          <a:lstStyle/>
          <a:p>
            <a:r>
              <a:rPr lang="en-IN" dirty="0">
                <a:latin typeface="Engravers MT" panose="02090707080505020304" pitchFamily="18" charset="0"/>
              </a:rPr>
              <a:t>SLIDE NO.- 01 </a:t>
            </a:r>
          </a:p>
        </p:txBody>
      </p:sp>
    </p:spTree>
    <p:extLst>
      <p:ext uri="{BB962C8B-B14F-4D97-AF65-F5344CB8AC3E}">
        <p14:creationId xmlns:p14="http://schemas.microsoft.com/office/powerpoint/2010/main" val="362190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78644D8-8EAF-29DC-55F5-5B9B974C571E}"/>
              </a:ext>
            </a:extLst>
          </p:cNvPr>
          <p:cNvSpPr txBox="1"/>
          <p:nvPr/>
        </p:nvSpPr>
        <p:spPr>
          <a:xfrm>
            <a:off x="762779" y="552091"/>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0" kern="1200" dirty="0">
                <a:solidFill>
                  <a:schemeClr val="tx1"/>
                </a:solidFill>
                <a:effectLst/>
                <a:latin typeface="+mj-lt"/>
                <a:ea typeface="+mj-ea"/>
                <a:cs typeface="+mj-cs"/>
              </a:rPr>
              <a:t>REFERENCES</a:t>
            </a:r>
            <a:endParaRPr lang="en-US" sz="4800" b="1"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
            <a:extLst>
              <a:ext uri="{FF2B5EF4-FFF2-40B4-BE49-F238E27FC236}">
                <a16:creationId xmlns:a16="http://schemas.microsoft.com/office/drawing/2014/main" id="{C9042EA6-1CE6-66E5-5953-3AF776E88BEA}"/>
              </a:ext>
            </a:extLst>
          </p:cNvPr>
          <p:cNvSpPr txBox="1"/>
          <p:nvPr/>
        </p:nvSpPr>
        <p:spPr>
          <a:xfrm>
            <a:off x="5129016" y="713232"/>
            <a:ext cx="6469837" cy="5603486"/>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000" b="1" i="0" dirty="0">
                <a:effectLst/>
              </a:rPr>
              <a:t>[1] A. Chandra and T. Agarwal, “Capacitor Bank Designing for Power Factor Improvement,”</a:t>
            </a:r>
          </a:p>
          <a:p>
            <a:pPr indent="-228600">
              <a:lnSpc>
                <a:spcPct val="90000"/>
              </a:lnSpc>
              <a:spcAft>
                <a:spcPts val="600"/>
              </a:spcAft>
              <a:buFont typeface="Arial" panose="020B0604020202020204" pitchFamily="34" charset="0"/>
              <a:buChar char="•"/>
            </a:pPr>
            <a:r>
              <a:rPr lang="en-US" sz="2000" b="1" i="1" dirty="0">
                <a:effectLst/>
              </a:rPr>
              <a:t> International J. </a:t>
            </a:r>
            <a:r>
              <a:rPr lang="en-US" sz="2000" b="1" i="1" dirty="0" err="1">
                <a:effectLst/>
              </a:rPr>
              <a:t>Emerg</a:t>
            </a:r>
            <a:r>
              <a:rPr lang="en-US" sz="2000" b="1" i="1" dirty="0">
                <a:effectLst/>
              </a:rPr>
              <a:t>. Technol. Adv. Eng. </a:t>
            </a:r>
            <a:r>
              <a:rPr lang="en-US" sz="2000" b="1" i="1" dirty="0" err="1">
                <a:effectLst/>
              </a:rPr>
              <a:t>Jetae</a:t>
            </a:r>
            <a:r>
              <a:rPr lang="en-US" sz="2000" b="1" dirty="0"/>
              <a:t> , </a:t>
            </a:r>
            <a:r>
              <a:rPr lang="en-US" sz="2000" b="1" i="0" dirty="0">
                <a:effectLst/>
              </a:rPr>
              <a:t>vol. 4, no. 8, pp. 235–239, 2014, </a:t>
            </a:r>
            <a:r>
              <a:rPr lang="en-US" sz="2000" b="1" i="0" dirty="0" err="1">
                <a:effectLst/>
              </a:rPr>
              <a:t>doi</a:t>
            </a:r>
            <a:r>
              <a:rPr lang="en-US" sz="2000" b="1" i="0" dirty="0">
                <a:effectLst/>
              </a:rPr>
              <a:t>: 10.1016/0957-4166(94)80092-8.</a:t>
            </a:r>
          </a:p>
          <a:p>
            <a:pPr>
              <a:lnSpc>
                <a:spcPct val="90000"/>
              </a:lnSpc>
              <a:spcAft>
                <a:spcPts val="600"/>
              </a:spcAft>
            </a:pPr>
            <a:endParaRPr lang="en-US" sz="2000" b="1" i="0" dirty="0">
              <a:effectLst/>
            </a:endParaRPr>
          </a:p>
          <a:p>
            <a:pPr indent="-228600">
              <a:lnSpc>
                <a:spcPct val="90000"/>
              </a:lnSpc>
              <a:spcAft>
                <a:spcPts val="600"/>
              </a:spcAft>
              <a:buFont typeface="Arial" panose="020B0604020202020204" pitchFamily="34" charset="0"/>
              <a:buChar char="•"/>
            </a:pPr>
            <a:r>
              <a:rPr lang="en-US" sz="2000" b="1" i="0" dirty="0">
                <a:effectLst/>
              </a:rPr>
              <a:t>[2] R. Orman, </a:t>
            </a:r>
            <a:r>
              <a:rPr lang="en-US" sz="2000" b="1" i="1" dirty="0">
                <a:effectLst/>
              </a:rPr>
              <a:t>Power Factor Correction Solutions &amp; Applications Power factor definition</a:t>
            </a:r>
            <a:r>
              <a:rPr lang="en-US" sz="2000" b="1" i="0" dirty="0">
                <a:effectLst/>
              </a:rPr>
              <a:t>. 2012.</a:t>
            </a:r>
          </a:p>
          <a:p>
            <a:pPr indent="-228600">
              <a:lnSpc>
                <a:spcPct val="90000"/>
              </a:lnSpc>
              <a:spcAft>
                <a:spcPts val="600"/>
              </a:spcAft>
              <a:buFont typeface="Arial" panose="020B0604020202020204" pitchFamily="34" charset="0"/>
              <a:buChar char="•"/>
            </a:pPr>
            <a:r>
              <a:rPr lang="en-US" sz="2000" b="1" i="0" dirty="0">
                <a:effectLst/>
              </a:rPr>
              <a:t>[3 ]L. W. </a:t>
            </a:r>
            <a:r>
              <a:rPr lang="en-US" sz="2000" b="1" i="0" dirty="0" err="1">
                <a:effectLst/>
              </a:rPr>
              <a:t>Burrett</a:t>
            </a:r>
            <a:r>
              <a:rPr lang="en-US" sz="2000" b="1" i="0" dirty="0">
                <a:effectLst/>
              </a:rPr>
              <a:t>, “The disadvantages and improvement of low power factor,” </a:t>
            </a:r>
            <a:r>
              <a:rPr lang="en-US" sz="2000" b="1" i="1" dirty="0">
                <a:effectLst/>
              </a:rPr>
              <a:t>Students Q. J.</a:t>
            </a:r>
            <a:r>
              <a:rPr lang="en-US" sz="2000" b="1" i="0" dirty="0">
                <a:effectLst/>
              </a:rPr>
              <a:t>, vol. 13, no. 50, p. 45, 1942, </a:t>
            </a:r>
            <a:r>
              <a:rPr lang="en-US" sz="2000" b="1" i="0" dirty="0" err="1">
                <a:effectLst/>
              </a:rPr>
              <a:t>doi</a:t>
            </a:r>
            <a:r>
              <a:rPr lang="en-US" sz="2000" b="1" i="0" dirty="0">
                <a:effectLst/>
              </a:rPr>
              <a:t>: 10.1049/sqj.1942.0045.</a:t>
            </a:r>
          </a:p>
          <a:p>
            <a:pPr>
              <a:lnSpc>
                <a:spcPct val="90000"/>
              </a:lnSpc>
              <a:spcAft>
                <a:spcPts val="600"/>
              </a:spcAft>
            </a:pPr>
            <a:endParaRPr lang="en-US" sz="2000" b="1" i="0" dirty="0">
              <a:effectLst/>
            </a:endParaRPr>
          </a:p>
          <a:p>
            <a:pPr indent="-228600">
              <a:lnSpc>
                <a:spcPct val="90000"/>
              </a:lnSpc>
              <a:spcAft>
                <a:spcPts val="600"/>
              </a:spcAft>
              <a:buFont typeface="Arial" panose="020B0604020202020204" pitchFamily="34" charset="0"/>
              <a:buChar char="•"/>
            </a:pPr>
            <a:r>
              <a:rPr lang="en-US" sz="2000" b="1" i="0" dirty="0">
                <a:effectLst/>
              </a:rPr>
              <a:t>[4] R. K. Garg, S. Ray, and N. Gupta, “Reactive power compensation and power factor improvement using fast active switching technique,” </a:t>
            </a:r>
            <a:r>
              <a:rPr lang="en-US" sz="2000" b="1" i="1" dirty="0">
                <a:effectLst/>
              </a:rPr>
              <a:t>1st IEEE Int. Conf. Power Electron. </a:t>
            </a:r>
            <a:r>
              <a:rPr lang="en-US" sz="2000" b="1" i="1" dirty="0" err="1">
                <a:effectLst/>
              </a:rPr>
              <a:t>Intell</a:t>
            </a:r>
            <a:r>
              <a:rPr lang="en-US" sz="2000" b="1" i="1" dirty="0">
                <a:effectLst/>
              </a:rPr>
              <a:t>. Control Energy Syst. ICPEICES2016 </a:t>
            </a:r>
            <a:r>
              <a:rPr lang="en-US" sz="2000" b="1" dirty="0"/>
              <a:t>,</a:t>
            </a:r>
            <a:r>
              <a:rPr lang="en-US" sz="2000" b="1" i="0" dirty="0">
                <a:effectLst/>
              </a:rPr>
              <a:t> 2017, </a:t>
            </a:r>
            <a:r>
              <a:rPr lang="en-US" sz="2000" b="1" i="0" dirty="0" err="1">
                <a:effectLst/>
              </a:rPr>
              <a:t>doi</a:t>
            </a:r>
            <a:r>
              <a:rPr lang="en-US" sz="2000" b="1" i="0" dirty="0">
                <a:effectLst/>
              </a:rPr>
              <a:t>: 10.1109/ICPEICES.2016.7853166.</a:t>
            </a:r>
          </a:p>
          <a:p>
            <a:pPr indent="-228600">
              <a:lnSpc>
                <a:spcPct val="90000"/>
              </a:lnSpc>
              <a:spcAft>
                <a:spcPts val="600"/>
              </a:spcAft>
              <a:buFont typeface="Arial" panose="020B0604020202020204" pitchFamily="34" charset="0"/>
              <a:buChar char="•"/>
            </a:pPr>
            <a:r>
              <a:rPr lang="en-US" sz="2000" b="1" i="0" dirty="0">
                <a:effectLst/>
              </a:rPr>
              <a:t>[5]  A. A. </a:t>
            </a:r>
            <a:r>
              <a:rPr lang="en-US" sz="2000" b="1" i="0" dirty="0" err="1">
                <a:effectLst/>
              </a:rPr>
              <a:t>Sallam</a:t>
            </a:r>
            <a:r>
              <a:rPr lang="en-US" sz="2000" b="1" i="0" dirty="0">
                <a:effectLst/>
              </a:rPr>
              <a:t> and O. P. Malik, “Power Factor Improvement,” </a:t>
            </a:r>
            <a:r>
              <a:rPr lang="en-US" sz="2000" b="1" i="1" dirty="0" err="1">
                <a:effectLst/>
              </a:rPr>
              <a:t>Electr</a:t>
            </a:r>
            <a:r>
              <a:rPr lang="en-US" sz="2000" b="1" i="1" dirty="0">
                <a:effectLst/>
              </a:rPr>
              <a:t>. </a:t>
            </a:r>
            <a:r>
              <a:rPr lang="en-US" sz="2000" b="1" i="1" dirty="0" err="1">
                <a:effectLst/>
              </a:rPr>
              <a:t>Distrib</a:t>
            </a:r>
            <a:r>
              <a:rPr lang="en-US" sz="2000" b="1" i="1" dirty="0">
                <a:effectLst/>
              </a:rPr>
              <a:t>. Syst.</a:t>
            </a:r>
            <a:r>
              <a:rPr lang="en-US" sz="2000" b="1" dirty="0"/>
              <a:t> </a:t>
            </a:r>
            <a:r>
              <a:rPr lang="en-US" sz="2000" b="1" i="0" dirty="0">
                <a:effectLst/>
              </a:rPr>
              <a:t>pp. 361–379, 2011, doi:10.1002/9780470943854.ch9.</a:t>
            </a:r>
            <a:br>
              <a:rPr lang="en-US" sz="2000" b="1" dirty="0"/>
            </a:br>
            <a:endParaRPr lang="en-US" sz="2000" b="1" dirty="0"/>
          </a:p>
        </p:txBody>
      </p:sp>
      <p:sp>
        <p:nvSpPr>
          <p:cNvPr id="8" name="TextBox 7">
            <a:extLst>
              <a:ext uri="{FF2B5EF4-FFF2-40B4-BE49-F238E27FC236}">
                <a16:creationId xmlns:a16="http://schemas.microsoft.com/office/drawing/2014/main" id="{1F060FF3-A861-45EA-83F6-15A0BD02F323}"/>
              </a:ext>
            </a:extLst>
          </p:cNvPr>
          <p:cNvSpPr txBox="1"/>
          <p:nvPr/>
        </p:nvSpPr>
        <p:spPr>
          <a:xfrm>
            <a:off x="116898" y="6236147"/>
            <a:ext cx="6094268" cy="369332"/>
          </a:xfrm>
          <a:prstGeom prst="rect">
            <a:avLst/>
          </a:prstGeom>
          <a:noFill/>
        </p:spPr>
        <p:txBody>
          <a:bodyPr wrap="square">
            <a:spAutoFit/>
          </a:bodyPr>
          <a:lstStyle/>
          <a:p>
            <a:r>
              <a:rPr lang="en-IN" b="1" dirty="0">
                <a:latin typeface="Engravers MT" panose="02090707080505020304" pitchFamily="18" charset="0"/>
              </a:rPr>
              <a:t>DATE- 29/08/2022</a:t>
            </a:r>
          </a:p>
        </p:txBody>
      </p:sp>
      <p:sp>
        <p:nvSpPr>
          <p:cNvPr id="19" name="TextBox 18">
            <a:extLst>
              <a:ext uri="{FF2B5EF4-FFF2-40B4-BE49-F238E27FC236}">
                <a16:creationId xmlns:a16="http://schemas.microsoft.com/office/drawing/2014/main" id="{CDEF1AD7-BC8D-7D6A-FEEA-190C51BD2B72}"/>
              </a:ext>
            </a:extLst>
          </p:cNvPr>
          <p:cNvSpPr txBox="1"/>
          <p:nvPr/>
        </p:nvSpPr>
        <p:spPr>
          <a:xfrm>
            <a:off x="9822007" y="6316718"/>
            <a:ext cx="3000375" cy="369332"/>
          </a:xfrm>
          <a:prstGeom prst="rect">
            <a:avLst/>
          </a:prstGeom>
          <a:noFill/>
        </p:spPr>
        <p:txBody>
          <a:bodyPr wrap="square">
            <a:spAutoFit/>
          </a:bodyPr>
          <a:lstStyle/>
          <a:p>
            <a:r>
              <a:rPr lang="en-IN" dirty="0">
                <a:latin typeface="Engravers MT" panose="02090707080505020304" pitchFamily="18" charset="0"/>
              </a:rPr>
              <a:t>SLIDE NO.- 10</a:t>
            </a:r>
          </a:p>
        </p:txBody>
      </p:sp>
    </p:spTree>
    <p:extLst>
      <p:ext uri="{BB962C8B-B14F-4D97-AF65-F5344CB8AC3E}">
        <p14:creationId xmlns:p14="http://schemas.microsoft.com/office/powerpoint/2010/main" val="184692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1" name="Rectangle 105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23,835 Capacitor Stock Photos, Pictures &amp; Royalty-Free ...">
            <a:extLst>
              <a:ext uri="{FF2B5EF4-FFF2-40B4-BE49-F238E27FC236}">
                <a16:creationId xmlns:a16="http://schemas.microsoft.com/office/drawing/2014/main" id="{2F5361EB-4B1B-58D9-CB81-90CAF810BF17}"/>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6308" r="-1" b="9400"/>
          <a:stretch/>
        </p:blipFill>
        <p:spPr bwMode="auto">
          <a:xfrm>
            <a:off x="3070" y="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D42C09-A6AD-218D-0A0D-3247ED5E579F}"/>
              </a:ext>
            </a:extLst>
          </p:cNvPr>
          <p:cNvSpPr txBox="1"/>
          <p:nvPr/>
        </p:nvSpPr>
        <p:spPr>
          <a:xfrm>
            <a:off x="1522476" y="2831735"/>
            <a:ext cx="9144000" cy="307377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0" i="0" dirty="0">
                <a:solidFill>
                  <a:srgbClr val="FFFFFF"/>
                </a:solidFill>
                <a:effectLst/>
                <a:latin typeface="Algerian" panose="04020705040A02060702" pitchFamily="82" charset="0"/>
                <a:ea typeface="+mj-ea"/>
                <a:cs typeface="+mj-cs"/>
              </a:rPr>
              <a:t>THANK YOU</a:t>
            </a:r>
          </a:p>
          <a:p>
            <a:pPr algn="ctr">
              <a:lnSpc>
                <a:spcPct val="90000"/>
              </a:lnSpc>
              <a:spcBef>
                <a:spcPct val="0"/>
              </a:spcBef>
              <a:spcAft>
                <a:spcPts val="600"/>
              </a:spcAft>
            </a:pPr>
            <a:br>
              <a:rPr lang="en-US" sz="6600" dirty="0">
                <a:solidFill>
                  <a:srgbClr val="FFFFFF"/>
                </a:solidFill>
                <a:latin typeface="Algerian" panose="04020705040A02060702" pitchFamily="82" charset="0"/>
                <a:ea typeface="+mj-ea"/>
                <a:cs typeface="+mj-cs"/>
              </a:rPr>
            </a:br>
            <a:endParaRPr lang="en-US" sz="6600" dirty="0">
              <a:solidFill>
                <a:srgbClr val="FFFFFF"/>
              </a:solidFill>
              <a:latin typeface="Algerian" panose="04020705040A02060702" pitchFamily="82" charset="0"/>
              <a:ea typeface="+mj-ea"/>
              <a:cs typeface="+mj-cs"/>
            </a:endParaRPr>
          </a:p>
        </p:txBody>
      </p:sp>
      <p:sp>
        <p:nvSpPr>
          <p:cNvPr id="106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02D5164-8BA4-5D68-ED69-A37D51B6833E}"/>
              </a:ext>
            </a:extLst>
          </p:cNvPr>
          <p:cNvSpPr txBox="1"/>
          <p:nvPr/>
        </p:nvSpPr>
        <p:spPr>
          <a:xfrm>
            <a:off x="220807" y="6197084"/>
            <a:ext cx="6094268" cy="369332"/>
          </a:xfrm>
          <a:prstGeom prst="rect">
            <a:avLst/>
          </a:prstGeom>
          <a:noFill/>
        </p:spPr>
        <p:txBody>
          <a:bodyPr wrap="square">
            <a:spAutoFit/>
          </a:bodyPr>
          <a:lstStyle/>
          <a:p>
            <a:r>
              <a:rPr lang="en-IN" b="1" dirty="0">
                <a:latin typeface="Engravers MT" panose="02090707080505020304" pitchFamily="18" charset="0"/>
              </a:rPr>
              <a:t>DATE- 29/08/2022</a:t>
            </a:r>
          </a:p>
        </p:txBody>
      </p:sp>
      <p:sp>
        <p:nvSpPr>
          <p:cNvPr id="7" name="TextBox 6">
            <a:extLst>
              <a:ext uri="{FF2B5EF4-FFF2-40B4-BE49-F238E27FC236}">
                <a16:creationId xmlns:a16="http://schemas.microsoft.com/office/drawing/2014/main" id="{CB222AB1-230F-1D4C-F5E9-BFB8EAABBF35}"/>
              </a:ext>
            </a:extLst>
          </p:cNvPr>
          <p:cNvSpPr txBox="1"/>
          <p:nvPr/>
        </p:nvSpPr>
        <p:spPr>
          <a:xfrm>
            <a:off x="9915525" y="6197084"/>
            <a:ext cx="2979593" cy="369332"/>
          </a:xfrm>
          <a:prstGeom prst="rect">
            <a:avLst/>
          </a:prstGeom>
          <a:noFill/>
        </p:spPr>
        <p:txBody>
          <a:bodyPr wrap="square">
            <a:spAutoFit/>
          </a:bodyPr>
          <a:lstStyle/>
          <a:p>
            <a:r>
              <a:rPr lang="en-IN" dirty="0">
                <a:latin typeface="Engravers MT" panose="02090707080505020304" pitchFamily="18" charset="0"/>
              </a:rPr>
              <a:t>SLIDE NO.- 11</a:t>
            </a:r>
          </a:p>
        </p:txBody>
      </p:sp>
    </p:spTree>
    <p:extLst>
      <p:ext uri="{BB962C8B-B14F-4D97-AF65-F5344CB8AC3E}">
        <p14:creationId xmlns:p14="http://schemas.microsoft.com/office/powerpoint/2010/main" val="16763236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B4D03-F87C-1117-868B-E56A84F7BAE5}"/>
              </a:ext>
            </a:extLst>
          </p:cNvPr>
          <p:cNvSpPr>
            <a:spLocks noGrp="1"/>
          </p:cNvSpPr>
          <p:nvPr>
            <p:ph type="title"/>
          </p:nvPr>
        </p:nvSpPr>
        <p:spPr>
          <a:xfrm>
            <a:off x="838200" y="365125"/>
            <a:ext cx="10515600" cy="1325563"/>
          </a:xfrm>
        </p:spPr>
        <p:txBody>
          <a:bodyPr>
            <a:normAutofit/>
          </a:bodyPr>
          <a:lstStyle/>
          <a:p>
            <a:r>
              <a:rPr lang="en-IN" sz="5400" b="0" i="0">
                <a:effectLst/>
                <a:latin typeface="ff2"/>
              </a:rPr>
              <a:t>KEY CONTENT</a:t>
            </a:r>
            <a:endParaRPr lang="en-IN" sz="5400"/>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74225E0E-5B51-BE74-3D77-A09B53478608}"/>
              </a:ext>
            </a:extLst>
          </p:cNvPr>
          <p:cNvGraphicFramePr>
            <a:graphicFrameLocks noGrp="1"/>
          </p:cNvGraphicFramePr>
          <p:nvPr>
            <p:ph idx="1"/>
            <p:extLst>
              <p:ext uri="{D42A27DB-BD31-4B8C-83A1-F6EECF244321}">
                <p14:modId xmlns:p14="http://schemas.microsoft.com/office/powerpoint/2010/main" val="3824678257"/>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2935911-DE51-033C-FF97-212A54A5E137}"/>
              </a:ext>
            </a:extLst>
          </p:cNvPr>
          <p:cNvSpPr txBox="1"/>
          <p:nvPr/>
        </p:nvSpPr>
        <p:spPr>
          <a:xfrm>
            <a:off x="124899" y="6306489"/>
            <a:ext cx="6094268" cy="369332"/>
          </a:xfrm>
          <a:prstGeom prst="rect">
            <a:avLst/>
          </a:prstGeom>
          <a:noFill/>
        </p:spPr>
        <p:txBody>
          <a:bodyPr wrap="square">
            <a:spAutoFit/>
          </a:bodyPr>
          <a:lstStyle/>
          <a:p>
            <a:r>
              <a:rPr lang="en-IN" b="1" dirty="0">
                <a:latin typeface="Engravers MT" panose="02090707080505020304" pitchFamily="18" charset="0"/>
              </a:rPr>
              <a:t>DATE- 29/08/2022</a:t>
            </a:r>
          </a:p>
        </p:txBody>
      </p:sp>
      <p:sp>
        <p:nvSpPr>
          <p:cNvPr id="8" name="TextBox 7">
            <a:extLst>
              <a:ext uri="{FF2B5EF4-FFF2-40B4-BE49-F238E27FC236}">
                <a16:creationId xmlns:a16="http://schemas.microsoft.com/office/drawing/2014/main" id="{A5A11616-569A-7694-0DB8-2D4E9A98EA29}"/>
              </a:ext>
            </a:extLst>
          </p:cNvPr>
          <p:cNvSpPr txBox="1"/>
          <p:nvPr/>
        </p:nvSpPr>
        <p:spPr>
          <a:xfrm>
            <a:off x="9647959" y="6336415"/>
            <a:ext cx="3060123" cy="369332"/>
          </a:xfrm>
          <a:prstGeom prst="rect">
            <a:avLst/>
          </a:prstGeom>
          <a:noFill/>
        </p:spPr>
        <p:txBody>
          <a:bodyPr wrap="square">
            <a:spAutoFit/>
          </a:bodyPr>
          <a:lstStyle/>
          <a:p>
            <a:r>
              <a:rPr lang="en-IN" dirty="0">
                <a:latin typeface="Engravers MT" panose="02090707080505020304" pitchFamily="18" charset="0"/>
              </a:rPr>
              <a:t>SLIDE NO.- 02</a:t>
            </a:r>
          </a:p>
        </p:txBody>
      </p:sp>
    </p:spTree>
    <p:extLst>
      <p:ext uri="{BB962C8B-B14F-4D97-AF65-F5344CB8AC3E}">
        <p14:creationId xmlns:p14="http://schemas.microsoft.com/office/powerpoint/2010/main" val="3559757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4436987-E6BC-0F65-05D0-750FF65392E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b="0" i="0" kern="1200">
                <a:solidFill>
                  <a:srgbClr val="FFFFFF"/>
                </a:solidFill>
                <a:effectLst/>
                <a:latin typeface="+mj-lt"/>
                <a:ea typeface="+mj-ea"/>
                <a:cs typeface="+mj-cs"/>
              </a:rPr>
              <a:t>INTRODUCTION</a:t>
            </a:r>
            <a:endParaRPr lang="en-US" sz="4000" kern="1200">
              <a:solidFill>
                <a:srgbClr val="FFFFFF"/>
              </a:solidFill>
              <a:latin typeface="+mj-lt"/>
              <a:ea typeface="+mj-ea"/>
              <a:cs typeface="+mj-cs"/>
            </a:endParaRPr>
          </a:p>
        </p:txBody>
      </p:sp>
      <p:graphicFrame>
        <p:nvGraphicFramePr>
          <p:cNvPr id="6" name="TextBox 2">
            <a:extLst>
              <a:ext uri="{FF2B5EF4-FFF2-40B4-BE49-F238E27FC236}">
                <a16:creationId xmlns:a16="http://schemas.microsoft.com/office/drawing/2014/main" id="{440B6EAD-0FFE-5141-425A-8964B7C49245}"/>
              </a:ext>
            </a:extLst>
          </p:cNvPr>
          <p:cNvGraphicFramePr/>
          <p:nvPr>
            <p:extLst>
              <p:ext uri="{D42A27DB-BD31-4B8C-83A1-F6EECF244321}">
                <p14:modId xmlns:p14="http://schemas.microsoft.com/office/powerpoint/2010/main" val="359373058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6BEEAF7-7008-9C90-B1F4-7D75D11EF0D0}"/>
              </a:ext>
            </a:extLst>
          </p:cNvPr>
          <p:cNvSpPr txBox="1"/>
          <p:nvPr/>
        </p:nvSpPr>
        <p:spPr>
          <a:xfrm>
            <a:off x="148350" y="6304317"/>
            <a:ext cx="12043649" cy="369332"/>
          </a:xfrm>
          <a:prstGeom prst="rect">
            <a:avLst/>
          </a:prstGeom>
          <a:noFill/>
        </p:spPr>
        <p:txBody>
          <a:bodyPr wrap="square">
            <a:spAutoFit/>
          </a:bodyPr>
          <a:lstStyle/>
          <a:p>
            <a:r>
              <a:rPr lang="en-IN" b="1" dirty="0">
                <a:latin typeface="Engravers MT" panose="02090707080505020304" pitchFamily="18" charset="0"/>
              </a:rPr>
              <a:t>DATE- 29/08/2022</a:t>
            </a:r>
          </a:p>
        </p:txBody>
      </p:sp>
      <p:sp>
        <p:nvSpPr>
          <p:cNvPr id="9" name="TextBox 8">
            <a:extLst>
              <a:ext uri="{FF2B5EF4-FFF2-40B4-BE49-F238E27FC236}">
                <a16:creationId xmlns:a16="http://schemas.microsoft.com/office/drawing/2014/main" id="{D2D1E035-71CE-1A91-434C-5871BFB39F47}"/>
              </a:ext>
            </a:extLst>
          </p:cNvPr>
          <p:cNvSpPr txBox="1"/>
          <p:nvPr/>
        </p:nvSpPr>
        <p:spPr>
          <a:xfrm>
            <a:off x="9780443" y="6397026"/>
            <a:ext cx="2844512" cy="369332"/>
          </a:xfrm>
          <a:prstGeom prst="rect">
            <a:avLst/>
          </a:prstGeom>
          <a:noFill/>
        </p:spPr>
        <p:txBody>
          <a:bodyPr wrap="square">
            <a:spAutoFit/>
          </a:bodyPr>
          <a:lstStyle/>
          <a:p>
            <a:r>
              <a:rPr lang="en-IN" dirty="0">
                <a:latin typeface="Engravers MT" panose="02090707080505020304" pitchFamily="18" charset="0"/>
              </a:rPr>
              <a:t>SLIDE NO.- 03</a:t>
            </a:r>
          </a:p>
        </p:txBody>
      </p:sp>
    </p:spTree>
    <p:extLst>
      <p:ext uri="{BB962C8B-B14F-4D97-AF65-F5344CB8AC3E}">
        <p14:creationId xmlns:p14="http://schemas.microsoft.com/office/powerpoint/2010/main" val="351457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7FA9BB-18BD-1C24-2952-A0F773F46037}"/>
              </a:ext>
            </a:extLst>
          </p:cNvPr>
          <p:cNvSpPr txBox="1"/>
          <p:nvPr/>
        </p:nvSpPr>
        <p:spPr>
          <a:xfrm>
            <a:off x="1136397" y="0"/>
            <a:ext cx="5323715" cy="164297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kern="1200" dirty="0">
                <a:solidFill>
                  <a:schemeClr val="tx1"/>
                </a:solidFill>
                <a:effectLst/>
                <a:latin typeface="+mj-lt"/>
                <a:ea typeface="+mj-ea"/>
                <a:cs typeface="+mj-cs"/>
              </a:rPr>
              <a:t>DEFINITION</a:t>
            </a:r>
            <a:endParaRPr lang="en-US" sz="4000" b="1" kern="1200" dirty="0">
              <a:solidFill>
                <a:schemeClr val="tx1"/>
              </a:solidFill>
              <a:latin typeface="+mj-lt"/>
              <a:ea typeface="+mj-ea"/>
              <a:cs typeface="+mj-cs"/>
            </a:endParaRPr>
          </a:p>
        </p:txBody>
      </p:sp>
      <p:sp>
        <p:nvSpPr>
          <p:cNvPr id="1055"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xt, letter&#10;&#10;Description automatically generated">
            <a:extLst>
              <a:ext uri="{FF2B5EF4-FFF2-40B4-BE49-F238E27FC236}">
                <a16:creationId xmlns:a16="http://schemas.microsoft.com/office/drawing/2014/main" id="{142DE2D6-42F1-8F97-F8DA-DDCC341D18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747" t="42269" r="13637" b="32639"/>
          <a:stretch/>
        </p:blipFill>
        <p:spPr bwMode="auto">
          <a:xfrm>
            <a:off x="7075967" y="2514027"/>
            <a:ext cx="4560024" cy="18618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41" name="TextBox 2">
            <a:extLst>
              <a:ext uri="{FF2B5EF4-FFF2-40B4-BE49-F238E27FC236}">
                <a16:creationId xmlns:a16="http://schemas.microsoft.com/office/drawing/2014/main" id="{FF380A8C-2D15-C78E-633A-F82FE4B8AD60}"/>
              </a:ext>
            </a:extLst>
          </p:cNvPr>
          <p:cNvGraphicFramePr/>
          <p:nvPr>
            <p:extLst>
              <p:ext uri="{D42A27DB-BD31-4B8C-83A1-F6EECF244321}">
                <p14:modId xmlns:p14="http://schemas.microsoft.com/office/powerpoint/2010/main" val="568762733"/>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E31B22F8-638A-F721-2A65-806EE6D116A6}"/>
              </a:ext>
            </a:extLst>
          </p:cNvPr>
          <p:cNvSpPr txBox="1"/>
          <p:nvPr/>
        </p:nvSpPr>
        <p:spPr>
          <a:xfrm>
            <a:off x="457200" y="6214822"/>
            <a:ext cx="6109398" cy="369332"/>
          </a:xfrm>
          <a:prstGeom prst="rect">
            <a:avLst/>
          </a:prstGeom>
          <a:noFill/>
        </p:spPr>
        <p:txBody>
          <a:bodyPr wrap="square">
            <a:spAutoFit/>
          </a:bodyPr>
          <a:lstStyle/>
          <a:p>
            <a:r>
              <a:rPr lang="en-IN" b="1" dirty="0">
                <a:latin typeface="Engravers MT" panose="02090707080505020304" pitchFamily="18" charset="0"/>
              </a:rPr>
              <a:t>DATE- 29/08/2022</a:t>
            </a:r>
          </a:p>
        </p:txBody>
      </p:sp>
      <p:sp>
        <p:nvSpPr>
          <p:cNvPr id="9" name="TextBox 8">
            <a:extLst>
              <a:ext uri="{FF2B5EF4-FFF2-40B4-BE49-F238E27FC236}">
                <a16:creationId xmlns:a16="http://schemas.microsoft.com/office/drawing/2014/main" id="{C07890D0-7DFC-83A8-823A-8F2F4E261BA0}"/>
              </a:ext>
            </a:extLst>
          </p:cNvPr>
          <p:cNvSpPr txBox="1"/>
          <p:nvPr/>
        </p:nvSpPr>
        <p:spPr>
          <a:xfrm>
            <a:off x="9727239" y="6214822"/>
            <a:ext cx="3386088" cy="369332"/>
          </a:xfrm>
          <a:prstGeom prst="rect">
            <a:avLst/>
          </a:prstGeom>
          <a:noFill/>
        </p:spPr>
        <p:txBody>
          <a:bodyPr wrap="square">
            <a:spAutoFit/>
          </a:bodyPr>
          <a:lstStyle/>
          <a:p>
            <a:r>
              <a:rPr lang="en-IN" dirty="0">
                <a:solidFill>
                  <a:schemeClr val="bg1"/>
                </a:solidFill>
                <a:latin typeface="Engravers MT" panose="02090707080505020304" pitchFamily="18" charset="0"/>
              </a:rPr>
              <a:t>SLIDE NO.- 04</a:t>
            </a:r>
          </a:p>
        </p:txBody>
      </p:sp>
    </p:spTree>
    <p:extLst>
      <p:ext uri="{BB962C8B-B14F-4D97-AF65-F5344CB8AC3E}">
        <p14:creationId xmlns:p14="http://schemas.microsoft.com/office/powerpoint/2010/main" val="339175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7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Electronics protoboard">
            <a:extLst>
              <a:ext uri="{FF2B5EF4-FFF2-40B4-BE49-F238E27FC236}">
                <a16:creationId xmlns:a16="http://schemas.microsoft.com/office/drawing/2014/main" id="{47C090C5-EBF8-FB34-70A6-5D82B00DA1BB}"/>
              </a:ext>
            </a:extLst>
          </p:cNvPr>
          <p:cNvPicPr>
            <a:picLocks noChangeAspect="1"/>
          </p:cNvPicPr>
          <p:nvPr/>
        </p:nvPicPr>
        <p:blipFill rotWithShape="1">
          <a:blip r:embed="rId2">
            <a:alphaModFix amt="40000"/>
          </a:blip>
          <a:srcRect t="15730"/>
          <a:stretch/>
        </p:blipFill>
        <p:spPr>
          <a:xfrm>
            <a:off x="-3027" y="10"/>
            <a:ext cx="12191979" cy="6857990"/>
          </a:xfrm>
          <a:prstGeom prst="rect">
            <a:avLst/>
          </a:prstGeom>
        </p:spPr>
      </p:pic>
      <p:sp>
        <p:nvSpPr>
          <p:cNvPr id="3" name="TextBox 2">
            <a:extLst>
              <a:ext uri="{FF2B5EF4-FFF2-40B4-BE49-F238E27FC236}">
                <a16:creationId xmlns:a16="http://schemas.microsoft.com/office/drawing/2014/main" id="{701A3E6E-3FB1-B78B-6031-6159B824194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0" i="0">
                <a:solidFill>
                  <a:srgbClr val="FFFFFF"/>
                </a:solidFill>
                <a:effectLst/>
                <a:latin typeface="+mj-lt"/>
                <a:ea typeface="+mj-ea"/>
                <a:cs typeface="+mj-cs"/>
              </a:rPr>
              <a:t>CAUSES OF LOW POWER FACTOR</a:t>
            </a:r>
            <a:endParaRPr lang="en-US" sz="5400">
              <a:solidFill>
                <a:srgbClr val="FFFFFF"/>
              </a:solidFill>
              <a:latin typeface="+mj-lt"/>
              <a:ea typeface="+mj-ea"/>
              <a:cs typeface="+mj-cs"/>
            </a:endParaRPr>
          </a:p>
        </p:txBody>
      </p:sp>
      <p:sp>
        <p:nvSpPr>
          <p:cNvPr id="99"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4">
            <a:extLst>
              <a:ext uri="{FF2B5EF4-FFF2-40B4-BE49-F238E27FC236}">
                <a16:creationId xmlns:a16="http://schemas.microsoft.com/office/drawing/2014/main" id="{B3EAF430-2C40-5889-F137-D3D552F84D09}"/>
              </a:ext>
            </a:extLst>
          </p:cNvPr>
          <p:cNvSpPr txBox="1"/>
          <p:nvPr/>
        </p:nvSpPr>
        <p:spPr>
          <a:xfrm>
            <a:off x="838200" y="2315978"/>
            <a:ext cx="9692640" cy="41768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0" i="0" dirty="0">
                <a:solidFill>
                  <a:srgbClr val="FFFFFF"/>
                </a:solidFill>
                <a:effectLst/>
              </a:rPr>
              <a:t>A great proportion of electrical machinery used in industry has inherently low power factor and it depends on the following equipment.</a:t>
            </a:r>
          </a:p>
          <a:p>
            <a:pPr>
              <a:lnSpc>
                <a:spcPct val="90000"/>
              </a:lnSpc>
              <a:spcAft>
                <a:spcPts val="600"/>
              </a:spcAft>
            </a:pPr>
            <a:r>
              <a:rPr lang="en-US" sz="2200" b="1" i="0" dirty="0">
                <a:solidFill>
                  <a:srgbClr val="FFFFFF"/>
                </a:solidFill>
                <a:effectLst/>
              </a:rPr>
              <a:t>Some equipment or machinery with low power factor are listed below:</a:t>
            </a:r>
          </a:p>
          <a:p>
            <a:pPr indent="-228600">
              <a:lnSpc>
                <a:spcPct val="90000"/>
              </a:lnSpc>
              <a:spcAft>
                <a:spcPts val="600"/>
              </a:spcAft>
              <a:buFont typeface="Arial" panose="020B0604020202020204" pitchFamily="34" charset="0"/>
              <a:buChar char="•"/>
            </a:pPr>
            <a:r>
              <a:rPr lang="en-US" sz="2200" b="0" i="0" dirty="0">
                <a:solidFill>
                  <a:srgbClr val="FFFFFF"/>
                </a:solidFill>
                <a:effectLst/>
              </a:rPr>
              <a:t>1.Welding machine</a:t>
            </a:r>
          </a:p>
          <a:p>
            <a:pPr indent="-228600">
              <a:lnSpc>
                <a:spcPct val="90000"/>
              </a:lnSpc>
              <a:spcAft>
                <a:spcPts val="600"/>
              </a:spcAft>
              <a:buFont typeface="Arial" panose="020B0604020202020204" pitchFamily="34" charset="0"/>
              <a:buChar char="•"/>
            </a:pPr>
            <a:r>
              <a:rPr lang="en-US" sz="2200" b="0" i="0" dirty="0">
                <a:solidFill>
                  <a:srgbClr val="FFFFFF"/>
                </a:solidFill>
                <a:effectLst/>
              </a:rPr>
              <a:t>2.Induction furnaces and Electric Arc</a:t>
            </a:r>
          </a:p>
          <a:p>
            <a:pPr indent="-228600">
              <a:lnSpc>
                <a:spcPct val="90000"/>
              </a:lnSpc>
              <a:spcAft>
                <a:spcPts val="600"/>
              </a:spcAft>
              <a:buFont typeface="Arial" panose="020B0604020202020204" pitchFamily="34" charset="0"/>
              <a:buChar char="•"/>
            </a:pPr>
            <a:r>
              <a:rPr lang="en-US" sz="2200" b="0" i="0" dirty="0">
                <a:solidFill>
                  <a:srgbClr val="FFFFFF"/>
                </a:solidFill>
                <a:effectLst/>
              </a:rPr>
              <a:t>3. Induction motor of all types</a:t>
            </a:r>
          </a:p>
          <a:p>
            <a:pPr indent="-228600">
              <a:lnSpc>
                <a:spcPct val="90000"/>
              </a:lnSpc>
              <a:spcAft>
                <a:spcPts val="600"/>
              </a:spcAft>
              <a:buFont typeface="Arial" panose="020B0604020202020204" pitchFamily="34" charset="0"/>
              <a:buChar char="•"/>
            </a:pPr>
            <a:r>
              <a:rPr lang="en-US" sz="2200" b="0" i="0" dirty="0">
                <a:solidFill>
                  <a:srgbClr val="FFFFFF"/>
                </a:solidFill>
                <a:effectLst/>
              </a:rPr>
              <a:t>4.Power thyristors installation</a:t>
            </a:r>
          </a:p>
          <a:p>
            <a:pPr indent="-228600">
              <a:lnSpc>
                <a:spcPct val="90000"/>
              </a:lnSpc>
              <a:spcAft>
                <a:spcPts val="600"/>
              </a:spcAft>
              <a:buFont typeface="Arial" panose="020B0604020202020204" pitchFamily="34" charset="0"/>
              <a:buChar char="•"/>
            </a:pPr>
            <a:r>
              <a:rPr lang="en-US" sz="2200" b="0" i="0" dirty="0">
                <a:solidFill>
                  <a:srgbClr val="FFFFFF"/>
                </a:solidFill>
                <a:effectLst/>
              </a:rPr>
              <a:t>5. Fluorescent lighting</a:t>
            </a:r>
          </a:p>
          <a:p>
            <a:pPr indent="-228600">
              <a:lnSpc>
                <a:spcPct val="90000"/>
              </a:lnSpc>
              <a:spcAft>
                <a:spcPts val="600"/>
              </a:spcAft>
              <a:buFont typeface="Arial" panose="020B0604020202020204" pitchFamily="34" charset="0"/>
              <a:buChar char="•"/>
            </a:pPr>
            <a:r>
              <a:rPr lang="en-US" sz="2200" b="0" i="0" dirty="0">
                <a:solidFill>
                  <a:srgbClr val="FFFFFF"/>
                </a:solidFill>
                <a:effectLst/>
              </a:rPr>
              <a:t>6. Induction furnaces and chock coil</a:t>
            </a:r>
            <a:br>
              <a:rPr lang="en-US" sz="2200" dirty="0">
                <a:solidFill>
                  <a:srgbClr val="FFFFFF"/>
                </a:solidFill>
              </a:rPr>
            </a:br>
            <a:endParaRPr lang="en-US" sz="2200" dirty="0">
              <a:solidFill>
                <a:srgbClr val="FFFFFF"/>
              </a:solidFill>
            </a:endParaRPr>
          </a:p>
        </p:txBody>
      </p:sp>
      <p:sp>
        <p:nvSpPr>
          <p:cNvPr id="7" name="TextBox 6">
            <a:extLst>
              <a:ext uri="{FF2B5EF4-FFF2-40B4-BE49-F238E27FC236}">
                <a16:creationId xmlns:a16="http://schemas.microsoft.com/office/drawing/2014/main" id="{F1EEEE8C-FEE6-1340-F348-4A619126E3FD}"/>
              </a:ext>
            </a:extLst>
          </p:cNvPr>
          <p:cNvSpPr txBox="1"/>
          <p:nvPr/>
        </p:nvSpPr>
        <p:spPr>
          <a:xfrm>
            <a:off x="293543" y="6165097"/>
            <a:ext cx="6094268" cy="369332"/>
          </a:xfrm>
          <a:prstGeom prst="rect">
            <a:avLst/>
          </a:prstGeom>
          <a:noFill/>
        </p:spPr>
        <p:txBody>
          <a:bodyPr wrap="square">
            <a:spAutoFit/>
          </a:bodyPr>
          <a:lstStyle/>
          <a:p>
            <a:r>
              <a:rPr lang="en-IN" b="1" dirty="0">
                <a:latin typeface="Engravers MT" panose="02090707080505020304" pitchFamily="18" charset="0"/>
              </a:rPr>
              <a:t>DATE- 29/08/2022</a:t>
            </a:r>
          </a:p>
        </p:txBody>
      </p:sp>
      <p:sp>
        <p:nvSpPr>
          <p:cNvPr id="9" name="TextBox 8">
            <a:extLst>
              <a:ext uri="{FF2B5EF4-FFF2-40B4-BE49-F238E27FC236}">
                <a16:creationId xmlns:a16="http://schemas.microsoft.com/office/drawing/2014/main" id="{3B2003F3-12F7-DFF0-E289-6C2C99CA3E87}"/>
              </a:ext>
            </a:extLst>
          </p:cNvPr>
          <p:cNvSpPr txBox="1"/>
          <p:nvPr/>
        </p:nvSpPr>
        <p:spPr>
          <a:xfrm>
            <a:off x="9769602" y="6165097"/>
            <a:ext cx="3083953" cy="369332"/>
          </a:xfrm>
          <a:prstGeom prst="rect">
            <a:avLst/>
          </a:prstGeom>
          <a:noFill/>
        </p:spPr>
        <p:txBody>
          <a:bodyPr wrap="square">
            <a:spAutoFit/>
          </a:bodyPr>
          <a:lstStyle/>
          <a:p>
            <a:r>
              <a:rPr lang="en-IN" dirty="0">
                <a:latin typeface="Engravers MT" panose="02090707080505020304" pitchFamily="18" charset="0"/>
              </a:rPr>
              <a:t>SLIDE NO.- 05</a:t>
            </a:r>
          </a:p>
        </p:txBody>
      </p:sp>
    </p:spTree>
    <p:extLst>
      <p:ext uri="{BB962C8B-B14F-4D97-AF65-F5344CB8AC3E}">
        <p14:creationId xmlns:p14="http://schemas.microsoft.com/office/powerpoint/2010/main" val="3816022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3EB3D0D-7E5B-BCEF-AA43-B25E78B3415E}"/>
              </a:ext>
            </a:extLst>
          </p:cNvPr>
          <p:cNvSpPr txBox="1"/>
          <p:nvPr/>
        </p:nvSpPr>
        <p:spPr>
          <a:xfrm>
            <a:off x="301782" y="630932"/>
            <a:ext cx="3434251" cy="338749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0" i="0" kern="1200" dirty="0">
                <a:solidFill>
                  <a:srgbClr val="FFFFFF"/>
                </a:solidFill>
                <a:effectLst/>
                <a:latin typeface="+mj-lt"/>
                <a:ea typeface="+mj-ea"/>
                <a:cs typeface="+mj-cs"/>
              </a:rPr>
              <a:t>METHODS FOR IMPROVING POWER FACTOR</a:t>
            </a:r>
            <a:endParaRPr lang="en-US" sz="40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7C942256-6A8D-D843-3966-9B33558808BC}"/>
              </a:ext>
            </a:extLst>
          </p:cNvPr>
          <p:cNvSpPr txBox="1"/>
          <p:nvPr/>
        </p:nvSpPr>
        <p:spPr>
          <a:xfrm>
            <a:off x="4810259" y="649480"/>
            <a:ext cx="6726421"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i="0" dirty="0">
                <a:effectLst/>
              </a:rPr>
              <a:t>The methodology employed to improve the power . </a:t>
            </a:r>
            <a:r>
              <a:rPr lang="en-US" sz="2000" b="1" dirty="0"/>
              <a:t>T</a:t>
            </a:r>
            <a:r>
              <a:rPr lang="en-US" sz="2000" b="1" i="0" dirty="0">
                <a:effectLst/>
              </a:rPr>
              <a:t>he power factor involves introducing Reactive power (KVAR) into the system in phase opposing to the wattles or reactive current. The standard practice is to connect Power capacitors in the power system at appropriate places to compensate the inductive nature of the loads. The apparent power (KVA) in AC circuit can be resolved in two components, </a:t>
            </a:r>
            <a:r>
              <a:rPr lang="en-US" sz="2000" b="1" dirty="0"/>
              <a:t>i</a:t>
            </a:r>
            <a:r>
              <a:rPr lang="en-US" sz="2000" b="1" i="0" dirty="0">
                <a:effectLst/>
              </a:rPr>
              <a:t>n phase component which supplies the useful power (KW),and the Wattles component (KVAR) which does no useful work. The vector sum of the two is the </a:t>
            </a:r>
            <a:r>
              <a:rPr lang="en-US" sz="2000" b="1" dirty="0"/>
              <a:t>apparent power</a:t>
            </a:r>
            <a:r>
              <a:rPr lang="en-US" sz="2000" b="1" dirty="0">
                <a:latin typeface="ff2"/>
              </a:rPr>
              <a:t> </a:t>
            </a:r>
            <a:r>
              <a:rPr lang="en-US" sz="2000" dirty="0">
                <a:latin typeface="ff2"/>
              </a:rPr>
              <a:t>(</a:t>
            </a:r>
            <a:r>
              <a:rPr lang="en-US" sz="2000" b="1" i="0" dirty="0">
                <a:effectLst/>
              </a:rPr>
              <a:t>KVA) drawn from the supply. The cosine of the phase angle between </a:t>
            </a:r>
            <a:r>
              <a:rPr lang="en-US" sz="2000" b="1" i="0" dirty="0"/>
              <a:t>apparent power</a:t>
            </a:r>
            <a:r>
              <a:rPr lang="en-US" sz="2000" b="1" i="0" dirty="0">
                <a:effectLst/>
              </a:rPr>
              <a:t> (KVA) and </a:t>
            </a:r>
            <a:r>
              <a:rPr lang="en-US" sz="2000" b="1" i="0" dirty="0"/>
              <a:t>Active power </a:t>
            </a:r>
            <a:r>
              <a:rPr lang="en-IN" sz="2000" b="1" dirty="0"/>
              <a:t>(</a:t>
            </a:r>
            <a:r>
              <a:rPr lang="en-US" sz="2000" b="1" i="0" dirty="0">
                <a:effectLst/>
              </a:rPr>
              <a:t>KW) represent the power factor of the load . To improve the power factor, equipment drawing Reactive power (KVAR) of approximately the same magnitude as the load Reactive power (KVAR), but In phase opposition(leading) is connected in parallel with the load.</a:t>
            </a:r>
            <a:endParaRPr lang="en-US" sz="2000" b="1" dirty="0"/>
          </a:p>
        </p:txBody>
      </p:sp>
      <p:sp>
        <p:nvSpPr>
          <p:cNvPr id="7" name="TextBox 6">
            <a:extLst>
              <a:ext uri="{FF2B5EF4-FFF2-40B4-BE49-F238E27FC236}">
                <a16:creationId xmlns:a16="http://schemas.microsoft.com/office/drawing/2014/main" id="{69684429-5E1C-E2F1-2AC0-34EAC02DDD5A}"/>
              </a:ext>
            </a:extLst>
          </p:cNvPr>
          <p:cNvSpPr txBox="1"/>
          <p:nvPr/>
        </p:nvSpPr>
        <p:spPr>
          <a:xfrm>
            <a:off x="231747" y="6195527"/>
            <a:ext cx="6167004" cy="369332"/>
          </a:xfrm>
          <a:prstGeom prst="rect">
            <a:avLst/>
          </a:prstGeom>
          <a:noFill/>
        </p:spPr>
        <p:txBody>
          <a:bodyPr wrap="square">
            <a:spAutoFit/>
          </a:bodyPr>
          <a:lstStyle/>
          <a:p>
            <a:r>
              <a:rPr lang="en-IN" b="1" dirty="0">
                <a:solidFill>
                  <a:schemeClr val="bg1"/>
                </a:solidFill>
                <a:latin typeface="Engravers MT" panose="02090707080505020304" pitchFamily="18" charset="0"/>
              </a:rPr>
              <a:t>DATE-</a:t>
            </a:r>
            <a:r>
              <a:rPr lang="en-IN" b="1" dirty="0">
                <a:latin typeface="Engravers MT" panose="02090707080505020304" pitchFamily="18" charset="0"/>
              </a:rPr>
              <a:t> </a:t>
            </a:r>
            <a:r>
              <a:rPr lang="en-IN" b="1" dirty="0">
                <a:solidFill>
                  <a:schemeClr val="bg1"/>
                </a:solidFill>
                <a:latin typeface="Engravers MT" panose="02090707080505020304" pitchFamily="18" charset="0"/>
              </a:rPr>
              <a:t>29/08/2022</a:t>
            </a:r>
          </a:p>
        </p:txBody>
      </p:sp>
      <p:sp>
        <p:nvSpPr>
          <p:cNvPr id="9" name="TextBox 8">
            <a:extLst>
              <a:ext uri="{FF2B5EF4-FFF2-40B4-BE49-F238E27FC236}">
                <a16:creationId xmlns:a16="http://schemas.microsoft.com/office/drawing/2014/main" id="{6963EFA9-0EDF-91B9-3001-08479BB87D31}"/>
              </a:ext>
            </a:extLst>
          </p:cNvPr>
          <p:cNvSpPr txBox="1"/>
          <p:nvPr/>
        </p:nvSpPr>
        <p:spPr>
          <a:xfrm>
            <a:off x="9681729" y="6195527"/>
            <a:ext cx="3462771" cy="369332"/>
          </a:xfrm>
          <a:prstGeom prst="rect">
            <a:avLst/>
          </a:prstGeom>
          <a:noFill/>
        </p:spPr>
        <p:txBody>
          <a:bodyPr wrap="square">
            <a:spAutoFit/>
          </a:bodyPr>
          <a:lstStyle/>
          <a:p>
            <a:r>
              <a:rPr lang="en-IN" dirty="0">
                <a:latin typeface="Engravers MT" panose="02090707080505020304" pitchFamily="18" charset="0"/>
              </a:rPr>
              <a:t>SLIDE NO.- 06</a:t>
            </a:r>
          </a:p>
        </p:txBody>
      </p:sp>
    </p:spTree>
    <p:extLst>
      <p:ext uri="{BB962C8B-B14F-4D97-AF65-F5344CB8AC3E}">
        <p14:creationId xmlns:p14="http://schemas.microsoft.com/office/powerpoint/2010/main" val="133601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982C06-9E7C-B6A8-7428-5F9E839DC71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200" b="1" i="0" kern="1200">
                <a:solidFill>
                  <a:schemeClr val="tx1"/>
                </a:solidFill>
                <a:effectLst/>
                <a:latin typeface="+mj-lt"/>
                <a:ea typeface="+mj-ea"/>
                <a:cs typeface="+mj-cs"/>
              </a:rPr>
              <a:t>EQUIPMENT USED FOR POWER FACTOR IMPROVEMENT</a:t>
            </a:r>
            <a:endParaRPr lang="en-US" sz="4200" b="1" kern="1200">
              <a:solidFill>
                <a:schemeClr val="tx1"/>
              </a:solidFill>
              <a:latin typeface="+mj-lt"/>
              <a:ea typeface="+mj-ea"/>
              <a:cs typeface="+mj-cs"/>
            </a:endParaRPr>
          </a:p>
        </p:txBody>
      </p:sp>
      <p:sp>
        <p:nvSpPr>
          <p:cNvPr id="3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E9AEBA8-47FD-9BC4-58B5-68616CAA5E1A}"/>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2400" b="1" i="0" dirty="0">
                <a:effectLst/>
              </a:rPr>
              <a:t>A. Synchronous Condenser</a:t>
            </a:r>
            <a:endParaRPr lang="en-US" sz="2400" b="0" i="0" dirty="0">
              <a:effectLst/>
            </a:endParaRPr>
          </a:p>
          <a:p>
            <a:pPr>
              <a:lnSpc>
                <a:spcPct val="90000"/>
              </a:lnSpc>
              <a:spcAft>
                <a:spcPts val="600"/>
              </a:spcAft>
            </a:pPr>
            <a:r>
              <a:rPr lang="en-US" sz="2400" i="0" dirty="0">
                <a:effectLst/>
              </a:rPr>
              <a:t>It is a synchronous motor that rotates under no load condition. A synchronous motor shows capacitive behavior while operating in overexcited mode. By controlling the field excitation power factor can be adjusted continuously. It provides step-less PF correction and not affected by system harmonics. But its installation and maintenance is costly</a:t>
            </a:r>
          </a:p>
        </p:txBody>
      </p:sp>
      <p:sp>
        <p:nvSpPr>
          <p:cNvPr id="26" name="TextBox 6">
            <a:extLst>
              <a:ext uri="{FF2B5EF4-FFF2-40B4-BE49-F238E27FC236}">
                <a16:creationId xmlns:a16="http://schemas.microsoft.com/office/drawing/2014/main" id="{360B1B6E-FB09-928B-D9EA-F2D88EAF5BB8}"/>
              </a:ext>
            </a:extLst>
          </p:cNvPr>
          <p:cNvSpPr txBox="1"/>
          <p:nvPr/>
        </p:nvSpPr>
        <p:spPr>
          <a:xfrm>
            <a:off x="838200" y="4055364"/>
            <a:ext cx="10684764" cy="3200876"/>
          </a:xfrm>
          <a:prstGeom prst="rect">
            <a:avLst/>
          </a:prstGeom>
          <a:noFill/>
        </p:spPr>
        <p:txBody>
          <a:bodyPr wrap="square">
            <a:spAutoFit/>
          </a:bodyPr>
          <a:lstStyle/>
          <a:p>
            <a:pPr algn="l">
              <a:spcAft>
                <a:spcPts val="600"/>
              </a:spcAft>
            </a:pPr>
            <a:r>
              <a:rPr lang="en-US" sz="2400" b="1" i="0" dirty="0">
                <a:solidFill>
                  <a:srgbClr val="000000"/>
                </a:solidFill>
                <a:effectLst/>
                <a:latin typeface="ff4"/>
              </a:rPr>
              <a:t>B. Static Capacitor Bank</a:t>
            </a:r>
            <a:endParaRPr lang="en-US" sz="2400" dirty="0">
              <a:solidFill>
                <a:srgbClr val="000000"/>
              </a:solidFill>
              <a:latin typeface="Roboto" panose="02000000000000000000" pitchFamily="2" charset="0"/>
            </a:endParaRPr>
          </a:p>
          <a:p>
            <a:pPr algn="l">
              <a:spcAft>
                <a:spcPts val="600"/>
              </a:spcAft>
            </a:pPr>
            <a:r>
              <a:rPr lang="en-US" sz="2400" i="0" dirty="0">
                <a:solidFill>
                  <a:srgbClr val="000000"/>
                </a:solidFill>
                <a:effectLst/>
                <a:latin typeface="ff2"/>
              </a:rPr>
              <a:t>Capacitors causes leading power factor as it shifts current ahead of the voltage. So to correct lagging power factor, it is a convenient method for which this method is practiced worldwide vastly. Though it has some limitations like the inability to absorb harmonics and doesn’t provide step-less correction, it is a popular choice for PFC, for its low cost of installation and maintenance.</a:t>
            </a:r>
            <a:endParaRPr lang="en-US" sz="2400" i="0" dirty="0">
              <a:solidFill>
                <a:srgbClr val="000000"/>
              </a:solidFill>
              <a:effectLst/>
              <a:latin typeface="Roboto" panose="02000000000000000000" pitchFamily="2" charset="0"/>
            </a:endParaRPr>
          </a:p>
          <a:p>
            <a:pPr>
              <a:spcAft>
                <a:spcPts val="600"/>
              </a:spcAft>
            </a:pPr>
            <a:br>
              <a:rPr lang="en-US" sz="2400" b="1" dirty="0"/>
            </a:br>
            <a:endParaRPr lang="en-IN" sz="2400" b="1" dirty="0"/>
          </a:p>
        </p:txBody>
      </p:sp>
      <p:sp>
        <p:nvSpPr>
          <p:cNvPr id="10" name="TextBox 9">
            <a:extLst>
              <a:ext uri="{FF2B5EF4-FFF2-40B4-BE49-F238E27FC236}">
                <a16:creationId xmlns:a16="http://schemas.microsoft.com/office/drawing/2014/main" id="{3BECDEB6-9D31-185C-10C1-B8E59EE8B5EF}"/>
              </a:ext>
            </a:extLst>
          </p:cNvPr>
          <p:cNvSpPr txBox="1"/>
          <p:nvPr/>
        </p:nvSpPr>
        <p:spPr>
          <a:xfrm>
            <a:off x="172212" y="6408552"/>
            <a:ext cx="4062637" cy="338554"/>
          </a:xfrm>
          <a:prstGeom prst="rect">
            <a:avLst/>
          </a:prstGeom>
          <a:noFill/>
        </p:spPr>
        <p:txBody>
          <a:bodyPr wrap="square">
            <a:spAutoFit/>
          </a:bodyPr>
          <a:lstStyle/>
          <a:p>
            <a:r>
              <a:rPr lang="en-IN" sz="1600" b="1" dirty="0">
                <a:latin typeface="Engravers MT" panose="02090707080505020304" pitchFamily="18" charset="0"/>
              </a:rPr>
              <a:t>DATE- 29/08/2022</a:t>
            </a:r>
          </a:p>
        </p:txBody>
      </p:sp>
      <p:sp>
        <p:nvSpPr>
          <p:cNvPr id="29" name="TextBox 28">
            <a:extLst>
              <a:ext uri="{FF2B5EF4-FFF2-40B4-BE49-F238E27FC236}">
                <a16:creationId xmlns:a16="http://schemas.microsoft.com/office/drawing/2014/main" id="{B2B36D04-610E-3BEE-4EB4-B01D5115019F}"/>
              </a:ext>
            </a:extLst>
          </p:cNvPr>
          <p:cNvSpPr txBox="1"/>
          <p:nvPr/>
        </p:nvSpPr>
        <p:spPr>
          <a:xfrm>
            <a:off x="9894605" y="6395107"/>
            <a:ext cx="2709568" cy="369332"/>
          </a:xfrm>
          <a:prstGeom prst="rect">
            <a:avLst/>
          </a:prstGeom>
          <a:noFill/>
        </p:spPr>
        <p:txBody>
          <a:bodyPr wrap="square">
            <a:spAutoFit/>
          </a:bodyPr>
          <a:lstStyle/>
          <a:p>
            <a:r>
              <a:rPr lang="en-IN" dirty="0">
                <a:latin typeface="Engravers MT" panose="02090707080505020304" pitchFamily="18" charset="0"/>
              </a:rPr>
              <a:t>SLIDE NO.- 07</a:t>
            </a:r>
          </a:p>
        </p:txBody>
      </p:sp>
    </p:spTree>
    <p:extLst>
      <p:ext uri="{BB962C8B-B14F-4D97-AF65-F5344CB8AC3E}">
        <p14:creationId xmlns:p14="http://schemas.microsoft.com/office/powerpoint/2010/main" val="125607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345522-58D8-4920-C9F5-E9051F60B6EE}"/>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IN" sz="3600" b="0" i="0" dirty="0">
                <a:solidFill>
                  <a:srgbClr val="3F3F3F"/>
                </a:solidFill>
                <a:effectLst/>
                <a:latin typeface="ff2"/>
              </a:rPr>
              <a:t>ADVANTAGES AND DISADVANTAGES</a:t>
            </a:r>
            <a:endParaRPr lang="en-IN" sz="3600" dirty="0">
              <a:solidFill>
                <a:srgbClr val="3F3F3F"/>
              </a:solidFill>
            </a:endParaRPr>
          </a:p>
        </p:txBody>
      </p:sp>
      <p:sp>
        <p:nvSpPr>
          <p:cNvPr id="3" name="Content Placeholder 2">
            <a:extLst>
              <a:ext uri="{FF2B5EF4-FFF2-40B4-BE49-F238E27FC236}">
                <a16:creationId xmlns:a16="http://schemas.microsoft.com/office/drawing/2014/main" id="{8B45D692-AC83-C2C5-CCE2-A00DABF3A74C}"/>
              </a:ext>
            </a:extLst>
          </p:cNvPr>
          <p:cNvSpPr>
            <a:spLocks noGrp="1"/>
          </p:cNvSpPr>
          <p:nvPr>
            <p:ph sz="half" idx="1"/>
          </p:nvPr>
        </p:nvSpPr>
        <p:spPr>
          <a:xfrm>
            <a:off x="1024933" y="2867639"/>
            <a:ext cx="5071067" cy="2959777"/>
          </a:xfrm>
        </p:spPr>
        <p:txBody>
          <a:bodyPr anchor="t">
            <a:noAutofit/>
          </a:bodyPr>
          <a:lstStyle/>
          <a:p>
            <a:pPr marL="0" indent="0">
              <a:buNone/>
            </a:pPr>
            <a:r>
              <a:rPr lang="en-IN" sz="3200" b="1" i="0" dirty="0">
                <a:effectLst/>
                <a:latin typeface="ff2"/>
              </a:rPr>
              <a:t>GOOD POWER FACTOR</a:t>
            </a:r>
          </a:p>
          <a:p>
            <a:r>
              <a:rPr lang="en-US" sz="2000" i="0" dirty="0">
                <a:effectLst/>
                <a:latin typeface="ff2"/>
              </a:rPr>
              <a:t>1. Reduction of electricity bills</a:t>
            </a:r>
          </a:p>
          <a:p>
            <a:r>
              <a:rPr lang="en-US" sz="2000" b="0" i="0" dirty="0">
                <a:effectLst/>
                <a:latin typeface="ff2"/>
              </a:rPr>
              <a:t>2. Extra </a:t>
            </a:r>
            <a:r>
              <a:rPr lang="en-US" sz="2000" b="0" i="0" dirty="0"/>
              <a:t>apparent power</a:t>
            </a:r>
            <a:r>
              <a:rPr lang="en-US" sz="2000" dirty="0">
                <a:latin typeface="ff2"/>
              </a:rPr>
              <a:t> (</a:t>
            </a:r>
            <a:r>
              <a:rPr lang="en-US" sz="2000" b="0" i="0" dirty="0">
                <a:effectLst/>
                <a:latin typeface="ff2"/>
              </a:rPr>
              <a:t>kV)A available from the existing supply</a:t>
            </a:r>
            <a:endParaRPr lang="en-US" sz="2000" i="0" dirty="0">
              <a:effectLst/>
              <a:latin typeface="ff2"/>
            </a:endParaRPr>
          </a:p>
          <a:p>
            <a:r>
              <a:rPr lang="en-US" sz="2000" dirty="0">
                <a:latin typeface="ff2"/>
              </a:rPr>
              <a:t>3</a:t>
            </a:r>
            <a:r>
              <a:rPr lang="en-US" sz="2000" i="0" dirty="0">
                <a:effectLst/>
                <a:latin typeface="ff2"/>
              </a:rPr>
              <a:t>. Reduction of power (I²R) losses in transformers and distribution equipment</a:t>
            </a:r>
          </a:p>
          <a:p>
            <a:r>
              <a:rPr lang="en-US" sz="2000" dirty="0">
                <a:latin typeface="ff2"/>
              </a:rPr>
              <a:t>4</a:t>
            </a:r>
            <a:r>
              <a:rPr lang="en-US" sz="2000" i="0" dirty="0">
                <a:effectLst/>
                <a:latin typeface="ff2"/>
              </a:rPr>
              <a:t>. Reduction of voltage drops in long cables.</a:t>
            </a:r>
          </a:p>
          <a:p>
            <a:r>
              <a:rPr lang="en-US" sz="2000" dirty="0">
                <a:latin typeface="ff2"/>
              </a:rPr>
              <a:t>5</a:t>
            </a:r>
            <a:r>
              <a:rPr lang="en-US" sz="2000" i="0" dirty="0">
                <a:effectLst/>
                <a:latin typeface="ff2"/>
              </a:rPr>
              <a:t>. Reduced electrical burden on cables and electrical components</a:t>
            </a:r>
            <a:endParaRPr lang="en-US" sz="2000" i="0" dirty="0">
              <a:effectLst/>
              <a:latin typeface="Roboto" panose="02000000000000000000" pitchFamily="2" charset="0"/>
            </a:endParaRPr>
          </a:p>
          <a:p>
            <a:endParaRPr lang="en-IN" sz="2000" dirty="0"/>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1E34467-BC62-9C14-8697-3F65C79F6600}"/>
              </a:ext>
            </a:extLst>
          </p:cNvPr>
          <p:cNvSpPr>
            <a:spLocks noGrp="1"/>
          </p:cNvSpPr>
          <p:nvPr>
            <p:ph sz="half" idx="2"/>
          </p:nvPr>
        </p:nvSpPr>
        <p:spPr>
          <a:xfrm>
            <a:off x="6417731" y="2888250"/>
            <a:ext cx="4292594" cy="2959778"/>
          </a:xfrm>
        </p:spPr>
        <p:txBody>
          <a:bodyPr anchor="t">
            <a:normAutofit/>
          </a:bodyPr>
          <a:lstStyle/>
          <a:p>
            <a:pPr marL="0" indent="0">
              <a:buNone/>
            </a:pPr>
            <a:r>
              <a:rPr lang="en-IN" sz="3200" b="1" i="0" dirty="0">
                <a:effectLst/>
                <a:latin typeface="ff2"/>
              </a:rPr>
              <a:t>LOW POWER FACTOR</a:t>
            </a:r>
          </a:p>
          <a:p>
            <a:r>
              <a:rPr lang="en-US" sz="2000" b="0" i="0" dirty="0">
                <a:effectLst/>
                <a:latin typeface="ff2"/>
              </a:rPr>
              <a:t>1. Great conductor size</a:t>
            </a:r>
          </a:p>
          <a:p>
            <a:r>
              <a:rPr lang="en-US" sz="2000" b="0" i="0" dirty="0">
                <a:effectLst/>
                <a:latin typeface="ff2"/>
              </a:rPr>
              <a:t>2. Larger cooper losses</a:t>
            </a:r>
          </a:p>
          <a:p>
            <a:r>
              <a:rPr lang="en-US" sz="2000" b="0" i="0" dirty="0">
                <a:effectLst/>
                <a:latin typeface="ff2"/>
              </a:rPr>
              <a:t>3. Larger </a:t>
            </a:r>
            <a:r>
              <a:rPr lang="en-US" sz="2000" b="0" i="0" dirty="0"/>
              <a:t>apparent power (</a:t>
            </a:r>
            <a:r>
              <a:rPr lang="en-US" sz="2000" b="0" i="0" dirty="0">
                <a:effectLst/>
                <a:latin typeface="ff2"/>
              </a:rPr>
              <a:t>KVA) </a:t>
            </a:r>
            <a:r>
              <a:rPr lang="en-US" sz="2000" dirty="0">
                <a:latin typeface="ff2"/>
              </a:rPr>
              <a:t>r</a:t>
            </a:r>
            <a:r>
              <a:rPr lang="en-US" sz="2000" b="0" i="0" dirty="0">
                <a:effectLst/>
                <a:latin typeface="ff2"/>
              </a:rPr>
              <a:t>ating of Equipment</a:t>
            </a:r>
          </a:p>
          <a:p>
            <a:r>
              <a:rPr lang="en-US" sz="2000" b="0" i="0" dirty="0">
                <a:effectLst/>
                <a:latin typeface="ff2"/>
              </a:rPr>
              <a:t>4. Poor voltage regulation </a:t>
            </a:r>
          </a:p>
          <a:p>
            <a:r>
              <a:rPr lang="en-US" sz="2000" b="0" i="0" dirty="0">
                <a:effectLst/>
                <a:latin typeface="ff2"/>
              </a:rPr>
              <a:t>5. low capacity of the system</a:t>
            </a:r>
            <a:endParaRPr lang="en-IN" sz="2000" dirty="0"/>
          </a:p>
        </p:txBody>
      </p:sp>
      <p:sp>
        <p:nvSpPr>
          <p:cNvPr id="6" name="TextBox 5">
            <a:extLst>
              <a:ext uri="{FF2B5EF4-FFF2-40B4-BE49-F238E27FC236}">
                <a16:creationId xmlns:a16="http://schemas.microsoft.com/office/drawing/2014/main" id="{4DFD4F69-A219-4F74-B2E1-0F46BAAB771C}"/>
              </a:ext>
            </a:extLst>
          </p:cNvPr>
          <p:cNvSpPr txBox="1"/>
          <p:nvPr/>
        </p:nvSpPr>
        <p:spPr>
          <a:xfrm>
            <a:off x="231198" y="6321103"/>
            <a:ext cx="6094268" cy="369332"/>
          </a:xfrm>
          <a:prstGeom prst="rect">
            <a:avLst/>
          </a:prstGeom>
          <a:noFill/>
        </p:spPr>
        <p:txBody>
          <a:bodyPr wrap="square">
            <a:spAutoFit/>
          </a:bodyPr>
          <a:lstStyle/>
          <a:p>
            <a:r>
              <a:rPr lang="en-IN" b="1" dirty="0">
                <a:latin typeface="Engravers MT" panose="02090707080505020304" pitchFamily="18" charset="0"/>
              </a:rPr>
              <a:t>DATE- 29/08/2022</a:t>
            </a:r>
          </a:p>
        </p:txBody>
      </p:sp>
      <p:sp>
        <p:nvSpPr>
          <p:cNvPr id="8" name="TextBox 7">
            <a:extLst>
              <a:ext uri="{FF2B5EF4-FFF2-40B4-BE49-F238E27FC236}">
                <a16:creationId xmlns:a16="http://schemas.microsoft.com/office/drawing/2014/main" id="{0056D589-C01D-F2CC-6C5B-A74168CAEB4C}"/>
              </a:ext>
            </a:extLst>
          </p:cNvPr>
          <p:cNvSpPr txBox="1"/>
          <p:nvPr/>
        </p:nvSpPr>
        <p:spPr>
          <a:xfrm>
            <a:off x="9749270" y="6321103"/>
            <a:ext cx="3509530" cy="369332"/>
          </a:xfrm>
          <a:prstGeom prst="rect">
            <a:avLst/>
          </a:prstGeom>
          <a:noFill/>
        </p:spPr>
        <p:txBody>
          <a:bodyPr wrap="square">
            <a:spAutoFit/>
          </a:bodyPr>
          <a:lstStyle/>
          <a:p>
            <a:r>
              <a:rPr lang="en-IN" dirty="0">
                <a:latin typeface="Engravers MT" panose="02090707080505020304" pitchFamily="18" charset="0"/>
              </a:rPr>
              <a:t>SLIDE NO.- 08</a:t>
            </a:r>
          </a:p>
        </p:txBody>
      </p:sp>
    </p:spTree>
    <p:extLst>
      <p:ext uri="{BB962C8B-B14F-4D97-AF65-F5344CB8AC3E}">
        <p14:creationId xmlns:p14="http://schemas.microsoft.com/office/powerpoint/2010/main" val="21947699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Electronics protoboard">
            <a:extLst>
              <a:ext uri="{FF2B5EF4-FFF2-40B4-BE49-F238E27FC236}">
                <a16:creationId xmlns:a16="http://schemas.microsoft.com/office/drawing/2014/main" id="{21D6FDA3-3F0F-4F89-CA99-D240D4230564}"/>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3" name="TextBox 2">
            <a:extLst>
              <a:ext uri="{FF2B5EF4-FFF2-40B4-BE49-F238E27FC236}">
                <a16:creationId xmlns:a16="http://schemas.microsoft.com/office/drawing/2014/main" id="{2CFB5806-B047-350D-A60E-CF3F19536213}"/>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i="0">
                <a:solidFill>
                  <a:srgbClr val="FFFFFF"/>
                </a:solidFill>
                <a:effectLst/>
                <a:latin typeface="+mj-lt"/>
                <a:ea typeface="+mj-ea"/>
                <a:cs typeface="+mj-cs"/>
              </a:rPr>
              <a:t>CONCLUSION</a:t>
            </a:r>
            <a:endParaRPr lang="en-US" sz="5400" b="1">
              <a:solidFill>
                <a:srgbClr val="FFFFFF"/>
              </a:solidFill>
              <a:latin typeface="+mj-lt"/>
              <a:ea typeface="+mj-ea"/>
              <a:cs typeface="+mj-cs"/>
            </a:endParaRPr>
          </a:p>
        </p:txBody>
      </p:sp>
      <p:sp>
        <p:nvSpPr>
          <p:cNvPr id="6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4">
            <a:extLst>
              <a:ext uri="{FF2B5EF4-FFF2-40B4-BE49-F238E27FC236}">
                <a16:creationId xmlns:a16="http://schemas.microsoft.com/office/drawing/2014/main" id="{CA91C06D-8FCC-2E1C-5257-D9AC0A3260B5}"/>
              </a:ext>
            </a:extLst>
          </p:cNvPr>
          <p:cNvSpPr txBox="1"/>
          <p:nvPr/>
        </p:nvSpPr>
        <p:spPr>
          <a:xfrm>
            <a:off x="838200" y="2004446"/>
            <a:ext cx="10515600" cy="41768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b="0" i="0" dirty="0">
              <a:solidFill>
                <a:srgbClr val="FFFFFF"/>
              </a:solidFill>
              <a:effectLst/>
            </a:endParaRPr>
          </a:p>
          <a:p>
            <a:pPr indent="-228600">
              <a:lnSpc>
                <a:spcPct val="90000"/>
              </a:lnSpc>
              <a:spcAft>
                <a:spcPts val="600"/>
              </a:spcAft>
              <a:buFont typeface="Arial" panose="020B0604020202020204" pitchFamily="34" charset="0"/>
              <a:buChar char="•"/>
            </a:pPr>
            <a:r>
              <a:rPr lang="en-US" sz="2200" b="1" i="0" dirty="0">
                <a:solidFill>
                  <a:srgbClr val="FFFFFF"/>
                </a:solidFill>
                <a:effectLst/>
              </a:rPr>
              <a:t> As results, after the installation of suitable sized capacitors into the Network the power factor can be improved and the value become closer to 0.9 up to 0.95, Then the capacitor bank used for power factor correction minimize the losses and increases the efficiency of the power system as well as to increase the stability at the same time.</a:t>
            </a:r>
          </a:p>
          <a:p>
            <a:pPr indent="-228600">
              <a:lnSpc>
                <a:spcPct val="90000"/>
              </a:lnSpc>
              <a:spcAft>
                <a:spcPts val="600"/>
              </a:spcAft>
              <a:buFont typeface="Arial" panose="020B0604020202020204" pitchFamily="34" charset="0"/>
              <a:buChar char="•"/>
            </a:pPr>
            <a:endParaRPr lang="en-US" sz="2200" b="1" dirty="0">
              <a:solidFill>
                <a:srgbClr val="FFFFFF"/>
              </a:solidFill>
            </a:endParaRPr>
          </a:p>
          <a:p>
            <a:pPr indent="-228600">
              <a:lnSpc>
                <a:spcPct val="90000"/>
              </a:lnSpc>
              <a:spcAft>
                <a:spcPts val="600"/>
              </a:spcAft>
              <a:buFont typeface="Arial" panose="020B0604020202020204" pitchFamily="34" charset="0"/>
              <a:buChar char="•"/>
            </a:pPr>
            <a:endParaRPr lang="en-US" sz="2200" b="0" i="0" dirty="0">
              <a:solidFill>
                <a:srgbClr val="FFFFFF"/>
              </a:solidFill>
              <a:effectLst/>
            </a:endParaRPr>
          </a:p>
          <a:p>
            <a:pPr indent="-228600">
              <a:lnSpc>
                <a:spcPct val="90000"/>
              </a:lnSpc>
              <a:spcAft>
                <a:spcPts val="600"/>
              </a:spcAft>
              <a:buFont typeface="Arial" panose="020B0604020202020204" pitchFamily="34" charset="0"/>
              <a:buChar char="•"/>
            </a:pPr>
            <a:r>
              <a:rPr lang="en-US" sz="2200" b="1" i="0" dirty="0">
                <a:solidFill>
                  <a:srgbClr val="FFFFFF"/>
                </a:solidFill>
                <a:effectLst/>
              </a:rPr>
              <a:t>Briefly after using appropriate power factor improvement devices ,the efficiency of power system is highly improved or increased. The improvement of the power Factor causes the utility companies to get reduced from power losses in the case the consumers are free from low power factor penalties charges.</a:t>
            </a:r>
            <a:endParaRPr lang="en-US" sz="2200" b="0" i="0" dirty="0">
              <a:solidFill>
                <a:srgbClr val="FFFFFF"/>
              </a:solidFill>
              <a:effectLst/>
            </a:endParaRPr>
          </a:p>
        </p:txBody>
      </p:sp>
      <p:sp>
        <p:nvSpPr>
          <p:cNvPr id="7" name="TextBox 6">
            <a:extLst>
              <a:ext uri="{FF2B5EF4-FFF2-40B4-BE49-F238E27FC236}">
                <a16:creationId xmlns:a16="http://schemas.microsoft.com/office/drawing/2014/main" id="{19905B21-1A16-C0C8-67AB-D9E2210BB24D}"/>
              </a:ext>
            </a:extLst>
          </p:cNvPr>
          <p:cNvSpPr txBox="1"/>
          <p:nvPr/>
        </p:nvSpPr>
        <p:spPr>
          <a:xfrm>
            <a:off x="121643" y="6301291"/>
            <a:ext cx="6094268" cy="369332"/>
          </a:xfrm>
          <a:prstGeom prst="rect">
            <a:avLst/>
          </a:prstGeom>
          <a:noFill/>
        </p:spPr>
        <p:txBody>
          <a:bodyPr wrap="square">
            <a:spAutoFit/>
          </a:bodyPr>
          <a:lstStyle/>
          <a:p>
            <a:r>
              <a:rPr lang="en-IN" b="1" dirty="0">
                <a:latin typeface="Engravers MT" panose="02090707080505020304" pitchFamily="18" charset="0"/>
              </a:rPr>
              <a:t>DATE- 29/08/2022</a:t>
            </a:r>
          </a:p>
        </p:txBody>
      </p:sp>
      <p:sp>
        <p:nvSpPr>
          <p:cNvPr id="9" name="TextBox 8">
            <a:extLst>
              <a:ext uri="{FF2B5EF4-FFF2-40B4-BE49-F238E27FC236}">
                <a16:creationId xmlns:a16="http://schemas.microsoft.com/office/drawing/2014/main" id="{2B59176F-E545-7A58-B093-81A427D6C499}"/>
              </a:ext>
            </a:extLst>
          </p:cNvPr>
          <p:cNvSpPr txBox="1"/>
          <p:nvPr/>
        </p:nvSpPr>
        <p:spPr>
          <a:xfrm>
            <a:off x="9842788" y="6301291"/>
            <a:ext cx="2227569" cy="369332"/>
          </a:xfrm>
          <a:prstGeom prst="rect">
            <a:avLst/>
          </a:prstGeom>
          <a:noFill/>
        </p:spPr>
        <p:txBody>
          <a:bodyPr wrap="square">
            <a:spAutoFit/>
          </a:bodyPr>
          <a:lstStyle/>
          <a:p>
            <a:r>
              <a:rPr lang="en-IN" dirty="0">
                <a:latin typeface="Engravers MT" panose="02090707080505020304" pitchFamily="18" charset="0"/>
              </a:rPr>
              <a:t>SLIDE NO.- 09</a:t>
            </a:r>
          </a:p>
        </p:txBody>
      </p:sp>
    </p:spTree>
    <p:extLst>
      <p:ext uri="{BB962C8B-B14F-4D97-AF65-F5344CB8AC3E}">
        <p14:creationId xmlns:p14="http://schemas.microsoft.com/office/powerpoint/2010/main" val="248801885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1104</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Calibri</vt:lpstr>
      <vt:lpstr>Calibri Light</vt:lpstr>
      <vt:lpstr>Engravers MT</vt:lpstr>
      <vt:lpstr>ff2</vt:lpstr>
      <vt:lpstr>ff4</vt:lpstr>
      <vt:lpstr>Roboto</vt:lpstr>
      <vt:lpstr>Office Theme</vt:lpstr>
      <vt:lpstr> National Institute of Technology Agartala </vt:lpstr>
      <vt:lpstr>KEY CONTENT</vt:lpstr>
      <vt:lpstr>INTRODUCTION</vt:lpstr>
      <vt:lpstr>PowerPoint Presentation</vt:lpstr>
      <vt:lpstr>PowerPoint Presentation</vt:lpstr>
      <vt:lpstr>PowerPoint Presentation</vt:lpstr>
      <vt:lpstr>PowerPoint Presentation</vt:lpstr>
      <vt:lpstr>ADVANTAGES AND DISADVANTAGES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National Institute of Technology Agartala </dc:title>
  <dc:creator>Shashwat Saroj</dc:creator>
  <cp:lastModifiedBy>Shashwat Saroj</cp:lastModifiedBy>
  <cp:revision>8</cp:revision>
  <dcterms:created xsi:type="dcterms:W3CDTF">2022-08-22T10:01:04Z</dcterms:created>
  <dcterms:modified xsi:type="dcterms:W3CDTF">2022-08-29T02:40:29Z</dcterms:modified>
</cp:coreProperties>
</file>