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7" r:id="rId9"/>
    <p:sldId id="2146847066" r:id="rId10"/>
    <p:sldId id="2146847068" r:id="rId11"/>
    <p:sldId id="265" r:id="rId12"/>
    <p:sldId id="266" r:id="rId13"/>
    <p:sldId id="267" r:id="rId14"/>
    <p:sldId id="2146847063" r:id="rId15"/>
    <p:sldId id="2146847064" r:id="rId16"/>
    <p:sldId id="2146847065" r:id="rId17"/>
    <p:sldId id="2146847055" r:id="rId18"/>
    <p:sldId id="268" r:id="rId19"/>
    <p:sldId id="2146847069" r:id="rId20"/>
    <p:sldId id="269" r:id="rId21"/>
    <p:sldId id="2146847059"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us-south.ml.cloud.ibm.com/ml/v4/deployments/a503c0d2-f89f-43ff-879b-993743f81a81/ai_service?version=2021-05-0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Shashwat Kumar Trivedi  </a:t>
            </a:r>
          </a:p>
          <a:p>
            <a:pPr marL="457200" indent="-457200">
              <a:buAutoNum type="arabicPeriod"/>
            </a:pPr>
            <a:r>
              <a:rPr lang="en-US" sz="2000" b="1" dirty="0">
                <a:solidFill>
                  <a:schemeClr val="accent1">
                    <a:lumMod val="75000"/>
                  </a:schemeClr>
                </a:solidFill>
                <a:latin typeface="Arial"/>
                <a:cs typeface="Arial"/>
              </a:rPr>
              <a:t>Vellore Institute of technology [CSE(IOT)]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67064526-DB30-A072-1B15-FB99B23CC9BB}"/>
              </a:ext>
            </a:extLst>
          </p:cNvPr>
          <p:cNvPicPr>
            <a:picLocks noGrp="1" noChangeAspect="1"/>
          </p:cNvPicPr>
          <p:nvPr>
            <p:ph idx="1"/>
          </p:nvPr>
        </p:nvPicPr>
        <p:blipFill>
          <a:blip r:embed="rId2"/>
          <a:stretch>
            <a:fillRect/>
          </a:stretch>
        </p:blipFill>
        <p:spPr>
          <a:xfrm>
            <a:off x="1189743" y="1301750"/>
            <a:ext cx="9812514" cy="4673600"/>
          </a:xfr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3A07-58F6-DAD4-E90C-E55E5F6FFA7D}"/>
              </a:ext>
            </a:extLst>
          </p:cNvPr>
          <p:cNvSpPr>
            <a:spLocks noGrp="1"/>
          </p:cNvSpPr>
          <p:nvPr>
            <p:ph type="title"/>
          </p:nvPr>
        </p:nvSpPr>
        <p:spPr/>
        <p:txBody>
          <a:bodyPr/>
          <a:lstStyle/>
          <a:p>
            <a:r>
              <a:rPr lang="en-US" dirty="0">
                <a:solidFill>
                  <a:schemeClr val="accent1"/>
                </a:solidFill>
              </a:rPr>
              <a:t>RESULT</a:t>
            </a:r>
            <a:endParaRPr lang="en-IN" dirty="0">
              <a:solidFill>
                <a:schemeClr val="accent1"/>
              </a:solidFill>
            </a:endParaRPr>
          </a:p>
        </p:txBody>
      </p:sp>
      <p:pic>
        <p:nvPicPr>
          <p:cNvPr id="9" name="Content Placeholder 8">
            <a:extLst>
              <a:ext uri="{FF2B5EF4-FFF2-40B4-BE49-F238E27FC236}">
                <a16:creationId xmlns:a16="http://schemas.microsoft.com/office/drawing/2014/main" id="{A84EB2D4-D5E2-0E91-2B6F-A6986C9C5C87}"/>
              </a:ext>
            </a:extLst>
          </p:cNvPr>
          <p:cNvPicPr>
            <a:picLocks noGrp="1" noChangeAspect="1"/>
          </p:cNvPicPr>
          <p:nvPr>
            <p:ph idx="1"/>
          </p:nvPr>
        </p:nvPicPr>
        <p:blipFill>
          <a:blip r:embed="rId2"/>
          <a:stretch>
            <a:fillRect/>
          </a:stretch>
        </p:blipFill>
        <p:spPr>
          <a:xfrm>
            <a:off x="352430" y="1232452"/>
            <a:ext cx="6674507" cy="4673600"/>
          </a:xfrm>
        </p:spPr>
      </p:pic>
    </p:spTree>
    <p:extLst>
      <p:ext uri="{BB962C8B-B14F-4D97-AF65-F5344CB8AC3E}">
        <p14:creationId xmlns:p14="http://schemas.microsoft.com/office/powerpoint/2010/main" val="3672773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B316A-0120-1533-3C89-39CC1C9E0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E33AAF-D599-16B1-9664-43E87E5AD255}"/>
              </a:ext>
            </a:extLst>
          </p:cNvPr>
          <p:cNvSpPr>
            <a:spLocks noGrp="1"/>
          </p:cNvSpPr>
          <p:nvPr>
            <p:ph type="title"/>
          </p:nvPr>
        </p:nvSpPr>
        <p:spPr/>
        <p:txBody>
          <a:bodyPr/>
          <a:lstStyle/>
          <a:p>
            <a:r>
              <a:rPr lang="en-US" dirty="0">
                <a:solidFill>
                  <a:schemeClr val="accent1"/>
                </a:solidFill>
              </a:rPr>
              <a:t>RESULT</a:t>
            </a:r>
            <a:endParaRPr lang="en-IN" dirty="0">
              <a:solidFill>
                <a:schemeClr val="accent1"/>
              </a:solidFill>
            </a:endParaRPr>
          </a:p>
        </p:txBody>
      </p:sp>
      <p:pic>
        <p:nvPicPr>
          <p:cNvPr id="5" name="Content Placeholder 4">
            <a:extLst>
              <a:ext uri="{FF2B5EF4-FFF2-40B4-BE49-F238E27FC236}">
                <a16:creationId xmlns:a16="http://schemas.microsoft.com/office/drawing/2014/main" id="{22482DF1-F46F-3AC3-C399-28DB03DE1384}"/>
              </a:ext>
            </a:extLst>
          </p:cNvPr>
          <p:cNvPicPr>
            <a:picLocks noGrp="1" noChangeAspect="1"/>
          </p:cNvPicPr>
          <p:nvPr>
            <p:ph idx="1"/>
          </p:nvPr>
        </p:nvPicPr>
        <p:blipFill>
          <a:blip r:embed="rId2"/>
          <a:stretch>
            <a:fillRect/>
          </a:stretch>
        </p:blipFill>
        <p:spPr>
          <a:xfrm>
            <a:off x="328842" y="1232452"/>
            <a:ext cx="6581629" cy="4673600"/>
          </a:xfrm>
        </p:spPr>
      </p:pic>
    </p:spTree>
    <p:extLst>
      <p:ext uri="{BB962C8B-B14F-4D97-AF65-F5344CB8AC3E}">
        <p14:creationId xmlns:p14="http://schemas.microsoft.com/office/powerpoint/2010/main" val="306708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80262-12A6-0A2E-2B13-76C47F314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81EFD-0DF3-1E85-7862-F6ABF48CA44A}"/>
              </a:ext>
            </a:extLst>
          </p:cNvPr>
          <p:cNvSpPr>
            <a:spLocks noGrp="1"/>
          </p:cNvSpPr>
          <p:nvPr>
            <p:ph type="title"/>
          </p:nvPr>
        </p:nvSpPr>
        <p:spPr/>
        <p:txBody>
          <a:bodyPr/>
          <a:lstStyle/>
          <a:p>
            <a:r>
              <a:rPr lang="en-US" dirty="0">
                <a:solidFill>
                  <a:schemeClr val="accent1"/>
                </a:solidFill>
              </a:rPr>
              <a:t>RESULT</a:t>
            </a:r>
            <a:endParaRPr lang="en-IN" dirty="0">
              <a:solidFill>
                <a:schemeClr val="accent1"/>
              </a:solidFill>
            </a:endParaRPr>
          </a:p>
        </p:txBody>
      </p:sp>
      <p:pic>
        <p:nvPicPr>
          <p:cNvPr id="7" name="Content Placeholder 6">
            <a:extLst>
              <a:ext uri="{FF2B5EF4-FFF2-40B4-BE49-F238E27FC236}">
                <a16:creationId xmlns:a16="http://schemas.microsoft.com/office/drawing/2014/main" id="{3AC0A0E7-F2F9-9C28-2825-742E51DB6F40}"/>
              </a:ext>
            </a:extLst>
          </p:cNvPr>
          <p:cNvPicPr>
            <a:picLocks noGrp="1" noChangeAspect="1"/>
          </p:cNvPicPr>
          <p:nvPr>
            <p:ph idx="1"/>
          </p:nvPr>
        </p:nvPicPr>
        <p:blipFill>
          <a:blip r:embed="rId2"/>
          <a:stretch>
            <a:fillRect/>
          </a:stretch>
        </p:blipFill>
        <p:spPr>
          <a:xfrm>
            <a:off x="581192" y="1260525"/>
            <a:ext cx="11029950" cy="3776695"/>
          </a:xfrm>
        </p:spPr>
      </p:pic>
    </p:spTree>
    <p:extLst>
      <p:ext uri="{BB962C8B-B14F-4D97-AF65-F5344CB8AC3E}">
        <p14:creationId xmlns:p14="http://schemas.microsoft.com/office/powerpoint/2010/main" val="1980787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Expand recommendation algorithms with more advanced machine learning or deep learning to further personalize user experiences.</a:t>
            </a:r>
          </a:p>
          <a:p>
            <a:r>
              <a:rPr lang="en-US" dirty="0"/>
              <a:t>Integrate wearables and IoT data for real-time fitness tracking and adaptive suggestions.</a:t>
            </a:r>
          </a:p>
          <a:p>
            <a:r>
              <a:rPr lang="en-US" dirty="0"/>
              <a:t>Enhance nutrition guidance with comprehensive databases and dietitian-approved plans.</a:t>
            </a:r>
          </a:p>
          <a:p>
            <a:r>
              <a:rPr lang="en-US" dirty="0"/>
              <a:t>Localize for multiple languages and expand wellness topics (sleep, mental health, etc.).</a:t>
            </a:r>
          </a:p>
          <a:p>
            <a:r>
              <a:rPr lang="en-US" dirty="0"/>
              <a:t>Explore advanced deployment options using edge computing or expanding to multiple regions.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742897"/>
          </a:xfrm>
        </p:spPr>
        <p:txBody>
          <a:bodyPr>
            <a:normAutofit fontScale="92500" lnSpcReduction="20000"/>
          </a:bodyPr>
          <a:lstStyle/>
          <a:p>
            <a:pPr marL="305435" indent="-305435"/>
            <a:endParaRPr lang="en-US" dirty="0"/>
          </a:p>
          <a:p>
            <a:pPr marL="305435" indent="-305435"/>
            <a:endParaRPr lang="en-US" b="1" dirty="0"/>
          </a:p>
          <a:p>
            <a:pPr marL="305435" indent="-305435"/>
            <a:endParaRPr lang="en-US" dirty="0"/>
          </a:p>
          <a:p>
            <a:pPr marL="305435" indent="-305435"/>
            <a:endParaRPr lang="en-US" dirty="0"/>
          </a:p>
          <a:p>
            <a:pPr marL="305435" indent="-305435"/>
            <a:r>
              <a:rPr lang="en-US" dirty="0"/>
              <a:t>The Fitness Buddy project demonstrates an effective, intelligent assistant for promoting healthy living by providing tailored fitness and nutrition advice. It addresses common barriers like individualization, cost, and time constraints through IBM’s advanced cloud and AI technologies. The implemented solution provides on-demand support and motivation, highlighting the potential for accessible digital health coaching.</a:t>
            </a:r>
          </a:p>
          <a:p>
            <a:pPr marL="0" indent="0">
              <a:buNone/>
            </a:pPr>
            <a:endParaRPr lang="en-US" b="1" dirty="0"/>
          </a:p>
          <a:p>
            <a:pPr marL="0" indent="0">
              <a:buNone/>
            </a:pPr>
            <a:endParaRPr lang="en-US" b="1" dirty="0"/>
          </a:p>
          <a:p>
            <a:pPr marL="0" indent="0">
              <a:buNone/>
            </a:pPr>
            <a:r>
              <a:rPr lang="en-US" b="1" dirty="0"/>
              <a:t>  LINKS:</a:t>
            </a:r>
          </a:p>
          <a:p>
            <a:pPr marL="0" indent="0">
              <a:buNone/>
            </a:pPr>
            <a:r>
              <a:rPr lang="en-US" b="1" dirty="0">
                <a:hlinkClick r:id="rId2"/>
              </a:rPr>
              <a:t>https://us-south.ml.cloud.ibm.com/ml/v4/deployments/a503c0d2-f89f-43ff-879b-993743f81a81/ai_service?version=2021-05-01</a:t>
            </a:r>
            <a:endParaRPr lang="en-US" b="1" dirty="0"/>
          </a:p>
          <a:p>
            <a:pPr marL="0" indent="0">
              <a:buNone/>
            </a:pPr>
            <a:r>
              <a:rPr lang="en-US" b="1" dirty="0"/>
              <a:t>https://dataplatform.cloud.ibm.com/ml-runtime/deployments/a503c0d2-f89f-43ff-879b-993743f81a81/chat?space_id=1c07d67d-d760-47a2-a48e-96c9705edcea&amp;context=wx&amp;flush=true</a:t>
            </a:r>
          </a:p>
          <a:p>
            <a:pPr marL="305435" indent="-305435"/>
            <a:endParaRPr lang="en-US" dirty="0"/>
          </a:p>
          <a:p>
            <a:pPr marL="305435" indent="-305435"/>
            <a:endParaRPr lang="en-US" dirty="0"/>
          </a:p>
          <a:p>
            <a:pPr marL="305435" indent="-305435"/>
            <a:endParaRPr lang="en-US" dirty="0"/>
          </a:p>
          <a:p>
            <a:pPr marL="305435" indent="-305435"/>
            <a:endParaRPr lang="en-US" dirty="0"/>
          </a:p>
          <a:p>
            <a:pPr marL="305435" indent="-305435"/>
            <a:endParaRPr lang="en-US"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1A798-3E82-A3C3-0DA9-4CDE6A6F62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E6936C-33FC-8B85-46CF-7D36114E7FDC}"/>
              </a:ext>
            </a:extLst>
          </p:cNvPr>
          <p:cNvSpPr>
            <a:spLocks noGrp="1"/>
          </p:cNvSpPr>
          <p:nvPr>
            <p:ph type="title"/>
          </p:nvPr>
        </p:nvSpPr>
        <p:spPr/>
        <p:txBody>
          <a:bodyPr>
            <a:normAutofit fontScale="90000"/>
          </a:bodyPr>
          <a:lstStyle/>
          <a:p>
            <a:r>
              <a:rPr lang="en-US" sz="4400" dirty="0">
                <a:solidFill>
                  <a:schemeClr val="accent1"/>
                </a:solidFill>
              </a:rPr>
              <a:t>GITHUB</a:t>
            </a:r>
          </a:p>
        </p:txBody>
      </p:sp>
      <p:sp>
        <p:nvSpPr>
          <p:cNvPr id="2" name="Content Placeholder 1">
            <a:extLst>
              <a:ext uri="{FF2B5EF4-FFF2-40B4-BE49-F238E27FC236}">
                <a16:creationId xmlns:a16="http://schemas.microsoft.com/office/drawing/2014/main" id="{12D12D92-4F7C-7305-C710-B5EC8BB0BCCA}"/>
              </a:ext>
            </a:extLst>
          </p:cNvPr>
          <p:cNvSpPr>
            <a:spLocks noGrp="1"/>
          </p:cNvSpPr>
          <p:nvPr>
            <p:ph idx="1"/>
          </p:nvPr>
        </p:nvSpPr>
        <p:spPr>
          <a:xfrm>
            <a:off x="452403" y="1640303"/>
            <a:ext cx="11029615" cy="4673324"/>
          </a:xfrm>
        </p:spPr>
        <p:txBody>
          <a:bodyPr>
            <a:normAutofit/>
          </a:bodyPr>
          <a:lstStyle/>
          <a:p>
            <a:pPr marL="0" indent="0">
              <a:buNone/>
            </a:pPr>
            <a:r>
              <a:rPr lang="en-IN" sz="3600" dirty="0"/>
              <a:t>https://github.com/shashwat702/FITTY</a:t>
            </a:r>
          </a:p>
        </p:txBody>
      </p:sp>
    </p:spTree>
    <p:extLst>
      <p:ext uri="{BB962C8B-B14F-4D97-AF65-F5344CB8AC3E}">
        <p14:creationId xmlns:p14="http://schemas.microsoft.com/office/powerpoint/2010/main" val="289774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dirty="0"/>
              <a:t>IBM Cloud and Watson Assistant official documentation</a:t>
            </a:r>
          </a:p>
          <a:p>
            <a:r>
              <a:rPr lang="en-US" dirty="0"/>
              <a:t>Research on personalized nutrition and fitness recommendations</a:t>
            </a:r>
          </a:p>
          <a:p>
            <a:r>
              <a:rPr lang="en-US" dirty="0"/>
              <a:t>Best practices in conversational AI</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A96C5A3-6423-F463-F191-BF52943993A8}"/>
              </a:ext>
            </a:extLst>
          </p:cNvPr>
          <p:cNvPicPr>
            <a:picLocks noGrp="1" noChangeAspect="1"/>
          </p:cNvPicPr>
          <p:nvPr>
            <p:ph idx="1"/>
          </p:nvPr>
        </p:nvPicPr>
        <p:blipFill>
          <a:blip r:embed="rId2"/>
          <a:stretch>
            <a:fillRect/>
          </a:stretch>
        </p:blipFill>
        <p:spPr>
          <a:xfrm>
            <a:off x="2809258" y="1301750"/>
            <a:ext cx="6573483" cy="5058410"/>
          </a:xfr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839F858-3D7F-1359-5AB6-51685F78DDDA}"/>
              </a:ext>
            </a:extLst>
          </p:cNvPr>
          <p:cNvPicPr>
            <a:picLocks noGrp="1" noChangeAspect="1"/>
          </p:cNvPicPr>
          <p:nvPr>
            <p:ph idx="1"/>
          </p:nvPr>
        </p:nvPicPr>
        <p:blipFill>
          <a:blip r:embed="rId2"/>
          <a:stretch>
            <a:fillRect/>
          </a:stretch>
        </p:blipFill>
        <p:spPr>
          <a:xfrm>
            <a:off x="1901393" y="1301750"/>
            <a:ext cx="8389214" cy="4673600"/>
          </a:xfr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Fitness Buddy The challenge - 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on-demand fitness advice, healthy lifestyle suggestions, and basic nutrition guidance—all tailored to individual needs and available at any time. Fitness Buddy aims to solve this problem by offering a conversational, AI-powered health and fitness coach that can: Recommend home workouts and routines based on user input. Provide motivational tips and daily fitness inspiration.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t>The Fitness Buddy system aims to address these challenges by offering a conversational, AI-powered health and fitness coach that provides:</a:t>
            </a:r>
          </a:p>
          <a:p>
            <a:r>
              <a:rPr lang="en-US" dirty="0"/>
              <a:t>Personalized home workout recommendations tailored to user input and preferences.</a:t>
            </a:r>
          </a:p>
          <a:p>
            <a:r>
              <a:rPr lang="en-US" dirty="0"/>
              <a:t>Motivational tips and daily fitness inspiration to sustain engagement.</a:t>
            </a:r>
          </a:p>
          <a:p>
            <a:r>
              <a:rPr lang="en-US" dirty="0"/>
              <a:t>Suggestions for simple, nutritious meals based on dietary needs.</a:t>
            </a:r>
          </a:p>
          <a:p>
            <a:r>
              <a:rPr lang="en-US" dirty="0"/>
              <a:t>Habit-building tools and consistency encouragement.</a:t>
            </a:r>
          </a:p>
          <a:p>
            <a:r>
              <a:rPr lang="en-US" dirty="0"/>
              <a:t>A seamless digital experience accessible 24/7 via web or mobile devices.</a:t>
            </a:r>
          </a:p>
          <a:p>
            <a:r>
              <a:rPr lang="en-US" dirty="0"/>
              <a:t>The solution leverages IBM Cloud Lite services and IBM </a:t>
            </a:r>
            <a:r>
              <a:rPr lang="en-US" dirty="0" err="1"/>
              <a:t>Granity</a:t>
            </a:r>
            <a:r>
              <a:rPr lang="en-US" dirty="0"/>
              <a:t> to provide scalable, reliable, and secure infrastructure for chatbot deployment, natural language processing, and user data management.</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CE438-4303-CFCD-988E-93B70B1F5DA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B071EB9-20FC-15DD-528E-D0208CB5D37D}"/>
              </a:ext>
            </a:extLst>
          </p:cNvPr>
          <p:cNvSpPr>
            <a:spLocks noGrp="1"/>
          </p:cNvSpPr>
          <p:nvPr>
            <p:ph type="title"/>
          </p:nvPr>
        </p:nvSpPr>
        <p:spPr/>
        <p:txBody>
          <a:bodyPr>
            <a:normAutofit fontScale="90000"/>
          </a:bodyPr>
          <a:lstStyle/>
          <a:p>
            <a:r>
              <a:rPr lang="en-US" sz="4400" dirty="0">
                <a:solidFill>
                  <a:schemeClr val="accent1"/>
                </a:solidFill>
              </a:rPr>
              <a:t>IBM CLOUD SERVICES</a:t>
            </a:r>
          </a:p>
        </p:txBody>
      </p:sp>
      <p:sp>
        <p:nvSpPr>
          <p:cNvPr id="2" name="Content Placeholder 1">
            <a:extLst>
              <a:ext uri="{FF2B5EF4-FFF2-40B4-BE49-F238E27FC236}">
                <a16:creationId xmlns:a16="http://schemas.microsoft.com/office/drawing/2014/main" id="{EDF6DCF2-A0B9-90D8-8637-53908B6FEA33}"/>
              </a:ext>
            </a:extLst>
          </p:cNvPr>
          <p:cNvSpPr>
            <a:spLocks noGrp="1"/>
          </p:cNvSpPr>
          <p:nvPr>
            <p:ph idx="1"/>
          </p:nvPr>
        </p:nvSpPr>
        <p:spPr>
          <a:xfrm>
            <a:off x="452403" y="1237632"/>
            <a:ext cx="11029615" cy="4673324"/>
          </a:xfrm>
        </p:spPr>
        <p:txBody>
          <a:bodyPr>
            <a:normAutofit/>
          </a:bodyPr>
          <a:lstStyle/>
          <a:p>
            <a:pPr marL="305435" indent="-305435"/>
            <a:r>
              <a:rPr lang="en-IN" sz="3600" dirty="0"/>
              <a:t>IBM Cloud </a:t>
            </a:r>
            <a:r>
              <a:rPr lang="en-IN" sz="3600" dirty="0" err="1"/>
              <a:t>Watsonx</a:t>
            </a:r>
            <a:r>
              <a:rPr lang="en-IN" sz="3600" dirty="0"/>
              <a:t> AI Studio</a:t>
            </a:r>
          </a:p>
          <a:p>
            <a:pPr marL="305435" indent="-305435"/>
            <a:r>
              <a:rPr lang="en-IN" sz="3600" dirty="0"/>
              <a:t>IBM Cloud </a:t>
            </a:r>
            <a:r>
              <a:rPr lang="en-IN" sz="3600" dirty="0" err="1"/>
              <a:t>Watsonx</a:t>
            </a:r>
            <a:r>
              <a:rPr lang="en-IN" sz="3600" dirty="0"/>
              <a:t> AI runtime</a:t>
            </a:r>
          </a:p>
          <a:p>
            <a:pPr marL="305435" indent="-305435"/>
            <a:r>
              <a:rPr lang="en-IN" sz="3600" dirty="0"/>
              <a:t>IBM Cloud Agent Lab</a:t>
            </a:r>
          </a:p>
          <a:p>
            <a:pPr marL="305435" indent="-305435"/>
            <a:r>
              <a:rPr lang="en-IN" sz="3600" dirty="0"/>
              <a:t>IBM Granite foundation model</a:t>
            </a:r>
          </a:p>
          <a:p>
            <a:pPr marL="0" indent="0">
              <a:buNone/>
            </a:pPr>
            <a:endParaRPr lang="en-IN" sz="3600" dirty="0"/>
          </a:p>
        </p:txBody>
      </p:sp>
    </p:spTree>
    <p:extLst>
      <p:ext uri="{BB962C8B-B14F-4D97-AF65-F5344CB8AC3E}">
        <p14:creationId xmlns:p14="http://schemas.microsoft.com/office/powerpoint/2010/main" val="253484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DB9B6-1688-3A47-1773-E7F0BAA57A6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E65B89F-FF4D-4A5D-BD2A-89A46E515CD4}"/>
              </a:ext>
            </a:extLst>
          </p:cNvPr>
          <p:cNvSpPr>
            <a:spLocks noGrp="1"/>
          </p:cNvSpPr>
          <p:nvPr>
            <p:ph type="title"/>
          </p:nvPr>
        </p:nvSpPr>
        <p:spPr/>
        <p:txBody>
          <a:bodyPr>
            <a:normAutofit fontScale="90000"/>
          </a:bodyPr>
          <a:lstStyle/>
          <a:p>
            <a:r>
              <a:rPr lang="en-US" sz="4400" dirty="0">
                <a:solidFill>
                  <a:schemeClr val="accent1"/>
                </a:solidFill>
              </a:rPr>
              <a:t>TECHNOLOGY USED:</a:t>
            </a:r>
          </a:p>
        </p:txBody>
      </p:sp>
      <p:sp>
        <p:nvSpPr>
          <p:cNvPr id="2" name="Content Placeholder 1">
            <a:extLst>
              <a:ext uri="{FF2B5EF4-FFF2-40B4-BE49-F238E27FC236}">
                <a16:creationId xmlns:a16="http://schemas.microsoft.com/office/drawing/2014/main" id="{74A0F4A1-2887-2517-FAB9-A265D5D8445A}"/>
              </a:ext>
            </a:extLst>
          </p:cNvPr>
          <p:cNvSpPr>
            <a:spLocks noGrp="1"/>
          </p:cNvSpPr>
          <p:nvPr>
            <p:ph idx="1"/>
          </p:nvPr>
        </p:nvSpPr>
        <p:spPr>
          <a:xfrm>
            <a:off x="452403" y="1237632"/>
            <a:ext cx="11029615" cy="4673324"/>
          </a:xfrm>
        </p:spPr>
        <p:txBody>
          <a:bodyPr>
            <a:normAutofit/>
          </a:bodyPr>
          <a:lstStyle/>
          <a:p>
            <a:pPr marL="0" indent="0">
              <a:buNone/>
            </a:pPr>
            <a:r>
              <a:rPr lang="en-US" sz="3600" dirty="0">
                <a:solidFill>
                  <a:srgbClr val="000000"/>
                </a:solidFill>
                <a:latin typeface="Calibri"/>
                <a:ea typeface="Calibri"/>
                <a:cs typeface="Calibri"/>
              </a:rPr>
              <a:t>IBM cloud lite services</a:t>
            </a:r>
          </a:p>
          <a:p>
            <a:pPr marL="0" indent="0">
              <a:buNone/>
            </a:pPr>
            <a:r>
              <a:rPr lang="en-US" sz="3600" dirty="0">
                <a:solidFill>
                  <a:srgbClr val="000000"/>
                </a:solidFill>
                <a:latin typeface="Calibri"/>
                <a:ea typeface="Calibri"/>
                <a:cs typeface="Calibri"/>
              </a:rPr>
              <a:t>Natural Language Processing (NLP)</a:t>
            </a:r>
          </a:p>
          <a:p>
            <a:pPr marL="0" indent="0">
              <a:buNone/>
            </a:pPr>
            <a:r>
              <a:rPr lang="en-US" sz="3600" dirty="0">
                <a:solidFill>
                  <a:srgbClr val="000000"/>
                </a:solidFill>
                <a:latin typeface="Calibri"/>
                <a:ea typeface="Calibri"/>
                <a:cs typeface="Calibri"/>
              </a:rPr>
              <a:t>Retrieval Augmented Generation (RAG)</a:t>
            </a:r>
          </a:p>
          <a:p>
            <a:pPr marL="0" indent="0">
              <a:buNone/>
            </a:pPr>
            <a:r>
              <a:rPr lang="en-US" sz="3600" dirty="0">
                <a:solidFill>
                  <a:srgbClr val="000000"/>
                </a:solidFill>
                <a:latin typeface="Calibri"/>
                <a:ea typeface="Calibri"/>
                <a:cs typeface="Calibri"/>
              </a:rPr>
              <a:t>IBM Granite model</a:t>
            </a:r>
          </a:p>
          <a:p>
            <a:pPr marL="0" indent="0">
              <a:buNone/>
            </a:pPr>
            <a:endParaRPr lang="en-IN" sz="3600" dirty="0"/>
          </a:p>
        </p:txBody>
      </p:sp>
    </p:spTree>
    <p:extLst>
      <p:ext uri="{BB962C8B-B14F-4D97-AF65-F5344CB8AC3E}">
        <p14:creationId xmlns:p14="http://schemas.microsoft.com/office/powerpoint/2010/main" val="4276497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08DE6-F4B1-69BA-8176-8CCB055C66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63B50A3-5B1D-D4DD-553B-7A17F8FC50E1}"/>
              </a:ext>
            </a:extLst>
          </p:cNvPr>
          <p:cNvSpPr>
            <a:spLocks noGrp="1"/>
          </p:cNvSpPr>
          <p:nvPr>
            <p:ph type="title"/>
          </p:nvPr>
        </p:nvSpPr>
        <p:spPr/>
        <p:txBody>
          <a:bodyPr>
            <a:normAutofit fontScale="90000"/>
          </a:bodyPr>
          <a:lstStyle/>
          <a:p>
            <a:r>
              <a:rPr lang="en-US" sz="4400" dirty="0">
                <a:solidFill>
                  <a:schemeClr val="accent1"/>
                </a:solidFill>
              </a:rPr>
              <a:t>WOW FACTORS</a:t>
            </a:r>
          </a:p>
        </p:txBody>
      </p:sp>
      <p:sp>
        <p:nvSpPr>
          <p:cNvPr id="2" name="Content Placeholder 1">
            <a:extLst>
              <a:ext uri="{FF2B5EF4-FFF2-40B4-BE49-F238E27FC236}">
                <a16:creationId xmlns:a16="http://schemas.microsoft.com/office/drawing/2014/main" id="{01E6D069-9DA2-7CF5-53B0-98BB0A9D03B4}"/>
              </a:ext>
            </a:extLst>
          </p:cNvPr>
          <p:cNvSpPr>
            <a:spLocks noGrp="1"/>
          </p:cNvSpPr>
          <p:nvPr>
            <p:ph idx="1"/>
          </p:nvPr>
        </p:nvSpPr>
        <p:spPr>
          <a:xfrm>
            <a:off x="452403" y="1640303"/>
            <a:ext cx="11029615" cy="4673324"/>
          </a:xfrm>
        </p:spPr>
        <p:txBody>
          <a:bodyPr>
            <a:normAutofit fontScale="85000" lnSpcReduction="10000"/>
          </a:bodyPr>
          <a:lstStyle/>
          <a:p>
            <a:r>
              <a:rPr lang="en-US" b="1" dirty="0"/>
              <a:t>24/7 Personalized Assistant:</a:t>
            </a:r>
            <a:br>
              <a:rPr lang="en-US" dirty="0"/>
            </a:br>
            <a:r>
              <a:rPr lang="en-US" dirty="0"/>
              <a:t>Users receive customized health, workout, and nutrition guidance instantly, anytime, from anywhere—eliminating the need for costly human trainers.</a:t>
            </a:r>
          </a:p>
          <a:p>
            <a:r>
              <a:rPr lang="en-US" b="1" dirty="0"/>
              <a:t>Conversational AI:</a:t>
            </a:r>
            <a:br>
              <a:rPr lang="en-US" dirty="0"/>
            </a:br>
            <a:r>
              <a:rPr lang="en-US" dirty="0"/>
              <a:t>Integrates advanced natural language processing (NLP) for smooth, human-like interaction, making health advice accessible to everyone regardless of technical skills.</a:t>
            </a:r>
          </a:p>
          <a:p>
            <a:r>
              <a:rPr lang="en-US" b="1" dirty="0"/>
              <a:t>Adaptive Recommendations:</a:t>
            </a:r>
            <a:br>
              <a:rPr lang="en-US" dirty="0"/>
            </a:br>
            <a:r>
              <a:rPr lang="en-US" dirty="0"/>
              <a:t>Dynamically adjusts workout and meal suggestions based on user progress, preferences, and lifestyle, offering a truly tailored experience.</a:t>
            </a:r>
          </a:p>
          <a:p>
            <a:r>
              <a:rPr lang="en-US" b="1" dirty="0"/>
              <a:t>Motivational Engine:</a:t>
            </a:r>
            <a:br>
              <a:rPr lang="en-US" dirty="0"/>
            </a:br>
            <a:r>
              <a:rPr lang="en-US" dirty="0"/>
              <a:t>Provides real-time encouragement, inspirational tips, and streak tracking—helping users build lasting healthy habits and stay committed to their goals.</a:t>
            </a:r>
          </a:p>
          <a:p>
            <a:r>
              <a:rPr lang="en-US" b="1" dirty="0"/>
              <a:t>Easy Integration:</a:t>
            </a:r>
            <a:br>
              <a:rPr lang="en-US" dirty="0"/>
            </a:br>
            <a:r>
              <a:rPr lang="en-US" dirty="0"/>
              <a:t>Ready to deploy via web, mobile apps, or smart speakers, making healthy living available across multiple platforms and devices.</a:t>
            </a:r>
          </a:p>
          <a:p>
            <a:r>
              <a:rPr lang="en-US" b="1" dirty="0"/>
              <a:t>Privacy &amp; Security:</a:t>
            </a:r>
            <a:br>
              <a:rPr lang="en-US" dirty="0"/>
            </a:br>
            <a:r>
              <a:rPr lang="en-US" dirty="0"/>
              <a:t>Leverages IBM Cloud’s robust infrastructure, ensuring user data is handled securely and recommendations are delivered responsibly.</a:t>
            </a:r>
          </a:p>
          <a:p>
            <a:r>
              <a:rPr lang="en-US" b="1" dirty="0"/>
              <a:t>Cost-Effective:</a:t>
            </a:r>
            <a:br>
              <a:rPr lang="en-US" dirty="0"/>
            </a:br>
            <a:r>
              <a:rPr lang="en-US" dirty="0"/>
              <a:t>Delivers premium, AI-powered wellness coaching to everyone at zero or minimal cost, democratizing access to expert fitness advice.</a:t>
            </a:r>
          </a:p>
          <a:p>
            <a:pPr marL="0" indent="0">
              <a:buNone/>
            </a:pPr>
            <a:endParaRPr lang="en-IN" sz="3600" dirty="0"/>
          </a:p>
        </p:txBody>
      </p:sp>
    </p:spTree>
    <p:extLst>
      <p:ext uri="{BB962C8B-B14F-4D97-AF65-F5344CB8AC3E}">
        <p14:creationId xmlns:p14="http://schemas.microsoft.com/office/powerpoint/2010/main" val="2261097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dirty="0">
                <a:solidFill>
                  <a:schemeClr val="accent1"/>
                </a:solidFill>
                <a:latin typeface="Calibri Light"/>
                <a:cs typeface="Calibri Light"/>
              </a:rPr>
              <a:t>END USERS</a:t>
            </a: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r>
              <a:rPr lang="en-US" b="1" dirty="0"/>
              <a:t>Busy Professionals:</a:t>
            </a:r>
            <a:br>
              <a:rPr lang="en-US" dirty="0"/>
            </a:br>
            <a:r>
              <a:rPr lang="en-US" dirty="0"/>
              <a:t>Individuals with tight schedules who need flexible, on-demand fitness support and motivation.</a:t>
            </a:r>
          </a:p>
          <a:p>
            <a:r>
              <a:rPr lang="en-US" b="1" dirty="0"/>
              <a:t>Students:</a:t>
            </a:r>
            <a:br>
              <a:rPr lang="en-US" dirty="0"/>
            </a:br>
            <a:r>
              <a:rPr lang="en-US" dirty="0"/>
              <a:t>Academic users seeking healthier lifestyle options and consistent routines amid study pressures.</a:t>
            </a:r>
          </a:p>
          <a:p>
            <a:r>
              <a:rPr lang="en-US" b="1" dirty="0"/>
              <a:t>Home-Based Exercisers:</a:t>
            </a:r>
            <a:br>
              <a:rPr lang="en-US" dirty="0"/>
            </a:br>
            <a:r>
              <a:rPr lang="en-US" dirty="0"/>
              <a:t>People preferring to work out at home, needing guided routines and nutrition tips without a gym membership.</a:t>
            </a:r>
          </a:p>
          <a:p>
            <a:r>
              <a:rPr lang="en-US" b="1" dirty="0"/>
              <a:t>Fitness Beginners:</a:t>
            </a:r>
            <a:br>
              <a:rPr lang="en-US" dirty="0"/>
            </a:br>
            <a:r>
              <a:rPr lang="en-US" dirty="0"/>
              <a:t>Those new to exercise or health routines looking for simple, safe, and progressive guidance.</a:t>
            </a:r>
          </a:p>
          <a:p>
            <a:r>
              <a:rPr lang="en-US" b="1" dirty="0"/>
              <a:t>Elderly Population:</a:t>
            </a:r>
            <a:br>
              <a:rPr lang="en-US" dirty="0"/>
            </a:br>
            <a:r>
              <a:rPr lang="en-US" dirty="0"/>
              <a:t>Seniors requiring safe, low-impact workouts and gentle nutrition advice.</a:t>
            </a:r>
          </a:p>
          <a:p>
            <a:r>
              <a:rPr lang="en-US" b="1" dirty="0"/>
              <a:t>Health Enthusiasts:</a:t>
            </a:r>
            <a:br>
              <a:rPr lang="en-US" dirty="0"/>
            </a:br>
            <a:r>
              <a:rPr lang="en-US" dirty="0"/>
              <a:t>Users interested in monitoring and optimizing their lifestyle choices with AI-driven recommendations.</a:t>
            </a:r>
          </a:p>
          <a:p>
            <a:r>
              <a:rPr lang="en-US" b="1" dirty="0"/>
              <a:t>Corporate Wellness Programs:</a:t>
            </a:r>
            <a:br>
              <a:rPr lang="en-US" dirty="0"/>
            </a:br>
            <a:r>
              <a:rPr lang="en-US" dirty="0"/>
              <a:t>Organizations seeking to support staff well-being with scalable, personalized digital coaching.</a:t>
            </a:r>
          </a:p>
          <a:p>
            <a:r>
              <a:rPr lang="en-US" b="1" dirty="0"/>
              <a:t>Anyone Seeking Motivation:</a:t>
            </a:r>
            <a:br>
              <a:rPr lang="en-US" dirty="0"/>
            </a:br>
            <a:r>
              <a:rPr lang="en-US" dirty="0"/>
              <a:t>Individuals who benefit from ongoing encouragement and accountability in reaching their wellness goals.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85000" lnSpcReduction="10000"/>
          </a:bodyPr>
          <a:lstStyle/>
          <a:p>
            <a:r>
              <a:rPr lang="en-IN" b="1" dirty="0"/>
              <a:t>Algorithm Selection:</a:t>
            </a:r>
          </a:p>
          <a:p>
            <a:r>
              <a:rPr lang="en-IN" dirty="0"/>
              <a:t>For recommendation tasks: Rule-based filtering and basic machine learning models (e.g., decision tree/classification) for workouts and meal plans.</a:t>
            </a:r>
          </a:p>
          <a:p>
            <a:r>
              <a:rPr lang="en-IN" dirty="0"/>
              <a:t>Natural language understanding: IBM Watson’s NLP capabilities to interpret user requests and dialogue flow.</a:t>
            </a:r>
          </a:p>
          <a:p>
            <a:r>
              <a:rPr lang="en-IN" b="1" dirty="0"/>
              <a:t>Data Input:</a:t>
            </a:r>
          </a:p>
          <a:p>
            <a:r>
              <a:rPr lang="en-IN" dirty="0"/>
              <a:t>Personal profile (age, gender, fitness level, goals)</a:t>
            </a:r>
          </a:p>
          <a:p>
            <a:r>
              <a:rPr lang="en-IN" dirty="0"/>
              <a:t>User queries (preference for home-based workouts, dietary restrictions)</a:t>
            </a:r>
          </a:p>
          <a:p>
            <a:r>
              <a:rPr lang="en-IN" b="1" dirty="0"/>
              <a:t>Training Process:</a:t>
            </a:r>
          </a:p>
          <a:p>
            <a:r>
              <a:rPr lang="en-IN" dirty="0"/>
              <a:t>Data: Curated datasets of exercises, nutrition facts, motivational quotes.</a:t>
            </a:r>
          </a:p>
          <a:p>
            <a:r>
              <a:rPr lang="en-IN" dirty="0"/>
              <a:t>Techniques: Fine-tuning Watson Assistant dialog/intents for conversational accuracy.</a:t>
            </a:r>
          </a:p>
          <a:p>
            <a:r>
              <a:rPr lang="en-IN" dirty="0"/>
              <a:t>No sensitive health data is stored; user-specific recommendations are generated in session.</a:t>
            </a:r>
          </a:p>
          <a:p>
            <a:r>
              <a:rPr lang="en-IN" b="1" dirty="0"/>
              <a:t>Deployment:</a:t>
            </a:r>
          </a:p>
          <a:p>
            <a:r>
              <a:rPr lang="en-IN" dirty="0"/>
              <a:t>Hosted on IBM Cloud platform with endpoint accessible at your provided link.</a:t>
            </a:r>
          </a:p>
          <a:p>
            <a:r>
              <a:rPr lang="en-IN" dirty="0"/>
              <a:t>Scalable, efficient, and available for demo at any time.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1047</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FITNESS AGENT</vt:lpstr>
      <vt:lpstr>OUTLINE</vt:lpstr>
      <vt:lpstr>Problem Statement</vt:lpstr>
      <vt:lpstr>Proposed Solution</vt:lpstr>
      <vt:lpstr>IBM CLOUD SERVICES</vt:lpstr>
      <vt:lpstr>TECHNOLOGY USED:</vt:lpstr>
      <vt:lpstr>WOW FACTORS</vt:lpstr>
      <vt:lpstr>END USERS</vt:lpstr>
      <vt:lpstr>Algorithm &amp; Deployment</vt:lpstr>
      <vt:lpstr>Result</vt:lpstr>
      <vt:lpstr>RESULT</vt:lpstr>
      <vt:lpstr>RESULT</vt:lpstr>
      <vt:lpstr>RESULT</vt:lpstr>
      <vt:lpstr>PowerPoint Presentation</vt:lpstr>
      <vt:lpstr>Conclusion</vt:lpstr>
      <vt:lpstr>GITHUB</vt:lpstr>
      <vt:lpstr>References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shashwat trivedi</cp:lastModifiedBy>
  <cp:revision>30</cp:revision>
  <dcterms:created xsi:type="dcterms:W3CDTF">2021-05-26T16:50:10Z</dcterms:created>
  <dcterms:modified xsi:type="dcterms:W3CDTF">2025-07-31T13:42:29Z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