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58" r:id="rId5"/>
    <p:sldId id="259" r:id="rId6"/>
    <p:sldId id="264" r:id="rId7"/>
    <p:sldId id="265" r:id="rId8"/>
    <p:sldId id="260" r:id="rId9"/>
    <p:sldId id="261" r:id="rId10"/>
    <p:sldId id="262" r:id="rId11"/>
    <p:sldId id="263" r:id="rId12"/>
    <p:sldId id="269" r:id="rId13"/>
    <p:sldId id="266"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wat9kumar@gmail.com" initials="s" lastIdx="1" clrIdx="0">
    <p:extLst>
      <p:ext uri="{19B8F6BF-5375-455C-9EA6-DF929625EA0E}">
        <p15:presenceInfo xmlns="" xmlns:p15="http://schemas.microsoft.com/office/powerpoint/2012/main" userId="a4c81b9a4d3359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793" autoAdjust="0"/>
  </p:normalViewPr>
  <p:slideViewPr>
    <p:cSldViewPr snapToGrid="0">
      <p:cViewPr varScale="1">
        <p:scale>
          <a:sx n="71" d="100"/>
          <a:sy n="71" d="100"/>
        </p:scale>
        <p:origin x="-70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0T10:39:23.908" idx="1">
    <p:pos x="10" y="10"/>
    <p:text>The presentation deals with creating delete logs for all the delete operation to be done on a file in linux</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35FAC-C94E-4F49-9F5E-97DC119C0665}" type="datetimeFigureOut">
              <a:rPr lang="en-IN" smtClean="0"/>
              <a:pPr/>
              <a:t>14-10-2019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7C18E-D91F-4C65-92AE-7DDB00034D15}" type="slidenum">
              <a:rPr lang="en-IN" smtClean="0"/>
              <a:pPr/>
              <a:t>‹#›</a:t>
            </a:fld>
            <a:endParaRPr lang="en-IN"/>
          </a:p>
        </p:txBody>
      </p:sp>
    </p:spTree>
    <p:extLst>
      <p:ext uri="{BB962C8B-B14F-4D97-AF65-F5344CB8AC3E}">
        <p14:creationId xmlns="" xmlns:p14="http://schemas.microsoft.com/office/powerpoint/2010/main" val="1571403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the original solution to the scenario(given in the </a:t>
            </a:r>
            <a:r>
              <a:rPr lang="en-IN" dirty="0" err="1" smtClean="0"/>
              <a:t>falicitators</a:t>
            </a:r>
            <a:r>
              <a:rPr lang="en-IN" dirty="0" smtClean="0"/>
              <a:t> guide):</a:t>
            </a:r>
          </a:p>
          <a:p>
            <a:endParaRPr lang="en-IN" dirty="0" smtClean="0"/>
          </a:p>
          <a:p>
            <a:r>
              <a:rPr lang="en-IN" dirty="0" smtClean="0"/>
              <a:t>This</a:t>
            </a:r>
            <a:r>
              <a:rPr lang="en-IN" baseline="0" dirty="0" smtClean="0"/>
              <a:t> is a program of a command line input via shell scripting where the program calling/execution would look something like:</a:t>
            </a:r>
          </a:p>
          <a:p>
            <a:r>
              <a:rPr lang="en-IN" baseline="0" dirty="0" smtClean="0"/>
              <a:t>./program.sh f1 f2 f3 f4</a:t>
            </a:r>
          </a:p>
          <a:p>
            <a:r>
              <a:rPr lang="en-IN" baseline="0" dirty="0" smtClean="0"/>
              <a:t>Or</a:t>
            </a:r>
          </a:p>
          <a:p>
            <a:r>
              <a:rPr lang="en-IN" baseline="0" dirty="0" smtClean="0"/>
              <a:t>./program.sh –s f1 f2 f3 f4</a:t>
            </a:r>
          </a:p>
          <a:p>
            <a:endParaRPr lang="en-IN" baseline="0" dirty="0" smtClean="0"/>
          </a:p>
          <a:p>
            <a:r>
              <a:rPr lang="en-IN" baseline="0" dirty="0" smtClean="0"/>
              <a:t>Where f1 f2 f3…… or –s are command line inputs</a:t>
            </a:r>
          </a:p>
          <a:p>
            <a:r>
              <a:rPr lang="en-IN" baseline="0" dirty="0" smtClean="0"/>
              <a:t>(NOTE: The program specifies that if a user also give –s as an input the logs must not be created….. Something like a switch case program where if switch matches the input do or not do something)</a:t>
            </a:r>
          </a:p>
          <a:p>
            <a:endParaRPr lang="en-IN" baseline="0" dirty="0" smtClean="0"/>
          </a:p>
          <a:p>
            <a:endParaRPr lang="en-IN" dirty="0" smtClean="0"/>
          </a:p>
          <a:p>
            <a:r>
              <a:rPr lang="en-IN" dirty="0" smtClean="0"/>
              <a:t>The</a:t>
            </a:r>
            <a:r>
              <a:rPr lang="en-IN" baseline="0" dirty="0" smtClean="0"/>
              <a:t> </a:t>
            </a:r>
            <a:r>
              <a:rPr lang="en-IN" baseline="0" dirty="0" err="1" smtClean="0"/>
              <a:t>removelog</a:t>
            </a:r>
            <a:r>
              <a:rPr lang="en-IN" baseline="0" dirty="0" smtClean="0"/>
              <a:t> variable stores the address/ location of the file that stores the file that stores the logs</a:t>
            </a:r>
          </a:p>
          <a:p>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 stores the number of argument in the command line(./program.sh f1 f2 f3 f4  has 5 arguments    and    ./program.sh –s f1 f2 f3 f4  has 6 </a:t>
            </a:r>
            <a:r>
              <a:rPr lang="en-IN" baseline="0" dirty="0" err="1" smtClean="0"/>
              <a:t>agruments</a:t>
            </a:r>
            <a:r>
              <a:rPr lang="en-IN"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The if clause specifically checks for the –s condition, which if exists , causes only deletion and no generation of logs which would have been generated in the else section. The “shift” operation just shifts the index of each argument by 1 i.e. #0 becomes #1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 specifies all the arguments </a:t>
            </a:r>
            <a:r>
              <a:rPr lang="en-IN" baseline="0" dirty="0" err="1" smtClean="0"/>
              <a:t>satring</a:t>
            </a:r>
            <a:r>
              <a:rPr lang="en-IN" baseline="0" dirty="0" smtClean="0"/>
              <a:t> from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The second last line of program causes deletion(ultimate aim of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r>
              <a:rPr lang="en-IN" baseline="0" dirty="0" smtClean="0"/>
              <a:t> </a:t>
            </a:r>
            <a:endParaRPr lang="en-IN" dirty="0" smtClean="0"/>
          </a:p>
        </p:txBody>
      </p:sp>
      <p:sp>
        <p:nvSpPr>
          <p:cNvPr id="4" name="Slide Number Placeholder 3"/>
          <p:cNvSpPr>
            <a:spLocks noGrp="1"/>
          </p:cNvSpPr>
          <p:nvPr>
            <p:ph type="sldNum" sz="quarter" idx="10"/>
          </p:nvPr>
        </p:nvSpPr>
        <p:spPr/>
        <p:txBody>
          <a:bodyPr/>
          <a:lstStyle/>
          <a:p>
            <a:fld id="{5A57C18E-D91F-4C65-92AE-7DDB00034D15}" type="slidenum">
              <a:rPr lang="en-IN" smtClean="0"/>
              <a:pPr/>
              <a:t>3</a:t>
            </a:fld>
            <a:endParaRPr lang="en-IN"/>
          </a:p>
        </p:txBody>
      </p:sp>
    </p:spTree>
    <p:extLst>
      <p:ext uri="{BB962C8B-B14F-4D97-AF65-F5344CB8AC3E}">
        <p14:creationId xmlns="" xmlns:p14="http://schemas.microsoft.com/office/powerpoint/2010/main" val="301626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program is</a:t>
            </a:r>
            <a:r>
              <a:rPr lang="en-IN" baseline="0" dirty="0" smtClean="0"/>
              <a:t> a much more simplified version of the previous code, just here we focus on deletion and log generation without any other condition to keep in mind.</a:t>
            </a:r>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4</a:t>
            </a:fld>
            <a:endParaRPr lang="en-IN"/>
          </a:p>
        </p:txBody>
      </p:sp>
    </p:spTree>
    <p:extLst>
      <p:ext uri="{BB962C8B-B14F-4D97-AF65-F5344CB8AC3E}">
        <p14:creationId xmlns="" xmlns:p14="http://schemas.microsoft.com/office/powerpoint/2010/main" val="168619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shows the execution of the shell script</a:t>
            </a:r>
          </a:p>
          <a:p>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5</a:t>
            </a:fld>
            <a:endParaRPr lang="en-IN"/>
          </a:p>
        </p:txBody>
      </p:sp>
    </p:spTree>
    <p:extLst>
      <p:ext uri="{BB962C8B-B14F-4D97-AF65-F5344CB8AC3E}">
        <p14:creationId xmlns="" xmlns:p14="http://schemas.microsoft.com/office/powerpoint/2010/main" val="148698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original method is very vague</a:t>
            </a:r>
            <a:r>
              <a:rPr lang="en-IN" baseline="0" dirty="0" smtClean="0"/>
              <a:t> and not corresponding of using the power of </a:t>
            </a:r>
            <a:r>
              <a:rPr lang="en-IN" baseline="0" dirty="0" err="1" smtClean="0"/>
              <a:t>linux</a:t>
            </a:r>
            <a:r>
              <a:rPr lang="en-IN" baseline="0" dirty="0" smtClean="0"/>
              <a:t> terminal. </a:t>
            </a:r>
          </a:p>
          <a:p>
            <a:r>
              <a:rPr lang="en-IN" baseline="0" dirty="0" smtClean="0"/>
              <a:t>Therefore, a better solution for the problem would be to create our very own custom </a:t>
            </a:r>
            <a:r>
              <a:rPr lang="en-IN" baseline="0" dirty="0" err="1" smtClean="0"/>
              <a:t>linux</a:t>
            </a:r>
            <a:r>
              <a:rPr lang="en-IN" baseline="0" dirty="0" smtClean="0"/>
              <a:t> commands and use them thereafter.</a:t>
            </a:r>
          </a:p>
          <a:p>
            <a:endParaRPr lang="en-IN" dirty="0" smtClean="0"/>
          </a:p>
          <a:p>
            <a:endParaRPr lang="en-IN" dirty="0" smtClean="0"/>
          </a:p>
          <a:p>
            <a:r>
              <a:rPr lang="en-IN" dirty="0" smtClean="0"/>
              <a:t>All command are created using .</a:t>
            </a:r>
            <a:r>
              <a:rPr lang="en-IN" dirty="0" err="1" smtClean="0"/>
              <a:t>bashrc</a:t>
            </a:r>
            <a:r>
              <a:rPr lang="en-IN" dirty="0" smtClean="0"/>
              <a:t> file simply because</a:t>
            </a:r>
            <a:r>
              <a:rPr lang="en-IN" baseline="0" dirty="0" smtClean="0"/>
              <a:t> this is the file that would be loaded first when the terminal opens, therefore any file in any directory could be deleted and its logs be generated, which wasn’t possible with the previous solution.</a:t>
            </a:r>
          </a:p>
          <a:p>
            <a:r>
              <a:rPr lang="en-IN" baseline="0" dirty="0" smtClean="0"/>
              <a:t>This works something like the pre-processor directive of the c or </a:t>
            </a:r>
            <a:r>
              <a:rPr lang="en-IN" baseline="0" dirty="0" err="1" smtClean="0"/>
              <a:t>c++</a:t>
            </a:r>
            <a:r>
              <a:rPr lang="en-IN" baseline="0" dirty="0" smtClean="0"/>
              <a:t> program, where the #define would plunge all the header files into the program before any other compilation or execution, therefore making all functions and processes available throughout the entire program.</a:t>
            </a:r>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7</a:t>
            </a:fld>
            <a:endParaRPr lang="en-IN"/>
          </a:p>
        </p:txBody>
      </p:sp>
    </p:spTree>
    <p:extLst>
      <p:ext uri="{BB962C8B-B14F-4D97-AF65-F5344CB8AC3E}">
        <p14:creationId xmlns="" xmlns:p14="http://schemas.microsoft.com/office/powerpoint/2010/main" val="14173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picture states the way to create our own custom </a:t>
            </a:r>
            <a:r>
              <a:rPr lang="en-IN" dirty="0" err="1" smtClean="0"/>
              <a:t>linux</a:t>
            </a:r>
            <a:r>
              <a:rPr lang="en-IN" dirty="0" smtClean="0"/>
              <a:t> commands.</a:t>
            </a:r>
          </a:p>
          <a:p>
            <a:endParaRPr lang="en-IN" dirty="0" smtClean="0"/>
          </a:p>
          <a:p>
            <a:r>
              <a:rPr lang="en-IN" dirty="0" smtClean="0"/>
              <a:t>Just</a:t>
            </a:r>
            <a:r>
              <a:rPr lang="en-IN" baseline="0" dirty="0" smtClean="0"/>
              <a:t> open .</a:t>
            </a:r>
            <a:r>
              <a:rPr lang="en-IN" baseline="0" dirty="0" err="1" smtClean="0"/>
              <a:t>bashrc</a:t>
            </a:r>
            <a:r>
              <a:rPr lang="en-IN" baseline="0" dirty="0" smtClean="0"/>
              <a:t> file(via </a:t>
            </a:r>
            <a:r>
              <a:rPr lang="en-IN" baseline="0" dirty="0" err="1" smtClean="0"/>
              <a:t>nano</a:t>
            </a:r>
            <a:r>
              <a:rPr lang="en-IN" baseline="0" dirty="0" smtClean="0"/>
              <a:t> .</a:t>
            </a:r>
            <a:r>
              <a:rPr lang="en-IN" baseline="0" dirty="0" err="1" smtClean="0"/>
              <a:t>bashrc</a:t>
            </a:r>
            <a:r>
              <a:rPr lang="en-IN" baseline="0" dirty="0" smtClean="0"/>
              <a:t>) and type in the program just like a function where the function name being the name of the command.</a:t>
            </a:r>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8</a:t>
            </a:fld>
            <a:endParaRPr lang="en-IN"/>
          </a:p>
        </p:txBody>
      </p:sp>
    </p:spTree>
    <p:extLst>
      <p:ext uri="{BB962C8B-B14F-4D97-AF65-F5344CB8AC3E}">
        <p14:creationId xmlns="" xmlns:p14="http://schemas.microsoft.com/office/powerpoint/2010/main" val="158292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the command for deletion of files</a:t>
            </a:r>
            <a:r>
              <a:rPr lang="en-IN" baseline="0" dirty="0" smtClean="0"/>
              <a:t> written in .</a:t>
            </a:r>
            <a:r>
              <a:rPr lang="en-IN" baseline="0" dirty="0" err="1" smtClean="0"/>
              <a:t>bashrc</a:t>
            </a:r>
            <a:r>
              <a:rPr lang="en-IN" baseline="0" dirty="0" smtClean="0"/>
              <a:t> file</a:t>
            </a:r>
          </a:p>
          <a:p>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9</a:t>
            </a:fld>
            <a:endParaRPr lang="en-IN"/>
          </a:p>
        </p:txBody>
      </p:sp>
    </p:spTree>
    <p:extLst>
      <p:ext uri="{BB962C8B-B14F-4D97-AF65-F5344CB8AC3E}">
        <p14:creationId xmlns="" xmlns:p14="http://schemas.microsoft.com/office/powerpoint/2010/main" val="2823662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similar command could be written for deleting folders</a:t>
            </a:r>
            <a:r>
              <a:rPr lang="en-IN" baseline="0" dirty="0" smtClean="0"/>
              <a:t> as well</a:t>
            </a:r>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11</a:t>
            </a:fld>
            <a:endParaRPr lang="en-IN"/>
          </a:p>
        </p:txBody>
      </p:sp>
    </p:spTree>
    <p:extLst>
      <p:ext uri="{BB962C8B-B14F-4D97-AF65-F5344CB8AC3E}">
        <p14:creationId xmlns="" xmlns:p14="http://schemas.microsoft.com/office/powerpoint/2010/main" val="26008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Reference slide 1</a:t>
            </a:r>
            <a:endParaRPr lang="en-IN" dirty="0"/>
          </a:p>
        </p:txBody>
      </p:sp>
      <p:sp>
        <p:nvSpPr>
          <p:cNvPr id="4" name="Slide Number Placeholder 3"/>
          <p:cNvSpPr>
            <a:spLocks noGrp="1"/>
          </p:cNvSpPr>
          <p:nvPr>
            <p:ph type="sldNum" sz="quarter" idx="10"/>
          </p:nvPr>
        </p:nvSpPr>
        <p:spPr/>
        <p:txBody>
          <a:bodyPr/>
          <a:lstStyle/>
          <a:p>
            <a:fld id="{5A57C18E-D91F-4C65-92AE-7DDB00034D15}" type="slidenum">
              <a:rPr lang="en-IN" smtClean="0"/>
              <a:pPr/>
              <a:t>13</a:t>
            </a:fld>
            <a:endParaRPr lang="en-IN"/>
          </a:p>
        </p:txBody>
      </p:sp>
    </p:spTree>
    <p:extLst>
      <p:ext uri="{BB962C8B-B14F-4D97-AF65-F5344CB8AC3E}">
        <p14:creationId xmlns="" xmlns:p14="http://schemas.microsoft.com/office/powerpoint/2010/main" val="34624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Reference slide 2</a:t>
            </a:r>
            <a:endParaRPr lang="en-IN"/>
          </a:p>
        </p:txBody>
      </p:sp>
      <p:sp>
        <p:nvSpPr>
          <p:cNvPr id="4" name="Slide Number Placeholder 3"/>
          <p:cNvSpPr>
            <a:spLocks noGrp="1"/>
          </p:cNvSpPr>
          <p:nvPr>
            <p:ph type="sldNum" sz="quarter" idx="10"/>
          </p:nvPr>
        </p:nvSpPr>
        <p:spPr/>
        <p:txBody>
          <a:bodyPr/>
          <a:lstStyle/>
          <a:p>
            <a:fld id="{5A57C18E-D91F-4C65-92AE-7DDB00034D15}" type="slidenum">
              <a:rPr lang="en-IN" smtClean="0"/>
              <a:pPr/>
              <a:t>14</a:t>
            </a:fld>
            <a:endParaRPr lang="en-IN"/>
          </a:p>
        </p:txBody>
      </p:sp>
    </p:spTree>
    <p:extLst>
      <p:ext uri="{BB962C8B-B14F-4D97-AF65-F5344CB8AC3E}">
        <p14:creationId xmlns="" xmlns:p14="http://schemas.microsoft.com/office/powerpoint/2010/main" val="20610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31881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59495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106687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74656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4066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42446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9631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185966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62013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82389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E55F2-8165-4F81-8BF6-4F2AD8CBD331}"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25592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E55F2-8165-4F81-8BF6-4F2AD8CBD331}" type="datetimeFigureOut">
              <a:rPr lang="en-IN" smtClean="0"/>
              <a:pPr/>
              <a:t>14-10-2019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C0F67-E1A5-4479-B4C4-CE7799E50119}" type="slidenum">
              <a:rPr lang="en-IN" smtClean="0"/>
              <a:pPr/>
              <a:t>‹#›</a:t>
            </a:fld>
            <a:endParaRPr lang="en-IN"/>
          </a:p>
        </p:txBody>
      </p:sp>
    </p:spTree>
    <p:extLst>
      <p:ext uri="{BB962C8B-B14F-4D97-AF65-F5344CB8AC3E}">
        <p14:creationId xmlns="" xmlns:p14="http://schemas.microsoft.com/office/powerpoint/2010/main" val="220969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b="1" dirty="0" smtClean="0"/>
              <a:t>Scenario 10</a:t>
            </a:r>
            <a:endParaRPr lang="en-IN" sz="7200" b="1" dirty="0"/>
          </a:p>
        </p:txBody>
      </p:sp>
      <p:sp>
        <p:nvSpPr>
          <p:cNvPr id="3" name="Subtitle 2"/>
          <p:cNvSpPr>
            <a:spLocks noGrp="1"/>
          </p:cNvSpPr>
          <p:nvPr>
            <p:ph type="subTitle" idx="1"/>
          </p:nvPr>
        </p:nvSpPr>
        <p:spPr>
          <a:xfrm>
            <a:off x="1524000" y="4018208"/>
            <a:ext cx="9144000" cy="1239592"/>
          </a:xfrm>
        </p:spPr>
        <p:txBody>
          <a:bodyPr/>
          <a:lstStyle/>
          <a:p>
            <a:r>
              <a:rPr lang="en-IN" sz="4000" dirty="0" smtClean="0"/>
              <a:t>To log all delete operation on a file</a:t>
            </a:r>
          </a:p>
          <a:p>
            <a:endParaRPr lang="en-IN" dirty="0"/>
          </a:p>
        </p:txBody>
      </p:sp>
    </p:spTree>
    <p:extLst>
      <p:ext uri="{BB962C8B-B14F-4D97-AF65-F5344CB8AC3E}">
        <p14:creationId xmlns="" xmlns:p14="http://schemas.microsoft.com/office/powerpoint/2010/main" val="1331029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71223" y="1477677"/>
            <a:ext cx="8718997" cy="4755697"/>
          </a:xfrm>
          <a:prstGeom prst="rect">
            <a:avLst/>
          </a:prstGeom>
        </p:spPr>
      </p:pic>
      <p:sp>
        <p:nvSpPr>
          <p:cNvPr id="3" name="TextBox 2"/>
          <p:cNvSpPr txBox="1"/>
          <p:nvPr/>
        </p:nvSpPr>
        <p:spPr>
          <a:xfrm>
            <a:off x="1996225" y="566671"/>
            <a:ext cx="7868991" cy="523220"/>
          </a:xfrm>
          <a:prstGeom prst="rect">
            <a:avLst/>
          </a:prstGeom>
          <a:noFill/>
        </p:spPr>
        <p:txBody>
          <a:bodyPr wrap="square" rtlCol="0">
            <a:spAutoFit/>
          </a:bodyPr>
          <a:lstStyle/>
          <a:p>
            <a:pPr algn="ctr"/>
            <a:r>
              <a:rPr lang="en-IN" sz="2800" b="1" u="sng" dirty="0" smtClean="0"/>
              <a:t>Execution of the custom command:</a:t>
            </a:r>
            <a:endParaRPr lang="en-IN" sz="2800" b="1" u="sng" dirty="0"/>
          </a:p>
        </p:txBody>
      </p:sp>
    </p:spTree>
    <p:extLst>
      <p:ext uri="{BB962C8B-B14F-4D97-AF65-F5344CB8AC3E}">
        <p14:creationId xmlns="" xmlns:p14="http://schemas.microsoft.com/office/powerpoint/2010/main" val="2099559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21228" y="2279562"/>
            <a:ext cx="7469747" cy="1738646"/>
          </a:xfrm>
          <a:prstGeom prst="rect">
            <a:avLst/>
          </a:prstGeom>
        </p:spPr>
      </p:pic>
      <p:sp>
        <p:nvSpPr>
          <p:cNvPr id="3" name="TextBox 2"/>
          <p:cNvSpPr txBox="1"/>
          <p:nvPr/>
        </p:nvSpPr>
        <p:spPr>
          <a:xfrm>
            <a:off x="2221605" y="991674"/>
            <a:ext cx="7868991" cy="523220"/>
          </a:xfrm>
          <a:prstGeom prst="rect">
            <a:avLst/>
          </a:prstGeom>
          <a:noFill/>
        </p:spPr>
        <p:txBody>
          <a:bodyPr wrap="square" rtlCol="0">
            <a:spAutoFit/>
          </a:bodyPr>
          <a:lstStyle/>
          <a:p>
            <a:pPr algn="ctr"/>
            <a:r>
              <a:rPr lang="en-IN" sz="2800" b="1" u="sng" dirty="0" smtClean="0"/>
              <a:t>A similar custom command:</a:t>
            </a:r>
            <a:endParaRPr lang="en-IN" sz="2800" b="1" u="sng" dirty="0"/>
          </a:p>
        </p:txBody>
      </p:sp>
    </p:spTree>
    <p:extLst>
      <p:ext uri="{BB962C8B-B14F-4D97-AF65-F5344CB8AC3E}">
        <p14:creationId xmlns="" xmlns:p14="http://schemas.microsoft.com/office/powerpoint/2010/main" val="158690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197" y="2614412"/>
            <a:ext cx="7727324" cy="1200329"/>
          </a:xfrm>
          <a:prstGeom prst="rect">
            <a:avLst/>
          </a:prstGeom>
          <a:noFill/>
        </p:spPr>
        <p:txBody>
          <a:bodyPr wrap="square" rtlCol="0">
            <a:spAutoFit/>
          </a:bodyPr>
          <a:lstStyle/>
          <a:p>
            <a:pPr algn="ctr"/>
            <a:r>
              <a:rPr lang="en-IN" sz="7200" b="1" dirty="0" smtClean="0"/>
              <a:t>THE END</a:t>
            </a:r>
            <a:endParaRPr lang="en-IN" sz="7200" b="1" dirty="0"/>
          </a:p>
        </p:txBody>
      </p:sp>
    </p:spTree>
    <p:extLst>
      <p:ext uri="{BB962C8B-B14F-4D97-AF65-F5344CB8AC3E}">
        <p14:creationId xmlns="" xmlns:p14="http://schemas.microsoft.com/office/powerpoint/2010/main" val="656251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0162" y="2202287"/>
            <a:ext cx="8152327"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                :  </a:t>
            </a:r>
            <a:r>
              <a:rPr lang="en-IN" dirty="0" smtClean="0"/>
              <a:t>gives the count of the number of strings as command line input</a:t>
            </a:r>
            <a:endParaRPr lang="en-IN" b="1" dirty="0" smtClean="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smtClean="0"/>
              <a:t>$@              : </a:t>
            </a:r>
            <a:r>
              <a:rPr lang="en-IN" dirty="0" smtClean="0"/>
              <a:t>stores the complete string given as command line input</a:t>
            </a:r>
            <a:endParaRPr lang="en-IN" b="1" dirty="0" smtClean="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smtClean="0"/>
              <a:t>$1,$2,……   : </a:t>
            </a:r>
            <a:r>
              <a:rPr lang="en-IN" dirty="0" smtClean="0"/>
              <a:t>denotes the string at position 1 and 2 and so on in the command line            	           input</a:t>
            </a:r>
            <a:endParaRPr lang="en-IN" b="1" dirty="0" smtClean="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68203" y="4756770"/>
            <a:ext cx="4971245" cy="1012965"/>
          </a:xfrm>
          <a:prstGeom prst="rect">
            <a:avLst/>
          </a:prstGeom>
        </p:spPr>
      </p:pic>
      <p:sp>
        <p:nvSpPr>
          <p:cNvPr id="8" name="TextBox 7"/>
          <p:cNvSpPr txBox="1"/>
          <p:nvPr/>
        </p:nvSpPr>
        <p:spPr>
          <a:xfrm>
            <a:off x="1996225" y="566671"/>
            <a:ext cx="7868991" cy="523220"/>
          </a:xfrm>
          <a:prstGeom prst="rect">
            <a:avLst/>
          </a:prstGeom>
          <a:noFill/>
        </p:spPr>
        <p:txBody>
          <a:bodyPr wrap="square" rtlCol="0">
            <a:spAutoFit/>
          </a:bodyPr>
          <a:lstStyle/>
          <a:p>
            <a:pPr algn="ctr"/>
            <a:r>
              <a:rPr lang="en-IN" sz="2800" b="1" u="sng" dirty="0" smtClean="0"/>
              <a:t>Extra(command line argument in shell file):</a:t>
            </a:r>
            <a:endParaRPr lang="en-IN" sz="2800" b="1" u="sng" dirty="0"/>
          </a:p>
        </p:txBody>
      </p:sp>
      <p:sp>
        <p:nvSpPr>
          <p:cNvPr id="9" name="TextBox 8"/>
          <p:cNvSpPr txBox="1"/>
          <p:nvPr/>
        </p:nvSpPr>
        <p:spPr>
          <a:xfrm>
            <a:off x="10547797" y="5087155"/>
            <a:ext cx="1236372" cy="276999"/>
          </a:xfrm>
          <a:prstGeom prst="rect">
            <a:avLst/>
          </a:prstGeom>
          <a:noFill/>
        </p:spPr>
        <p:txBody>
          <a:bodyPr wrap="square" rtlCol="0">
            <a:spAutoFit/>
          </a:bodyPr>
          <a:lstStyle/>
          <a:p>
            <a:r>
              <a:rPr lang="en-IN" sz="1200" dirty="0" smtClean="0">
                <a:hlinkClick r:id="rId4" action="ppaction://hlinksldjump"/>
              </a:rPr>
              <a:t>Slide 2</a:t>
            </a:r>
            <a:r>
              <a:rPr lang="en-IN" sz="1200" dirty="0" smtClean="0"/>
              <a:t>: GO back</a:t>
            </a:r>
            <a:endParaRPr lang="en-IN" sz="1200" dirty="0"/>
          </a:p>
        </p:txBody>
      </p:sp>
    </p:spTree>
    <p:extLst>
      <p:ext uri="{BB962C8B-B14F-4D97-AF65-F5344CB8AC3E}">
        <p14:creationId xmlns="" xmlns:p14="http://schemas.microsoft.com/office/powerpoint/2010/main" val="4276856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6225" y="566671"/>
            <a:ext cx="7868991" cy="523220"/>
          </a:xfrm>
          <a:prstGeom prst="rect">
            <a:avLst/>
          </a:prstGeom>
          <a:noFill/>
        </p:spPr>
        <p:txBody>
          <a:bodyPr wrap="square" rtlCol="0">
            <a:spAutoFit/>
          </a:bodyPr>
          <a:lstStyle/>
          <a:p>
            <a:pPr algn="ctr"/>
            <a:r>
              <a:rPr lang="en-IN" sz="2800" b="1" u="sng" dirty="0" smtClean="0"/>
              <a:t>date command formats:</a:t>
            </a:r>
            <a:endParaRPr lang="en-IN" sz="2800" b="1" u="sng" dirty="0"/>
          </a:p>
        </p:txBody>
      </p:sp>
      <p:sp>
        <p:nvSpPr>
          <p:cNvPr id="6" name="TextBox 5"/>
          <p:cNvSpPr txBox="1"/>
          <p:nvPr/>
        </p:nvSpPr>
        <p:spPr>
          <a:xfrm>
            <a:off x="2704562" y="1803042"/>
            <a:ext cx="6452316" cy="3979572"/>
          </a:xfrm>
          <a:prstGeom prst="rect">
            <a:avLst/>
          </a:prstGeom>
          <a:noFill/>
        </p:spPr>
        <p:txBody>
          <a:bodyPr wrap="square" rtlCol="0">
            <a:spAutoFit/>
          </a:bodyPr>
          <a:lstStyle/>
          <a:p>
            <a:r>
              <a:rPr lang="en-GB" dirty="0" smtClean="0"/>
              <a:t>%D: Display date as mm/</a:t>
            </a:r>
            <a:r>
              <a:rPr lang="en-GB" dirty="0" err="1" smtClean="0"/>
              <a:t>dd</a:t>
            </a:r>
            <a:r>
              <a:rPr lang="en-GB" dirty="0" smtClean="0"/>
              <a:t>/</a:t>
            </a:r>
            <a:r>
              <a:rPr lang="en-GB" dirty="0" err="1" smtClean="0"/>
              <a:t>yy</a:t>
            </a:r>
            <a:r>
              <a:rPr lang="en-GB" dirty="0" smtClean="0"/>
              <a:t>.       </a:t>
            </a:r>
          </a:p>
          <a:p>
            <a:r>
              <a:rPr lang="en-GB" dirty="0" smtClean="0"/>
              <a:t>%d: Display the day of the month (01 to 31).       </a:t>
            </a:r>
          </a:p>
          <a:p>
            <a:r>
              <a:rPr lang="en-GB" dirty="0" smtClean="0"/>
              <a:t>%a: Displays the abbreviated name for weekdays (Sun to Sat).</a:t>
            </a:r>
          </a:p>
          <a:p>
            <a:r>
              <a:rPr lang="en-GB" dirty="0" smtClean="0"/>
              <a:t>%A: Displays full weekdays (Sunday to Saturday).</a:t>
            </a:r>
          </a:p>
          <a:p>
            <a:r>
              <a:rPr lang="en-GB" dirty="0" smtClean="0"/>
              <a:t>%h: Displays abbreviated month name (Jan to Dec).</a:t>
            </a:r>
          </a:p>
          <a:p>
            <a:r>
              <a:rPr lang="en-GB" dirty="0" smtClean="0"/>
              <a:t>%b: Displays abbreviated month name (Jan to Dec).</a:t>
            </a:r>
          </a:p>
          <a:p>
            <a:r>
              <a:rPr lang="en-GB" dirty="0" smtClean="0"/>
              <a:t>%B: Displays full month name(January to December).</a:t>
            </a:r>
          </a:p>
          <a:p>
            <a:r>
              <a:rPr lang="en-GB" dirty="0" smtClean="0"/>
              <a:t>%m: Displays the month of year (01 to 12).</a:t>
            </a:r>
          </a:p>
          <a:p>
            <a:r>
              <a:rPr lang="en-GB" dirty="0" smtClean="0"/>
              <a:t>%y: Displays last two digits of the year(00 to 99).</a:t>
            </a:r>
          </a:p>
          <a:p>
            <a:r>
              <a:rPr lang="en-GB" dirty="0" smtClean="0"/>
              <a:t>%Y: Display four-digit year. </a:t>
            </a:r>
          </a:p>
          <a:p>
            <a:r>
              <a:rPr lang="en-GB" dirty="0" smtClean="0"/>
              <a:t>%T: Display the time in 24 hour format as HH:MM:SS.</a:t>
            </a:r>
          </a:p>
          <a:p>
            <a:r>
              <a:rPr lang="en-GB" dirty="0" smtClean="0"/>
              <a:t>%H: Display the hour.</a:t>
            </a:r>
          </a:p>
          <a:p>
            <a:r>
              <a:rPr lang="en-GB" dirty="0" smtClean="0"/>
              <a:t>%M: Display the minute.</a:t>
            </a:r>
          </a:p>
          <a:p>
            <a:r>
              <a:rPr lang="en-GB" dirty="0" smtClean="0"/>
              <a:t>%S: Display the seconds.</a:t>
            </a:r>
            <a:endParaRPr lang="en-IN" dirty="0"/>
          </a:p>
        </p:txBody>
      </p:sp>
      <p:sp>
        <p:nvSpPr>
          <p:cNvPr id="7" name="TextBox 6"/>
          <p:cNvSpPr txBox="1"/>
          <p:nvPr/>
        </p:nvSpPr>
        <p:spPr>
          <a:xfrm>
            <a:off x="10547797" y="5087155"/>
            <a:ext cx="1236372" cy="276999"/>
          </a:xfrm>
          <a:prstGeom prst="rect">
            <a:avLst/>
          </a:prstGeom>
          <a:noFill/>
        </p:spPr>
        <p:txBody>
          <a:bodyPr wrap="square" rtlCol="0">
            <a:spAutoFit/>
          </a:bodyPr>
          <a:lstStyle/>
          <a:p>
            <a:r>
              <a:rPr lang="en-IN" sz="1200" dirty="0" smtClean="0">
                <a:hlinkClick r:id="rId3" action="ppaction://hlinksldjump"/>
              </a:rPr>
              <a:t>Slide 2</a:t>
            </a:r>
            <a:r>
              <a:rPr lang="en-IN" sz="1200" dirty="0" smtClean="0"/>
              <a:t>: GO back</a:t>
            </a:r>
            <a:endParaRPr lang="en-IN" sz="1200" dirty="0"/>
          </a:p>
        </p:txBody>
      </p:sp>
    </p:spTree>
    <p:extLst>
      <p:ext uri="{BB962C8B-B14F-4D97-AF65-F5344CB8AC3E}">
        <p14:creationId xmlns="" xmlns:p14="http://schemas.microsoft.com/office/powerpoint/2010/main" val="1411844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082" y="430305"/>
            <a:ext cx="10139083" cy="6124754"/>
          </a:xfrm>
          <a:prstGeom prst="rect">
            <a:avLst/>
          </a:prstGeom>
          <a:noFill/>
        </p:spPr>
        <p:txBody>
          <a:bodyPr wrap="square" rtlCol="0">
            <a:spAutoFit/>
          </a:bodyPr>
          <a:lstStyle/>
          <a:p>
            <a:r>
              <a:rPr lang="en-US" sz="1400" dirty="0" smtClean="0"/>
              <a:t>#include&lt;</a:t>
            </a:r>
            <a:r>
              <a:rPr lang="en-US" sz="1400" dirty="0" err="1" smtClean="0"/>
              <a:t>iostream</a:t>
            </a:r>
            <a:r>
              <a:rPr lang="en-US" sz="1400" dirty="0" smtClean="0"/>
              <a:t>&gt;</a:t>
            </a:r>
          </a:p>
          <a:p>
            <a:r>
              <a:rPr lang="en-US" sz="1400" dirty="0" smtClean="0"/>
              <a:t>using namespace std;</a:t>
            </a:r>
          </a:p>
          <a:p>
            <a:endParaRPr lang="en-US" sz="1400" dirty="0" smtClean="0"/>
          </a:p>
          <a:p>
            <a:r>
              <a:rPr lang="en-US" sz="1400" dirty="0" err="1" smtClean="0"/>
              <a:t>int</a:t>
            </a:r>
            <a:r>
              <a:rPr lang="en-US" sz="1400" dirty="0" smtClean="0"/>
              <a:t> main(</a:t>
            </a:r>
            <a:r>
              <a:rPr lang="en-US" sz="1400" dirty="0" err="1" smtClean="0"/>
              <a:t>int</a:t>
            </a:r>
            <a:r>
              <a:rPr lang="en-US" sz="1400" dirty="0" smtClean="0"/>
              <a:t> </a:t>
            </a:r>
            <a:r>
              <a:rPr lang="en-US" sz="1400" dirty="0" err="1" smtClean="0"/>
              <a:t>argv,char</a:t>
            </a:r>
            <a:r>
              <a:rPr lang="en-US" sz="1400" dirty="0" smtClean="0"/>
              <a:t>* </a:t>
            </a:r>
            <a:r>
              <a:rPr lang="en-US" sz="1400" dirty="0" err="1" smtClean="0"/>
              <a:t>argc</a:t>
            </a:r>
            <a:r>
              <a:rPr lang="en-US" sz="1400" dirty="0" smtClean="0"/>
              <a:t>)</a:t>
            </a:r>
          </a:p>
          <a:p>
            <a:r>
              <a:rPr lang="en-US" sz="1400" dirty="0" smtClean="0"/>
              <a:t>{</a:t>
            </a:r>
          </a:p>
          <a:p>
            <a:r>
              <a:rPr lang="en-US" sz="1400" dirty="0" smtClean="0"/>
              <a:t>	if(</a:t>
            </a:r>
            <a:r>
              <a:rPr lang="en-US" sz="1400" dirty="0" err="1" smtClean="0"/>
              <a:t>argv</a:t>
            </a:r>
            <a:r>
              <a:rPr lang="en-US" sz="1400" dirty="0" smtClean="0"/>
              <a:t> == 0)</a:t>
            </a:r>
          </a:p>
          <a:p>
            <a:r>
              <a:rPr lang="en-US" sz="1400" dirty="0" smtClean="0"/>
              <a:t>	{</a:t>
            </a:r>
          </a:p>
          <a:p>
            <a:r>
              <a:rPr lang="en-US" sz="1400" dirty="0" smtClean="0"/>
              <a:t>		</a:t>
            </a:r>
            <a:r>
              <a:rPr lang="en-US" sz="1400" dirty="0" err="1" smtClean="0"/>
              <a:t>cout</a:t>
            </a:r>
            <a:r>
              <a:rPr lang="en-US" sz="1400" dirty="0" smtClean="0"/>
              <a:t>&lt;&lt;"This is not the correct usage of the program"&lt;&lt;</a:t>
            </a:r>
            <a:r>
              <a:rPr lang="en-US" sz="1400" dirty="0" err="1" smtClean="0"/>
              <a:t>endl</a:t>
            </a:r>
            <a:r>
              <a:rPr lang="en-US" sz="1400" dirty="0" smtClean="0"/>
              <a:t>;</a:t>
            </a:r>
          </a:p>
          <a:p>
            <a:r>
              <a:rPr lang="en-US" sz="1400" dirty="0" smtClean="0"/>
              <a:t>		exit(1);</a:t>
            </a:r>
          </a:p>
          <a:p>
            <a:r>
              <a:rPr lang="en-US" sz="1400" dirty="0" smtClean="0"/>
              <a:t>	}</a:t>
            </a:r>
          </a:p>
          <a:p>
            <a:r>
              <a:rPr lang="en-US" sz="1400" dirty="0" smtClean="0"/>
              <a:t>	</a:t>
            </a:r>
          </a:p>
          <a:p>
            <a:r>
              <a:rPr lang="en-US" sz="1400" dirty="0" smtClean="0"/>
              <a:t>	if(</a:t>
            </a:r>
            <a:r>
              <a:rPr lang="en-US" sz="1400" dirty="0" err="1" smtClean="0"/>
              <a:t>argc</a:t>
            </a:r>
            <a:r>
              <a:rPr lang="en-US" sz="1400" dirty="0" smtClean="0"/>
              <a:t>[1]=='-s')</a:t>
            </a:r>
          </a:p>
          <a:p>
            <a:r>
              <a:rPr lang="en-US" sz="1400" dirty="0" smtClean="0"/>
              <a:t>	{</a:t>
            </a:r>
          </a:p>
          <a:p>
            <a:r>
              <a:rPr lang="en-US" sz="1400" dirty="0" smtClean="0"/>
              <a:t>		</a:t>
            </a:r>
            <a:r>
              <a:rPr lang="en-US" sz="1400" dirty="0" err="1" smtClean="0"/>
              <a:t>delete_all_files</a:t>
            </a:r>
            <a:r>
              <a:rPr lang="en-US" sz="1400" dirty="0" smtClean="0"/>
              <a:t>(2);  //deletes all files present from index number 2 to n</a:t>
            </a:r>
          </a:p>
          <a:p>
            <a:r>
              <a:rPr lang="en-US" sz="1400" dirty="0" smtClean="0"/>
              <a:t>	}</a:t>
            </a:r>
          </a:p>
          <a:p>
            <a:r>
              <a:rPr lang="en-US" sz="1400" dirty="0" smtClean="0"/>
              <a:t>	else</a:t>
            </a:r>
          </a:p>
          <a:p>
            <a:r>
              <a:rPr lang="en-US" sz="1400" dirty="0" smtClean="0"/>
              <a:t>	{</a:t>
            </a:r>
          </a:p>
          <a:p>
            <a:r>
              <a:rPr lang="en-US" sz="1400" dirty="0" smtClean="0"/>
              <a:t>		</a:t>
            </a:r>
            <a:r>
              <a:rPr lang="en-US" sz="1400" dirty="0" err="1" smtClean="0"/>
              <a:t>create_logs</a:t>
            </a:r>
            <a:r>
              <a:rPr lang="en-US" sz="1400" dirty="0" smtClean="0"/>
              <a:t>();   //function to create logs</a:t>
            </a:r>
          </a:p>
          <a:p>
            <a:r>
              <a:rPr lang="en-US" sz="1400" dirty="0" smtClean="0"/>
              <a:t>		</a:t>
            </a:r>
          </a:p>
          <a:p>
            <a:r>
              <a:rPr lang="en-US" sz="1400" dirty="0" smtClean="0"/>
              <a:t>		</a:t>
            </a:r>
            <a:r>
              <a:rPr lang="en-US" sz="1400" dirty="0" err="1" smtClean="0"/>
              <a:t>delete_all_files</a:t>
            </a:r>
            <a:r>
              <a:rPr lang="en-US" sz="1400" dirty="0" smtClean="0"/>
              <a:t>(1);  //deletes all files present from index number 1 to n</a:t>
            </a:r>
          </a:p>
          <a:p>
            <a:r>
              <a:rPr lang="en-US" sz="1400" dirty="0" smtClean="0"/>
              <a:t>		</a:t>
            </a:r>
          </a:p>
          <a:p>
            <a:r>
              <a:rPr lang="en-US" sz="1400" dirty="0" smtClean="0"/>
              <a:t>	}</a:t>
            </a:r>
          </a:p>
          <a:p>
            <a:r>
              <a:rPr lang="en-US" sz="1400" dirty="0" smtClean="0"/>
              <a:t>}</a:t>
            </a:r>
          </a:p>
          <a:p>
            <a:endParaRPr lang="en-US" sz="1400" dirty="0" smtClean="0"/>
          </a:p>
          <a:p>
            <a:endParaRPr lang="en-US" sz="1400" dirty="0" smtClean="0"/>
          </a:p>
          <a:p>
            <a:r>
              <a:rPr lang="en-US" sz="1400" dirty="0" smtClean="0"/>
              <a:t>./</a:t>
            </a:r>
            <a:r>
              <a:rPr lang="en-US" sz="1400" dirty="0" smtClean="0"/>
              <a:t>main -s f1 f2 f3</a:t>
            </a:r>
          </a:p>
          <a:p>
            <a:endParaRPr lang="en-US" sz="1400" dirty="0" smtClean="0"/>
          </a:p>
          <a:p>
            <a:r>
              <a:rPr lang="en-US" sz="1400" dirty="0" smtClean="0"/>
              <a:t>./main f1 f2 f3 </a:t>
            </a:r>
            <a:endParaRPr lang="en-US" sz="1400" dirty="0"/>
          </a:p>
        </p:txBody>
      </p:sp>
      <p:sp>
        <p:nvSpPr>
          <p:cNvPr id="3" name="TextBox 2"/>
          <p:cNvSpPr txBox="1"/>
          <p:nvPr/>
        </p:nvSpPr>
        <p:spPr>
          <a:xfrm>
            <a:off x="10206317" y="5957047"/>
            <a:ext cx="1506071" cy="261610"/>
          </a:xfrm>
          <a:prstGeom prst="rect">
            <a:avLst/>
          </a:prstGeom>
          <a:noFill/>
        </p:spPr>
        <p:txBody>
          <a:bodyPr wrap="square" rtlCol="0">
            <a:spAutoFit/>
          </a:bodyPr>
          <a:lstStyle/>
          <a:p>
            <a:r>
              <a:rPr lang="en-US" sz="1100" dirty="0" smtClean="0">
                <a:hlinkClick r:id="rId2" action="ppaction://hlinksldjump"/>
              </a:rPr>
              <a:t>Slide 3</a:t>
            </a:r>
            <a:r>
              <a:rPr lang="en-US" sz="1100" dirty="0" smtClean="0"/>
              <a:t>: go back</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5014" y="1867437"/>
            <a:ext cx="7611414" cy="2862322"/>
          </a:xfrm>
          <a:prstGeom prst="rect">
            <a:avLst/>
          </a:prstGeom>
          <a:noFill/>
        </p:spPr>
        <p:txBody>
          <a:bodyPr wrap="square" rtlCol="0">
            <a:spAutoFit/>
          </a:bodyPr>
          <a:lstStyle/>
          <a:p>
            <a:r>
              <a:rPr lang="en-IN" sz="2000" b="1" dirty="0" smtClean="0"/>
              <a:t>Logs for delete operations are not directly stored inside the /</a:t>
            </a:r>
            <a:r>
              <a:rPr lang="en-IN" sz="2000" b="1" dirty="0" err="1" smtClean="0"/>
              <a:t>var</a:t>
            </a:r>
            <a:r>
              <a:rPr lang="en-IN" sz="2000" b="1" dirty="0" smtClean="0"/>
              <a:t>/logs folder in </a:t>
            </a:r>
            <a:r>
              <a:rPr lang="en-IN" sz="2000" b="1" dirty="0" err="1" smtClean="0"/>
              <a:t>linux</a:t>
            </a:r>
            <a:endParaRPr lang="en-IN" sz="2000" b="1" dirty="0" smtClean="0"/>
          </a:p>
          <a:p>
            <a:endParaRPr lang="en-IN" sz="2000" b="1" dirty="0"/>
          </a:p>
          <a:p>
            <a:r>
              <a:rPr lang="en-IN" sz="2000" b="1" dirty="0" smtClean="0"/>
              <a:t>The OS creates the logs temporarily while the delete operation is on the go but the logs are discarded as soon as the delete operations are completed.</a:t>
            </a:r>
          </a:p>
          <a:p>
            <a:r>
              <a:rPr lang="en-IN" sz="2000" b="1" dirty="0" smtClean="0"/>
              <a:t>This is primarily done to reduce the redundancy of data i.e. the OS doesn’t presser to keep data of files or folders that no longer exist on it’s system</a:t>
            </a:r>
            <a:endParaRPr lang="en-IN" sz="2000" b="1" dirty="0"/>
          </a:p>
        </p:txBody>
      </p:sp>
      <p:sp>
        <p:nvSpPr>
          <p:cNvPr id="4" name="TextBox 3"/>
          <p:cNvSpPr txBox="1"/>
          <p:nvPr/>
        </p:nvSpPr>
        <p:spPr>
          <a:xfrm>
            <a:off x="1996225" y="721217"/>
            <a:ext cx="7868991" cy="523220"/>
          </a:xfrm>
          <a:prstGeom prst="rect">
            <a:avLst/>
          </a:prstGeom>
          <a:noFill/>
        </p:spPr>
        <p:txBody>
          <a:bodyPr wrap="square" rtlCol="0">
            <a:spAutoFit/>
          </a:bodyPr>
          <a:lstStyle/>
          <a:p>
            <a:pPr algn="ctr"/>
            <a:r>
              <a:rPr lang="en-IN" sz="2800" b="1" u="sng" dirty="0" smtClean="0"/>
              <a:t>Reason for creating logs externally:</a:t>
            </a:r>
            <a:endParaRPr lang="en-IN" sz="2800" b="1" u="sng" dirty="0"/>
          </a:p>
        </p:txBody>
      </p:sp>
    </p:spTree>
    <p:extLst>
      <p:ext uri="{BB962C8B-B14F-4D97-AF65-F5344CB8AC3E}">
        <p14:creationId xmlns="" xmlns:p14="http://schemas.microsoft.com/office/powerpoint/2010/main" val="305460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21983" y="1068946"/>
            <a:ext cx="7418231" cy="4919730"/>
          </a:xfrm>
          <a:prstGeom prst="rect">
            <a:avLst/>
          </a:prstGeom>
        </p:spPr>
      </p:pic>
      <p:sp>
        <p:nvSpPr>
          <p:cNvPr id="6" name="TextBox 5"/>
          <p:cNvSpPr txBox="1"/>
          <p:nvPr/>
        </p:nvSpPr>
        <p:spPr>
          <a:xfrm>
            <a:off x="1841679" y="425003"/>
            <a:ext cx="7868991" cy="523220"/>
          </a:xfrm>
          <a:prstGeom prst="rect">
            <a:avLst/>
          </a:prstGeom>
          <a:noFill/>
        </p:spPr>
        <p:txBody>
          <a:bodyPr wrap="square" rtlCol="0">
            <a:spAutoFit/>
          </a:bodyPr>
          <a:lstStyle/>
          <a:p>
            <a:pPr algn="ctr"/>
            <a:r>
              <a:rPr lang="en-IN" sz="2800" b="1" u="sng" dirty="0" smtClean="0"/>
              <a:t>Original Shell file from facilitator’s guide:</a:t>
            </a:r>
            <a:endParaRPr lang="en-IN" sz="2800" b="1" u="sng" dirty="0"/>
          </a:p>
        </p:txBody>
      </p:sp>
      <p:sp>
        <p:nvSpPr>
          <p:cNvPr id="7" name="TextBox 6"/>
          <p:cNvSpPr txBox="1"/>
          <p:nvPr/>
        </p:nvSpPr>
        <p:spPr>
          <a:xfrm>
            <a:off x="10161431" y="4893972"/>
            <a:ext cx="1519707" cy="261610"/>
          </a:xfrm>
          <a:prstGeom prst="rect">
            <a:avLst/>
          </a:prstGeom>
          <a:noFill/>
        </p:spPr>
        <p:txBody>
          <a:bodyPr wrap="square" rtlCol="0">
            <a:spAutoFit/>
          </a:bodyPr>
          <a:lstStyle/>
          <a:p>
            <a:r>
              <a:rPr lang="en-IN" sz="1100" dirty="0" smtClean="0">
                <a:hlinkClick r:id="rId4" action="ppaction://hlinksldjump"/>
              </a:rPr>
              <a:t>Slide 11</a:t>
            </a:r>
            <a:r>
              <a:rPr lang="en-IN" sz="1100" dirty="0" smtClean="0"/>
              <a:t> : $#, $@......</a:t>
            </a:r>
          </a:p>
        </p:txBody>
      </p:sp>
      <p:sp>
        <p:nvSpPr>
          <p:cNvPr id="8" name="TextBox 7"/>
          <p:cNvSpPr txBox="1"/>
          <p:nvPr/>
        </p:nvSpPr>
        <p:spPr>
          <a:xfrm>
            <a:off x="10161431" y="5432738"/>
            <a:ext cx="1725767" cy="261610"/>
          </a:xfrm>
          <a:prstGeom prst="rect">
            <a:avLst/>
          </a:prstGeom>
          <a:noFill/>
        </p:spPr>
        <p:txBody>
          <a:bodyPr wrap="square" rtlCol="0">
            <a:spAutoFit/>
          </a:bodyPr>
          <a:lstStyle/>
          <a:p>
            <a:r>
              <a:rPr lang="en-IN" sz="1100" dirty="0" smtClean="0">
                <a:hlinkClick r:id="rId5" action="ppaction://hlinksldjump"/>
              </a:rPr>
              <a:t>Slide 12</a:t>
            </a:r>
            <a:r>
              <a:rPr lang="en-IN" sz="1100" dirty="0" smtClean="0"/>
              <a:t> : date command</a:t>
            </a:r>
          </a:p>
        </p:txBody>
      </p:sp>
      <p:sp>
        <p:nvSpPr>
          <p:cNvPr id="2" name="TextBox 1"/>
          <p:cNvSpPr txBox="1"/>
          <p:nvPr/>
        </p:nvSpPr>
        <p:spPr>
          <a:xfrm>
            <a:off x="235527" y="6553200"/>
            <a:ext cx="4017818" cy="276999"/>
          </a:xfrm>
          <a:prstGeom prst="rect">
            <a:avLst/>
          </a:prstGeom>
          <a:noFill/>
        </p:spPr>
        <p:txBody>
          <a:bodyPr wrap="square" rtlCol="0">
            <a:spAutoFit/>
          </a:bodyPr>
          <a:lstStyle/>
          <a:p>
            <a:r>
              <a:rPr lang="en-IN" sz="1200" dirty="0" smtClean="0"/>
              <a:t>See slide notes for all slides </a:t>
            </a:r>
            <a:endParaRPr lang="en-IN" sz="1200" dirty="0"/>
          </a:p>
        </p:txBody>
      </p:sp>
      <p:sp>
        <p:nvSpPr>
          <p:cNvPr id="9" name="TextBox 8"/>
          <p:cNvSpPr txBox="1"/>
          <p:nvPr/>
        </p:nvSpPr>
        <p:spPr>
          <a:xfrm>
            <a:off x="10206317" y="5957047"/>
            <a:ext cx="1506071" cy="261610"/>
          </a:xfrm>
          <a:prstGeom prst="rect">
            <a:avLst/>
          </a:prstGeom>
          <a:noFill/>
        </p:spPr>
        <p:txBody>
          <a:bodyPr wrap="square" rtlCol="0">
            <a:spAutoFit/>
          </a:bodyPr>
          <a:lstStyle/>
          <a:p>
            <a:r>
              <a:rPr lang="en-US" sz="1100" dirty="0" smtClean="0">
                <a:hlinkClick r:id="rId6" action="ppaction://hlinksldjump"/>
              </a:rPr>
              <a:t>Slide 15</a:t>
            </a:r>
            <a:r>
              <a:rPr lang="en-US" sz="1100" dirty="0" smtClean="0"/>
              <a:t>:c++ analogy</a:t>
            </a:r>
            <a:endParaRPr lang="en-US" sz="1100" dirty="0"/>
          </a:p>
        </p:txBody>
      </p:sp>
    </p:spTree>
    <p:extLst>
      <p:ext uri="{BB962C8B-B14F-4D97-AF65-F5344CB8AC3E}">
        <p14:creationId xmlns="" xmlns:p14="http://schemas.microsoft.com/office/powerpoint/2010/main" val="804264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16677" y="2511381"/>
            <a:ext cx="8925832" cy="2446986"/>
          </a:xfrm>
          <a:prstGeom prst="rect">
            <a:avLst/>
          </a:prstGeom>
        </p:spPr>
      </p:pic>
      <p:sp>
        <p:nvSpPr>
          <p:cNvPr id="3" name="TextBox 2"/>
          <p:cNvSpPr txBox="1"/>
          <p:nvPr/>
        </p:nvSpPr>
        <p:spPr>
          <a:xfrm>
            <a:off x="1945097" y="1120462"/>
            <a:ext cx="7868991" cy="523220"/>
          </a:xfrm>
          <a:prstGeom prst="rect">
            <a:avLst/>
          </a:prstGeom>
          <a:noFill/>
        </p:spPr>
        <p:txBody>
          <a:bodyPr wrap="square" rtlCol="0">
            <a:spAutoFit/>
          </a:bodyPr>
          <a:lstStyle/>
          <a:p>
            <a:pPr algn="ctr"/>
            <a:r>
              <a:rPr lang="en-IN" sz="2800" b="1" u="sng" dirty="0" smtClean="0"/>
              <a:t>Simplified shell file</a:t>
            </a:r>
            <a:endParaRPr lang="en-IN" sz="2800" b="1" u="sng" dirty="0"/>
          </a:p>
        </p:txBody>
      </p:sp>
    </p:spTree>
    <p:extLst>
      <p:ext uri="{BB962C8B-B14F-4D97-AF65-F5344CB8AC3E}">
        <p14:creationId xmlns="" xmlns:p14="http://schemas.microsoft.com/office/powerpoint/2010/main" val="81240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00011" y="1468192"/>
            <a:ext cx="8693240" cy="4778062"/>
          </a:xfrm>
          <a:prstGeom prst="rect">
            <a:avLst/>
          </a:prstGeom>
        </p:spPr>
      </p:pic>
      <p:sp>
        <p:nvSpPr>
          <p:cNvPr id="5" name="TextBox 4"/>
          <p:cNvSpPr txBox="1"/>
          <p:nvPr/>
        </p:nvSpPr>
        <p:spPr>
          <a:xfrm>
            <a:off x="1700011" y="605308"/>
            <a:ext cx="7868991" cy="523220"/>
          </a:xfrm>
          <a:prstGeom prst="rect">
            <a:avLst/>
          </a:prstGeom>
          <a:noFill/>
        </p:spPr>
        <p:txBody>
          <a:bodyPr wrap="square" rtlCol="0">
            <a:spAutoFit/>
          </a:bodyPr>
          <a:lstStyle/>
          <a:p>
            <a:pPr algn="ctr"/>
            <a:r>
              <a:rPr lang="en-IN" sz="2800" b="1" u="sng" dirty="0" smtClean="0"/>
              <a:t>Execution of shell file:</a:t>
            </a:r>
            <a:endParaRPr lang="en-IN" sz="2800" b="1" u="sng" dirty="0"/>
          </a:p>
        </p:txBody>
      </p:sp>
    </p:spTree>
    <p:extLst>
      <p:ext uri="{BB962C8B-B14F-4D97-AF65-F5344CB8AC3E}">
        <p14:creationId xmlns="" xmlns:p14="http://schemas.microsoft.com/office/powerpoint/2010/main" val="330484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679" y="425003"/>
            <a:ext cx="7868991" cy="523220"/>
          </a:xfrm>
          <a:prstGeom prst="rect">
            <a:avLst/>
          </a:prstGeom>
          <a:noFill/>
        </p:spPr>
        <p:txBody>
          <a:bodyPr wrap="square" rtlCol="0">
            <a:spAutoFit/>
          </a:bodyPr>
          <a:lstStyle/>
          <a:p>
            <a:pPr algn="ctr"/>
            <a:r>
              <a:rPr lang="en-IN" sz="2800" b="1" u="sng" dirty="0" smtClean="0"/>
              <a:t>Limitations of this method:</a:t>
            </a:r>
            <a:endParaRPr lang="en-IN" sz="2800" b="1" u="sng" dirty="0"/>
          </a:p>
        </p:txBody>
      </p:sp>
      <p:sp>
        <p:nvSpPr>
          <p:cNvPr id="3" name="TextBox 2"/>
          <p:cNvSpPr txBox="1"/>
          <p:nvPr/>
        </p:nvSpPr>
        <p:spPr>
          <a:xfrm>
            <a:off x="2099256" y="2009104"/>
            <a:ext cx="7611414" cy="2308324"/>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t>This is not an actual command but a shell script running via command line arguments</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b="1" dirty="0" smtClean="0"/>
              <a:t>This would not help us to delete any files that are inside any other directory, neither in it’s parent or child directory</a:t>
            </a:r>
            <a:endParaRPr lang="en-IN" sz="2400" b="1" dirty="0"/>
          </a:p>
        </p:txBody>
      </p:sp>
    </p:spTree>
    <p:extLst>
      <p:ext uri="{BB962C8B-B14F-4D97-AF65-F5344CB8AC3E}">
        <p14:creationId xmlns="" xmlns:p14="http://schemas.microsoft.com/office/powerpoint/2010/main" val="265851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60" y="1159099"/>
            <a:ext cx="7868991" cy="523220"/>
          </a:xfrm>
          <a:prstGeom prst="rect">
            <a:avLst/>
          </a:prstGeom>
          <a:noFill/>
        </p:spPr>
        <p:txBody>
          <a:bodyPr wrap="square" rtlCol="0">
            <a:spAutoFit/>
          </a:bodyPr>
          <a:lstStyle/>
          <a:p>
            <a:pPr algn="ctr"/>
            <a:r>
              <a:rPr lang="en-IN" sz="2800" b="1" u="sng" dirty="0" smtClean="0"/>
              <a:t>Creation of Linux custom commands:</a:t>
            </a:r>
            <a:endParaRPr lang="en-IN" sz="2800" b="1" u="sng" dirty="0"/>
          </a:p>
        </p:txBody>
      </p:sp>
      <p:sp>
        <p:nvSpPr>
          <p:cNvPr id="3" name="TextBox 2"/>
          <p:cNvSpPr txBox="1"/>
          <p:nvPr/>
        </p:nvSpPr>
        <p:spPr>
          <a:xfrm>
            <a:off x="2137893" y="2343955"/>
            <a:ext cx="7340958" cy="1938992"/>
          </a:xfrm>
          <a:prstGeom prst="rect">
            <a:avLst/>
          </a:prstGeom>
          <a:noFill/>
        </p:spPr>
        <p:txBody>
          <a:bodyPr wrap="square" rtlCol="0">
            <a:spAutoFit/>
          </a:bodyPr>
          <a:lstStyle/>
          <a:p>
            <a:r>
              <a:rPr lang="en-IN" sz="2400" b="1" dirty="0" smtClean="0"/>
              <a:t>We can create custom </a:t>
            </a:r>
            <a:r>
              <a:rPr lang="en-IN" sz="2400" b="1" dirty="0" err="1" smtClean="0"/>
              <a:t>linux</a:t>
            </a:r>
            <a:r>
              <a:rPr lang="en-IN" sz="2400" b="1" dirty="0" smtClean="0"/>
              <a:t> commands to perform specific operations in </a:t>
            </a:r>
            <a:r>
              <a:rPr lang="en-IN" sz="2400" b="1" dirty="0" err="1" smtClean="0"/>
              <a:t>linux</a:t>
            </a:r>
            <a:endParaRPr lang="en-IN" sz="2400" b="1" dirty="0" smtClean="0"/>
          </a:p>
          <a:p>
            <a:endParaRPr lang="en-IN" sz="2400" b="1" dirty="0"/>
          </a:p>
          <a:p>
            <a:r>
              <a:rPr lang="en-IN" sz="2400" b="1" dirty="0" smtClean="0"/>
              <a:t>This is done inside the .</a:t>
            </a:r>
            <a:r>
              <a:rPr lang="en-IN" sz="2400" b="1" dirty="0" err="1" smtClean="0"/>
              <a:t>bashrc</a:t>
            </a:r>
            <a:r>
              <a:rPr lang="en-IN" sz="2400" b="1" dirty="0" smtClean="0"/>
              <a:t> file where the command is implemented in form of functions</a:t>
            </a:r>
          </a:p>
        </p:txBody>
      </p:sp>
    </p:spTree>
    <p:extLst>
      <p:ext uri="{BB962C8B-B14F-4D97-AF65-F5344CB8AC3E}">
        <p14:creationId xmlns="" xmlns:p14="http://schemas.microsoft.com/office/powerpoint/2010/main" val="191662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53551" y="1828800"/>
            <a:ext cx="3045245" cy="1725768"/>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919446" y="4111379"/>
            <a:ext cx="6160160" cy="1838659"/>
          </a:xfrm>
          <a:prstGeom prst="rect">
            <a:avLst/>
          </a:prstGeom>
        </p:spPr>
      </p:pic>
      <p:sp>
        <p:nvSpPr>
          <p:cNvPr id="4" name="TextBox 3"/>
          <p:cNvSpPr txBox="1"/>
          <p:nvPr/>
        </p:nvSpPr>
        <p:spPr>
          <a:xfrm>
            <a:off x="1841677" y="862885"/>
            <a:ext cx="7868991" cy="523220"/>
          </a:xfrm>
          <a:prstGeom prst="rect">
            <a:avLst/>
          </a:prstGeom>
          <a:noFill/>
        </p:spPr>
        <p:txBody>
          <a:bodyPr wrap="square" rtlCol="0">
            <a:spAutoFit/>
          </a:bodyPr>
          <a:lstStyle/>
          <a:p>
            <a:pPr algn="ctr"/>
            <a:r>
              <a:rPr lang="en-IN" sz="2800" b="1" u="sng" dirty="0" smtClean="0"/>
              <a:t>Example of custom command:</a:t>
            </a:r>
            <a:endParaRPr lang="en-IN" sz="2800" b="1" u="sng" dirty="0"/>
          </a:p>
        </p:txBody>
      </p:sp>
    </p:spTree>
    <p:extLst>
      <p:ext uri="{BB962C8B-B14F-4D97-AF65-F5344CB8AC3E}">
        <p14:creationId xmlns="" xmlns:p14="http://schemas.microsoft.com/office/powerpoint/2010/main" val="777082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47739" y="2318198"/>
            <a:ext cx="8072456" cy="1828800"/>
          </a:xfrm>
          <a:prstGeom prst="rect">
            <a:avLst/>
          </a:prstGeom>
        </p:spPr>
      </p:pic>
      <p:sp>
        <p:nvSpPr>
          <p:cNvPr id="3" name="TextBox 2"/>
          <p:cNvSpPr txBox="1"/>
          <p:nvPr/>
        </p:nvSpPr>
        <p:spPr>
          <a:xfrm>
            <a:off x="2149472" y="1030310"/>
            <a:ext cx="7868991" cy="523220"/>
          </a:xfrm>
          <a:prstGeom prst="rect">
            <a:avLst/>
          </a:prstGeom>
          <a:noFill/>
        </p:spPr>
        <p:txBody>
          <a:bodyPr wrap="square" rtlCol="0">
            <a:spAutoFit/>
          </a:bodyPr>
          <a:lstStyle/>
          <a:p>
            <a:pPr algn="ctr"/>
            <a:r>
              <a:rPr lang="en-IN" sz="2800" b="1" u="sng" dirty="0" smtClean="0"/>
              <a:t>Creating custom </a:t>
            </a:r>
            <a:r>
              <a:rPr lang="en-IN" sz="2800" b="1" u="sng" dirty="0" err="1" smtClean="0"/>
              <a:t>rmfile</a:t>
            </a:r>
            <a:r>
              <a:rPr lang="en-IN" sz="2800" b="1" u="sng" dirty="0" smtClean="0"/>
              <a:t> command:</a:t>
            </a:r>
            <a:endParaRPr lang="en-IN" sz="2800" b="1" u="sng" dirty="0"/>
          </a:p>
        </p:txBody>
      </p:sp>
    </p:spTree>
    <p:extLst>
      <p:ext uri="{BB962C8B-B14F-4D97-AF65-F5344CB8AC3E}">
        <p14:creationId xmlns="" xmlns:p14="http://schemas.microsoft.com/office/powerpoint/2010/main" val="4241263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947</Words>
  <Application>Microsoft Office PowerPoint</Application>
  <PresentationFormat>Custom</PresentationFormat>
  <Paragraphs>127</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Scenario 10</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10</dc:title>
  <dc:creator>shashwat9kumar@gmail.com</dc:creator>
  <cp:lastModifiedBy>Dell</cp:lastModifiedBy>
  <cp:revision>19</cp:revision>
  <dcterms:created xsi:type="dcterms:W3CDTF">2019-10-02T14:32:55Z</dcterms:created>
  <dcterms:modified xsi:type="dcterms:W3CDTF">2019-10-14T05:10:35Z</dcterms:modified>
</cp:coreProperties>
</file>