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B67F2F-63DA-4D8D-AAE2-12677FA7A427}" type="datetimeFigureOut">
              <a:rPr lang="en-US" smtClean="0"/>
              <a:t>11-Oct-17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9903-EA8D-4D49-8420-882CE27740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53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67F2F-63DA-4D8D-AAE2-12677FA7A427}" type="datetimeFigureOut">
              <a:rPr lang="en-US" smtClean="0"/>
              <a:t>11-Oct-17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345372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67F2F-63DA-4D8D-AAE2-12677FA7A427}" type="datetimeFigureOut">
              <a:rPr lang="en-US" smtClean="0"/>
              <a:t>11-Oct-17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355951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B67F2F-63DA-4D8D-AAE2-12677FA7A427}" type="datetimeFigureOut">
              <a:rPr lang="en-US" smtClean="0"/>
              <a:t>11-Oct-17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979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67F2F-63DA-4D8D-AAE2-12677FA7A427}" type="datetimeFigureOut">
              <a:rPr lang="en-US" smtClean="0"/>
              <a:t>11-Oct-17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9903-EA8D-4D49-8420-882CE27740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8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B67F2F-63DA-4D8D-AAE2-12677FA7A427}" type="datetimeFigureOut">
              <a:rPr lang="en-US" smtClean="0"/>
              <a:t>11-Oct-17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72673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B67F2F-63DA-4D8D-AAE2-12677FA7A427}" type="datetimeFigureOut">
              <a:rPr lang="en-US" smtClean="0"/>
              <a:t>11-Oct-17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357537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B67F2F-63DA-4D8D-AAE2-12677FA7A427}" type="datetimeFigureOut">
              <a:rPr lang="en-US" smtClean="0"/>
              <a:t>11-Oct-17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200988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B67F2F-63DA-4D8D-AAE2-12677FA7A427}" type="datetimeFigureOut">
              <a:rPr lang="en-US" smtClean="0"/>
              <a:t>11-Oct-17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332049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B67F2F-63DA-4D8D-AAE2-12677FA7A427}" type="datetimeFigureOut">
              <a:rPr lang="en-US" smtClean="0"/>
              <a:t>11-Oct-17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1A9903-EA8D-4D49-8420-882CE2774025}" type="slidenum">
              <a:rPr lang="en-US" smtClean="0"/>
              <a:t>‹#›</a:t>
            </a:fld>
            <a:endParaRPr lang="en-US"/>
          </a:p>
        </p:txBody>
      </p:sp>
    </p:spTree>
    <p:extLst>
      <p:ext uri="{BB962C8B-B14F-4D97-AF65-F5344CB8AC3E}">
        <p14:creationId xmlns:p14="http://schemas.microsoft.com/office/powerpoint/2010/main" val="421929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67F2F-63DA-4D8D-AAE2-12677FA7A427}" type="datetimeFigureOut">
              <a:rPr lang="en-US" smtClean="0"/>
              <a:t>11-Oct-17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A9903-EA8D-4D49-8420-882CE2774025}" type="slidenum">
              <a:rPr lang="en-US" smtClean="0"/>
              <a:t>‹#›</a:t>
            </a:fld>
            <a:endParaRPr lang="en-US"/>
          </a:p>
        </p:txBody>
      </p:sp>
    </p:spTree>
    <p:extLst>
      <p:ext uri="{BB962C8B-B14F-4D97-AF65-F5344CB8AC3E}">
        <p14:creationId xmlns:p14="http://schemas.microsoft.com/office/powerpoint/2010/main" val="228230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B67F2F-63DA-4D8D-AAE2-12677FA7A427}" type="datetimeFigureOut">
              <a:rPr lang="en-US" smtClean="0"/>
              <a:t>11-Oct-17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1A9903-EA8D-4D49-8420-882CE277402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8596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296" y="1921232"/>
            <a:ext cx="10058400" cy="5046937"/>
          </a:xfrm>
        </p:spPr>
        <p:txBody>
          <a:bodyPr>
            <a:normAutofit fontScale="90000"/>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smtClean="0"/>
              <a:t>Human </a:t>
            </a:r>
            <a:r>
              <a:rPr lang="en-US" sz="4000" dirty="0"/>
              <a:t>Action </a:t>
            </a:r>
            <a:r>
              <a:rPr lang="en-US" sz="4000" dirty="0" smtClean="0"/>
              <a:t>Recognition</a:t>
            </a:r>
            <a:r>
              <a:rPr lang="en-US" sz="4000" dirty="0"/>
              <a:t/>
            </a:r>
            <a:br>
              <a:rPr lang="en-US" sz="4000" dirty="0"/>
            </a:br>
            <a:r>
              <a:rPr lang="en-US" sz="4000" dirty="0" smtClean="0"/>
              <a:t/>
            </a:r>
            <a:br>
              <a:rPr lang="en-US" sz="4000" dirty="0" smtClean="0"/>
            </a:br>
            <a:r>
              <a:rPr lang="en-US" sz="4000" dirty="0" smtClean="0"/>
              <a:t>Shashwat Gupta</a:t>
            </a:r>
            <a:br>
              <a:rPr lang="en-US" sz="4000" dirty="0" smtClean="0"/>
            </a:br>
            <a:r>
              <a:rPr lang="en-US" sz="4000" dirty="0" smtClean="0"/>
              <a:t>14IE10028</a:t>
            </a:r>
            <a:br>
              <a:rPr lang="en-US" sz="4000" dirty="0" smtClean="0"/>
            </a:br>
            <a:r>
              <a:rPr lang="en-US" sz="4000" dirty="0" smtClean="0"/>
              <a:t/>
            </a:r>
            <a:br>
              <a:rPr lang="en-US" sz="4000" dirty="0" smtClean="0"/>
            </a:br>
            <a:r>
              <a:rPr lang="en-US" sz="4000" dirty="0"/>
              <a:t/>
            </a:r>
            <a:br>
              <a:rPr lang="en-US" sz="4000" dirty="0"/>
            </a:br>
            <a:r>
              <a:rPr lang="en-US" sz="4000" dirty="0"/>
              <a:t/>
            </a:r>
            <a:br>
              <a:rPr lang="en-US" sz="4000" dirty="0"/>
            </a:br>
            <a:r>
              <a:rPr lang="en-US" sz="4000" dirty="0" smtClean="0"/>
              <a:t>Prof. </a:t>
            </a:r>
            <a:r>
              <a:rPr lang="en-US" sz="4000" dirty="0" err="1" smtClean="0"/>
              <a:t>Pranab</a:t>
            </a:r>
            <a:r>
              <a:rPr lang="en-US" sz="4000" dirty="0" smtClean="0"/>
              <a:t> Kumar Dutta</a:t>
            </a:r>
            <a:br>
              <a:rPr lang="en-US" sz="4000" dirty="0" smtClean="0"/>
            </a:br>
            <a:r>
              <a:rPr lang="en-US" sz="4000" dirty="0"/>
              <a:t>Department of Electrical Engineering</a:t>
            </a:r>
            <a:br>
              <a:rPr lang="en-US" sz="4000" dirty="0"/>
            </a:br>
            <a:r>
              <a:rPr lang="en-US" sz="4000" dirty="0" smtClean="0"/>
              <a:t/>
            </a:r>
            <a:br>
              <a:rPr lang="en-US" sz="4000" dirty="0" smtClean="0"/>
            </a:br>
            <a:r>
              <a:rPr lang="en-US" sz="4000" dirty="0"/>
              <a:t/>
            </a:r>
            <a:br>
              <a:rPr lang="en-US" sz="4000" dirty="0"/>
            </a:br>
            <a:endParaRPr lang="en-US" sz="4000" dirty="0"/>
          </a:p>
        </p:txBody>
      </p:sp>
    </p:spTree>
    <p:extLst>
      <p:ext uri="{BB962C8B-B14F-4D97-AF65-F5344CB8AC3E}">
        <p14:creationId xmlns:p14="http://schemas.microsoft.com/office/powerpoint/2010/main" val="309794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 Human action recognition</a:t>
            </a:r>
            <a:r>
              <a:rPr lang="en-US" dirty="0" smtClean="0"/>
              <a:t> is the process of taking a video or a sequence of images and identifying the corresponding </a:t>
            </a:r>
            <a:r>
              <a:rPr lang="en-US" b="1" dirty="0" smtClean="0"/>
              <a:t>actions </a:t>
            </a:r>
            <a:r>
              <a:rPr lang="en-US" dirty="0" smtClean="0"/>
              <a:t>with</a:t>
            </a:r>
            <a:r>
              <a:rPr lang="en-US" b="1" dirty="0" smtClean="0"/>
              <a:t> </a:t>
            </a:r>
            <a:r>
              <a:rPr lang="en-US" dirty="0" smtClean="0"/>
              <a:t>labels. </a:t>
            </a:r>
          </a:p>
          <a:p>
            <a:pPr>
              <a:buFont typeface="Wingdings" panose="05000000000000000000" pitchFamily="2" charset="2"/>
              <a:buChar char="q"/>
            </a:pPr>
            <a:r>
              <a:rPr lang="en-US" dirty="0" smtClean="0"/>
              <a:t> Vision-based</a:t>
            </a:r>
            <a:r>
              <a:rPr lang="en-US" dirty="0"/>
              <a:t> </a:t>
            </a:r>
            <a:r>
              <a:rPr lang="en-US" b="1" dirty="0"/>
              <a:t>human action recognition</a:t>
            </a:r>
            <a:r>
              <a:rPr lang="en-US" dirty="0"/>
              <a:t> is affected by several </a:t>
            </a:r>
            <a:r>
              <a:rPr lang="en-US" b="1" dirty="0"/>
              <a:t>challenges</a:t>
            </a:r>
            <a:r>
              <a:rPr lang="en-US" dirty="0"/>
              <a:t> due to view changes, occlusion, </a:t>
            </a:r>
            <a:r>
              <a:rPr lang="en-US" dirty="0" smtClean="0"/>
              <a:t>variation </a:t>
            </a:r>
            <a:r>
              <a:rPr lang="en-US" dirty="0"/>
              <a:t>in execution rate, </a:t>
            </a:r>
            <a:r>
              <a:rPr lang="en-US" dirty="0" smtClean="0"/>
              <a:t>anthropometry, camera motion, and back- ground clutter.</a:t>
            </a:r>
          </a:p>
          <a:p>
            <a:pPr>
              <a:buFont typeface="Wingdings" panose="05000000000000000000" pitchFamily="2" charset="2"/>
              <a:buChar char="q"/>
            </a:pPr>
            <a:r>
              <a:rPr lang="en-US" dirty="0" smtClean="0"/>
              <a:t> Robust </a:t>
            </a:r>
            <a:r>
              <a:rPr lang="en-US" dirty="0"/>
              <a:t>solutions to this problem have applications in domains such as visual surveillance, video </a:t>
            </a:r>
            <a:r>
              <a:rPr lang="en-US" dirty="0" smtClean="0"/>
              <a:t>retrieval, robot navigation and</a:t>
            </a:r>
            <a:r>
              <a:rPr lang="en-US" dirty="0"/>
              <a:t> human–computer interaction.</a:t>
            </a:r>
          </a:p>
          <a:p>
            <a:pPr>
              <a:buFont typeface="Wingdings" panose="05000000000000000000" pitchFamily="2" charset="2"/>
              <a:buChar char="q"/>
            </a:pPr>
            <a:r>
              <a:rPr lang="en-US" dirty="0" smtClean="0"/>
              <a:t> 3D </a:t>
            </a:r>
            <a:r>
              <a:rPr lang="en-US" dirty="0"/>
              <a:t>object </a:t>
            </a:r>
            <a:r>
              <a:rPr lang="en-US" dirty="0" smtClean="0"/>
              <a:t>reconstruction and motion prediction also make use of action recognition algorithms</a:t>
            </a:r>
            <a:endParaRPr lang="en-US" dirty="0"/>
          </a:p>
        </p:txBody>
      </p:sp>
    </p:spTree>
    <p:extLst>
      <p:ext uri="{BB962C8B-B14F-4D97-AF65-F5344CB8AC3E}">
        <p14:creationId xmlns:p14="http://schemas.microsoft.com/office/powerpoint/2010/main" val="422809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pPr marL="0" indent="0">
              <a:buNone/>
            </a:pPr>
            <a:r>
              <a:rPr lang="en-US" dirty="0" smtClean="0"/>
              <a:t>The following are the tasks at hand:</a:t>
            </a:r>
          </a:p>
          <a:p>
            <a:pPr>
              <a:buFont typeface="Wingdings" panose="05000000000000000000" pitchFamily="2" charset="2"/>
              <a:buChar char="q"/>
            </a:pPr>
            <a:r>
              <a:rPr lang="en-US" dirty="0" smtClean="0"/>
              <a:t> Detection: Consider certain points of interest which could be edges, corner points, unique shapes, etc. We have considered corner points as the points of interest as they have an expressive texture and are free from the aperture problem.</a:t>
            </a:r>
          </a:p>
          <a:p>
            <a:pPr>
              <a:buFont typeface="Wingdings" panose="05000000000000000000" pitchFamily="2" charset="2"/>
              <a:buChar char="q"/>
            </a:pPr>
            <a:r>
              <a:rPr lang="en-US" dirty="0" smtClean="0"/>
              <a:t> Tracking/Matching: Track the points of interest </a:t>
            </a:r>
            <a:r>
              <a:rPr lang="en-US" dirty="0" err="1" smtClean="0"/>
              <a:t>spatio</a:t>
            </a:r>
            <a:r>
              <a:rPr lang="en-US" dirty="0" smtClean="0"/>
              <a:t>-temporally between frames.</a:t>
            </a:r>
          </a:p>
          <a:p>
            <a:pPr>
              <a:buFont typeface="Wingdings" panose="05000000000000000000" pitchFamily="2" charset="2"/>
              <a:buChar char="q"/>
            </a:pPr>
            <a:r>
              <a:rPr lang="en-US" dirty="0"/>
              <a:t> </a:t>
            </a:r>
            <a:r>
              <a:rPr lang="en-US" dirty="0" smtClean="0"/>
              <a:t>Classification: Classify the action based on the </a:t>
            </a:r>
            <a:r>
              <a:rPr lang="en-US" dirty="0" err="1" smtClean="0"/>
              <a:t>spatio</a:t>
            </a:r>
            <a:r>
              <a:rPr lang="en-US" dirty="0" smtClean="0"/>
              <a:t>-temporal movements of the interest points using classification techniques like SVM, KNN.</a:t>
            </a:r>
            <a:endParaRPr lang="en-US" dirty="0"/>
          </a:p>
        </p:txBody>
      </p:sp>
    </p:spTree>
    <p:extLst>
      <p:ext uri="{BB962C8B-B14F-4D97-AF65-F5344CB8AC3E}">
        <p14:creationId xmlns:p14="http://schemas.microsoft.com/office/powerpoint/2010/main" val="1944533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Detection</a:t>
            </a:r>
            <a:endParaRPr lang="en-US" dirty="0"/>
          </a:p>
        </p:txBody>
      </p:sp>
      <p:sp>
        <p:nvSpPr>
          <p:cNvPr id="3" name="Content Placeholder 2"/>
          <p:cNvSpPr>
            <a:spLocks noGrp="1"/>
          </p:cNvSpPr>
          <p:nvPr>
            <p:ph idx="1"/>
          </p:nvPr>
        </p:nvSpPr>
        <p:spPr>
          <a:xfrm>
            <a:off x="8218583" y="1933914"/>
            <a:ext cx="3525398" cy="4023360"/>
          </a:xfrm>
        </p:spPr>
        <p:txBody>
          <a:bodyPr>
            <a:normAutofit fontScale="92500" lnSpcReduction="20000"/>
          </a:bodyPr>
          <a:lstStyle/>
          <a:p>
            <a:pPr>
              <a:buFont typeface="Wingdings" panose="05000000000000000000" pitchFamily="2" charset="2"/>
              <a:buChar char="q"/>
            </a:pPr>
            <a:r>
              <a:rPr lang="en-US" dirty="0" smtClean="0"/>
              <a:t>We use an energy function based on the change in intensity values of the pixels.</a:t>
            </a:r>
          </a:p>
          <a:p>
            <a:pPr>
              <a:buFont typeface="Wingdings" panose="05000000000000000000" pitchFamily="2" charset="2"/>
              <a:buChar char="q"/>
            </a:pPr>
            <a:r>
              <a:rPr lang="en-US" dirty="0" smtClean="0"/>
              <a:t>We use a Gaussian window function to give greater weight to nearby pixels.</a:t>
            </a:r>
          </a:p>
          <a:p>
            <a:pPr>
              <a:buFont typeface="Wingdings" panose="05000000000000000000" pitchFamily="2" charset="2"/>
              <a:buChar char="q"/>
            </a:pPr>
            <a:r>
              <a:rPr lang="en-US" dirty="0"/>
              <a:t>Let </a:t>
            </a:r>
            <a:r>
              <a:rPr lang="el-GR" dirty="0" smtClean="0"/>
              <a:t>λ</a:t>
            </a:r>
            <a:r>
              <a:rPr lang="en-US" baseline="-25000" dirty="0" smtClean="0"/>
              <a:t>1</a:t>
            </a:r>
            <a:r>
              <a:rPr lang="en-US" dirty="0" smtClean="0"/>
              <a:t> </a:t>
            </a:r>
            <a:r>
              <a:rPr lang="en-US" dirty="0"/>
              <a:t>and </a:t>
            </a:r>
            <a:r>
              <a:rPr lang="el-GR" dirty="0" smtClean="0"/>
              <a:t>λ</a:t>
            </a:r>
            <a:r>
              <a:rPr lang="en-US" baseline="-25000" dirty="0" smtClean="0"/>
              <a:t>2</a:t>
            </a:r>
            <a:r>
              <a:rPr lang="en-US" dirty="0" smtClean="0"/>
              <a:t> </a:t>
            </a:r>
            <a:r>
              <a:rPr lang="en-US" dirty="0"/>
              <a:t>be eigenvalues </a:t>
            </a:r>
            <a:r>
              <a:rPr lang="en-US" dirty="0" smtClean="0"/>
              <a:t>of matrix M</a:t>
            </a:r>
          </a:p>
          <a:p>
            <a:pPr>
              <a:buFont typeface="Wingdings" panose="05000000000000000000" pitchFamily="2" charset="2"/>
              <a:buChar char="q"/>
            </a:pPr>
            <a:r>
              <a:rPr lang="en-US" dirty="0" smtClean="0"/>
              <a:t>We define R as the measure of </a:t>
            </a:r>
            <a:r>
              <a:rPr lang="en-US" dirty="0" err="1" smtClean="0"/>
              <a:t>cornerness</a:t>
            </a:r>
            <a:r>
              <a:rPr lang="en-US" dirty="0" smtClean="0"/>
              <a:t> in terms of the </a:t>
            </a:r>
            <a:r>
              <a:rPr lang="en-US" dirty="0" err="1" smtClean="0"/>
              <a:t>eigen</a:t>
            </a:r>
            <a:r>
              <a:rPr lang="en-US" dirty="0" smtClean="0"/>
              <a:t> values. It is large for corner points and hence helps us to identify them in the image.</a:t>
            </a:r>
          </a:p>
          <a:p>
            <a:pPr>
              <a:buFont typeface="Wingdings" panose="05000000000000000000" pitchFamily="2" charset="2"/>
              <a:buChar char="q"/>
            </a:pPr>
            <a:r>
              <a:rPr lang="en-US" dirty="0"/>
              <a:t>Take only the points of local maxima of 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06" y="1833615"/>
            <a:ext cx="7066955" cy="4035479"/>
          </a:xfrm>
          <a:prstGeom prst="rect">
            <a:avLst/>
          </a:prstGeom>
        </p:spPr>
      </p:pic>
      <p:pic>
        <p:nvPicPr>
          <p:cNvPr id="6" name="Picture 5"/>
          <p:cNvPicPr>
            <a:picLocks noChangeAspect="1"/>
          </p:cNvPicPr>
          <p:nvPr/>
        </p:nvPicPr>
        <p:blipFill>
          <a:blip r:embed="rId3"/>
          <a:stretch>
            <a:fillRect/>
          </a:stretch>
        </p:blipFill>
        <p:spPr>
          <a:xfrm>
            <a:off x="814906" y="5772839"/>
            <a:ext cx="5431658" cy="368870"/>
          </a:xfrm>
          <a:prstGeom prst="rect">
            <a:avLst/>
          </a:prstGeom>
        </p:spPr>
      </p:pic>
    </p:spTree>
    <p:extLst>
      <p:ext uri="{BB962C8B-B14F-4D97-AF65-F5344CB8AC3E}">
        <p14:creationId xmlns:p14="http://schemas.microsoft.com/office/powerpoint/2010/main" val="591748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2966" y="4136859"/>
            <a:ext cx="2199441" cy="21317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539" y="1845734"/>
            <a:ext cx="2184297" cy="2117061"/>
          </a:xfrm>
          <a:prstGeom prst="rect">
            <a:avLst/>
          </a:prstGeom>
        </p:spPr>
      </p:pic>
      <p:sp>
        <p:nvSpPr>
          <p:cNvPr id="7" name="Content Placeholder 2"/>
          <p:cNvSpPr txBox="1">
            <a:spLocks/>
          </p:cNvSpPr>
          <p:nvPr/>
        </p:nvSpPr>
        <p:spPr>
          <a:xfrm>
            <a:off x="1097279" y="1845734"/>
            <a:ext cx="768316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dirty="0"/>
          </a:p>
        </p:txBody>
      </p:sp>
      <p:sp>
        <p:nvSpPr>
          <p:cNvPr id="10" name="TextBox 9"/>
          <p:cNvSpPr txBox="1"/>
          <p:nvPr/>
        </p:nvSpPr>
        <p:spPr>
          <a:xfrm>
            <a:off x="10744200" y="2692400"/>
            <a:ext cx="627095" cy="369332"/>
          </a:xfrm>
          <a:prstGeom prst="rect">
            <a:avLst/>
          </a:prstGeom>
          <a:noFill/>
        </p:spPr>
        <p:txBody>
          <a:bodyPr wrap="none" rtlCol="0">
            <a:spAutoFit/>
          </a:bodyPr>
          <a:lstStyle/>
          <a:p>
            <a:r>
              <a:rPr lang="en-US" dirty="0" smtClean="0"/>
              <a:t>Fig.1</a:t>
            </a:r>
            <a:endParaRPr lang="en-US" dirty="0"/>
          </a:p>
        </p:txBody>
      </p:sp>
      <p:sp>
        <p:nvSpPr>
          <p:cNvPr id="11" name="TextBox 10"/>
          <p:cNvSpPr txBox="1"/>
          <p:nvPr/>
        </p:nvSpPr>
        <p:spPr>
          <a:xfrm>
            <a:off x="10744200" y="4833396"/>
            <a:ext cx="627095" cy="369332"/>
          </a:xfrm>
          <a:prstGeom prst="rect">
            <a:avLst/>
          </a:prstGeom>
          <a:noFill/>
        </p:spPr>
        <p:txBody>
          <a:bodyPr wrap="none" rtlCol="0">
            <a:spAutoFit/>
          </a:bodyPr>
          <a:lstStyle/>
          <a:p>
            <a:r>
              <a:rPr lang="en-US" dirty="0" smtClean="0"/>
              <a:t>Fig.2</a:t>
            </a:r>
            <a:endParaRPr lang="en-US" dirty="0"/>
          </a:p>
        </p:txBody>
      </p:sp>
      <p:sp>
        <p:nvSpPr>
          <p:cNvPr id="12" name="Content Placeholder 2"/>
          <p:cNvSpPr txBox="1">
            <a:spLocks/>
          </p:cNvSpPr>
          <p:nvPr/>
        </p:nvSpPr>
        <p:spPr>
          <a:xfrm>
            <a:off x="1097280" y="1845734"/>
            <a:ext cx="717632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smtClean="0"/>
              <a:t> The video is divided into multiple frames. The interest point detection is applied to each frame individually. We take patches of 3X3 in the image and calculate R for each patch.</a:t>
            </a:r>
          </a:p>
          <a:p>
            <a:pPr>
              <a:buFont typeface="Wingdings" panose="05000000000000000000" pitchFamily="2" charset="2"/>
              <a:buChar char="q"/>
            </a:pPr>
            <a:r>
              <a:rPr lang="en-US" dirty="0" smtClean="0"/>
              <a:t> The code has been implemented on MATLAB. Each interest point is marked with a yellow ellipse and a cross. The length of the major axis of the ellipse represents max(</a:t>
            </a:r>
            <a:r>
              <a:rPr lang="el-GR" dirty="0" smtClean="0"/>
              <a:t>λ</a:t>
            </a:r>
            <a:r>
              <a:rPr lang="en-US" baseline="-25000" dirty="0" smtClean="0"/>
              <a:t>1</a:t>
            </a:r>
            <a:r>
              <a:rPr lang="en-US" dirty="0" smtClean="0"/>
              <a:t>, </a:t>
            </a:r>
            <a:r>
              <a:rPr lang="el-GR" dirty="0" smtClean="0"/>
              <a:t>λ</a:t>
            </a:r>
            <a:r>
              <a:rPr lang="en-US" baseline="-25000" dirty="0" smtClean="0"/>
              <a:t>2</a:t>
            </a:r>
            <a:r>
              <a:rPr lang="en-US" dirty="0"/>
              <a:t>)</a:t>
            </a:r>
            <a:r>
              <a:rPr lang="en-US" baseline="30000" dirty="0"/>
              <a:t>(-0.5)</a:t>
            </a:r>
            <a:r>
              <a:rPr lang="en-US" dirty="0"/>
              <a:t> </a:t>
            </a:r>
            <a:r>
              <a:rPr lang="en-US" dirty="0" smtClean="0"/>
              <a:t>and the length of the minor axis represents min(</a:t>
            </a:r>
            <a:r>
              <a:rPr lang="el-GR" dirty="0" smtClean="0"/>
              <a:t>λ</a:t>
            </a:r>
            <a:r>
              <a:rPr lang="en-US" baseline="-25000" dirty="0"/>
              <a:t>1</a:t>
            </a:r>
            <a:r>
              <a:rPr lang="en-US" dirty="0"/>
              <a:t>, </a:t>
            </a:r>
            <a:r>
              <a:rPr lang="el-GR" dirty="0"/>
              <a:t>λ</a:t>
            </a:r>
            <a:r>
              <a:rPr lang="en-US" baseline="-25000" dirty="0"/>
              <a:t>2</a:t>
            </a:r>
            <a:r>
              <a:rPr lang="en-US" dirty="0" smtClean="0"/>
              <a:t>)</a:t>
            </a:r>
            <a:r>
              <a:rPr lang="en-US" baseline="30000" dirty="0" smtClean="0"/>
              <a:t>(-0.5)</a:t>
            </a:r>
            <a:endParaRPr lang="en-US" dirty="0"/>
          </a:p>
          <a:p>
            <a:pPr>
              <a:buFont typeface="Wingdings" panose="05000000000000000000" pitchFamily="2" charset="2"/>
              <a:buChar char="q"/>
            </a:pPr>
            <a:r>
              <a:rPr lang="en-US" dirty="0" smtClean="0"/>
              <a:t> We take a video of a man exercising and take two frames and apply the algorithm. The results can be seen in Fig.1 and Fig.2.</a:t>
            </a:r>
          </a:p>
        </p:txBody>
      </p:sp>
    </p:spTree>
    <p:extLst>
      <p:ext uri="{BB962C8B-B14F-4D97-AF65-F5344CB8AC3E}">
        <p14:creationId xmlns:p14="http://schemas.microsoft.com/office/powerpoint/2010/main" val="121514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Tracking of interest points </a:t>
            </a:r>
            <a:r>
              <a:rPr lang="en-US" dirty="0" err="1" smtClean="0"/>
              <a:t>spatio</a:t>
            </a:r>
            <a:r>
              <a:rPr lang="en-US" dirty="0" smtClean="0"/>
              <a:t>-temporally across the entire video sequence</a:t>
            </a:r>
          </a:p>
          <a:p>
            <a:pPr>
              <a:buFont typeface="Wingdings" panose="05000000000000000000" pitchFamily="2" charset="2"/>
              <a:buChar char="q"/>
            </a:pPr>
            <a:r>
              <a:rPr lang="en-US" dirty="0" smtClean="0"/>
              <a:t> Classification of the action</a:t>
            </a:r>
          </a:p>
          <a:p>
            <a:pPr>
              <a:buFont typeface="Wingdings" panose="05000000000000000000" pitchFamily="2" charset="2"/>
              <a:buChar char="q"/>
            </a:pPr>
            <a:r>
              <a:rPr lang="en-US" dirty="0" smtClean="0"/>
              <a:t> Motion </a:t>
            </a:r>
            <a:r>
              <a:rPr lang="en-US" dirty="0"/>
              <a:t>prediction</a:t>
            </a:r>
          </a:p>
        </p:txBody>
      </p:sp>
    </p:spTree>
    <p:extLst>
      <p:ext uri="{BB962C8B-B14F-4D97-AF65-F5344CB8AC3E}">
        <p14:creationId xmlns:p14="http://schemas.microsoft.com/office/powerpoint/2010/main" val="93238620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88</TotalTime>
  <Words>324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   Human Action Recognition  Shashwat Gupta 14IE10028    Prof. Pranab Kumar Dutta Department of Electrical Engineering   </vt:lpstr>
      <vt:lpstr>Introduction</vt:lpstr>
      <vt:lpstr>Method</vt:lpstr>
      <vt:lpstr>Algorithm for Detection</vt:lpstr>
      <vt:lpstr>Results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Action Recognition  Shashwat Gupta 14IE10028    Prof. Pranab Kumar Dutta Department of Electrical Engineering   </dc:title>
  <dc:creator>Shashwat Gupta</dc:creator>
  <cp:lastModifiedBy>Shashwat Gupta</cp:lastModifiedBy>
  <cp:revision>10</cp:revision>
  <dcterms:created xsi:type="dcterms:W3CDTF">2017-10-11T15:20:20Z</dcterms:created>
  <dcterms:modified xsi:type="dcterms:W3CDTF">2017-10-11T16:48:52Z</dcterms:modified>
</cp:coreProperties>
</file>