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9"/>
  </p:notesMasterIdLst>
  <p:handoutMasterIdLst>
    <p:handoutMasterId r:id="rId30"/>
  </p:handoutMasterIdLst>
  <p:sldIdLst>
    <p:sldId id="571" r:id="rId13"/>
    <p:sldId id="575" r:id="rId14"/>
    <p:sldId id="606" r:id="rId15"/>
    <p:sldId id="605" r:id="rId16"/>
    <p:sldId id="585" r:id="rId17"/>
    <p:sldId id="607" r:id="rId18"/>
    <p:sldId id="614" r:id="rId19"/>
    <p:sldId id="609" r:id="rId20"/>
    <p:sldId id="610" r:id="rId21"/>
    <p:sldId id="615" r:id="rId22"/>
    <p:sldId id="611" r:id="rId23"/>
    <p:sldId id="617" r:id="rId24"/>
    <p:sldId id="616" r:id="rId25"/>
    <p:sldId id="612" r:id="rId26"/>
    <p:sldId id="613" r:id="rId27"/>
    <p:sldId id="600" r:id="rId2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775" autoAdjust="0"/>
  </p:normalViewPr>
  <p:slideViewPr>
    <p:cSldViewPr>
      <p:cViewPr varScale="1">
        <p:scale>
          <a:sx n="40" d="100"/>
          <a:sy n="40" d="100"/>
        </p:scale>
        <p:origin x="1190" y="34"/>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18/12/2021</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17/12/2021</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3</a:t>
            </a:fld>
            <a:endParaRPr lang="en-NZ" dirty="0"/>
          </a:p>
        </p:txBody>
      </p:sp>
    </p:spTree>
    <p:extLst>
      <p:ext uri="{BB962C8B-B14F-4D97-AF65-F5344CB8AC3E}">
        <p14:creationId xmlns:p14="http://schemas.microsoft.com/office/powerpoint/2010/main" val="150240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over 10,000 values </a:t>
            </a:r>
          </a:p>
        </p:txBody>
      </p:sp>
      <p:sp>
        <p:nvSpPr>
          <p:cNvPr id="4" name="Slide Number Placeholder 3"/>
          <p:cNvSpPr>
            <a:spLocks noGrp="1"/>
          </p:cNvSpPr>
          <p:nvPr>
            <p:ph type="sldNum" sz="quarter" idx="5"/>
          </p:nvPr>
        </p:nvSpPr>
        <p:spPr/>
        <p:txBody>
          <a:bodyPr/>
          <a:lstStyle/>
          <a:p>
            <a:fld id="{F4089372-A661-494F-90C4-94E25994D307}" type="slidenum">
              <a:rPr lang="en-NZ" smtClean="0"/>
              <a:pPr/>
              <a:t>8</a:t>
            </a:fld>
            <a:endParaRPr lang="en-NZ" dirty="0"/>
          </a:p>
        </p:txBody>
      </p:sp>
    </p:spTree>
    <p:extLst>
      <p:ext uri="{BB962C8B-B14F-4D97-AF65-F5344CB8AC3E}">
        <p14:creationId xmlns:p14="http://schemas.microsoft.com/office/powerpoint/2010/main" val="142042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F-Test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b="0" i="0" dirty="0">
                <a:solidFill>
                  <a:srgbClr val="292929"/>
                </a:solidFill>
                <a:effectLst/>
                <a:latin typeface="charter"/>
              </a:rPr>
              <a:t>It is useful in feature selection as we get to know the significance of each feature in improving the model.</a:t>
            </a:r>
          </a:p>
          <a:p>
            <a:pPr algn="l"/>
            <a:br>
              <a:rPr lang="en-US" dirty="0"/>
            </a:br>
            <a:r>
              <a:rPr lang="en-US" dirty="0"/>
              <a:t>//It </a:t>
            </a:r>
            <a:r>
              <a:rPr lang="en-US" b="0" i="0" dirty="0">
                <a:solidFill>
                  <a:srgbClr val="292929"/>
                </a:solidFill>
                <a:effectLst/>
                <a:latin typeface="charter"/>
              </a:rPr>
              <a:t>is a statistical test used to compare between models and check if the difference is significant between the model.</a:t>
            </a:r>
          </a:p>
          <a:p>
            <a:pPr algn="l"/>
            <a:endParaRPr lang="en-US" b="0" i="0" dirty="0">
              <a:solidFill>
                <a:srgbClr val="292929"/>
              </a:solidFill>
              <a:effectLst/>
              <a:latin typeface="charter"/>
            </a:endParaRPr>
          </a:p>
          <a:p>
            <a:pPr algn="l"/>
            <a:r>
              <a:rPr lang="en-US" b="0" i="0" dirty="0">
                <a:solidFill>
                  <a:srgbClr val="292929"/>
                </a:solidFill>
                <a:effectLst/>
                <a:latin typeface="charter"/>
              </a:rPr>
              <a:t>F-Test does a hypothesis testing on model </a:t>
            </a:r>
            <a:r>
              <a:rPr lang="en-US" b="1" i="0" dirty="0">
                <a:solidFill>
                  <a:srgbClr val="292929"/>
                </a:solidFill>
                <a:effectLst/>
                <a:latin typeface="charter"/>
              </a:rPr>
              <a:t>X</a:t>
            </a:r>
            <a:r>
              <a:rPr lang="en-US" b="0" i="0" dirty="0">
                <a:solidFill>
                  <a:srgbClr val="292929"/>
                </a:solidFill>
                <a:effectLst/>
                <a:latin typeface="charter"/>
              </a:rPr>
              <a:t> and </a:t>
            </a:r>
            <a:r>
              <a:rPr lang="en-US" b="1" i="0" dirty="0">
                <a:solidFill>
                  <a:srgbClr val="292929"/>
                </a:solidFill>
                <a:effectLst/>
                <a:latin typeface="charter"/>
              </a:rPr>
              <a:t>Y</a:t>
            </a:r>
            <a:r>
              <a:rPr lang="en-US" b="0" i="0" dirty="0">
                <a:solidFill>
                  <a:srgbClr val="292929"/>
                </a:solidFill>
                <a:effectLst/>
                <a:latin typeface="charter"/>
              </a:rPr>
              <a:t> </a:t>
            </a:r>
          </a:p>
          <a:p>
            <a:pPr algn="l"/>
            <a:r>
              <a:rPr lang="en-US" b="0" i="0" dirty="0">
                <a:solidFill>
                  <a:srgbClr val="292929"/>
                </a:solidFill>
                <a:effectLst/>
                <a:latin typeface="charter"/>
              </a:rPr>
              <a:t>where </a:t>
            </a:r>
            <a:r>
              <a:rPr lang="en-US" b="1" i="0" dirty="0">
                <a:solidFill>
                  <a:srgbClr val="292929"/>
                </a:solidFill>
                <a:effectLst/>
                <a:latin typeface="charter"/>
              </a:rPr>
              <a:t>X</a:t>
            </a:r>
            <a:r>
              <a:rPr lang="en-US" b="0" i="0" dirty="0">
                <a:solidFill>
                  <a:srgbClr val="292929"/>
                </a:solidFill>
                <a:effectLst/>
                <a:latin typeface="charter"/>
              </a:rPr>
              <a:t> is a model created by just a constant and </a:t>
            </a:r>
          </a:p>
          <a:p>
            <a:pPr algn="l"/>
            <a:r>
              <a:rPr lang="en-US" b="1" i="0" dirty="0">
                <a:solidFill>
                  <a:srgbClr val="292929"/>
                </a:solidFill>
                <a:effectLst/>
                <a:latin typeface="charter"/>
              </a:rPr>
              <a:t>Y</a:t>
            </a:r>
            <a:r>
              <a:rPr lang="en-US" b="0" i="0" dirty="0">
                <a:solidFill>
                  <a:srgbClr val="292929"/>
                </a:solidFill>
                <a:effectLst/>
                <a:latin typeface="charter"/>
              </a:rPr>
              <a:t> is the model created by a constant and a feature.</a:t>
            </a:r>
          </a:p>
          <a:p>
            <a:pPr algn="l"/>
            <a:endParaRPr lang="en-US" b="0" i="0" dirty="0">
              <a:solidFill>
                <a:srgbClr val="292929"/>
              </a:solidFill>
              <a:effectLst/>
              <a:latin typeface="charter"/>
            </a:endParaRPr>
          </a:p>
          <a:p>
            <a:pPr algn="l"/>
            <a:r>
              <a:rPr lang="en-US" b="0" i="0" dirty="0">
                <a:solidFill>
                  <a:srgbClr val="292929"/>
                </a:solidFill>
                <a:effectLst/>
                <a:latin typeface="charter"/>
              </a:rPr>
              <a:t>The least square errors in both the models are compared and checks if the difference in errors between model </a:t>
            </a:r>
            <a:r>
              <a:rPr lang="en-US" b="1" i="0" dirty="0">
                <a:solidFill>
                  <a:srgbClr val="292929"/>
                </a:solidFill>
                <a:effectLst/>
                <a:latin typeface="charter"/>
              </a:rPr>
              <a:t>X</a:t>
            </a:r>
            <a:r>
              <a:rPr lang="en-US" b="0" i="0" dirty="0">
                <a:solidFill>
                  <a:srgbClr val="292929"/>
                </a:solidFill>
                <a:effectLst/>
                <a:latin typeface="charter"/>
              </a:rPr>
              <a:t> and </a:t>
            </a:r>
            <a:r>
              <a:rPr lang="en-US" b="1" i="0" dirty="0">
                <a:solidFill>
                  <a:srgbClr val="292929"/>
                </a:solidFill>
                <a:effectLst/>
                <a:latin typeface="charter"/>
              </a:rPr>
              <a:t>Y </a:t>
            </a:r>
            <a:r>
              <a:rPr lang="en-US" b="0" i="0" dirty="0">
                <a:solidFill>
                  <a:srgbClr val="292929"/>
                </a:solidFill>
                <a:effectLst/>
                <a:latin typeface="charter"/>
              </a:rPr>
              <a:t>are significant or introduced by chance.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F4089372-A661-494F-90C4-94E25994D307}" type="slidenum">
              <a:rPr lang="en-NZ" smtClean="0"/>
              <a:pPr/>
              <a:t>11</a:t>
            </a:fld>
            <a:endParaRPr lang="en-NZ" dirty="0"/>
          </a:p>
        </p:txBody>
      </p:sp>
    </p:spTree>
    <p:extLst>
      <p:ext uri="{BB962C8B-B14F-4D97-AF65-F5344CB8AC3E}">
        <p14:creationId xmlns:p14="http://schemas.microsoft.com/office/powerpoint/2010/main" val="1685245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66" y="3810000"/>
            <a:ext cx="8421823" cy="1826295"/>
          </a:xfrm>
        </p:spPr>
        <p:txBody>
          <a:bodyPr/>
          <a:lstStyle/>
          <a:p>
            <a:r>
              <a:rPr lang="en-US" sz="4000" dirty="0"/>
              <a:t>MAJOR PROJECT 2021-2022</a:t>
            </a:r>
            <a:br>
              <a:rPr lang="en-US" sz="4000" dirty="0"/>
            </a:br>
            <a:br>
              <a:rPr lang="en-US" sz="4000" dirty="0"/>
            </a:br>
            <a:r>
              <a:rPr lang="en-US" sz="4000" dirty="0"/>
              <a:t>PHASE -1 </a:t>
            </a:r>
            <a:br>
              <a:rPr lang="en-US" sz="4000" dirty="0"/>
            </a:br>
            <a:r>
              <a:rPr lang="en-US" sz="4000" dirty="0"/>
              <a:t>PRESENTATION – 2</a:t>
            </a:r>
            <a:br>
              <a:rPr lang="en-US" sz="4000" dirty="0"/>
            </a:br>
            <a:endParaRPr lang="en-US" dirty="0"/>
          </a:p>
        </p:txBody>
      </p:sp>
      <p:sp>
        <p:nvSpPr>
          <p:cNvPr id="3" name="Text Placeholder 2"/>
          <p:cNvSpPr>
            <a:spLocks noGrp="1"/>
          </p:cNvSpPr>
          <p:nvPr>
            <p:ph type="body" sz="quarter" idx="10"/>
          </p:nvPr>
        </p:nvSpPr>
        <p:spPr>
          <a:xfrm>
            <a:off x="1061866" y="6096000"/>
            <a:ext cx="6755716" cy="407987"/>
          </a:xfrm>
        </p:spPr>
        <p:txBody>
          <a:bodyPr/>
          <a:lstStyle/>
          <a:p>
            <a:r>
              <a:rPr lang="en-US" dirty="0"/>
              <a:t>SCHOOL OF COMPUTER SCIENCE AND ENGINEERING </a:t>
            </a:r>
          </a:p>
        </p:txBody>
      </p:sp>
      <p:pic>
        <p:nvPicPr>
          <p:cNvPr id="4" name="Picture 7" descr="C:\Users\Admin\Downloads\Engineering-&amp;-Tech.png">
            <a:extLst>
              <a:ext uri="{FF2B5EF4-FFF2-40B4-BE49-F238E27FC236}">
                <a16:creationId xmlns:a16="http://schemas.microsoft.com/office/drawing/2014/main" id="{5938548C-54D3-4321-861C-41C7CC8399D6}"/>
              </a:ext>
            </a:extLst>
          </p:cNvPr>
          <p:cNvPicPr>
            <a:picLocks noChangeAspect="1" noChangeArrowheads="1"/>
          </p:cNvPicPr>
          <p:nvPr/>
        </p:nvPicPr>
        <p:blipFill>
          <a:blip r:embed="rId2"/>
          <a:srcRect/>
          <a:stretch>
            <a:fillRect/>
          </a:stretch>
        </p:blipFill>
        <p:spPr bwMode="auto">
          <a:xfrm>
            <a:off x="10287000" y="29817"/>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609600" y="445022"/>
            <a:ext cx="6211927" cy="440926"/>
          </a:xfrm>
        </p:spPr>
        <p:txBody>
          <a:bodyPr/>
          <a:lstStyle/>
          <a:p>
            <a:r>
              <a:rPr lang="en-US" dirty="0"/>
              <a:t>Working of GAN</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3313" y="1017449"/>
            <a:ext cx="8396131" cy="5257800"/>
          </a:xfrm>
        </p:spPr>
        <p:txBody>
          <a:bodyPr/>
          <a:lstStyle/>
          <a:p>
            <a:pPr marL="0" indent="0">
              <a:buNone/>
            </a:pPr>
            <a:endParaRPr lang="en-US" dirty="0"/>
          </a:p>
          <a:p>
            <a:r>
              <a:rPr lang="en-US" dirty="0"/>
              <a:t>The generator takes in a vector of random variables, Z, and produces an image, I</a:t>
            </a:r>
          </a:p>
          <a:p>
            <a:pPr marL="0" indent="0">
              <a:buNone/>
            </a:pPr>
            <a:endParaRPr lang="en-US" dirty="0"/>
          </a:p>
          <a:p>
            <a:r>
              <a:rPr lang="en-US" dirty="0"/>
              <a:t>The discriminator takes in the image I and produces a single output, p, deciding the probability if the image is real or fake</a:t>
            </a:r>
            <a:br>
              <a:rPr lang="en-US" dirty="0"/>
            </a:br>
            <a:br>
              <a:rPr lang="en-US" dirty="0"/>
            </a:br>
            <a:r>
              <a:rPr lang="en-US" dirty="0"/>
              <a:t>When: </a:t>
            </a:r>
            <a:br>
              <a:rPr lang="en-US" dirty="0"/>
            </a:br>
            <a:br>
              <a:rPr lang="en-US" dirty="0"/>
            </a:br>
            <a:r>
              <a:rPr lang="en-US" dirty="0"/>
              <a:t>p=1, the discriminator believes that the image is real, and </a:t>
            </a:r>
            <a:br>
              <a:rPr lang="en-US" dirty="0"/>
            </a:br>
            <a:r>
              <a:rPr lang="en-US" dirty="0"/>
              <a:t>p=0, the discriminator believes that the image is fake</a:t>
            </a:r>
          </a:p>
          <a:p>
            <a:pPr marL="0" indent="0">
              <a:buNone/>
            </a:pPr>
            <a:endParaRPr lang="en-US" dirty="0"/>
          </a:p>
          <a:p>
            <a:pPr marL="0" indent="0">
              <a:buNone/>
            </a:pPr>
            <a:endParaRPr lang="en-US" dirty="0"/>
          </a:p>
          <a:p>
            <a:pPr marL="0" indent="0">
              <a:buNone/>
            </a:pPr>
            <a:endParaRPr lang="en-US" dirty="0"/>
          </a:p>
          <a:p>
            <a:endParaRPr lang="en-US" dirty="0"/>
          </a:p>
          <a:p>
            <a:pPr marL="0" indent="0">
              <a:buNone/>
            </a:pPr>
            <a:r>
              <a:rPr lang="en-US" dirty="0"/>
              <a:t>  </a:t>
            </a:r>
          </a:p>
          <a:p>
            <a:endParaRPr lang="en-US" dirty="0"/>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10</a:t>
            </a:fld>
            <a:endParaRPr lang="en-NZ" dirty="0"/>
          </a:p>
        </p:txBody>
      </p:sp>
      <p:pic>
        <p:nvPicPr>
          <p:cNvPr id="8" name="Picture 7" descr="Diagram&#10;&#10;Description automatically generated">
            <a:extLst>
              <a:ext uri="{FF2B5EF4-FFF2-40B4-BE49-F238E27FC236}">
                <a16:creationId xmlns:a16="http://schemas.microsoft.com/office/drawing/2014/main" id="{B2D2D342-6F6B-4AC1-8B34-B39FB6DD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286000"/>
            <a:ext cx="3962400" cy="1816100"/>
          </a:xfrm>
          <a:prstGeom prst="rect">
            <a:avLst/>
          </a:prstGeom>
        </p:spPr>
      </p:pic>
    </p:spTree>
    <p:extLst>
      <p:ext uri="{BB962C8B-B14F-4D97-AF65-F5344CB8AC3E}">
        <p14:creationId xmlns:p14="http://schemas.microsoft.com/office/powerpoint/2010/main" val="373032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DF90-01D7-484D-BE4E-0A435DE2EB27}"/>
              </a:ext>
            </a:extLst>
          </p:cNvPr>
          <p:cNvSpPr>
            <a:spLocks noGrp="1"/>
          </p:cNvSpPr>
          <p:nvPr>
            <p:ph type="title"/>
          </p:nvPr>
        </p:nvSpPr>
        <p:spPr>
          <a:xfrm>
            <a:off x="595469" y="302024"/>
            <a:ext cx="6211927" cy="440926"/>
          </a:xfrm>
        </p:spPr>
        <p:txBody>
          <a:bodyPr/>
          <a:lstStyle/>
          <a:p>
            <a:r>
              <a:rPr lang="en-US" dirty="0"/>
              <a:t>modules</a:t>
            </a:r>
          </a:p>
        </p:txBody>
      </p:sp>
      <p:sp>
        <p:nvSpPr>
          <p:cNvPr id="4" name="Text Placeholder 3">
            <a:extLst>
              <a:ext uri="{FF2B5EF4-FFF2-40B4-BE49-F238E27FC236}">
                <a16:creationId xmlns:a16="http://schemas.microsoft.com/office/drawing/2014/main" id="{921F9519-940A-48EC-89B8-2E29E7F6C412}"/>
              </a:ext>
            </a:extLst>
          </p:cNvPr>
          <p:cNvSpPr>
            <a:spLocks noGrp="1"/>
          </p:cNvSpPr>
          <p:nvPr>
            <p:ph type="body" sz="quarter" idx="17"/>
          </p:nvPr>
        </p:nvSpPr>
        <p:spPr>
          <a:xfrm>
            <a:off x="595469" y="914400"/>
            <a:ext cx="10605931" cy="5029200"/>
          </a:xfrm>
        </p:spPr>
        <p:txBody>
          <a:bodyPr/>
          <a:lstStyle/>
          <a:p>
            <a:r>
              <a:rPr lang="en-US" dirty="0"/>
              <a:t>Study of the RNA-Sequence dataset </a:t>
            </a:r>
          </a:p>
          <a:p>
            <a:endParaRPr lang="en-US" dirty="0"/>
          </a:p>
          <a:p>
            <a:r>
              <a:rPr lang="en-US" dirty="0"/>
              <a:t>Data Pre-Processing</a:t>
            </a:r>
          </a:p>
          <a:p>
            <a:pPr marL="0" indent="0">
              <a:buNone/>
            </a:pPr>
            <a:endParaRPr lang="en-US" dirty="0"/>
          </a:p>
          <a:p>
            <a:r>
              <a:rPr lang="en-US" dirty="0"/>
              <a:t>Conversion of RNA-Sequence dataset into images </a:t>
            </a:r>
          </a:p>
          <a:p>
            <a:pPr marL="0" indent="0">
              <a:buNone/>
            </a:pPr>
            <a:endParaRPr lang="en-US" dirty="0"/>
          </a:p>
          <a:p>
            <a:r>
              <a:rPr lang="en-US" dirty="0"/>
              <a:t>Feature Selection</a:t>
            </a:r>
          </a:p>
          <a:p>
            <a:pPr marL="0" indent="0">
              <a:buNone/>
            </a:pPr>
            <a:endParaRPr lang="en-US" dirty="0"/>
          </a:p>
          <a:p>
            <a:r>
              <a:rPr lang="en-US" dirty="0"/>
              <a:t>Model Building &amp; Testing</a:t>
            </a:r>
          </a:p>
          <a:p>
            <a:pPr marL="0" indent="0">
              <a:buNone/>
            </a:pPr>
            <a:endParaRPr lang="en-US" dirty="0"/>
          </a:p>
          <a:p>
            <a:r>
              <a:rPr lang="en-US" dirty="0"/>
              <a:t>Deployment </a:t>
            </a:r>
          </a:p>
          <a:p>
            <a:endParaRPr lang="en-US" dirty="0"/>
          </a:p>
          <a:p>
            <a:pPr marL="457200" lvl="1" indent="0">
              <a:buNone/>
            </a:pPr>
            <a:endParaRPr lang="en-US" dirty="0"/>
          </a:p>
        </p:txBody>
      </p:sp>
      <p:sp>
        <p:nvSpPr>
          <p:cNvPr id="5" name="Slide Number Placeholder 4">
            <a:extLst>
              <a:ext uri="{FF2B5EF4-FFF2-40B4-BE49-F238E27FC236}">
                <a16:creationId xmlns:a16="http://schemas.microsoft.com/office/drawing/2014/main" id="{9DDA10BE-14E8-4442-BC50-704F19AD46FC}"/>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Tree>
    <p:extLst>
      <p:ext uri="{BB962C8B-B14F-4D97-AF65-F5344CB8AC3E}">
        <p14:creationId xmlns:p14="http://schemas.microsoft.com/office/powerpoint/2010/main" val="172847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B0DF-B5C2-4E58-879D-F80FB93FC061}"/>
              </a:ext>
            </a:extLst>
          </p:cNvPr>
          <p:cNvSpPr>
            <a:spLocks noGrp="1"/>
          </p:cNvSpPr>
          <p:nvPr>
            <p:ph type="title"/>
          </p:nvPr>
        </p:nvSpPr>
        <p:spPr/>
        <p:txBody>
          <a:bodyPr/>
          <a:lstStyle/>
          <a:p>
            <a:r>
              <a:rPr lang="en-US" dirty="0"/>
              <a:t>workflow</a:t>
            </a:r>
          </a:p>
        </p:txBody>
      </p:sp>
      <p:sp>
        <p:nvSpPr>
          <p:cNvPr id="5" name="Slide Number Placeholder 4">
            <a:extLst>
              <a:ext uri="{FF2B5EF4-FFF2-40B4-BE49-F238E27FC236}">
                <a16:creationId xmlns:a16="http://schemas.microsoft.com/office/drawing/2014/main" id="{F648B4D3-C996-4D61-BC06-29A6D06810D7}"/>
              </a:ext>
            </a:extLst>
          </p:cNvPr>
          <p:cNvSpPr>
            <a:spLocks noGrp="1"/>
          </p:cNvSpPr>
          <p:nvPr>
            <p:ph type="sldNum" sz="quarter" idx="14"/>
          </p:nvPr>
        </p:nvSpPr>
        <p:spPr/>
        <p:txBody>
          <a:bodyPr/>
          <a:lstStyle/>
          <a:p>
            <a:fld id="{45A3C14A-F937-4231-B6F1-40B429FAFB2F}" type="slidenum">
              <a:rPr lang="en-NZ" smtClean="0"/>
              <a:pPr/>
              <a:t>12</a:t>
            </a:fld>
            <a:endParaRPr lang="en-NZ" dirty="0"/>
          </a:p>
        </p:txBody>
      </p:sp>
      <p:graphicFrame>
        <p:nvGraphicFramePr>
          <p:cNvPr id="6" name="Table 6">
            <a:extLst>
              <a:ext uri="{FF2B5EF4-FFF2-40B4-BE49-F238E27FC236}">
                <a16:creationId xmlns:a16="http://schemas.microsoft.com/office/drawing/2014/main" id="{017C720D-5AE3-483E-8F79-3FA6941073B8}"/>
              </a:ext>
            </a:extLst>
          </p:cNvPr>
          <p:cNvGraphicFramePr>
            <a:graphicFrameLocks noGrp="1"/>
          </p:cNvGraphicFramePr>
          <p:nvPr>
            <p:extLst>
              <p:ext uri="{D42A27DB-BD31-4B8C-83A1-F6EECF244321}">
                <p14:modId xmlns:p14="http://schemas.microsoft.com/office/powerpoint/2010/main" val="1760859984"/>
              </p:ext>
            </p:extLst>
          </p:nvPr>
        </p:nvGraphicFramePr>
        <p:xfrm>
          <a:off x="622299" y="2133600"/>
          <a:ext cx="10947402" cy="3413760"/>
        </p:xfrm>
        <a:graphic>
          <a:graphicData uri="http://schemas.openxmlformats.org/drawingml/2006/table">
            <a:tbl>
              <a:tblPr firstRow="1" bandRow="1">
                <a:tableStyleId>{5C22544A-7EE6-4342-B048-85BDC9FD1C3A}</a:tableStyleId>
              </a:tblPr>
              <a:tblGrid>
                <a:gridCol w="3649134">
                  <a:extLst>
                    <a:ext uri="{9D8B030D-6E8A-4147-A177-3AD203B41FA5}">
                      <a16:colId xmlns:a16="http://schemas.microsoft.com/office/drawing/2014/main" val="3237326984"/>
                    </a:ext>
                  </a:extLst>
                </a:gridCol>
                <a:gridCol w="3649134">
                  <a:extLst>
                    <a:ext uri="{9D8B030D-6E8A-4147-A177-3AD203B41FA5}">
                      <a16:colId xmlns:a16="http://schemas.microsoft.com/office/drawing/2014/main" val="139638247"/>
                    </a:ext>
                  </a:extLst>
                </a:gridCol>
                <a:gridCol w="3649134">
                  <a:extLst>
                    <a:ext uri="{9D8B030D-6E8A-4147-A177-3AD203B41FA5}">
                      <a16:colId xmlns:a16="http://schemas.microsoft.com/office/drawing/2014/main" val="1025083293"/>
                    </a:ext>
                  </a:extLst>
                </a:gridCol>
              </a:tblGrid>
              <a:tr h="370840">
                <a:tc>
                  <a:txBody>
                    <a:bodyPr/>
                    <a:lstStyle/>
                    <a:p>
                      <a:pPr algn="ctr"/>
                      <a:r>
                        <a:rPr lang="en-US" sz="2800" dirty="0">
                          <a:solidFill>
                            <a:schemeClr val="bg1"/>
                          </a:solidFill>
                          <a:latin typeface="Roboto Medium" panose="02000000000000000000" pitchFamily="2" charset="0"/>
                          <a:ea typeface="Roboto Medium" panose="02000000000000000000" pitchFamily="2" charset="0"/>
                        </a:rPr>
                        <a:t>Duration</a:t>
                      </a:r>
                    </a:p>
                  </a:txBody>
                  <a:tcPr/>
                </a:tc>
                <a:tc>
                  <a:txBody>
                    <a:bodyPr/>
                    <a:lstStyle/>
                    <a:p>
                      <a:pPr algn="ctr"/>
                      <a:r>
                        <a:rPr lang="en-US" sz="2800" dirty="0">
                          <a:solidFill>
                            <a:schemeClr val="bg1"/>
                          </a:solidFill>
                          <a:latin typeface="Roboto Medium" panose="02000000000000000000" pitchFamily="2" charset="0"/>
                          <a:ea typeface="Roboto Medium" panose="02000000000000000000" pitchFamily="2" charset="0"/>
                        </a:rPr>
                        <a:t>Work</a:t>
                      </a:r>
                    </a:p>
                  </a:txBody>
                  <a:tcPr/>
                </a:tc>
                <a:tc>
                  <a:txBody>
                    <a:bodyPr/>
                    <a:lstStyle/>
                    <a:p>
                      <a:pPr algn="ctr"/>
                      <a:r>
                        <a:rPr lang="en-US" sz="2800" dirty="0">
                          <a:solidFill>
                            <a:schemeClr val="bg1"/>
                          </a:solidFill>
                          <a:latin typeface="Roboto Medium" panose="02000000000000000000" pitchFamily="2" charset="0"/>
                          <a:ea typeface="Roboto Medium" panose="02000000000000000000" pitchFamily="2" charset="0"/>
                        </a:rPr>
                        <a:t>Status</a:t>
                      </a:r>
                    </a:p>
                  </a:txBody>
                  <a:tcPr/>
                </a:tc>
                <a:extLst>
                  <a:ext uri="{0D108BD9-81ED-4DB2-BD59-A6C34878D82A}">
                    <a16:rowId xmlns:a16="http://schemas.microsoft.com/office/drawing/2014/main" val="942358621"/>
                  </a:ext>
                </a:extLst>
              </a:tr>
              <a:tr h="370840">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October - Week 1 </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Project idea discussion</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Completed</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4124763479"/>
                  </a:ext>
                </a:extLst>
              </a:tr>
              <a:tr h="370840">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October - Week 2</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Literature Survey</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Completed</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975609226"/>
                  </a:ext>
                </a:extLst>
              </a:tr>
              <a:tr h="370840">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October - Week 3</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Identification of Modules</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Completed</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2468481748"/>
                  </a:ext>
                </a:extLst>
              </a:tr>
              <a:tr h="370840">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October - Week 4 </a:t>
                      </a:r>
                      <a:br>
                        <a:rPr lang="en-US" sz="2000" kern="1200" dirty="0">
                          <a:solidFill>
                            <a:schemeClr val="dk1"/>
                          </a:solidFill>
                          <a:effectLst/>
                          <a:latin typeface="Roboto Medium" panose="02000000000000000000" pitchFamily="2" charset="0"/>
                          <a:ea typeface="Roboto Medium" panose="02000000000000000000" pitchFamily="2" charset="0"/>
                          <a:cs typeface="+mn-cs"/>
                        </a:rPr>
                      </a:br>
                      <a:r>
                        <a:rPr lang="en-US" sz="2000" kern="1200" dirty="0">
                          <a:solidFill>
                            <a:schemeClr val="dk1"/>
                          </a:solidFill>
                          <a:effectLst/>
                          <a:latin typeface="Roboto Medium" panose="02000000000000000000" pitchFamily="2" charset="0"/>
                          <a:ea typeface="Roboto Medium" panose="02000000000000000000" pitchFamily="2" charset="0"/>
                          <a:cs typeface="+mn-cs"/>
                        </a:rPr>
                        <a:t>to </a:t>
                      </a:r>
                      <a:br>
                        <a:rPr lang="en-US" sz="2000" kern="1200" dirty="0">
                          <a:solidFill>
                            <a:schemeClr val="dk1"/>
                          </a:solidFill>
                          <a:effectLst/>
                          <a:latin typeface="Roboto Medium" panose="02000000000000000000" pitchFamily="2" charset="0"/>
                          <a:ea typeface="Roboto Medium" panose="02000000000000000000" pitchFamily="2" charset="0"/>
                          <a:cs typeface="+mn-cs"/>
                        </a:rPr>
                      </a:br>
                      <a:r>
                        <a:rPr lang="en-US" sz="2000" kern="1200" dirty="0">
                          <a:solidFill>
                            <a:schemeClr val="dk1"/>
                          </a:solidFill>
                          <a:effectLst/>
                          <a:latin typeface="Roboto Medium" panose="02000000000000000000" pitchFamily="2" charset="0"/>
                          <a:ea typeface="Roboto Medium" panose="02000000000000000000" pitchFamily="2" charset="0"/>
                          <a:cs typeface="+mn-cs"/>
                        </a:rPr>
                        <a:t>November - Week 3</a:t>
                      </a:r>
                      <a:endParaRPr lang="en-US" sz="2000" dirty="0">
                        <a:latin typeface="Roboto Medium" panose="02000000000000000000" pitchFamily="2" charset="0"/>
                        <a:ea typeface="Roboto Medium" panose="02000000000000000000" pitchFamily="2" charset="0"/>
                      </a:endParaRPr>
                    </a:p>
                  </a:txBody>
                  <a:tcPr/>
                </a:tc>
                <a:tc>
                  <a:txBody>
                    <a:bodyPr/>
                    <a:lstStyle/>
                    <a:p>
                      <a:pPr algn="ctr"/>
                      <a:endParaRPr lang="en-US" sz="2000" kern="1200" dirty="0">
                        <a:solidFill>
                          <a:schemeClr val="dk1"/>
                        </a:solidFill>
                        <a:effectLst/>
                        <a:latin typeface="Roboto Medium" panose="02000000000000000000" pitchFamily="2" charset="0"/>
                        <a:ea typeface="Roboto Medium" panose="02000000000000000000" pitchFamily="2" charset="0"/>
                        <a:cs typeface="+mn-cs"/>
                      </a:endParaRPr>
                    </a:p>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Concepts of Deep Learning</a:t>
                      </a:r>
                      <a:endParaRPr lang="en-US" sz="2000" dirty="0">
                        <a:latin typeface="Roboto Medium" panose="02000000000000000000" pitchFamily="2" charset="0"/>
                        <a:ea typeface="Roboto Medium" panose="02000000000000000000" pitchFamily="2" charset="0"/>
                      </a:endParaRPr>
                    </a:p>
                  </a:txBody>
                  <a:tcPr/>
                </a:tc>
                <a:tc>
                  <a:txBody>
                    <a:bodyPr/>
                    <a:lstStyle/>
                    <a:p>
                      <a:pPr algn="ctr"/>
                      <a:endParaRPr lang="en-US" sz="2000" kern="1200" dirty="0">
                        <a:solidFill>
                          <a:schemeClr val="dk1"/>
                        </a:solidFill>
                        <a:effectLst/>
                        <a:latin typeface="Roboto Medium" panose="02000000000000000000" pitchFamily="2" charset="0"/>
                        <a:ea typeface="Roboto Medium" panose="02000000000000000000" pitchFamily="2" charset="0"/>
                        <a:cs typeface="+mn-cs"/>
                      </a:endParaRPr>
                    </a:p>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Completed</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221654963"/>
                  </a:ext>
                </a:extLst>
              </a:tr>
              <a:tr h="370840">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November - Week 4 </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Define Roles &amp; Responsibilities</a:t>
                      </a:r>
                      <a:endParaRPr lang="en-US" sz="2000" dirty="0">
                        <a:latin typeface="Roboto Medium" panose="02000000000000000000" pitchFamily="2" charset="0"/>
                        <a:ea typeface="Roboto Medium" panose="02000000000000000000" pitchFamily="2" charset="0"/>
                      </a:endParaRPr>
                    </a:p>
                  </a:txBody>
                  <a:tcPr/>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Completed</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7577064"/>
                  </a:ext>
                </a:extLst>
              </a:tr>
            </a:tbl>
          </a:graphicData>
        </a:graphic>
      </p:graphicFrame>
      <p:sp>
        <p:nvSpPr>
          <p:cNvPr id="7" name="Text Placeholder 2">
            <a:extLst>
              <a:ext uri="{FF2B5EF4-FFF2-40B4-BE49-F238E27FC236}">
                <a16:creationId xmlns:a16="http://schemas.microsoft.com/office/drawing/2014/main" id="{FFD261E1-C1B7-409B-B485-9C496A2A78A7}"/>
              </a:ext>
            </a:extLst>
          </p:cNvPr>
          <p:cNvSpPr>
            <a:spLocks noGrp="1"/>
          </p:cNvSpPr>
          <p:nvPr>
            <p:ph type="body" sz="quarter" idx="18"/>
          </p:nvPr>
        </p:nvSpPr>
        <p:spPr>
          <a:xfrm>
            <a:off x="605013" y="1098246"/>
            <a:ext cx="6192837" cy="752187"/>
          </a:xfrm>
        </p:spPr>
        <p:txBody>
          <a:bodyPr/>
          <a:lstStyle/>
          <a:p>
            <a:pPr marL="0" marR="0">
              <a:lnSpc>
                <a:spcPct val="115000"/>
              </a:lnSpc>
              <a:spcBef>
                <a:spcPts val="0"/>
              </a:spcBef>
              <a:spcAft>
                <a:spcPts val="0"/>
              </a:spcAft>
              <a:tabLst>
                <a:tab pos="857250" algn="l"/>
              </a:tabLst>
            </a:pPr>
            <a:r>
              <a:rPr lang="en-US" dirty="0">
                <a:solidFill>
                  <a:schemeClr val="bg1">
                    <a:lumMod val="65000"/>
                  </a:schemeClr>
                </a:solidFill>
                <a:effectLst/>
                <a:cs typeface="Times New Roman" panose="02020603050405020304" pitchFamily="18" charset="0"/>
              </a:rPr>
              <a:t>Phase 1 - Current Work Progress:</a:t>
            </a:r>
            <a:br>
              <a:rPr lang="en-US" dirty="0">
                <a:solidFill>
                  <a:schemeClr val="bg1">
                    <a:lumMod val="65000"/>
                  </a:schemeClr>
                </a:solidFill>
                <a:effectLst/>
                <a:cs typeface="Times New Roman" panose="02020603050405020304" pitchFamily="18" charset="0"/>
              </a:rPr>
            </a:br>
            <a:endParaRPr lang="en-US" dirty="0">
              <a:solidFill>
                <a:schemeClr val="bg1">
                  <a:lumMod val="65000"/>
                </a:schemeClr>
              </a:solidFill>
              <a:effectLst/>
              <a:cs typeface="Times New Roman" panose="02020603050405020304" pitchFamily="18" charset="0"/>
            </a:endParaRPr>
          </a:p>
          <a:p>
            <a:endParaRPr lang="en-US" dirty="0"/>
          </a:p>
        </p:txBody>
      </p:sp>
    </p:spTree>
    <p:extLst>
      <p:ext uri="{BB962C8B-B14F-4D97-AF65-F5344CB8AC3E}">
        <p14:creationId xmlns:p14="http://schemas.microsoft.com/office/powerpoint/2010/main" val="368769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EF48-9EC8-476E-956B-BA10410A79D4}"/>
              </a:ext>
            </a:extLst>
          </p:cNvPr>
          <p:cNvSpPr>
            <a:spLocks noGrp="1"/>
          </p:cNvSpPr>
          <p:nvPr>
            <p:ph type="title"/>
          </p:nvPr>
        </p:nvSpPr>
        <p:spPr/>
        <p:txBody>
          <a:bodyPr/>
          <a:lstStyle/>
          <a:p>
            <a:r>
              <a:rPr lang="en-US" dirty="0"/>
              <a:t>workflow</a:t>
            </a:r>
          </a:p>
        </p:txBody>
      </p:sp>
      <p:sp>
        <p:nvSpPr>
          <p:cNvPr id="5" name="Slide Number Placeholder 4">
            <a:extLst>
              <a:ext uri="{FF2B5EF4-FFF2-40B4-BE49-F238E27FC236}">
                <a16:creationId xmlns:a16="http://schemas.microsoft.com/office/drawing/2014/main" id="{FB060793-6B19-42EB-8842-B845597FC145}"/>
              </a:ext>
            </a:extLst>
          </p:cNvPr>
          <p:cNvSpPr>
            <a:spLocks noGrp="1"/>
          </p:cNvSpPr>
          <p:nvPr>
            <p:ph type="sldNum" sz="quarter" idx="14"/>
          </p:nvPr>
        </p:nvSpPr>
        <p:spPr/>
        <p:txBody>
          <a:bodyPr/>
          <a:lstStyle/>
          <a:p>
            <a:fld id="{45A3C14A-F937-4231-B6F1-40B429FAFB2F}" type="slidenum">
              <a:rPr lang="en-NZ" smtClean="0"/>
              <a:pPr/>
              <a:t>13</a:t>
            </a:fld>
            <a:endParaRPr lang="en-NZ" dirty="0"/>
          </a:p>
        </p:txBody>
      </p:sp>
      <p:graphicFrame>
        <p:nvGraphicFramePr>
          <p:cNvPr id="3" name="Table 3">
            <a:extLst>
              <a:ext uri="{FF2B5EF4-FFF2-40B4-BE49-F238E27FC236}">
                <a16:creationId xmlns:a16="http://schemas.microsoft.com/office/drawing/2014/main" id="{4E699740-B780-4129-A982-FDB33AEFB32C}"/>
              </a:ext>
            </a:extLst>
          </p:cNvPr>
          <p:cNvGraphicFramePr>
            <a:graphicFrameLocks noGrp="1"/>
          </p:cNvGraphicFramePr>
          <p:nvPr>
            <p:extLst>
              <p:ext uri="{D42A27DB-BD31-4B8C-83A1-F6EECF244321}">
                <p14:modId xmlns:p14="http://schemas.microsoft.com/office/powerpoint/2010/main" val="1370868541"/>
              </p:ext>
            </p:extLst>
          </p:nvPr>
        </p:nvGraphicFramePr>
        <p:xfrm>
          <a:off x="557369" y="1600200"/>
          <a:ext cx="10605147" cy="4203700"/>
        </p:xfrm>
        <a:graphic>
          <a:graphicData uri="http://schemas.openxmlformats.org/drawingml/2006/table">
            <a:tbl>
              <a:tblPr firstRow="1" bandRow="1">
                <a:tableStyleId>{5C22544A-7EE6-4342-B048-85BDC9FD1C3A}</a:tableStyleId>
              </a:tblPr>
              <a:tblGrid>
                <a:gridCol w="3535049">
                  <a:extLst>
                    <a:ext uri="{9D8B030D-6E8A-4147-A177-3AD203B41FA5}">
                      <a16:colId xmlns:a16="http://schemas.microsoft.com/office/drawing/2014/main" val="3975520393"/>
                    </a:ext>
                  </a:extLst>
                </a:gridCol>
                <a:gridCol w="3535049">
                  <a:extLst>
                    <a:ext uri="{9D8B030D-6E8A-4147-A177-3AD203B41FA5}">
                      <a16:colId xmlns:a16="http://schemas.microsoft.com/office/drawing/2014/main" val="30969868"/>
                    </a:ext>
                  </a:extLst>
                </a:gridCol>
                <a:gridCol w="3535049">
                  <a:extLst>
                    <a:ext uri="{9D8B030D-6E8A-4147-A177-3AD203B41FA5}">
                      <a16:colId xmlns:a16="http://schemas.microsoft.com/office/drawing/2014/main" val="2860485079"/>
                    </a:ext>
                  </a:extLst>
                </a:gridCol>
              </a:tblGrid>
              <a:tr h="0">
                <a:tc>
                  <a:txBody>
                    <a:bodyPr/>
                    <a:lstStyle/>
                    <a:p>
                      <a:pPr algn="ctr"/>
                      <a:r>
                        <a:rPr lang="en-US" sz="2800" b="1" kern="1200" dirty="0">
                          <a:solidFill>
                            <a:schemeClr val="lt1"/>
                          </a:solidFill>
                          <a:effectLst/>
                          <a:latin typeface="Roboto Medium" panose="02000000000000000000" pitchFamily="2" charset="0"/>
                          <a:ea typeface="Roboto Medium" panose="02000000000000000000" pitchFamily="2" charset="0"/>
                          <a:cs typeface="+mn-cs"/>
                        </a:rPr>
                        <a:t>Duration</a:t>
                      </a:r>
                      <a:endParaRPr lang="en-US" sz="2800" dirty="0">
                        <a:latin typeface="Roboto Medium" panose="02000000000000000000" pitchFamily="2" charset="0"/>
                        <a:ea typeface="Roboto Medium" panose="02000000000000000000" pitchFamily="2" charset="0"/>
                      </a:endParaRPr>
                    </a:p>
                  </a:txBody>
                  <a:tcPr/>
                </a:tc>
                <a:tc>
                  <a:txBody>
                    <a:bodyPr/>
                    <a:lstStyle/>
                    <a:p>
                      <a:pPr algn="ctr"/>
                      <a:r>
                        <a:rPr lang="en-US" sz="2800" b="1" kern="1200" dirty="0">
                          <a:solidFill>
                            <a:schemeClr val="lt1"/>
                          </a:solidFill>
                          <a:effectLst/>
                          <a:latin typeface="Roboto Medium" panose="02000000000000000000" pitchFamily="2" charset="0"/>
                          <a:ea typeface="Roboto Medium" panose="02000000000000000000" pitchFamily="2" charset="0"/>
                          <a:cs typeface="+mn-cs"/>
                        </a:rPr>
                        <a:t>Work </a:t>
                      </a:r>
                      <a:endParaRPr lang="en-US" sz="2800" dirty="0">
                        <a:latin typeface="Roboto Medium" panose="02000000000000000000" pitchFamily="2" charset="0"/>
                        <a:ea typeface="Roboto Medium" panose="02000000000000000000" pitchFamily="2" charset="0"/>
                      </a:endParaRPr>
                    </a:p>
                  </a:txBody>
                  <a:tcPr/>
                </a:tc>
                <a:tc>
                  <a:txBody>
                    <a:bodyPr/>
                    <a:lstStyle/>
                    <a:p>
                      <a:pPr algn="ctr"/>
                      <a:r>
                        <a:rPr lang="en-US" sz="2800" b="1" kern="1200" dirty="0">
                          <a:solidFill>
                            <a:schemeClr val="lt1"/>
                          </a:solidFill>
                          <a:effectLst/>
                          <a:latin typeface="Roboto Medium" panose="02000000000000000000" pitchFamily="2" charset="0"/>
                          <a:ea typeface="Roboto Medium" panose="02000000000000000000" pitchFamily="2" charset="0"/>
                          <a:cs typeface="+mn-cs"/>
                        </a:rPr>
                        <a:t>Status</a:t>
                      </a:r>
                      <a:endParaRPr lang="en-US" sz="28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1862149125"/>
                  </a:ext>
                </a:extLst>
              </a:tr>
              <a:tr h="370840">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February - Week 1</a:t>
                      </a:r>
                    </a:p>
                  </a:txBody>
                  <a:tcPr marL="68580" marR="68580" marT="0" marB="0"/>
                </a:tc>
                <a:tc>
                  <a:txBody>
                    <a:bodyPr/>
                    <a:lstStyle/>
                    <a:p>
                      <a:pPr marL="0" marR="0" algn="ctr">
                        <a:lnSpc>
                          <a:spcPct val="115000"/>
                        </a:lnSpc>
                        <a:spcBef>
                          <a:spcPts val="0"/>
                        </a:spcBef>
                        <a:spcAft>
                          <a:spcPts val="0"/>
                        </a:spcAft>
                        <a:tabLst>
                          <a:tab pos="857250" algn="l"/>
                        </a:tabLst>
                      </a:pP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Study of RNA-Sequence Dataset</a:t>
                      </a:r>
                    </a:p>
                  </a:txBody>
                  <a:tcPr marL="68580" marR="68580" marT="0" marB="0"/>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To commence</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1352668948"/>
                  </a:ext>
                </a:extLst>
              </a:tr>
              <a:tr h="370840">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February - Week 3</a:t>
                      </a:r>
                    </a:p>
                  </a:txBody>
                  <a:tcPr marL="68580" marR="68580" marT="0" marB="0"/>
                </a:tc>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Data Pre-Processing</a:t>
                      </a:r>
                    </a:p>
                  </a:txBody>
                  <a:tcPr marL="68580" marR="68580" marT="0" marB="0"/>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To commence</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2573917455"/>
                  </a:ext>
                </a:extLst>
              </a:tr>
              <a:tr h="370840">
                <a:tc>
                  <a:txBody>
                    <a:bodyPr/>
                    <a:lstStyle/>
                    <a:p>
                      <a:pPr marL="0" marR="0" algn="ctr">
                        <a:lnSpc>
                          <a:spcPct val="115000"/>
                        </a:lnSpc>
                        <a:spcBef>
                          <a:spcPts val="0"/>
                        </a:spcBef>
                        <a:spcAft>
                          <a:spcPts val="0"/>
                        </a:spcAft>
                        <a:tabLst>
                          <a:tab pos="857250" algn="l"/>
                        </a:tabLst>
                      </a:pP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February - Week 4</a:t>
                      </a:r>
                    </a:p>
                  </a:txBody>
                  <a:tcPr marL="68580" marR="68580" marT="0" marB="0"/>
                </a:tc>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Feature Selection</a:t>
                      </a:r>
                    </a:p>
                  </a:txBody>
                  <a:tcPr marL="68580" marR="68580" marT="0" marB="0"/>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To commence</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2740852027"/>
                  </a:ext>
                </a:extLst>
              </a:tr>
              <a:tr h="370840">
                <a:tc>
                  <a:txBody>
                    <a:bodyPr/>
                    <a:lstStyle/>
                    <a:p>
                      <a:pPr marL="0" marR="0" algn="ctr">
                        <a:lnSpc>
                          <a:spcPct val="115000"/>
                        </a:lnSpc>
                        <a:spcBef>
                          <a:spcPts val="0"/>
                        </a:spcBef>
                        <a:spcAft>
                          <a:spcPts val="0"/>
                        </a:spcAft>
                        <a:tabLst>
                          <a:tab pos="857250" algn="l"/>
                        </a:tabLst>
                      </a:pP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March - Week 1</a:t>
                      </a:r>
                      <a:b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b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to</a:t>
                      </a:r>
                      <a:b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b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March - Week 3</a:t>
                      </a:r>
                    </a:p>
                  </a:txBody>
                  <a:tcPr marL="68580" marR="68580" marT="0" marB="0"/>
                </a:tc>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 </a:t>
                      </a:r>
                    </a:p>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Model Building </a:t>
                      </a:r>
                    </a:p>
                  </a:txBody>
                  <a:tcPr marL="68580" marR="68580" marT="0" marB="0"/>
                </a:tc>
                <a:tc>
                  <a:txBody>
                    <a:bodyPr/>
                    <a:lstStyle/>
                    <a:p>
                      <a:pPr algn="ctr"/>
                      <a:endParaRPr lang="en-US" sz="2000" kern="1200" dirty="0">
                        <a:solidFill>
                          <a:schemeClr val="dk1"/>
                        </a:solidFill>
                        <a:effectLst/>
                        <a:latin typeface="Roboto Medium" panose="02000000000000000000" pitchFamily="2" charset="0"/>
                        <a:ea typeface="Roboto Medium" panose="02000000000000000000" pitchFamily="2" charset="0"/>
                        <a:cs typeface="+mn-cs"/>
                      </a:endParaRPr>
                    </a:p>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To commence</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2228343099"/>
                  </a:ext>
                </a:extLst>
              </a:tr>
              <a:tr h="370840">
                <a:tc>
                  <a:txBody>
                    <a:bodyPr/>
                    <a:lstStyle/>
                    <a:p>
                      <a:pPr marL="0" marR="0" algn="ctr">
                        <a:lnSpc>
                          <a:spcPct val="115000"/>
                        </a:lnSpc>
                        <a:spcBef>
                          <a:spcPts val="0"/>
                        </a:spcBef>
                        <a:spcAft>
                          <a:spcPts val="0"/>
                        </a:spcAft>
                        <a:tabLst>
                          <a:tab pos="857250" algn="l"/>
                        </a:tabLst>
                      </a:pP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March - Week 4</a:t>
                      </a:r>
                    </a:p>
                  </a:txBody>
                  <a:tcPr marL="68580" marR="68580" marT="0" marB="0"/>
                </a:tc>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Prediction using the model</a:t>
                      </a:r>
                    </a:p>
                  </a:txBody>
                  <a:tcPr marL="68580" marR="68580" marT="0" marB="0"/>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To commence</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2856413110"/>
                  </a:ext>
                </a:extLst>
              </a:tr>
              <a:tr h="370840">
                <a:tc>
                  <a:txBody>
                    <a:bodyPr/>
                    <a:lstStyle/>
                    <a:p>
                      <a:pPr marL="0" marR="0" algn="ctr">
                        <a:lnSpc>
                          <a:spcPct val="115000"/>
                        </a:lnSpc>
                        <a:spcBef>
                          <a:spcPts val="0"/>
                        </a:spcBef>
                        <a:spcAft>
                          <a:spcPts val="0"/>
                        </a:spcAft>
                        <a:tabLst>
                          <a:tab pos="857250" algn="l"/>
                        </a:tabLst>
                      </a:pP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April - Week 2</a:t>
                      </a:r>
                    </a:p>
                  </a:txBody>
                  <a:tcPr marL="68580" marR="68580" marT="0" marB="0"/>
                </a:tc>
                <a:tc>
                  <a:txBody>
                    <a:bodyPr/>
                    <a:lstStyle/>
                    <a:p>
                      <a:pPr marL="0" marR="0" algn="ctr">
                        <a:lnSpc>
                          <a:spcPct val="115000"/>
                        </a:lnSpc>
                        <a:spcBef>
                          <a:spcPts val="0"/>
                        </a:spcBef>
                        <a:spcAft>
                          <a:spcPts val="0"/>
                        </a:spcAft>
                        <a:tabLst>
                          <a:tab pos="857250" algn="l"/>
                        </a:tabLst>
                      </a:pPr>
                      <a:r>
                        <a:rPr lang="en-US" sz="200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Testing the model</a:t>
                      </a:r>
                    </a:p>
                  </a:txBody>
                  <a:tcPr marL="68580" marR="68580" marT="0" marB="0"/>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To commence</a:t>
                      </a:r>
                    </a:p>
                  </a:txBody>
                  <a:tcPr/>
                </a:tc>
                <a:extLst>
                  <a:ext uri="{0D108BD9-81ED-4DB2-BD59-A6C34878D82A}">
                    <a16:rowId xmlns:a16="http://schemas.microsoft.com/office/drawing/2014/main" val="96250519"/>
                  </a:ext>
                </a:extLst>
              </a:tr>
              <a:tr h="370840">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April - Week 4 </a:t>
                      </a:r>
                    </a:p>
                  </a:txBody>
                  <a:tcPr marL="68580" marR="68580" marT="0" marB="0"/>
                </a:tc>
                <a:tc>
                  <a:txBody>
                    <a:bodyPr/>
                    <a:lstStyle/>
                    <a:p>
                      <a:pPr marL="0" marR="0" algn="ctr">
                        <a:lnSpc>
                          <a:spcPct val="115000"/>
                        </a:lnSpc>
                        <a:spcBef>
                          <a:spcPts val="0"/>
                        </a:spcBef>
                        <a:spcAft>
                          <a:spcPts val="0"/>
                        </a:spcAft>
                        <a:tabLst>
                          <a:tab pos="857250" algn="l"/>
                        </a:tabLst>
                      </a:pPr>
                      <a:r>
                        <a:rPr lang="en-US" sz="20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rPr>
                        <a:t>Deployment of the model </a:t>
                      </a:r>
                    </a:p>
                  </a:txBody>
                  <a:tcPr marL="68580" marR="68580" marT="0" marB="0"/>
                </a:tc>
                <a:tc>
                  <a:txBody>
                    <a:bodyPr/>
                    <a:lstStyle/>
                    <a:p>
                      <a:pPr algn="ctr"/>
                      <a:r>
                        <a:rPr lang="en-US" sz="2000" kern="1200" dirty="0">
                          <a:solidFill>
                            <a:schemeClr val="dk1"/>
                          </a:solidFill>
                          <a:effectLst/>
                          <a:latin typeface="Roboto Medium" panose="02000000000000000000" pitchFamily="2" charset="0"/>
                          <a:ea typeface="Roboto Medium" panose="02000000000000000000" pitchFamily="2" charset="0"/>
                          <a:cs typeface="+mn-cs"/>
                        </a:rPr>
                        <a:t>To commence</a:t>
                      </a:r>
                      <a:endParaRPr lang="en-US" sz="2000" dirty="0">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786942028"/>
                  </a:ext>
                </a:extLst>
              </a:tr>
            </a:tbl>
          </a:graphicData>
        </a:graphic>
      </p:graphicFrame>
      <p:sp>
        <p:nvSpPr>
          <p:cNvPr id="6" name="Text Placeholder 2">
            <a:extLst>
              <a:ext uri="{FF2B5EF4-FFF2-40B4-BE49-F238E27FC236}">
                <a16:creationId xmlns:a16="http://schemas.microsoft.com/office/drawing/2014/main" id="{554EC142-41E2-469E-AF32-949A05654E19}"/>
              </a:ext>
            </a:extLst>
          </p:cNvPr>
          <p:cNvSpPr>
            <a:spLocks noGrp="1"/>
          </p:cNvSpPr>
          <p:nvPr>
            <p:ph type="body" sz="quarter" idx="18"/>
          </p:nvPr>
        </p:nvSpPr>
        <p:spPr>
          <a:xfrm>
            <a:off x="557369" y="903323"/>
            <a:ext cx="7919841" cy="608633"/>
          </a:xfrm>
        </p:spPr>
        <p:txBody>
          <a:bodyPr/>
          <a:lstStyle/>
          <a:p>
            <a:pPr marL="0" marR="0">
              <a:lnSpc>
                <a:spcPct val="115000"/>
              </a:lnSpc>
              <a:spcBef>
                <a:spcPts val="0"/>
              </a:spcBef>
              <a:spcAft>
                <a:spcPts val="0"/>
              </a:spcAft>
              <a:tabLst>
                <a:tab pos="857250" algn="l"/>
              </a:tabLst>
            </a:pPr>
            <a:r>
              <a:rPr lang="en-US" dirty="0">
                <a:solidFill>
                  <a:schemeClr val="bg1">
                    <a:lumMod val="65000"/>
                  </a:schemeClr>
                </a:solidFill>
                <a:effectLst/>
                <a:cs typeface="Times New Roman" panose="02020603050405020304" pitchFamily="18" charset="0"/>
              </a:rPr>
              <a:t>Phase 2 - Work Plan:</a:t>
            </a:r>
          </a:p>
          <a:p>
            <a:endParaRPr lang="en-US" dirty="0"/>
          </a:p>
        </p:txBody>
      </p:sp>
    </p:spTree>
    <p:extLst>
      <p:ext uri="{BB962C8B-B14F-4D97-AF65-F5344CB8AC3E}">
        <p14:creationId xmlns:p14="http://schemas.microsoft.com/office/powerpoint/2010/main" val="398840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BA17-D7F4-4FA9-B02F-51A4E8DB71C0}"/>
              </a:ext>
            </a:extLst>
          </p:cNvPr>
          <p:cNvSpPr>
            <a:spLocks noGrp="1"/>
          </p:cNvSpPr>
          <p:nvPr>
            <p:ph type="title"/>
          </p:nvPr>
        </p:nvSpPr>
        <p:spPr>
          <a:xfrm>
            <a:off x="724122" y="1076054"/>
            <a:ext cx="6211927" cy="440926"/>
          </a:xfrm>
        </p:spPr>
        <p:txBody>
          <a:bodyPr/>
          <a:lstStyle/>
          <a:p>
            <a:r>
              <a:rPr lang="en-US" dirty="0"/>
              <a:t>conclusions</a:t>
            </a:r>
          </a:p>
        </p:txBody>
      </p:sp>
      <p:sp>
        <p:nvSpPr>
          <p:cNvPr id="4" name="Text Placeholder 3">
            <a:extLst>
              <a:ext uri="{FF2B5EF4-FFF2-40B4-BE49-F238E27FC236}">
                <a16:creationId xmlns:a16="http://schemas.microsoft.com/office/drawing/2014/main" id="{BD0E40F2-E6D4-4A4E-8814-4101DB35A714}"/>
              </a:ext>
            </a:extLst>
          </p:cNvPr>
          <p:cNvSpPr>
            <a:spLocks noGrp="1"/>
          </p:cNvSpPr>
          <p:nvPr>
            <p:ph type="body" sz="quarter" idx="17"/>
          </p:nvPr>
        </p:nvSpPr>
        <p:spPr>
          <a:xfrm>
            <a:off x="724122" y="2590800"/>
            <a:ext cx="10743755" cy="2210917"/>
          </a:xfrm>
        </p:spPr>
        <p:txBody>
          <a:bodyPr/>
          <a:lstStyle/>
          <a:p>
            <a:pPr marL="0" indent="0" algn="just">
              <a:buNone/>
            </a:pPr>
            <a:r>
              <a:rPr lang="en-US" dirty="0">
                <a:solidFill>
                  <a:schemeClr val="bg1">
                    <a:lumMod val="65000"/>
                  </a:schemeClr>
                </a:solidFill>
                <a:effectLst/>
              </a:rPr>
              <a:t>Cancer has several subtypes, identification of these subtypes in a quick and efficient manner is crucial in the treatment of cancer patients</a:t>
            </a:r>
            <a:r>
              <a:rPr lang="en-US" b="1" dirty="0">
                <a:solidFill>
                  <a:schemeClr val="bg1">
                    <a:lumMod val="65000"/>
                  </a:schemeClr>
                </a:solidFill>
                <a:effectLst/>
              </a:rPr>
              <a:t>. </a:t>
            </a:r>
            <a:r>
              <a:rPr lang="en-US" dirty="0">
                <a:solidFill>
                  <a:schemeClr val="bg1">
                    <a:lumMod val="65000"/>
                  </a:schemeClr>
                </a:solidFill>
                <a:effectLst/>
              </a:rPr>
              <a:t>The Generative Adversarial Networks (GAN) based deep learning model built using TCGA RNA-Seq dataset will help identify the subtypes of cancer in a precise manner, thereby helping medical service providers save their valuable time.</a:t>
            </a:r>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3BC179BD-D33C-4412-BC83-A8D803293942}"/>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Tree>
    <p:extLst>
      <p:ext uri="{BB962C8B-B14F-4D97-AF65-F5344CB8AC3E}">
        <p14:creationId xmlns:p14="http://schemas.microsoft.com/office/powerpoint/2010/main" val="214545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9155-22B3-4E4A-9A56-9EC12DC8422C}"/>
              </a:ext>
            </a:extLst>
          </p:cNvPr>
          <p:cNvSpPr>
            <a:spLocks noGrp="1"/>
          </p:cNvSpPr>
          <p:nvPr>
            <p:ph type="title"/>
          </p:nvPr>
        </p:nvSpPr>
        <p:spPr>
          <a:xfrm>
            <a:off x="331937" y="221754"/>
            <a:ext cx="6211927" cy="440926"/>
          </a:xfrm>
        </p:spPr>
        <p:txBody>
          <a:bodyPr/>
          <a:lstStyle/>
          <a:p>
            <a:r>
              <a:rPr lang="en-US" dirty="0"/>
              <a:t>references</a:t>
            </a:r>
          </a:p>
        </p:txBody>
      </p:sp>
      <p:sp>
        <p:nvSpPr>
          <p:cNvPr id="4" name="Text Placeholder 3">
            <a:extLst>
              <a:ext uri="{FF2B5EF4-FFF2-40B4-BE49-F238E27FC236}">
                <a16:creationId xmlns:a16="http://schemas.microsoft.com/office/drawing/2014/main" id="{7664C21E-FE68-4322-8492-EDD6D2D2C8A6}"/>
              </a:ext>
            </a:extLst>
          </p:cNvPr>
          <p:cNvSpPr>
            <a:spLocks noGrp="1"/>
          </p:cNvSpPr>
          <p:nvPr>
            <p:ph type="body" sz="quarter" idx="17"/>
          </p:nvPr>
        </p:nvSpPr>
        <p:spPr>
          <a:xfrm>
            <a:off x="331937" y="815080"/>
            <a:ext cx="11035209" cy="5128520"/>
          </a:xfrm>
        </p:spPr>
        <p:txBody>
          <a:bodyPr/>
          <a:lstStyle/>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cs typeface="Times New Roman" panose="02020603050405020304" pitchFamily="18" charset="0"/>
              </a:rPr>
              <a:t>[1]</a:t>
            </a:r>
            <a:r>
              <a:rPr lang="en-US" sz="1600" dirty="0">
                <a:solidFill>
                  <a:schemeClr val="tx1">
                    <a:lumMod val="50000"/>
                    <a:lumOff val="50000"/>
                  </a:schemeClr>
                </a:solidFill>
                <a:effectLst/>
                <a:cs typeface="Times New Roman" panose="02020603050405020304" pitchFamily="18" charset="0"/>
              </a:rPr>
              <a:t> Li, Y., Kang, K., Krahn, J. M., Croutwater, N., Lee, K., Umbach, D. M., &amp; Li, L. (2017). A comprehensive genomic pan-cancer classification using The Cancer Genome Atlas gene expression data. </a:t>
            </a:r>
            <a:r>
              <a:rPr lang="en-US" sz="1600" i="1" dirty="0">
                <a:solidFill>
                  <a:schemeClr val="tx1">
                    <a:lumMod val="50000"/>
                    <a:lumOff val="50000"/>
                  </a:schemeClr>
                </a:solidFill>
                <a:effectLst/>
                <a:cs typeface="Times New Roman" panose="02020603050405020304" pitchFamily="18" charset="0"/>
              </a:rPr>
              <a:t>BMC genomics</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18</a:t>
            </a:r>
            <a:r>
              <a:rPr lang="en-US" sz="1600" dirty="0">
                <a:solidFill>
                  <a:schemeClr val="tx1">
                    <a:lumMod val="50000"/>
                    <a:lumOff val="50000"/>
                  </a:schemeClr>
                </a:solidFill>
                <a:effectLst/>
                <a:cs typeface="Times New Roman" panose="02020603050405020304" pitchFamily="18" charset="0"/>
              </a:rPr>
              <a:t>(1), 1-13.</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cs typeface="Times New Roman" panose="02020603050405020304" pitchFamily="18" charset="0"/>
              </a:rPr>
              <a:t>[2] </a:t>
            </a:r>
            <a:r>
              <a:rPr lang="en-US" sz="1600" dirty="0">
                <a:solidFill>
                  <a:schemeClr val="tx1">
                    <a:lumMod val="50000"/>
                    <a:lumOff val="50000"/>
                  </a:schemeClr>
                </a:solidFill>
                <a:effectLst/>
                <a:cs typeface="Times New Roman" panose="02020603050405020304" pitchFamily="18" charset="0"/>
              </a:rPr>
              <a:t>Albaradei, S., Napolitano, F., Thafar, M. A., Gojobori, T., Essack, M., &amp; Gao, X. (2021). MetaCancer: a deep learning-based pan-cancer metastasis prediction model developed using multi-omics data. </a:t>
            </a:r>
            <a:r>
              <a:rPr lang="en-US" sz="1600" i="1" dirty="0">
                <a:solidFill>
                  <a:schemeClr val="tx1">
                    <a:lumMod val="50000"/>
                    <a:lumOff val="50000"/>
                  </a:schemeClr>
                </a:solidFill>
                <a:effectLst/>
                <a:cs typeface="Times New Roman" panose="02020603050405020304" pitchFamily="18" charset="0"/>
              </a:rPr>
              <a:t>Computational and Structural Biotechnology Journal</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19</a:t>
            </a:r>
            <a:r>
              <a:rPr lang="en-US" sz="1600" dirty="0">
                <a:solidFill>
                  <a:schemeClr val="tx1">
                    <a:lumMod val="50000"/>
                    <a:lumOff val="50000"/>
                  </a:schemeClr>
                </a:solidFill>
                <a:effectLst/>
                <a:cs typeface="Times New Roman" panose="02020603050405020304" pitchFamily="18" charset="0"/>
              </a:rPr>
              <a:t>, 4404-4411.</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cs typeface="Times New Roman" panose="02020603050405020304" pitchFamily="18" charset="0"/>
              </a:rPr>
              <a:t>[3]</a:t>
            </a:r>
            <a:r>
              <a:rPr lang="en-US" sz="1600" dirty="0">
                <a:solidFill>
                  <a:schemeClr val="tx1">
                    <a:lumMod val="50000"/>
                    <a:lumOff val="50000"/>
                  </a:schemeClr>
                </a:solidFill>
                <a:effectLst/>
                <a:cs typeface="Times New Roman" panose="02020603050405020304" pitchFamily="18" charset="0"/>
              </a:rPr>
              <a:t> Rocha, D., García, I. A., González Montoro, A., Llera, A., Prato, L., Girotti, M. R., &amp; Fernández, E. A. (2021). Pan-Cancer Molecular Patterns and Biological Implications Associated with a Tumor-Specific Molecular Signature. </a:t>
            </a:r>
            <a:r>
              <a:rPr lang="en-US" sz="1600" i="1" dirty="0">
                <a:solidFill>
                  <a:schemeClr val="tx1">
                    <a:lumMod val="50000"/>
                    <a:lumOff val="50000"/>
                  </a:schemeClr>
                </a:solidFill>
                <a:effectLst/>
                <a:cs typeface="Times New Roman" panose="02020603050405020304" pitchFamily="18" charset="0"/>
              </a:rPr>
              <a:t>Cells</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10</a:t>
            </a:r>
            <a:r>
              <a:rPr lang="en-US" sz="1600" dirty="0">
                <a:solidFill>
                  <a:schemeClr val="tx1">
                    <a:lumMod val="50000"/>
                    <a:lumOff val="50000"/>
                  </a:schemeClr>
                </a:solidFill>
                <a:effectLst/>
                <a:cs typeface="Times New Roman" panose="02020603050405020304" pitchFamily="18" charset="0"/>
              </a:rPr>
              <a:t>(1), 45.</a:t>
            </a: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 </a:t>
            </a: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cs typeface="Times New Roman" panose="02020603050405020304" pitchFamily="18" charset="0"/>
              </a:rPr>
              <a:t>[4] </a:t>
            </a:r>
            <a:r>
              <a:rPr lang="en-US" sz="1600" dirty="0">
                <a:solidFill>
                  <a:schemeClr val="tx1">
                    <a:lumMod val="50000"/>
                    <a:lumOff val="50000"/>
                  </a:schemeClr>
                </a:solidFill>
                <a:effectLst/>
                <a:cs typeface="Times New Roman" panose="02020603050405020304" pitchFamily="18" charset="0"/>
              </a:rPr>
              <a:t>López-García, G., Jerez, J. M., Franco, L., &amp; Veredas, F. J. (2020). Transfer learning with convolutional neural networks for cancer survival prediction using gene-expression data. </a:t>
            </a:r>
            <a:r>
              <a:rPr lang="en-US" sz="1600" i="1" dirty="0">
                <a:solidFill>
                  <a:schemeClr val="tx1">
                    <a:lumMod val="50000"/>
                    <a:lumOff val="50000"/>
                  </a:schemeClr>
                </a:solidFill>
                <a:effectLst/>
                <a:cs typeface="Times New Roman" panose="02020603050405020304" pitchFamily="18" charset="0"/>
              </a:rPr>
              <a:t>PloS one</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15</a:t>
            </a:r>
            <a:r>
              <a:rPr lang="en-US" sz="1600" dirty="0">
                <a:solidFill>
                  <a:schemeClr val="tx1">
                    <a:lumMod val="50000"/>
                    <a:lumOff val="50000"/>
                  </a:schemeClr>
                </a:solidFill>
                <a:effectLst/>
                <a:cs typeface="Times New Roman" panose="02020603050405020304" pitchFamily="18" charset="0"/>
              </a:rPr>
              <a:t>(3), e0230536.</a:t>
            </a:r>
          </a:p>
          <a:p>
            <a:pPr marL="0" marR="0" algn="just">
              <a:lnSpc>
                <a:spcPct val="115000"/>
              </a:lnSpc>
              <a:spcBef>
                <a:spcPts val="0"/>
              </a:spcBef>
              <a:spcAft>
                <a:spcPts val="0"/>
              </a:spcAft>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cs typeface="Times New Roman" panose="02020603050405020304" pitchFamily="18" charset="0"/>
              </a:rPr>
              <a:t>[5] </a:t>
            </a:r>
            <a:r>
              <a:rPr lang="en-US" sz="1600" dirty="0">
                <a:solidFill>
                  <a:schemeClr val="tx1">
                    <a:lumMod val="50000"/>
                    <a:lumOff val="50000"/>
                  </a:schemeClr>
                </a:solidFill>
                <a:effectLst/>
                <a:cs typeface="Times New Roman" panose="02020603050405020304" pitchFamily="18" charset="0"/>
              </a:rPr>
              <a:t>Chaudhari, P., Agrawal, H., &amp; Kotecha, K. (2020). Data augmentation using MG-GAN for improved cancer classification on gene expression data. </a:t>
            </a:r>
            <a:r>
              <a:rPr lang="en-US" sz="1600" i="1" dirty="0">
                <a:solidFill>
                  <a:schemeClr val="tx1">
                    <a:lumMod val="50000"/>
                    <a:lumOff val="50000"/>
                  </a:schemeClr>
                </a:solidFill>
                <a:effectLst/>
                <a:cs typeface="Times New Roman" panose="02020603050405020304" pitchFamily="18" charset="0"/>
              </a:rPr>
              <a:t>Soft Computing</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24</a:t>
            </a:r>
            <a:r>
              <a:rPr lang="en-US" sz="1600" dirty="0">
                <a:solidFill>
                  <a:schemeClr val="tx1">
                    <a:lumMod val="50000"/>
                    <a:lumOff val="50000"/>
                  </a:schemeClr>
                </a:solidFill>
                <a:effectLst/>
                <a:cs typeface="Times New Roman" panose="02020603050405020304" pitchFamily="18" charset="0"/>
              </a:rPr>
              <a:t>(15), 11381-11391.</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cs typeface="Times New Roman" panose="02020603050405020304" pitchFamily="18" charset="0"/>
              </a:rPr>
              <a:t>[6]</a:t>
            </a:r>
            <a:r>
              <a:rPr lang="en-US" sz="1600" dirty="0">
                <a:solidFill>
                  <a:schemeClr val="tx1">
                    <a:lumMod val="50000"/>
                    <a:lumOff val="50000"/>
                  </a:schemeClr>
                </a:solidFill>
                <a:effectLst/>
                <a:cs typeface="Times New Roman" panose="02020603050405020304" pitchFamily="18" charset="0"/>
              </a:rPr>
              <a:t> Kim, B. H., Yu, K., &amp; Lee, P. C. (2020). Cancer classification of single-cell gene expression data by neural network. </a:t>
            </a:r>
            <a:r>
              <a:rPr lang="en-US" sz="1600" i="1" dirty="0">
                <a:solidFill>
                  <a:schemeClr val="tx1">
                    <a:lumMod val="50000"/>
                    <a:lumOff val="50000"/>
                  </a:schemeClr>
                </a:solidFill>
                <a:effectLst/>
                <a:cs typeface="Times New Roman" panose="02020603050405020304" pitchFamily="18" charset="0"/>
              </a:rPr>
              <a:t>Bioinformatics</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36</a:t>
            </a:r>
            <a:r>
              <a:rPr lang="en-US" sz="1600" dirty="0">
                <a:solidFill>
                  <a:schemeClr val="tx1">
                    <a:lumMod val="50000"/>
                    <a:lumOff val="50000"/>
                  </a:schemeClr>
                </a:solidFill>
                <a:effectLst/>
                <a:cs typeface="Times New Roman" panose="02020603050405020304" pitchFamily="18" charset="0"/>
              </a:rPr>
              <a:t>(5), 1360-1366.</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p:txBody>
      </p:sp>
      <p:sp>
        <p:nvSpPr>
          <p:cNvPr id="5" name="Slide Number Placeholder 4">
            <a:extLst>
              <a:ext uri="{FF2B5EF4-FFF2-40B4-BE49-F238E27FC236}">
                <a16:creationId xmlns:a16="http://schemas.microsoft.com/office/drawing/2014/main" id="{EEC5D4D0-24A5-46F9-8AEF-E02D612287F4}"/>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Tree>
    <p:extLst>
      <p:ext uri="{BB962C8B-B14F-4D97-AF65-F5344CB8AC3E}">
        <p14:creationId xmlns:p14="http://schemas.microsoft.com/office/powerpoint/2010/main" val="58825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895600"/>
            <a:ext cx="9220200" cy="1325563"/>
          </a:xfrm>
        </p:spPr>
        <p:txBody>
          <a:bodyPr/>
          <a:lstStyle/>
          <a:p>
            <a:pPr algn="ctr"/>
            <a:r>
              <a:rPr lang="en-US" sz="3200" dirty="0"/>
              <a:t>TOPIC:</a:t>
            </a:r>
            <a:br>
              <a:rPr lang="en-US" sz="3200" dirty="0"/>
            </a:br>
            <a:br>
              <a:rPr lang="en-US" sz="3200" dirty="0"/>
            </a:br>
            <a:r>
              <a:rPr lang="en-US" sz="3200" dirty="0"/>
              <a:t>GENERATIVE ADVERSARIAL NETWORK FOR IDENTIFICATION OF CANCER SUBTYPES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A02F09-6CB2-400D-B4FB-E1A1521308E8}"/>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6C4AC732-FA01-4315-BE8D-8D32ECEC8E92}"/>
              </a:ext>
            </a:extLst>
          </p:cNvPr>
          <p:cNvSpPr>
            <a:spLocks noGrp="1"/>
          </p:cNvSpPr>
          <p:nvPr>
            <p:ph type="title"/>
          </p:nvPr>
        </p:nvSpPr>
        <p:spPr/>
        <p:txBody>
          <a:bodyPr/>
          <a:lstStyle/>
          <a:p>
            <a:r>
              <a:rPr lang="en-US" dirty="0"/>
              <a:t>GROUP NUMBER: d3</a:t>
            </a:r>
          </a:p>
        </p:txBody>
      </p:sp>
      <p:sp>
        <p:nvSpPr>
          <p:cNvPr id="4" name="Text Placeholder 3">
            <a:extLst>
              <a:ext uri="{FF2B5EF4-FFF2-40B4-BE49-F238E27FC236}">
                <a16:creationId xmlns:a16="http://schemas.microsoft.com/office/drawing/2014/main" id="{365265C0-25DD-41E1-930D-8597E27D06D4}"/>
              </a:ext>
            </a:extLst>
          </p:cNvPr>
          <p:cNvSpPr>
            <a:spLocks noGrp="1"/>
          </p:cNvSpPr>
          <p:nvPr>
            <p:ph type="body" sz="quarter" idx="17"/>
          </p:nvPr>
        </p:nvSpPr>
        <p:spPr>
          <a:xfrm>
            <a:off x="695400" y="1447800"/>
            <a:ext cx="10734600" cy="3505200"/>
          </a:xfrm>
        </p:spPr>
        <p:txBody>
          <a:bodyPr/>
          <a:lstStyle/>
          <a:p>
            <a:pPr marL="0" indent="0">
              <a:buNone/>
            </a:pPr>
            <a:r>
              <a:rPr lang="en-US" dirty="0"/>
              <a:t>Name of the Guide: Prof. Nimrita Koul</a:t>
            </a:r>
            <a:br>
              <a:rPr lang="en-US" dirty="0"/>
            </a:br>
            <a:endParaRPr lang="en-US" dirty="0"/>
          </a:p>
          <a:p>
            <a:pPr marL="0" indent="0">
              <a:buNone/>
            </a:pPr>
            <a:r>
              <a:rPr lang="en-US" dirty="0"/>
              <a:t>Group Members: </a:t>
            </a:r>
          </a:p>
          <a:p>
            <a:pPr marL="0" indent="0">
              <a:buNone/>
            </a:pPr>
            <a:r>
              <a:rPr lang="en-US" dirty="0"/>
              <a:t>Dileep Kumar Reddy J K   R18CS511</a:t>
            </a:r>
          </a:p>
          <a:p>
            <a:pPr marL="0" indent="0">
              <a:buNone/>
            </a:pPr>
            <a:r>
              <a:rPr lang="en-US" dirty="0"/>
              <a:t>Soham Kishor Misal          R17CS404 </a:t>
            </a:r>
          </a:p>
          <a:p>
            <a:pPr marL="0" indent="0">
              <a:buNone/>
            </a:pPr>
            <a:r>
              <a:rPr lang="en-US" dirty="0"/>
              <a:t>Veerendra Patil P               R18CS535 </a:t>
            </a:r>
          </a:p>
          <a:p>
            <a:pPr marL="0" indent="0">
              <a:buNone/>
            </a:pPr>
            <a:br>
              <a:rPr lang="en-US" dirty="0"/>
            </a:br>
            <a:r>
              <a:rPr lang="en-US" dirty="0"/>
              <a:t>Semester – 7</a:t>
            </a:r>
            <a:br>
              <a:rPr lang="en-US" dirty="0"/>
            </a:br>
            <a:r>
              <a:rPr lang="en-US" dirty="0"/>
              <a:t>Section - D</a:t>
            </a:r>
          </a:p>
          <a:p>
            <a:pPr marL="0" indent="0">
              <a:buNone/>
            </a:pPr>
            <a:endParaRPr lang="en-US" dirty="0"/>
          </a:p>
          <a:p>
            <a:pPr marL="0" indent="0">
              <a:buNone/>
            </a:pPr>
            <a:r>
              <a:rPr lang="en-US" dirty="0"/>
              <a:t> </a:t>
            </a:r>
          </a:p>
        </p:txBody>
      </p:sp>
      <p:sp>
        <p:nvSpPr>
          <p:cNvPr id="5" name="Text Placeholder 3">
            <a:extLst>
              <a:ext uri="{FF2B5EF4-FFF2-40B4-BE49-F238E27FC236}">
                <a16:creationId xmlns:a16="http://schemas.microsoft.com/office/drawing/2014/main" id="{70E87A78-A2A2-44F6-A103-EE3D436E4A60}"/>
              </a:ext>
            </a:extLst>
          </p:cNvPr>
          <p:cNvSpPr txBox="1">
            <a:spLocks/>
          </p:cNvSpPr>
          <p:nvPr/>
        </p:nvSpPr>
        <p:spPr>
          <a:xfrm>
            <a:off x="1295400" y="5746746"/>
            <a:ext cx="8296200" cy="531816"/>
          </a:xfrm>
          <a:prstGeom prst="rect">
            <a:avLst/>
          </a:prstGeom>
        </p:spPr>
        <p:txBody>
          <a:bodyPr/>
          <a:lstStyle>
            <a:lvl1pPr marL="457200" indent="-457200" algn="l" defTabSz="914400" rtl="0" eaLnBrk="1" latinLnBrk="0" hangingPunct="1">
              <a:lnSpc>
                <a:spcPct val="90000"/>
              </a:lnSpc>
              <a:spcBef>
                <a:spcPts val="0"/>
              </a:spcBef>
              <a:spcAft>
                <a:spcPts val="1400"/>
              </a:spcAft>
              <a:buFont typeface="+mj-lt"/>
              <a:buAutoNum type="arabicPeriod"/>
              <a:defRPr sz="2400" kern="12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lgn="l" defTabSz="914400" rtl="0" eaLnBrk="1" latinLnBrk="0" hangingPunct="1">
              <a:lnSpc>
                <a:spcPct val="90000"/>
              </a:lnSpc>
              <a:spcBef>
                <a:spcPts val="0"/>
              </a:spcBef>
              <a:spcAft>
                <a:spcPts val="1400"/>
              </a:spcAft>
              <a:buFont typeface="+mj-lt"/>
              <a:buAutoNum type="arabicPeriod"/>
              <a:tabLst/>
              <a:defRPr sz="2400" kern="12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lgn="l" defTabSz="914400" rtl="0" eaLnBrk="1" latinLnBrk="0" hangingPunct="1">
              <a:lnSpc>
                <a:spcPct val="90000"/>
              </a:lnSpc>
              <a:spcBef>
                <a:spcPts val="0"/>
              </a:spcBef>
              <a:spcAft>
                <a:spcPts val="1400"/>
              </a:spcAft>
              <a:buFont typeface="Arial" panose="020B0604020202020204" pitchFamily="34" charset="0"/>
              <a:buNone/>
              <a:tabLst/>
              <a:defRPr sz="2000" kern="1200">
                <a:solidFill>
                  <a:schemeClr val="bg1"/>
                </a:solidFill>
                <a:latin typeface="+mn-lt"/>
                <a:ea typeface="+mn-ea"/>
                <a:cs typeface="+mn-cs"/>
              </a:defRPr>
            </a:lvl3pPr>
            <a:lvl4pPr marL="890588"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4pPr>
            <a:lvl5pPr marL="1093787"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dirty="0"/>
              <a:t>School of Computer Science and Engineering </a:t>
            </a:r>
          </a:p>
        </p:txBody>
      </p:sp>
    </p:spTree>
    <p:extLst>
      <p:ext uri="{BB962C8B-B14F-4D97-AF65-F5344CB8AC3E}">
        <p14:creationId xmlns:p14="http://schemas.microsoft.com/office/powerpoint/2010/main" val="319955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03E6DB-1F03-4A9F-9B23-B942A988BE06}"/>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930892C2-B665-4DBB-BDFD-58669EC96746}"/>
              </a:ext>
            </a:extLst>
          </p:cNvPr>
          <p:cNvSpPr>
            <a:spLocks noGrp="1"/>
          </p:cNvSpPr>
          <p:nvPr>
            <p:ph type="title"/>
          </p:nvPr>
        </p:nvSpPr>
        <p:spPr/>
        <p:txBody>
          <a:bodyPr/>
          <a:lstStyle/>
          <a:p>
            <a:r>
              <a:rPr lang="en-US" dirty="0"/>
              <a:t>Agenda </a:t>
            </a:r>
          </a:p>
        </p:txBody>
      </p:sp>
      <p:sp>
        <p:nvSpPr>
          <p:cNvPr id="4" name="Text Placeholder 3">
            <a:extLst>
              <a:ext uri="{FF2B5EF4-FFF2-40B4-BE49-F238E27FC236}">
                <a16:creationId xmlns:a16="http://schemas.microsoft.com/office/drawing/2014/main" id="{084828CF-6536-4CEB-A117-FCA81BAE6913}"/>
              </a:ext>
            </a:extLst>
          </p:cNvPr>
          <p:cNvSpPr>
            <a:spLocks noGrp="1"/>
          </p:cNvSpPr>
          <p:nvPr>
            <p:ph type="body" sz="quarter" idx="17"/>
          </p:nvPr>
        </p:nvSpPr>
        <p:spPr>
          <a:xfrm>
            <a:off x="695400" y="1447800"/>
            <a:ext cx="10801201" cy="4320480"/>
          </a:xfrm>
        </p:spPr>
        <p:txBody>
          <a:bodyPr/>
          <a:lstStyle/>
          <a:p>
            <a:pPr>
              <a:buFont typeface="Wingdings" panose="05000000000000000000" pitchFamily="2" charset="2"/>
              <a:buChar char="§"/>
            </a:pPr>
            <a:r>
              <a:rPr lang="en-US" dirty="0"/>
              <a:t>ABSTRACT </a:t>
            </a:r>
          </a:p>
          <a:p>
            <a:pPr>
              <a:buFont typeface="Wingdings" panose="05000000000000000000" pitchFamily="2" charset="2"/>
              <a:buChar char="§"/>
            </a:pPr>
            <a:r>
              <a:rPr lang="en-US" dirty="0"/>
              <a:t>INTRODUCTION </a:t>
            </a:r>
          </a:p>
          <a:p>
            <a:pPr>
              <a:buFont typeface="Wingdings" panose="05000000000000000000" pitchFamily="2" charset="2"/>
              <a:buChar char="§"/>
            </a:pPr>
            <a:r>
              <a:rPr lang="en-US" dirty="0"/>
              <a:t>LITERATURE SURVEY </a:t>
            </a:r>
          </a:p>
          <a:p>
            <a:pPr>
              <a:buFont typeface="Wingdings" panose="05000000000000000000" pitchFamily="2" charset="2"/>
              <a:buChar char="§"/>
            </a:pPr>
            <a:r>
              <a:rPr lang="en-US" dirty="0"/>
              <a:t>OBJECTIVES</a:t>
            </a:r>
          </a:p>
          <a:p>
            <a:pPr>
              <a:buFont typeface="Wingdings" panose="05000000000000000000" pitchFamily="2" charset="2"/>
              <a:buChar char="§"/>
            </a:pPr>
            <a:r>
              <a:rPr lang="en-US" dirty="0"/>
              <a:t>METHODOLOGY </a:t>
            </a:r>
          </a:p>
          <a:p>
            <a:pPr>
              <a:buFont typeface="Wingdings" panose="05000000000000000000" pitchFamily="2" charset="2"/>
              <a:buChar char="§"/>
            </a:pPr>
            <a:r>
              <a:rPr lang="en-US" dirty="0"/>
              <a:t>MODULES</a:t>
            </a:r>
          </a:p>
          <a:p>
            <a:pPr>
              <a:buFont typeface="Wingdings" panose="05000000000000000000" pitchFamily="2" charset="2"/>
              <a:buChar char="§"/>
            </a:pPr>
            <a:r>
              <a:rPr lang="en-US" dirty="0"/>
              <a:t>WORK PROGRESS &amp; PLAN </a:t>
            </a:r>
          </a:p>
          <a:p>
            <a:pPr>
              <a:buFont typeface="Wingdings" panose="05000000000000000000" pitchFamily="2" charset="2"/>
              <a:buChar char="§"/>
            </a:pPr>
            <a:r>
              <a:rPr lang="en-US" dirty="0"/>
              <a:t>CONCLUSIONS </a:t>
            </a:r>
          </a:p>
          <a:p>
            <a:pPr>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229395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69" y="990600"/>
            <a:ext cx="6211927" cy="440926"/>
          </a:xfrm>
        </p:spPr>
        <p:txBody>
          <a:bodyPr/>
          <a:lstStyle/>
          <a:p>
            <a:r>
              <a:rPr lang="en-US" dirty="0"/>
              <a:t>abstract</a:t>
            </a:r>
          </a:p>
        </p:txBody>
      </p:sp>
      <p:sp>
        <p:nvSpPr>
          <p:cNvPr id="4" name="Text Placeholder 3"/>
          <p:cNvSpPr>
            <a:spLocks noGrp="1"/>
          </p:cNvSpPr>
          <p:nvPr>
            <p:ph type="body" sz="quarter" idx="17"/>
          </p:nvPr>
        </p:nvSpPr>
        <p:spPr>
          <a:xfrm>
            <a:off x="595469" y="2209800"/>
            <a:ext cx="10694376" cy="2438400"/>
          </a:xfrm>
        </p:spPr>
        <p:txBody>
          <a:bodyPr/>
          <a:lstStyle/>
          <a:p>
            <a:r>
              <a:rPr lang="en-US" dirty="0"/>
              <a:t>Cancer has been characterized as a heterogeneous disease consisting of several subtypes, prediction of these subtypes is vital for cancer diagnosis and therapy</a:t>
            </a:r>
            <a:br>
              <a:rPr lang="en-US" dirty="0"/>
            </a:br>
            <a:endParaRPr lang="en-US" dirty="0"/>
          </a:p>
          <a:p>
            <a:r>
              <a:rPr lang="en-US" dirty="0"/>
              <a:t>Our aim is to build a deep learning model using Generative Adversarial Networks (GANs) on the TCGA dataset to detect the subtypes of cancer </a:t>
            </a:r>
            <a:r>
              <a:rPr lang="en-US" dirty="0">
                <a:solidFill>
                  <a:schemeClr val="bg1">
                    <a:lumMod val="65000"/>
                  </a:schemeClr>
                </a:solidFill>
                <a:effectLst/>
              </a:rPr>
              <a:t>and help medical service providers save their valuable time</a:t>
            </a:r>
            <a:endParaRPr lang="en-US" dirty="0">
              <a:solidFill>
                <a:schemeClr val="bg1">
                  <a:lumMod val="65000"/>
                </a:schemeClr>
              </a:solidFill>
            </a:endParaRPr>
          </a:p>
          <a:p>
            <a:pPr marL="0" indent="0">
              <a:buNone/>
            </a:pPr>
            <a:endParaRPr lang="en-US" dirty="0"/>
          </a:p>
          <a:p>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5</a:t>
            </a:fld>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F159-BADD-4222-9BE1-07AD6E920F21}"/>
              </a:ext>
            </a:extLst>
          </p:cNvPr>
          <p:cNvSpPr>
            <a:spLocks noGrp="1"/>
          </p:cNvSpPr>
          <p:nvPr>
            <p:ph type="title"/>
          </p:nvPr>
        </p:nvSpPr>
        <p:spPr>
          <a:xfrm>
            <a:off x="724122" y="541536"/>
            <a:ext cx="6211927" cy="440926"/>
          </a:xfrm>
        </p:spPr>
        <p:txBody>
          <a:bodyPr/>
          <a:lstStyle/>
          <a:p>
            <a:r>
              <a:rPr lang="en-US" dirty="0"/>
              <a:t>Introduction</a:t>
            </a:r>
          </a:p>
        </p:txBody>
      </p:sp>
      <p:sp>
        <p:nvSpPr>
          <p:cNvPr id="4" name="Text Placeholder 3">
            <a:extLst>
              <a:ext uri="{FF2B5EF4-FFF2-40B4-BE49-F238E27FC236}">
                <a16:creationId xmlns:a16="http://schemas.microsoft.com/office/drawing/2014/main" id="{E8FD9B27-A29A-47E7-BA2F-84102AFBBFC6}"/>
              </a:ext>
            </a:extLst>
          </p:cNvPr>
          <p:cNvSpPr>
            <a:spLocks noGrp="1"/>
          </p:cNvSpPr>
          <p:nvPr>
            <p:ph type="body" sz="quarter" idx="17"/>
          </p:nvPr>
        </p:nvSpPr>
        <p:spPr>
          <a:xfrm>
            <a:off x="724122" y="1675841"/>
            <a:ext cx="10743755" cy="3506317"/>
          </a:xfrm>
        </p:spPr>
        <p:txBody>
          <a:bodyPr/>
          <a:lstStyle/>
          <a:p>
            <a:r>
              <a:rPr lang="en-US" dirty="0">
                <a:solidFill>
                  <a:schemeClr val="bg1">
                    <a:lumMod val="65000"/>
                  </a:schemeClr>
                </a:solidFill>
                <a:effectLst/>
              </a:rPr>
              <a:t>Cancer disease is one of great danger to human health at present.</a:t>
            </a:r>
            <a:r>
              <a:rPr lang="en-US" sz="2400" dirty="0"/>
              <a:t> It is the second leading cause of death worldwide, an average of one in six deaths is due to cancer. Considerable research efforts have been devoted to cancer diagnosis and treatment techniques to lessen its impact on human health.</a:t>
            </a:r>
          </a:p>
          <a:p>
            <a:endParaRPr lang="en-US" dirty="0"/>
          </a:p>
          <a:p>
            <a:r>
              <a:rPr lang="en-US" dirty="0">
                <a:solidFill>
                  <a:schemeClr val="bg1">
                    <a:lumMod val="65000"/>
                  </a:schemeClr>
                </a:solidFill>
                <a:effectLst/>
                <a:cs typeface="Times New Roman" panose="02020603050405020304" pitchFamily="18" charset="0"/>
              </a:rPr>
              <a:t>The Cancer Genome Atlas (TCGA) has generated comprehensive molecular profiles for more than 30 different human cancer types. RNA-Seq gene expression data helps discover features that can distinguish different tumor types. Those features may serve as biomarkers for tumor diagnosis and/or potential targets for drug development.</a:t>
            </a:r>
            <a:endParaRPr lang="en-US" dirty="0"/>
          </a:p>
        </p:txBody>
      </p:sp>
      <p:sp>
        <p:nvSpPr>
          <p:cNvPr id="5" name="Slide Number Placeholder 4">
            <a:extLst>
              <a:ext uri="{FF2B5EF4-FFF2-40B4-BE49-F238E27FC236}">
                <a16:creationId xmlns:a16="http://schemas.microsoft.com/office/drawing/2014/main" id="{38D41586-7521-4373-A4EF-5ED3D251D2D2}"/>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Tree>
    <p:extLst>
      <p:ext uri="{BB962C8B-B14F-4D97-AF65-F5344CB8AC3E}">
        <p14:creationId xmlns:p14="http://schemas.microsoft.com/office/powerpoint/2010/main" val="111658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p:txBody>
          <a:bodyPr/>
          <a:lstStyle/>
          <a:p>
            <a:r>
              <a:rPr lang="en-US" dirty="0"/>
              <a:t>Literature survey</a:t>
            </a:r>
          </a:p>
        </p:txBody>
      </p:sp>
      <p:sp>
        <p:nvSpPr>
          <p:cNvPr id="4" name="Text Placeholder 3">
            <a:extLst>
              <a:ext uri="{FF2B5EF4-FFF2-40B4-BE49-F238E27FC236}">
                <a16:creationId xmlns:a16="http://schemas.microsoft.com/office/drawing/2014/main" id="{D3B25C4B-8C58-4C46-8C8F-8BBF6D0FEE21}"/>
              </a:ext>
            </a:extLst>
          </p:cNvPr>
          <p:cNvSpPr>
            <a:spLocks noGrp="1"/>
          </p:cNvSpPr>
          <p:nvPr>
            <p:ph type="body" sz="quarter" idx="17"/>
          </p:nvPr>
        </p:nvSpPr>
        <p:spPr>
          <a:xfrm>
            <a:off x="623391" y="1370483"/>
            <a:ext cx="10654209" cy="4722813"/>
          </a:xfrm>
        </p:spPr>
        <p:txBody>
          <a:bodyPr/>
          <a:lstStyle/>
          <a:p>
            <a:r>
              <a:rPr lang="en-US" dirty="0"/>
              <a:t>In recent years, the analysis of gene-expression data is gaining a growing interest in the area of precision medicine [2]</a:t>
            </a:r>
          </a:p>
          <a:p>
            <a:r>
              <a:rPr lang="en-US" dirty="0"/>
              <a:t>In clinical areas the appearance of high-throughput sequencing technology called RNA-Seq has provided physicians with gene-expression data that allow for precise diagnosis and determination of the patient’s state from a molecular point of view [4]</a:t>
            </a:r>
          </a:p>
          <a:p>
            <a:r>
              <a:rPr lang="en-US" dirty="0"/>
              <a:t>In the last decade, many Machine Learning approaches have been adapted to deal with cancer diagnosis and prediction based on gene-expression data. Prior knowledge has been used to select specific genes conforming to gene signatures that can be used to successfully predict certain clinical outcomes. [5]</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Tree>
    <p:extLst>
      <p:ext uri="{BB962C8B-B14F-4D97-AF65-F5344CB8AC3E}">
        <p14:creationId xmlns:p14="http://schemas.microsoft.com/office/powerpoint/2010/main" val="209974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CDCA-F342-486C-AD67-3A11D235F8BE}"/>
              </a:ext>
            </a:extLst>
          </p:cNvPr>
          <p:cNvSpPr>
            <a:spLocks noGrp="1"/>
          </p:cNvSpPr>
          <p:nvPr>
            <p:ph type="title"/>
          </p:nvPr>
        </p:nvSpPr>
        <p:spPr>
          <a:xfrm>
            <a:off x="595469" y="914400"/>
            <a:ext cx="6211927" cy="440926"/>
          </a:xfrm>
        </p:spPr>
        <p:txBody>
          <a:bodyPr/>
          <a:lstStyle/>
          <a:p>
            <a:r>
              <a:rPr lang="en-US" dirty="0"/>
              <a:t>objectives</a:t>
            </a:r>
          </a:p>
        </p:txBody>
      </p:sp>
      <p:sp>
        <p:nvSpPr>
          <p:cNvPr id="4" name="Text Placeholder 3">
            <a:extLst>
              <a:ext uri="{FF2B5EF4-FFF2-40B4-BE49-F238E27FC236}">
                <a16:creationId xmlns:a16="http://schemas.microsoft.com/office/drawing/2014/main" id="{AAB801A1-EE7D-4572-82E6-43BDE1EC9514}"/>
              </a:ext>
            </a:extLst>
          </p:cNvPr>
          <p:cNvSpPr>
            <a:spLocks noGrp="1"/>
          </p:cNvSpPr>
          <p:nvPr>
            <p:ph type="body" sz="quarter" idx="17"/>
          </p:nvPr>
        </p:nvSpPr>
        <p:spPr>
          <a:xfrm>
            <a:off x="595469" y="2057400"/>
            <a:ext cx="10578009" cy="3350096"/>
          </a:xfrm>
        </p:spPr>
        <p:txBody>
          <a:bodyPr/>
          <a:lstStyle/>
          <a:p>
            <a:pPr marL="0" marR="0" algn="just">
              <a:lnSpc>
                <a:spcPct val="115000"/>
              </a:lnSpc>
              <a:spcBef>
                <a:spcPts val="0"/>
              </a:spcBef>
              <a:spcAft>
                <a:spcPts val="0"/>
              </a:spcAft>
              <a:tabLst>
                <a:tab pos="857250" algn="l"/>
              </a:tabLst>
            </a:pPr>
            <a:r>
              <a:rPr lang="en-US" dirty="0">
                <a:solidFill>
                  <a:schemeClr val="bg1">
                    <a:lumMod val="65000"/>
                  </a:schemeClr>
                </a:solidFill>
                <a:effectLst/>
                <a:cs typeface="Times New Roman" panose="02020603050405020304" pitchFamily="18" charset="0"/>
              </a:rPr>
              <a:t>The early detection and diagnosis of cancer and its subtype is crucial for clinical treatment of patients</a:t>
            </a:r>
          </a:p>
          <a:p>
            <a:pPr marL="0" marR="0" algn="just">
              <a:lnSpc>
                <a:spcPct val="115000"/>
              </a:lnSpc>
              <a:spcBef>
                <a:spcPts val="0"/>
              </a:spcBef>
              <a:spcAft>
                <a:spcPts val="0"/>
              </a:spcAft>
              <a:tabLst>
                <a:tab pos="857250" algn="l"/>
              </a:tabLst>
            </a:pPr>
            <a:endParaRPr lang="en-US" dirty="0">
              <a:solidFill>
                <a:schemeClr val="bg1">
                  <a:lumMod val="65000"/>
                </a:schemeClr>
              </a:solidFill>
              <a:effectLst/>
              <a:cs typeface="Times New Roman" panose="02020603050405020304" pitchFamily="18" charset="0"/>
            </a:endParaRPr>
          </a:p>
          <a:p>
            <a:pPr marL="0" marR="0" algn="just">
              <a:lnSpc>
                <a:spcPct val="115000"/>
              </a:lnSpc>
              <a:spcBef>
                <a:spcPts val="0"/>
              </a:spcBef>
              <a:spcAft>
                <a:spcPts val="0"/>
              </a:spcAft>
              <a:tabLst>
                <a:tab pos="857250" algn="l"/>
              </a:tabLst>
            </a:pPr>
            <a:r>
              <a:rPr lang="en-US" dirty="0">
                <a:solidFill>
                  <a:schemeClr val="bg1">
                    <a:lumMod val="65000"/>
                  </a:schemeClr>
                </a:solidFill>
                <a:effectLst/>
                <a:cs typeface="Times New Roman" panose="02020603050405020304" pitchFamily="18" charset="0"/>
              </a:rPr>
              <a:t>Our aim is to build a deep learning model to identify the subtypes of cancer and help medical service providers save and utilize time spent in diagnosis, for patient care and treatment</a:t>
            </a:r>
          </a:p>
          <a:p>
            <a:pPr marL="0" indent="0" algn="just">
              <a:buNone/>
            </a:pPr>
            <a:endParaRPr lang="en-US" dirty="0"/>
          </a:p>
        </p:txBody>
      </p:sp>
      <p:sp>
        <p:nvSpPr>
          <p:cNvPr id="5" name="Slide Number Placeholder 4">
            <a:extLst>
              <a:ext uri="{FF2B5EF4-FFF2-40B4-BE49-F238E27FC236}">
                <a16:creationId xmlns:a16="http://schemas.microsoft.com/office/drawing/2014/main" id="{A8B6BCA5-DAA9-4A7C-A0AE-FE932CA271E6}"/>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Tree>
    <p:extLst>
      <p:ext uri="{BB962C8B-B14F-4D97-AF65-F5344CB8AC3E}">
        <p14:creationId xmlns:p14="http://schemas.microsoft.com/office/powerpoint/2010/main" val="306429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a:xfrm>
            <a:off x="724122" y="456011"/>
            <a:ext cx="6211927" cy="440926"/>
          </a:xfrm>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724122" y="1219200"/>
            <a:ext cx="10743755" cy="4722813"/>
          </a:xfrm>
        </p:spPr>
        <p:txBody>
          <a:bodyPr/>
          <a:lstStyle/>
          <a:p>
            <a:r>
              <a:rPr lang="en-US" dirty="0"/>
              <a:t>The proposed method is a Generative Adversarial Network (GAN)</a:t>
            </a:r>
          </a:p>
          <a:p>
            <a:pPr marL="0" indent="0">
              <a:buNone/>
            </a:pPr>
            <a:endParaRPr lang="en-US" dirty="0"/>
          </a:p>
          <a:p>
            <a:r>
              <a:rPr lang="en-US" dirty="0"/>
              <a:t>GAN is a class of machine learning frameworks,</a:t>
            </a:r>
          </a:p>
          <a:p>
            <a:pPr marL="0" indent="0">
              <a:buNone/>
            </a:pPr>
            <a:r>
              <a:rPr lang="en-US" dirty="0"/>
              <a:t>   it consists of two neural networks, discriminator and generator, </a:t>
            </a:r>
          </a:p>
          <a:p>
            <a:pPr marL="0" indent="0">
              <a:buNone/>
            </a:pPr>
            <a:r>
              <a:rPr lang="en-US" dirty="0"/>
              <a:t>   these neural networks contest with each other in the form of a zero-sum</a:t>
            </a:r>
          </a:p>
          <a:p>
            <a:pPr marL="0" indent="0">
              <a:buNone/>
            </a:pPr>
            <a:r>
              <a:rPr lang="en-US" dirty="0"/>
              <a:t>   game, where one agent’s gain is another agent’s loss.</a:t>
            </a:r>
          </a:p>
          <a:p>
            <a:pPr marL="0" indent="0">
              <a:buNone/>
            </a:pPr>
            <a:r>
              <a:rPr lang="en-US" dirty="0"/>
              <a:t>   </a:t>
            </a:r>
          </a:p>
          <a:p>
            <a:pPr marL="0" indent="0">
              <a:buNone/>
            </a:pPr>
            <a:r>
              <a:rPr lang="en-US" dirty="0"/>
              <a:t>   The generative network generates candidates (images) while the</a:t>
            </a:r>
          </a:p>
          <a:p>
            <a:pPr marL="0" indent="0">
              <a:buNone/>
            </a:pPr>
            <a:r>
              <a:rPr lang="en-US" dirty="0"/>
              <a:t>   discriminative network evaluates them. </a:t>
            </a:r>
          </a:p>
          <a:p>
            <a:pPr marL="0" indent="0">
              <a:buNone/>
            </a:pPr>
            <a:endParaRPr lang="en-US" dirty="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Tree>
    <p:extLst>
      <p:ext uri="{BB962C8B-B14F-4D97-AF65-F5344CB8AC3E}">
        <p14:creationId xmlns:p14="http://schemas.microsoft.com/office/powerpoint/2010/main" val="712441960"/>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4916671-0E7D-4594-8037-60C70BF44351}">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REVA REVISED TEMPLATE_PPTs (3) (1)</Template>
  <TotalTime>2103</TotalTime>
  <Words>1244</Words>
  <Application>Microsoft Office PowerPoint</Application>
  <PresentationFormat>Widescreen</PresentationFormat>
  <Paragraphs>162</Paragraphs>
  <Slides>16</Slides>
  <Notes>3</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16</vt:i4>
      </vt:variant>
    </vt:vector>
  </HeadingPairs>
  <TitlesOfParts>
    <vt:vector size="30" baseType="lpstr">
      <vt:lpstr>Arial</vt:lpstr>
      <vt:lpstr>charter</vt:lpstr>
      <vt:lpstr>Nobel-Book</vt:lpstr>
      <vt:lpstr>Roboto Medium</vt:lpstr>
      <vt:lpstr>Wingdings</vt:lpstr>
      <vt:lpstr>REVA Powerpoint Template - NEW</vt:lpstr>
      <vt:lpstr>Agenda</vt:lpstr>
      <vt:lpstr>Divider</vt:lpstr>
      <vt:lpstr>Media / Video Slide</vt:lpstr>
      <vt:lpstr>Copy Slides</vt:lpstr>
      <vt:lpstr>Copy and Image</vt:lpstr>
      <vt:lpstr>Table &amp; Graphs Slide</vt:lpstr>
      <vt:lpstr>Flow Slides</vt:lpstr>
      <vt:lpstr>Thank You </vt:lpstr>
      <vt:lpstr>MAJOR PROJECT 2021-2022  PHASE -1  PRESENTATION – 2 </vt:lpstr>
      <vt:lpstr>TOPIC:  GENERATIVE ADVERSARIAL NETWORK FOR IDENTIFICATION OF CANCER SUBTYPES</vt:lpstr>
      <vt:lpstr>GROUP NUMBER: d3</vt:lpstr>
      <vt:lpstr>Agenda </vt:lpstr>
      <vt:lpstr>abstract</vt:lpstr>
      <vt:lpstr>Introduction</vt:lpstr>
      <vt:lpstr>Literature survey</vt:lpstr>
      <vt:lpstr>objectives</vt:lpstr>
      <vt:lpstr>methodology</vt:lpstr>
      <vt:lpstr>Working of GAN</vt:lpstr>
      <vt:lpstr>modules</vt:lpstr>
      <vt:lpstr>workflow</vt:lpstr>
      <vt:lpstr>workflow</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2021-2022  PHASE -1  PRESENTATION – 2</dc:title>
  <dc:creator>Soham Misal</dc:creator>
  <cp:lastModifiedBy>Soham Misal</cp:lastModifiedBy>
  <cp:revision>6</cp:revision>
  <cp:lastPrinted>2018-09-28T07:11:06Z</cp:lastPrinted>
  <dcterms:created xsi:type="dcterms:W3CDTF">2021-12-10T23:42:34Z</dcterms:created>
  <dcterms:modified xsi:type="dcterms:W3CDTF">2021-12-18T09:58:59Z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