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1"/>
  </p:notesMasterIdLst>
  <p:handoutMasterIdLst>
    <p:handoutMasterId r:id="rId42"/>
  </p:handoutMasterIdLst>
  <p:sldIdLst>
    <p:sldId id="571" r:id="rId13"/>
    <p:sldId id="575" r:id="rId14"/>
    <p:sldId id="606" r:id="rId15"/>
    <p:sldId id="605" r:id="rId16"/>
    <p:sldId id="585" r:id="rId17"/>
    <p:sldId id="607" r:id="rId18"/>
    <p:sldId id="618" r:id="rId19"/>
    <p:sldId id="614" r:id="rId20"/>
    <p:sldId id="759" r:id="rId21"/>
    <p:sldId id="757" r:id="rId22"/>
    <p:sldId id="758" r:id="rId23"/>
    <p:sldId id="609" r:id="rId24"/>
    <p:sldId id="619" r:id="rId25"/>
    <p:sldId id="610" r:id="rId26"/>
    <p:sldId id="626" r:id="rId27"/>
    <p:sldId id="627" r:id="rId28"/>
    <p:sldId id="751" r:id="rId29"/>
    <p:sldId id="752" r:id="rId30"/>
    <p:sldId id="620" r:id="rId31"/>
    <p:sldId id="742" r:id="rId32"/>
    <p:sldId id="621" r:id="rId33"/>
    <p:sldId id="753" r:id="rId34"/>
    <p:sldId id="622" r:id="rId35"/>
    <p:sldId id="754" r:id="rId36"/>
    <p:sldId id="624" r:id="rId37"/>
    <p:sldId id="612" r:id="rId38"/>
    <p:sldId id="613" r:id="rId39"/>
    <p:sldId id="600" r:id="rId40"/>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5687" autoAdjust="0"/>
  </p:normalViewPr>
  <p:slideViewPr>
    <p:cSldViewPr>
      <p:cViewPr>
        <p:scale>
          <a:sx n="50" d="100"/>
          <a:sy n="50" d="100"/>
        </p:scale>
        <p:origin x="1500" y="51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19/05/2022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19/05/2022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li.thegreenplace.net/2016/the-softmax-function-and-its-derivative/" TargetMode="External"/><Relationship Id="rId7" Type="http://schemas.openxmlformats.org/officeDocument/2006/relationships/hyperlink" Target="https://en.wikipedia.org/wiki/Training,_validation,_and_test_set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Overfitting" TargetMode="External"/><Relationship Id="rId4" Type="http://schemas.openxmlformats.org/officeDocument/2006/relationships/hyperlink" Target="https://en.wikipedia.org/wiki/Regularization_(mathema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a:t>
            </a:fld>
            <a:endParaRPr lang="en-NZ" dirty="0"/>
          </a:p>
        </p:txBody>
      </p:sp>
    </p:spTree>
    <p:extLst>
      <p:ext uri="{BB962C8B-B14F-4D97-AF65-F5344CB8AC3E}">
        <p14:creationId xmlns:p14="http://schemas.microsoft.com/office/powerpoint/2010/main" val="2314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3</a:t>
            </a:fld>
            <a:endParaRPr lang="en-NZ" dirty="0"/>
          </a:p>
        </p:txBody>
      </p:sp>
    </p:spTree>
    <p:extLst>
      <p:ext uri="{BB962C8B-B14F-4D97-AF65-F5344CB8AC3E}">
        <p14:creationId xmlns:p14="http://schemas.microsoft.com/office/powerpoint/2010/main" val="150240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12</a:t>
            </a:fld>
            <a:endParaRPr lang="en-NZ" dirty="0"/>
          </a:p>
        </p:txBody>
      </p:sp>
    </p:spTree>
    <p:extLst>
      <p:ext uri="{BB962C8B-B14F-4D97-AF65-F5344CB8AC3E}">
        <p14:creationId xmlns:p14="http://schemas.microsoft.com/office/powerpoint/2010/main" val="142042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13</a:t>
            </a:fld>
            <a:endParaRPr lang="en-NZ" dirty="0"/>
          </a:p>
        </p:txBody>
      </p:sp>
    </p:spTree>
    <p:extLst>
      <p:ext uri="{BB962C8B-B14F-4D97-AF65-F5344CB8AC3E}">
        <p14:creationId xmlns:p14="http://schemas.microsoft.com/office/powerpoint/2010/main" val="419485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Times New Roman" panose="02020603050405020304" pitchFamily="18" charset="0"/>
                <a:ea typeface="Times New Roman" panose="02020603050405020304" pitchFamily="18" charset="0"/>
              </a:rPr>
              <a:t>Feature selection</a:t>
            </a:r>
            <a:r>
              <a:rPr lang="en-US" sz="1800" dirty="0">
                <a:solidFill>
                  <a:srgbClr val="000000"/>
                </a:solidFill>
                <a:effectLst/>
                <a:latin typeface="Times New Roman" panose="02020603050405020304" pitchFamily="18" charset="0"/>
                <a:ea typeface="Times New Roman" panose="02020603050405020304" pitchFamily="18" charset="0"/>
              </a:rPr>
              <a:t> is the process of reducing the number of input variables when developing a predictive model. It is desirable to reduce the number of input variables to both reduce the computational cost of modeling and, in some cases, to improve the performance of the model. It can be supervised or unsupervised.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14</a:t>
            </a:fld>
            <a:endParaRPr lang="en-NZ" dirty="0"/>
          </a:p>
        </p:txBody>
      </p:sp>
    </p:spTree>
    <p:extLst>
      <p:ext uri="{BB962C8B-B14F-4D97-AF65-F5344CB8AC3E}">
        <p14:creationId xmlns:p14="http://schemas.microsoft.com/office/powerpoint/2010/main" val="200873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Convolutional Layer: </a:t>
            </a:r>
            <a:r>
              <a:rPr lang="en-US" b="0" i="0" dirty="0">
                <a:solidFill>
                  <a:srgbClr val="202124"/>
                </a:solidFill>
                <a:effectLst/>
                <a:latin typeface="arial" panose="020B0604020202020204" pitchFamily="34" charset="0"/>
              </a:rPr>
              <a:t>It is the main building block of a CNN. It contains a set of filters/kernels, parameters of which are to be learned throughout the training.</a:t>
            </a:r>
            <a:br>
              <a:rPr lang="en-US" b="1" dirty="0"/>
            </a:br>
            <a:br>
              <a:rPr lang="en-US" b="1" dirty="0"/>
            </a:br>
            <a:r>
              <a:rPr lang="en-US" b="1" dirty="0"/>
              <a:t>Kernal Size (3*3): </a:t>
            </a:r>
            <a:r>
              <a:rPr lang="en-US" b="0" dirty="0"/>
              <a:t>It </a:t>
            </a:r>
            <a:r>
              <a:rPr lang="en-US" b="0" i="0" dirty="0">
                <a:solidFill>
                  <a:srgbClr val="333333"/>
                </a:solidFill>
                <a:effectLst/>
                <a:latin typeface="Barlow" panose="020B0604020202020204" pitchFamily="2" charset="0"/>
              </a:rPr>
              <a:t>“slides” over the 2D input data, performing an elementwise multiplication. As a result, it will be summing up the results into a single output pixel. The kernel will perform the same operation for every location it slides over, transforming a 2D matrix of features into a different 2D matrix of features.</a:t>
            </a:r>
            <a:br>
              <a:rPr lang="en-US" b="1" dirty="0"/>
            </a:br>
            <a:br>
              <a:rPr lang="en-US" b="1" dirty="0"/>
            </a:br>
            <a:r>
              <a:rPr lang="en-US" b="1" dirty="0"/>
              <a:t>Pooling Layer: </a:t>
            </a:r>
            <a:r>
              <a:rPr lang="en-US" b="0" dirty="0"/>
              <a:t>It is </a:t>
            </a:r>
            <a:r>
              <a:rPr lang="en-US" b="0" i="0" dirty="0">
                <a:solidFill>
                  <a:srgbClr val="202124"/>
                </a:solidFill>
                <a:effectLst/>
                <a:latin typeface="arial" panose="020B0604020202020204" pitchFamily="34" charset="0"/>
              </a:rPr>
              <a:t>used to reduce the dimensions of the feature maps. Thus, it reduces the number of parameters to learn, and the amount of computation performed in the network. The pooling layer summarizes the features present in a region of the feature map generated by a convolution layer.</a:t>
            </a:r>
            <a:br>
              <a:rPr lang="en-US" b="1" dirty="0"/>
            </a:br>
            <a:br>
              <a:rPr lang="en-US" b="1" dirty="0"/>
            </a:br>
            <a:r>
              <a:rPr lang="en-US" b="1" dirty="0"/>
              <a:t>Batch Normalization Layer: </a:t>
            </a:r>
            <a:r>
              <a:rPr lang="en-US" b="0" dirty="0"/>
              <a:t>It is </a:t>
            </a:r>
            <a:r>
              <a:rPr lang="en-US" b="0" i="0" dirty="0">
                <a:solidFill>
                  <a:srgbClr val="202124"/>
                </a:solidFill>
                <a:effectLst/>
                <a:latin typeface="arial" panose="020B0604020202020204" pitchFamily="34" charset="0"/>
              </a:rPr>
              <a:t>a process to make neural networks faster and more stable through adding extra layers in a deep neural network. The new layer performs the standardizing and normalizing operations on the input of a layer coming from a previous layer.</a:t>
            </a: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Need for Activation Function: </a:t>
            </a:r>
            <a:r>
              <a:rPr lang="en-US" b="0" i="0" dirty="0">
                <a:solidFill>
                  <a:srgbClr val="292929"/>
                </a:solidFill>
                <a:effectLst/>
                <a:latin typeface="charter"/>
              </a:rPr>
              <a:t>We need the activation function to introduce nonlinear real-world properties to artificial neural networks. Basically, in a simple neural network, x is defined as inputs, w weights, and we pass f (x) that is the value passed to the output of the network. This will then be the final output or the input of another layer.</a:t>
            </a:r>
            <a:endParaRPr lang="en-US" b="1"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Activation Function: </a:t>
            </a:r>
            <a:r>
              <a:rPr lang="en-US" b="0" i="0" dirty="0">
                <a:solidFill>
                  <a:srgbClr val="273239"/>
                </a:solidFill>
                <a:effectLst/>
                <a:latin typeface="urw-din"/>
              </a:rPr>
              <a:t>Activation function decides, whether a neuron should be activated or not by calculating weighted sum and further adding bias with it. The purpose of the activation function is to introduce non-linearity into the output of a neuron.</a:t>
            </a:r>
          </a:p>
          <a:p>
            <a:endParaRPr lang="en-US" b="0" i="0" dirty="0">
              <a:solidFill>
                <a:srgbClr val="273239"/>
              </a:solidFill>
              <a:effectLst/>
              <a:latin typeface="urw-din"/>
            </a:endParaRPr>
          </a:p>
          <a:p>
            <a:r>
              <a:rPr lang="en-US" b="1" i="0" dirty="0">
                <a:solidFill>
                  <a:srgbClr val="273239"/>
                </a:solidFill>
                <a:effectLst/>
                <a:latin typeface="urw-din"/>
              </a:rPr>
              <a:t>ReLu (</a:t>
            </a:r>
            <a:r>
              <a:rPr lang="en-IN" b="0" i="0" dirty="0">
                <a:solidFill>
                  <a:srgbClr val="222222"/>
                </a:solidFill>
                <a:effectLst/>
                <a:latin typeface="Lato" panose="020F0502020204030203" pitchFamily="34" charset="0"/>
              </a:rPr>
              <a:t>Rectified Linear Unit)</a:t>
            </a:r>
            <a:r>
              <a:rPr lang="en-US" b="1" i="0" dirty="0">
                <a:solidFill>
                  <a:srgbClr val="273239"/>
                </a:solidFill>
                <a:effectLst/>
                <a:latin typeface="urw-din"/>
              </a:rPr>
              <a:t>: </a:t>
            </a:r>
            <a:r>
              <a:rPr lang="en-US" b="0" i="0" dirty="0">
                <a:solidFill>
                  <a:srgbClr val="222222"/>
                </a:solidFill>
                <a:effectLst/>
                <a:latin typeface="Lato" panose="020F0502020204030203" pitchFamily="34" charset="0"/>
              </a:rPr>
              <a:t>The main advantage of using the ReLU function over other activation functions is that it does not activate all the neurons at the same time.</a:t>
            </a:r>
          </a:p>
          <a:p>
            <a:endParaRPr lang="en-US"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Softmax: </a:t>
            </a:r>
            <a:r>
              <a:rPr lang="en-US" b="1" i="0" dirty="0">
                <a:solidFill>
                  <a:srgbClr val="292929"/>
                </a:solidFill>
                <a:effectLst/>
                <a:latin typeface="charter"/>
              </a:rPr>
              <a:t> </a:t>
            </a:r>
            <a:r>
              <a:rPr lang="en-US" b="0" i="0" dirty="0">
                <a:solidFill>
                  <a:srgbClr val="292929"/>
                </a:solidFill>
                <a:effectLst/>
                <a:latin typeface="charter"/>
              </a:rPr>
              <a:t>performs well when used as a classifier. The most important difference is that it is preferred in the output layer of deep learning models. </a:t>
            </a:r>
            <a:r>
              <a:rPr lang="en-IN" b="0" i="0" dirty="0">
                <a:solidFill>
                  <a:srgbClr val="292929"/>
                </a:solidFill>
                <a:effectLst/>
                <a:latin typeface="Open Sans" panose="020B0604020202020204" pitchFamily="34" charset="0"/>
              </a:rPr>
              <a:t>It is used in multiple classification logistic regression model. </a:t>
            </a:r>
            <a:r>
              <a:rPr lang="en-US" b="0" i="0" u="none" dirty="0">
                <a:solidFill>
                  <a:schemeClr val="tx1"/>
                </a:solidFill>
                <a:effectLst/>
                <a:latin typeface="charter"/>
              </a:rPr>
              <a:t>I</a:t>
            </a:r>
            <a:r>
              <a:rPr lang="en-US" b="0" i="0" u="none" dirty="0">
                <a:solidFill>
                  <a:schemeClr val="tx1"/>
                </a:solidFill>
                <a:effectLst/>
                <a:latin typeface="charter"/>
                <a:hlinkClick r:id="rId3">
                  <a:extLst>
                    <a:ext uri="{A12FA001-AC4F-418D-AE19-62706E023703}">
                      <ahyp:hlinkClr xmlns:ahyp="http://schemas.microsoft.com/office/drawing/2018/hyperlinkcolor" val="tx"/>
                    </a:ext>
                  </a:extLst>
                </a:hlinkClick>
              </a:rPr>
              <a:t>t allows determining the probability that the input belongs to a particular class by producing values in the range 0-1.</a:t>
            </a:r>
            <a:r>
              <a:rPr lang="en-US" b="0" i="0" u="none" dirty="0">
                <a:solidFill>
                  <a:schemeClr val="tx1"/>
                </a:solidFill>
                <a:effectLst/>
                <a:latin typeface="charter"/>
              </a:rPr>
              <a:t> So, it performs a probabilistic interpretation.</a:t>
            </a:r>
            <a:br>
              <a:rPr lang="en-US" b="1" u="none" dirty="0">
                <a:solidFill>
                  <a:schemeClr val="tx1"/>
                </a:solidFill>
              </a:rPr>
            </a:br>
            <a:endParaRPr lang="en-US" b="1"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dirty="0">
                <a:solidFill>
                  <a:schemeClr val="tx1"/>
                </a:solidFill>
              </a:rPr>
              <a:t>Dropout: </a:t>
            </a:r>
            <a:r>
              <a:rPr lang="en-US" b="0" i="0" dirty="0">
                <a:solidFill>
                  <a:srgbClr val="202122"/>
                </a:solidFill>
                <a:effectLst/>
                <a:latin typeface="Arial" panose="020B0604020202020204" pitchFamily="34" charset="0"/>
              </a:rPr>
              <a:t>is a </a:t>
            </a:r>
            <a:r>
              <a:rPr lang="en-US" b="0" i="0" u="none" strike="noStrike" dirty="0">
                <a:solidFill>
                  <a:srgbClr val="0645AD"/>
                </a:solidFill>
                <a:effectLst/>
                <a:latin typeface="Arial" panose="020B0604020202020204" pitchFamily="34" charset="0"/>
                <a:hlinkClick r:id="rId4" tooltip="Regularization (mathematics)"/>
              </a:rPr>
              <a:t>regularization</a:t>
            </a:r>
            <a:r>
              <a:rPr lang="en-US" b="0" i="0" dirty="0">
                <a:solidFill>
                  <a:srgbClr val="202122"/>
                </a:solidFill>
                <a:effectLst/>
                <a:latin typeface="Arial" panose="020B0604020202020204" pitchFamily="34" charset="0"/>
              </a:rPr>
              <a:t> technique for reducing </a:t>
            </a:r>
            <a:r>
              <a:rPr lang="en-US" b="0" i="0" u="none" strike="noStrike" dirty="0">
                <a:solidFill>
                  <a:srgbClr val="0645AD"/>
                </a:solidFill>
                <a:effectLst/>
                <a:latin typeface="Arial" panose="020B0604020202020204" pitchFamily="34" charset="0"/>
                <a:hlinkClick r:id="rId5" tooltip="Overfitting"/>
              </a:rPr>
              <a:t>overfitting</a:t>
            </a:r>
            <a:r>
              <a:rPr lang="en-US" b="0" i="0" dirty="0">
                <a:solidFill>
                  <a:srgbClr val="202122"/>
                </a:solidFill>
                <a:effectLst/>
                <a:latin typeface="Arial" panose="020B0604020202020204" pitchFamily="34" charset="0"/>
              </a:rPr>
              <a:t> in </a:t>
            </a:r>
            <a:r>
              <a:rPr lang="en-US" b="0" i="0" u="none" strike="noStrike" dirty="0">
                <a:solidFill>
                  <a:srgbClr val="0645AD"/>
                </a:solidFill>
                <a:effectLst/>
                <a:latin typeface="Arial" panose="020B0604020202020204" pitchFamily="34" charset="0"/>
                <a:hlinkClick r:id="rId6" tooltip="Artificial neural network"/>
              </a:rPr>
              <a:t>artificial neural networks</a:t>
            </a:r>
            <a:r>
              <a:rPr lang="en-US" b="0" i="0" dirty="0">
                <a:solidFill>
                  <a:srgbClr val="202122"/>
                </a:solidFill>
                <a:effectLst/>
                <a:latin typeface="Arial" panose="020B0604020202020204" pitchFamily="34" charset="0"/>
              </a:rPr>
              <a:t> by preventing complex co-adaptations on </a:t>
            </a:r>
            <a:r>
              <a:rPr lang="en-US" b="0" i="0" u="sng" dirty="0">
                <a:solidFill>
                  <a:srgbClr val="0645AD"/>
                </a:solidFill>
                <a:effectLst/>
                <a:latin typeface="Arial" panose="020B0604020202020204" pitchFamily="34" charset="0"/>
                <a:hlinkClick r:id="rId7"/>
              </a:rPr>
              <a:t>training data</a:t>
            </a:r>
            <a:r>
              <a:rPr lang="en-US" b="0" i="0" u="sng" dirty="0">
                <a:solidFill>
                  <a:srgbClr val="0645AD"/>
                </a:solidFill>
                <a:effectLst/>
                <a:latin typeface="Arial" panose="020B0604020202020204" pitchFamily="34" charset="0"/>
              </a:rPr>
              <a:t>. It r</a:t>
            </a:r>
            <a:r>
              <a:rPr lang="en-US" b="0" i="0" dirty="0">
                <a:solidFill>
                  <a:srgbClr val="202122"/>
                </a:solidFill>
                <a:effectLst/>
                <a:latin typeface="Arial" panose="020B0604020202020204" pitchFamily="34" charset="0"/>
              </a:rPr>
              <a:t>andomly drops units (both hidden and visible) during the training process of a neural network.</a:t>
            </a:r>
            <a:br>
              <a:rPr lang="en-US" b="1" u="none" dirty="0">
                <a:solidFill>
                  <a:schemeClr val="tx1"/>
                </a:solidFill>
              </a:rPr>
            </a:br>
            <a:endParaRPr lang="en-IN" b="1" u="none" dirty="0">
              <a:solidFill>
                <a:schemeClr val="tx1"/>
              </a:solidFill>
            </a:endParaRPr>
          </a:p>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17</a:t>
            </a:fld>
            <a:endParaRPr lang="en-NZ" dirty="0"/>
          </a:p>
        </p:txBody>
      </p:sp>
    </p:spTree>
    <p:extLst>
      <p:ext uri="{BB962C8B-B14F-4D97-AF65-F5344CB8AC3E}">
        <p14:creationId xmlns:p14="http://schemas.microsoft.com/office/powerpoint/2010/main" val="1029693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40622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 id="214748401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66" y="3429000"/>
            <a:ext cx="8421823" cy="2207295"/>
          </a:xfrm>
        </p:spPr>
        <p:txBody>
          <a:bodyPr/>
          <a:lstStyle/>
          <a:p>
            <a:r>
              <a:rPr lang="en-US" sz="4000" dirty="0"/>
              <a:t>MAJOR PROJECT 2021-2022</a:t>
            </a:r>
            <a:br>
              <a:rPr lang="en-US" sz="4000" dirty="0"/>
            </a:br>
            <a:br>
              <a:rPr lang="en-US" sz="4000" dirty="0"/>
            </a:br>
            <a:r>
              <a:rPr lang="en-US" sz="4000" dirty="0"/>
              <a:t>PHASE - </a:t>
            </a:r>
            <a:r>
              <a:rPr lang="en-US" dirty="0"/>
              <a:t>2</a:t>
            </a:r>
            <a:br>
              <a:rPr lang="en-US" sz="4000" dirty="0"/>
            </a:br>
            <a:r>
              <a:rPr lang="en-US" dirty="0"/>
              <a:t>REVIEW - 2  </a:t>
            </a:r>
            <a:br>
              <a:rPr lang="en-US" sz="4000" dirty="0"/>
            </a:br>
            <a:endParaRPr lang="en-US" dirty="0"/>
          </a:p>
        </p:txBody>
      </p:sp>
      <p:sp>
        <p:nvSpPr>
          <p:cNvPr id="3" name="Text Placeholder 2"/>
          <p:cNvSpPr>
            <a:spLocks noGrp="1"/>
          </p:cNvSpPr>
          <p:nvPr>
            <p:ph type="body" sz="quarter" idx="10"/>
          </p:nvPr>
        </p:nvSpPr>
        <p:spPr>
          <a:xfrm>
            <a:off x="1061866" y="6096000"/>
            <a:ext cx="6755716" cy="407987"/>
          </a:xfrm>
        </p:spPr>
        <p:txBody>
          <a:bodyPr/>
          <a:lstStyle/>
          <a:p>
            <a:r>
              <a:rPr lang="en-US" dirty="0"/>
              <a:t>SCHOOL OF COMPUTER SCIENCE AND ENGINEERING </a:t>
            </a:r>
          </a:p>
        </p:txBody>
      </p:sp>
      <p:pic>
        <p:nvPicPr>
          <p:cNvPr id="4" name="Picture 7" descr="C:\Users\Admin\Downloads\Engineering-&amp;-Tech.png">
            <a:extLst>
              <a:ext uri="{FF2B5EF4-FFF2-40B4-BE49-F238E27FC236}">
                <a16:creationId xmlns:a16="http://schemas.microsoft.com/office/drawing/2014/main" id="{5938548C-54D3-4321-861C-41C7CC8399D6}"/>
              </a:ext>
            </a:extLst>
          </p:cNvPr>
          <p:cNvPicPr>
            <a:picLocks noChangeAspect="1" noChangeArrowheads="1"/>
          </p:cNvPicPr>
          <p:nvPr/>
        </p:nvPicPr>
        <p:blipFill>
          <a:blip r:embed="rId3"/>
          <a:srcRect/>
          <a:stretch>
            <a:fillRect/>
          </a:stretch>
        </p:blipFill>
        <p:spPr bwMode="auto">
          <a:xfrm>
            <a:off x="10287000" y="29817"/>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595469" y="311213"/>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10</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315433388"/>
              </p:ext>
            </p:extLst>
          </p:nvPr>
        </p:nvGraphicFramePr>
        <p:xfrm>
          <a:off x="595469" y="1143001"/>
          <a:ext cx="10771677" cy="4422251"/>
        </p:xfrm>
        <a:graphic>
          <a:graphicData uri="http://schemas.openxmlformats.org/drawingml/2006/table">
            <a:tbl>
              <a:tblPr firstRow="1" bandRow="1">
                <a:tableStyleId>{5C22544A-7EE6-4342-B048-85BDC9FD1C3A}</a:tableStyleId>
              </a:tblPr>
              <a:tblGrid>
                <a:gridCol w="1538131">
                  <a:extLst>
                    <a:ext uri="{9D8B030D-6E8A-4147-A177-3AD203B41FA5}">
                      <a16:colId xmlns:a16="http://schemas.microsoft.com/office/drawing/2014/main" val="1386236223"/>
                    </a:ext>
                  </a:extLst>
                </a:gridCol>
                <a:gridCol w="9233546">
                  <a:extLst>
                    <a:ext uri="{9D8B030D-6E8A-4147-A177-3AD203B41FA5}">
                      <a16:colId xmlns:a16="http://schemas.microsoft.com/office/drawing/2014/main" val="91395611"/>
                    </a:ext>
                  </a:extLst>
                </a:gridCol>
              </a:tblGrid>
              <a:tr h="449850">
                <a:tc>
                  <a:txBody>
                    <a:bodyPr/>
                    <a:lstStyle/>
                    <a:p>
                      <a:pPr algn="ctr"/>
                      <a:r>
                        <a:rPr lang="en-US" sz="1800" dirty="0">
                          <a:solidFill>
                            <a:schemeClr val="bg1"/>
                          </a:solidFill>
                          <a:latin typeface="Roboto Medium" panose="02000000000000000000" pitchFamily="2" charset="0"/>
                          <a:ea typeface="Roboto Medium" panose="02000000000000000000" pitchFamily="2" charset="0"/>
                        </a:rPr>
                        <a:t>Reference Number </a:t>
                      </a:r>
                      <a:endParaRPr lang="en-IN" sz="1800" dirty="0">
                        <a:solidFill>
                          <a:schemeClr val="bg1"/>
                        </a:solidFill>
                        <a:latin typeface="Roboto Medium" panose="02000000000000000000" pitchFamily="2" charset="0"/>
                        <a:ea typeface="Roboto Medium" panose="02000000000000000000" pitchFamily="2" charset="0"/>
                      </a:endParaRPr>
                    </a:p>
                  </a:txBody>
                  <a:tcPr/>
                </a:tc>
                <a:tc>
                  <a:txBody>
                    <a:bodyPr/>
                    <a:lstStyle/>
                    <a:p>
                      <a:pPr algn="ctr"/>
                      <a:r>
                        <a:rPr lang="en-US" sz="1800" dirty="0">
                          <a:solidFill>
                            <a:schemeClr val="bg1"/>
                          </a:solidFill>
                          <a:latin typeface="Roboto Medium" panose="02000000000000000000" pitchFamily="2" charset="0"/>
                          <a:ea typeface="Roboto Medium" panose="02000000000000000000" pitchFamily="2" charset="0"/>
                        </a:rPr>
                        <a:t>Abstract </a:t>
                      </a:r>
                      <a:endParaRPr lang="en-IN" sz="1800"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1836150">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[6]</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a:lnSpc>
                          <a:spcPct val="115000"/>
                        </a:lnSpc>
                        <a:spcAft>
                          <a:spcPts val="1000"/>
                        </a:spcAft>
                      </a:pPr>
                      <a:r>
                        <a:rPr lang="en-IN" sz="1400" kern="1200" dirty="0">
                          <a:solidFill>
                            <a:schemeClr val="dk1"/>
                          </a:solidFill>
                          <a:effectLst/>
                          <a:latin typeface="Roboto Medium" panose="02000000000000000000" pitchFamily="2" charset="0"/>
                          <a:ea typeface="Roboto Medium" panose="02000000000000000000" pitchFamily="2" charset="0"/>
                          <a:cs typeface="+mn-cs"/>
                        </a:rPr>
                        <a:t>The authors designed cancer classifiers that can identify 21 types of cancers and normal tissues based on bulk RNA-Seq as well as scRNA-seq data. The training was performed with 7398 cancer samples and 640 normal samples from 21 tumors and normal tissues in TCGA based on the 300 most significant genes expressed in each cancer. They then compared neural network (NN), support vector machine (SVM), k-nearest neighbors (kNN) and random forest (RF) methods. The NN performed consistently better than other methods. They further applied their approach to scRNA-seq transformed by kNN smoothing and found that their model successfully classified cancer types and normal samples.</a:t>
                      </a:r>
                      <a:endParaRPr lang="en-IN" sz="1400" dirty="0">
                        <a:solidFill>
                          <a:schemeClr val="tx1"/>
                        </a:solidFill>
                        <a:effectLst/>
                        <a:latin typeface="Roboto Medium" panose="02000000000000000000" pitchFamily="2" charset="0"/>
                        <a:ea typeface="Roboto Medium"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4246800724"/>
                  </a:ext>
                </a:extLst>
              </a:tr>
              <a:tr h="1836150">
                <a:tc>
                  <a:txBody>
                    <a:bodyPr/>
                    <a:lstStyle/>
                    <a:p>
                      <a:pPr algn="ctr"/>
                      <a:r>
                        <a:rPr lang="en-US" sz="1400" dirty="0">
                          <a:solidFill>
                            <a:schemeClr val="tx1"/>
                          </a:solidFill>
                          <a:latin typeface="Roboto Medium" panose="02000000000000000000" pitchFamily="2" charset="0"/>
                          <a:ea typeface="Roboto Medium" panose="02000000000000000000" pitchFamily="2" charset="0"/>
                        </a:rPr>
                        <a:t>[7]</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400" dirty="0">
                          <a:solidFill>
                            <a:srgbClr val="000000"/>
                          </a:solidFill>
                          <a:effectLst/>
                          <a:latin typeface="Roboto Medium" panose="02000000000000000000" pitchFamily="2" charset="0"/>
                          <a:ea typeface="Roboto Medium" panose="02000000000000000000" pitchFamily="2" charset="0"/>
                          <a:cs typeface="Times New Roman" panose="02020603050405020304" pitchFamily="18" charset="0"/>
                        </a:rPr>
                        <a:t>The authors in their first step, have chosen some important genes using a feature importance ranking scheme. In the second step, they have tested the classification capability of all simple combinations of those important genes by using a good classifier. For three "small" and "simple" data sets with two, three, and four cancer (sub)types, their approach obtained very high accuracy with only two or three genes. For a "large" and "complex" data set with 14 cancer types, they divided the whole problem into a group of binary classification problems and applied the 2-step approach to each of these binary classification problems. Through this "divide-and-conquer" approach, they obtained accuracy comparable to previously reported results but with only 28 genes rather than 16,063 genes. In general, their method can significantly reduce the number of genes required for highly reliable diagnosis.</a:t>
                      </a:r>
                      <a:endParaRPr lang="en-IN" sz="14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804604602"/>
                  </a:ext>
                </a:extLst>
              </a:tr>
            </a:tbl>
          </a:graphicData>
        </a:graphic>
      </p:graphicFrame>
    </p:spTree>
    <p:extLst>
      <p:ext uri="{BB962C8B-B14F-4D97-AF65-F5344CB8AC3E}">
        <p14:creationId xmlns:p14="http://schemas.microsoft.com/office/powerpoint/2010/main" val="242581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710161" y="685800"/>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11</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3301347497"/>
              </p:ext>
            </p:extLst>
          </p:nvPr>
        </p:nvGraphicFramePr>
        <p:xfrm>
          <a:off x="710161" y="1965326"/>
          <a:ext cx="10771677" cy="2609914"/>
        </p:xfrm>
        <a:graphic>
          <a:graphicData uri="http://schemas.openxmlformats.org/drawingml/2006/table">
            <a:tbl>
              <a:tblPr firstRow="1" bandRow="1">
                <a:tableStyleId>{5C22544A-7EE6-4342-B048-85BDC9FD1C3A}</a:tableStyleId>
              </a:tblPr>
              <a:tblGrid>
                <a:gridCol w="1538131">
                  <a:extLst>
                    <a:ext uri="{9D8B030D-6E8A-4147-A177-3AD203B41FA5}">
                      <a16:colId xmlns:a16="http://schemas.microsoft.com/office/drawing/2014/main" val="1386236223"/>
                    </a:ext>
                  </a:extLst>
                </a:gridCol>
                <a:gridCol w="9233546">
                  <a:extLst>
                    <a:ext uri="{9D8B030D-6E8A-4147-A177-3AD203B41FA5}">
                      <a16:colId xmlns:a16="http://schemas.microsoft.com/office/drawing/2014/main" val="91395611"/>
                    </a:ext>
                  </a:extLst>
                </a:gridCol>
              </a:tblGrid>
              <a:tr h="422846">
                <a:tc>
                  <a:txBody>
                    <a:bodyPr/>
                    <a:lstStyle/>
                    <a:p>
                      <a:pPr algn="ctr"/>
                      <a:r>
                        <a:rPr lang="en-US" sz="1400" dirty="0">
                          <a:solidFill>
                            <a:schemeClr val="bg1"/>
                          </a:solidFill>
                          <a:latin typeface="Roboto Medium" panose="02000000000000000000" pitchFamily="2" charset="0"/>
                          <a:ea typeface="Roboto Medium" panose="02000000000000000000" pitchFamily="2" charset="0"/>
                        </a:rPr>
                        <a:t>Reference Number </a:t>
                      </a:r>
                      <a:endParaRPr lang="en-IN" sz="1400" dirty="0">
                        <a:solidFill>
                          <a:schemeClr val="bg1"/>
                        </a:solidFill>
                        <a:latin typeface="Roboto Medium" panose="02000000000000000000" pitchFamily="2" charset="0"/>
                        <a:ea typeface="Roboto Medium" panose="02000000000000000000" pitchFamily="2" charset="0"/>
                      </a:endParaRPr>
                    </a:p>
                  </a:txBody>
                  <a:tcPr/>
                </a:tc>
                <a:tc>
                  <a:txBody>
                    <a:bodyPr/>
                    <a:lstStyle/>
                    <a:p>
                      <a:pPr algn="ctr"/>
                      <a:r>
                        <a:rPr lang="en-US" sz="1400" dirty="0">
                          <a:solidFill>
                            <a:schemeClr val="bg1"/>
                          </a:solidFill>
                          <a:latin typeface="Roboto Medium" panose="02000000000000000000" pitchFamily="2" charset="0"/>
                          <a:ea typeface="Roboto Medium" panose="02000000000000000000" pitchFamily="2" charset="0"/>
                        </a:rPr>
                        <a:t>Abstract </a:t>
                      </a:r>
                      <a:endParaRPr lang="en-IN" sz="1400"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2091754">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[8]</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a:lnSpc>
                          <a:spcPct val="115000"/>
                        </a:lnSpc>
                        <a:spcAft>
                          <a:spcPts val="1000"/>
                        </a:spcAft>
                      </a:pPr>
                      <a:r>
                        <a:rPr lang="en-US" sz="1400" kern="1200" dirty="0">
                          <a:solidFill>
                            <a:schemeClr val="dk1"/>
                          </a:solidFill>
                          <a:effectLst/>
                          <a:latin typeface="Roboto Medium" panose="02000000000000000000" pitchFamily="2" charset="0"/>
                          <a:ea typeface="Roboto Medium" panose="02000000000000000000" pitchFamily="2" charset="0"/>
                          <a:cs typeface="+mn-cs"/>
                        </a:rPr>
                        <a:t>In this paper the authors have we introduce two new definitions of multiclass relevancy features, i.e., full class relevant (FCR) and partial class relevant (PCR) features. FCR denotes genes that serve as candidate biomarkers for discriminating all cancer types. While PCR are genes that distinguish subsets of cancer types. They have proposed a Markov blanket embedded memetic algorithm for the simultaneous identification of both FCR and PCR genes. Results obtained on commonly used synthetic and real-world microarray data sets show that the proposed approach converges to valid FCR and PCR genes that would assist biologists in their research work. The identification of both FCR and PCR genes is found to generate improvement in classification accuracy on many microarray data sets.</a:t>
                      </a:r>
                      <a:endParaRPr lang="en-IN" sz="1400" dirty="0">
                        <a:solidFill>
                          <a:srgbClr val="00000A"/>
                        </a:solidFill>
                        <a:effectLst/>
                        <a:latin typeface="Roboto Medium" panose="02000000000000000000" pitchFamily="2" charset="0"/>
                        <a:ea typeface="Roboto Medium"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4246800724"/>
                  </a:ext>
                </a:extLst>
              </a:tr>
            </a:tbl>
          </a:graphicData>
        </a:graphic>
      </p:graphicFrame>
    </p:spTree>
    <p:extLst>
      <p:ext uri="{BB962C8B-B14F-4D97-AF65-F5344CB8AC3E}">
        <p14:creationId xmlns:p14="http://schemas.microsoft.com/office/powerpoint/2010/main" val="306146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a:xfrm>
            <a:off x="595469" y="914400"/>
            <a:ext cx="6211927" cy="440926"/>
          </a:xfrm>
        </p:spPr>
        <p:txBody>
          <a:bodyPr/>
          <a:lstStyle/>
          <a:p>
            <a:r>
              <a:rPr lang="en-US" dirty="0"/>
              <a:t>objectives</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595469" y="1981200"/>
            <a:ext cx="10578009" cy="3350096"/>
          </a:xfrm>
        </p:spPr>
        <p:txBody>
          <a:bodyPr/>
          <a:lstStyle/>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s</a:t>
            </a:r>
            <a:r>
              <a:rPr lang="en-US" sz="2400" dirty="0">
                <a:solidFill>
                  <a:schemeClr val="bg1">
                    <a:lumMod val="65000"/>
                  </a:schemeClr>
                </a:solidFill>
                <a:cs typeface="Times New Roman" panose="02020603050405020304" pitchFamily="18" charset="0"/>
              </a:rPr>
              <a:t>t</a:t>
            </a:r>
            <a:r>
              <a:rPr lang="en-US" sz="2400" dirty="0">
                <a:solidFill>
                  <a:schemeClr val="bg1">
                    <a:lumMod val="65000"/>
                  </a:schemeClr>
                </a:solidFill>
                <a:effectLst/>
                <a:cs typeface="Times New Roman" panose="02020603050405020304" pitchFamily="18" charset="0"/>
              </a:rPr>
              <a:t>udy the RNA-Sequence dataset </a:t>
            </a:r>
          </a:p>
          <a:p>
            <a:pPr algn="just">
              <a:lnSpc>
                <a:spcPct val="115000"/>
              </a:lnSpc>
              <a:spcAft>
                <a:spcPts val="1000"/>
              </a:spcAft>
              <a:tabLst>
                <a:tab pos="857250" algn="l"/>
              </a:tabLst>
            </a:pPr>
            <a:r>
              <a:rPr lang="en-US" sz="2400" dirty="0">
                <a:solidFill>
                  <a:schemeClr val="bg1">
                    <a:lumMod val="65000"/>
                  </a:schemeClr>
                </a:solidFill>
                <a:cs typeface="Times New Roman" panose="02020603050405020304" pitchFamily="18" charset="0"/>
              </a:rPr>
              <a:t>To ap</a:t>
            </a:r>
            <a:r>
              <a:rPr lang="en-US" sz="2400" dirty="0">
                <a:solidFill>
                  <a:schemeClr val="bg1">
                    <a:lumMod val="65000"/>
                  </a:schemeClr>
                </a:solidFill>
                <a:effectLst/>
                <a:cs typeface="Times New Roman" panose="02020603050405020304" pitchFamily="18" charset="0"/>
              </a:rPr>
              <a:t>ply data </a:t>
            </a:r>
            <a:r>
              <a:rPr lang="en-US" sz="2400" dirty="0">
                <a:solidFill>
                  <a:schemeClr val="bg1">
                    <a:lumMod val="65000"/>
                  </a:schemeClr>
                </a:solidFill>
                <a:cs typeface="Times New Roman" panose="02020603050405020304" pitchFamily="18" charset="0"/>
              </a:rPr>
              <a:t>p</a:t>
            </a:r>
            <a:r>
              <a:rPr lang="en-US" sz="2400" dirty="0">
                <a:solidFill>
                  <a:schemeClr val="bg1">
                    <a:lumMod val="65000"/>
                  </a:schemeClr>
                </a:solidFill>
                <a:effectLst/>
                <a:cs typeface="Times New Roman" panose="02020603050405020304" pitchFamily="18" charset="0"/>
              </a:rPr>
              <a:t>re-processing methods on the dataset</a:t>
            </a:r>
            <a:endParaRPr lang="en-IN" sz="2400" dirty="0">
              <a:solidFill>
                <a:schemeClr val="bg1">
                  <a:lumMod val="65000"/>
                </a:schemeClr>
              </a:solidFill>
              <a:effectLst/>
              <a:cs typeface="Times New Roman" panose="02020603050405020304" pitchFamily="18" charset="0"/>
            </a:endParaRPr>
          </a:p>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convert the dataset into images</a:t>
            </a:r>
            <a:endParaRPr lang="en-IN" sz="2400" dirty="0">
              <a:solidFill>
                <a:schemeClr val="bg1">
                  <a:lumMod val="65000"/>
                </a:schemeClr>
              </a:solidFill>
              <a:effectLst/>
              <a:cs typeface="Times New Roman" panose="02020603050405020304" pitchFamily="18" charset="0"/>
            </a:endParaRPr>
          </a:p>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build a CNN model to predict the subtypes of cancer </a:t>
            </a:r>
            <a:endParaRPr lang="en-IN" sz="2400" dirty="0">
              <a:solidFill>
                <a:schemeClr val="bg1">
                  <a:lumMod val="65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Tree>
    <p:extLst>
      <p:ext uri="{BB962C8B-B14F-4D97-AF65-F5344CB8AC3E}">
        <p14:creationId xmlns:p14="http://schemas.microsoft.com/office/powerpoint/2010/main" val="306429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a:xfrm>
            <a:off x="595469" y="914400"/>
            <a:ext cx="6211927" cy="440926"/>
          </a:xfrm>
        </p:spPr>
        <p:txBody>
          <a:bodyPr/>
          <a:lstStyle/>
          <a:p>
            <a:r>
              <a:rPr lang="en-US" dirty="0"/>
              <a:t>Cost Estimation</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595469" y="2514600"/>
            <a:ext cx="7329331" cy="1143000"/>
          </a:xfrm>
        </p:spPr>
        <p:txBody>
          <a:bodyPr/>
          <a:lstStyle/>
          <a:p>
            <a:pPr marL="0" marR="0" indent="0">
              <a:lnSpc>
                <a:spcPct val="115000"/>
              </a:lnSpc>
              <a:spcBef>
                <a:spcPts val="0"/>
              </a:spcBef>
              <a:spcAft>
                <a:spcPts val="0"/>
              </a:spcAft>
              <a:buNone/>
              <a:tabLst>
                <a:tab pos="857250" algn="l"/>
              </a:tabLst>
            </a:pPr>
            <a:r>
              <a:rPr lang="en-US" dirty="0">
                <a:solidFill>
                  <a:schemeClr val="bg1">
                    <a:lumMod val="65000"/>
                  </a:schemeClr>
                </a:solidFill>
                <a:effectLst/>
                <a:cs typeface="Times New Roman" panose="02020603050405020304" pitchFamily="18" charset="0"/>
              </a:rPr>
              <a:t>There is no explicit cost since the datasets and tools that are used in the project are open source </a:t>
            </a:r>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Tree>
    <p:extLst>
      <p:ext uri="{BB962C8B-B14F-4D97-AF65-F5344CB8AC3E}">
        <p14:creationId xmlns:p14="http://schemas.microsoft.com/office/powerpoint/2010/main" val="303642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724122" y="45601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457201" y="1067593"/>
            <a:ext cx="8991600" cy="4722813"/>
          </a:xfrm>
        </p:spPr>
        <p:txBody>
          <a:bodyPr/>
          <a:lstStyle/>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a:t>
            </a:r>
            <a:r>
              <a:rPr lang="en-US" dirty="0">
                <a:solidFill>
                  <a:schemeClr val="bg1">
                    <a:lumMod val="65000"/>
                  </a:schemeClr>
                </a:solidFill>
                <a:cs typeface="Times New Roman" panose="02020603050405020304" pitchFamily="18" charset="0"/>
              </a:rPr>
              <a:t>i</a:t>
            </a:r>
            <a:r>
              <a:rPr lang="en-US" dirty="0">
                <a:solidFill>
                  <a:schemeClr val="bg1">
                    <a:lumMod val="65000"/>
                  </a:schemeClr>
                </a:solidFill>
                <a:effectLst/>
                <a:cs typeface="Times New Roman" panose="02020603050405020304" pitchFamily="18" charset="0"/>
              </a:rPr>
              <a:t>). Pre-processing: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a. Missing Data: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The null values present in the dataset are dropped by making use of the pandas dropna() method</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b. Feature Selection: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Recursive Feature Elimination technique is applied to select 50 genes out of the available 20,531 genes</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c. Normalization: </a:t>
            </a:r>
            <a:endParaRPr lang="en-IN" dirty="0">
              <a:solidFill>
                <a:schemeClr val="bg1">
                  <a:lumMod val="65000"/>
                </a:schemeClr>
              </a:solidFill>
              <a:effectLst/>
              <a:cs typeface="Times New Roman" panose="02020603050405020304" pitchFamily="18" charset="0"/>
            </a:endParaRPr>
          </a:p>
          <a:p>
            <a:pPr indent="0">
              <a:lnSpc>
                <a:spcPct val="115000"/>
              </a:lnSpc>
              <a:spcAft>
                <a:spcPts val="1000"/>
              </a:spcAft>
              <a:buNone/>
              <a:tabLst>
                <a:tab pos="857250" algn="l"/>
              </a:tabLst>
            </a:pPr>
            <a:r>
              <a:rPr lang="en-US" dirty="0">
                <a:solidFill>
                  <a:schemeClr val="bg1">
                    <a:lumMod val="65000"/>
                  </a:schemeClr>
                </a:solidFill>
                <a:effectLst/>
                <a:cs typeface="Times New Roman" panose="02020603050405020304" pitchFamily="18" charset="0"/>
              </a:rPr>
              <a:t>The 50 selected genes are normalized in the range 0 to 255  </a:t>
            </a:r>
            <a:endParaRPr lang="en-IN" dirty="0">
              <a:solidFill>
                <a:schemeClr val="bg1">
                  <a:lumMod val="65000"/>
                </a:schemeClr>
              </a:solidFill>
              <a:effectLst/>
              <a:cs typeface="Times New Roman" panose="02020603050405020304" pitchFamily="18" charset="0"/>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Tree>
    <p:extLst>
      <p:ext uri="{BB962C8B-B14F-4D97-AF65-F5344CB8AC3E}">
        <p14:creationId xmlns:p14="http://schemas.microsoft.com/office/powerpoint/2010/main" val="71244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724122" y="45601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457200" y="1219200"/>
            <a:ext cx="6312658" cy="4722813"/>
          </a:xfrm>
        </p:spPr>
        <p:txBody>
          <a:bodyPr/>
          <a:lstStyle/>
          <a:p>
            <a:pPr indent="0" algn="just">
              <a:lnSpc>
                <a:spcPct val="115000"/>
              </a:lnSpc>
              <a:buNone/>
              <a:tabLst>
                <a:tab pos="857250" algn="l"/>
              </a:tabLst>
            </a:pPr>
            <a:r>
              <a:rPr lang="en-US" dirty="0">
                <a:solidFill>
                  <a:schemeClr val="bg1">
                    <a:lumMod val="65000"/>
                  </a:schemeClr>
                </a:solidFill>
                <a:effectLst/>
                <a:cs typeface="Times New Roman" panose="02020603050405020304" pitchFamily="18" charset="0"/>
              </a:rPr>
              <a:t>(ii). Heat Maps: </a:t>
            </a:r>
            <a:endParaRPr lang="en-IN" dirty="0">
              <a:solidFill>
                <a:schemeClr val="bg1">
                  <a:lumMod val="65000"/>
                </a:schemeClr>
              </a:solidFill>
              <a:effectLst/>
              <a:cs typeface="Times New Roman" panose="02020603050405020304" pitchFamily="18" charset="0"/>
            </a:endParaRPr>
          </a:p>
          <a:p>
            <a:pPr indent="0" algn="just">
              <a:lnSpc>
                <a:spcPct val="115000"/>
              </a:lnSpc>
              <a:spcAft>
                <a:spcPts val="1000"/>
              </a:spcAft>
              <a:buNone/>
              <a:tabLst>
                <a:tab pos="857250" algn="l"/>
              </a:tabLst>
            </a:pPr>
            <a:r>
              <a:rPr lang="en-US" dirty="0">
                <a:solidFill>
                  <a:schemeClr val="bg1">
                    <a:lumMod val="65000"/>
                  </a:schemeClr>
                </a:solidFill>
                <a:effectLst/>
                <a:cs typeface="Times New Roman" panose="02020603050405020304" pitchFamily="18" charset="0"/>
              </a:rPr>
              <a:t>In order to create heat maps, the data present in the csv file is first transposed. Now the patient ids are represented in rows and the various types of genes are represented in columns. The gene values of each patient are fed to a NumPy array. The matplotlib function imshow() is used to create images from the 2-dimensional NumPy arrays. </a:t>
            </a:r>
            <a:endParaRPr lang="en-IN" dirty="0">
              <a:solidFill>
                <a:schemeClr val="bg1">
                  <a:lumMod val="65000"/>
                </a:schemeClr>
              </a:solidFill>
              <a:effectLst/>
              <a:cs typeface="Times New Roman" panose="02020603050405020304" pitchFamily="18" charset="0"/>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15</a:t>
            </a:fld>
            <a:endParaRPr lang="en-NZ" dirty="0"/>
          </a:p>
        </p:txBody>
      </p:sp>
      <p:pic>
        <p:nvPicPr>
          <p:cNvPr id="1026" name="Picture 2">
            <a:extLst>
              <a:ext uri="{FF2B5EF4-FFF2-40B4-BE49-F238E27FC236}">
                <a16:creationId xmlns:a16="http://schemas.microsoft.com/office/drawing/2014/main" id="{1579AEF4-A2B1-EAE6-6E1C-862C99DEC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752600"/>
            <a:ext cx="4495800" cy="269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a:extLst>
              <a:ext uri="{FF2B5EF4-FFF2-40B4-BE49-F238E27FC236}">
                <a16:creationId xmlns:a16="http://schemas.microsoft.com/office/drawing/2014/main" id="{37DC4FC1-B324-3CB9-63FC-14F7AD2A9073}"/>
              </a:ext>
            </a:extLst>
          </p:cNvPr>
          <p:cNvSpPr txBox="1">
            <a:spLocks/>
          </p:cNvSpPr>
          <p:nvPr/>
        </p:nvSpPr>
        <p:spPr>
          <a:xfrm>
            <a:off x="8242946" y="4216050"/>
            <a:ext cx="3124200" cy="455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i="1" dirty="0">
                <a:solidFill>
                  <a:schemeClr val="bg2">
                    <a:lumMod val="75000"/>
                  </a:schemeClr>
                </a:solidFill>
              </a:rPr>
              <a:t>Figure.1 Heat Map of cancer </a:t>
            </a:r>
            <a:br>
              <a:rPr lang="en-IN" sz="1400" i="1" dirty="0">
                <a:solidFill>
                  <a:schemeClr val="bg2">
                    <a:lumMod val="75000"/>
                  </a:schemeClr>
                </a:solidFill>
              </a:rPr>
            </a:br>
            <a:r>
              <a:rPr lang="en-IN" sz="1400" i="1" dirty="0">
                <a:solidFill>
                  <a:schemeClr val="bg2">
                    <a:lumMod val="75000"/>
                  </a:schemeClr>
                </a:solidFill>
              </a:rPr>
              <a:t>                type ACC </a:t>
            </a:r>
          </a:p>
        </p:txBody>
      </p:sp>
    </p:spTree>
    <p:extLst>
      <p:ext uri="{BB962C8B-B14F-4D97-AF65-F5344CB8AC3E}">
        <p14:creationId xmlns:p14="http://schemas.microsoft.com/office/powerpoint/2010/main" val="109129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228600" y="32800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13855" y="1053739"/>
            <a:ext cx="6948055" cy="5021479"/>
          </a:xfrm>
        </p:spPr>
        <p:txBody>
          <a:bodyPr/>
          <a:lstStyle/>
          <a:p>
            <a:pPr indent="0">
              <a:lnSpc>
                <a:spcPct val="115000"/>
              </a:lnSpc>
              <a:spcAft>
                <a:spcPts val="1000"/>
              </a:spcAft>
              <a:buNone/>
              <a:tabLst>
                <a:tab pos="857250" algn="l"/>
              </a:tabLst>
            </a:pPr>
            <a:r>
              <a:rPr lang="en-US" dirty="0">
                <a:solidFill>
                  <a:schemeClr val="bg2">
                    <a:lumMod val="75000"/>
                  </a:schemeClr>
                </a:solidFill>
                <a:effectLst/>
                <a:cs typeface="Times New Roman" panose="02020603050405020304" pitchFamily="18" charset="0"/>
              </a:rPr>
              <a:t>(iii). Model Architecture:  </a:t>
            </a:r>
            <a:br>
              <a:rPr lang="en-US" dirty="0">
                <a:solidFill>
                  <a:schemeClr val="bg2">
                    <a:lumMod val="75000"/>
                  </a:schemeClr>
                </a:solidFill>
                <a:effectLst/>
              </a:rPr>
            </a:br>
            <a:r>
              <a:rPr lang="en-US" dirty="0">
                <a:solidFill>
                  <a:schemeClr val="bg2">
                    <a:lumMod val="75000"/>
                  </a:schemeClr>
                </a:solidFill>
                <a:effectLst/>
              </a:rPr>
              <a:t>The CNN architecture represented by Figure.2.1 and Figure. 2.2 is used for training, it consists of 7 convolutional layers each consisting of a kernel size of 3x3, 7 pooling </a:t>
            </a:r>
            <a:r>
              <a:rPr lang="en-US" dirty="0">
                <a:solidFill>
                  <a:schemeClr val="bg2">
                    <a:lumMod val="75000"/>
                  </a:schemeClr>
                </a:solidFill>
                <a:effectLst/>
                <a:cs typeface="Times New Roman" panose="02020603050405020304" pitchFamily="18" charset="0"/>
              </a:rPr>
              <a:t>layers, 7 batch normalization layers, 2 dense layers and 1 dropout layer. </a:t>
            </a:r>
            <a:r>
              <a:rPr lang="en-US" dirty="0" err="1">
                <a:solidFill>
                  <a:schemeClr val="bg2">
                    <a:lumMod val="75000"/>
                  </a:schemeClr>
                </a:solidFill>
                <a:effectLst/>
                <a:cs typeface="Times New Roman" panose="02020603050405020304" pitchFamily="18" charset="0"/>
              </a:rPr>
              <a:t>ReLu</a:t>
            </a:r>
            <a:r>
              <a:rPr lang="en-US" dirty="0">
                <a:solidFill>
                  <a:schemeClr val="bg2">
                    <a:lumMod val="75000"/>
                  </a:schemeClr>
                </a:solidFill>
                <a:effectLst/>
                <a:cs typeface="Times New Roman" panose="02020603050405020304" pitchFamily="18" charset="0"/>
              </a:rPr>
              <a:t> is the activation function used for the aforementioned layers. </a:t>
            </a:r>
            <a:r>
              <a:rPr lang="en-US" dirty="0" err="1">
                <a:solidFill>
                  <a:schemeClr val="bg2">
                    <a:lumMod val="75000"/>
                  </a:schemeClr>
                </a:solidFill>
                <a:effectLst/>
                <a:cs typeface="Times New Roman" panose="02020603050405020304" pitchFamily="18" charset="0"/>
              </a:rPr>
              <a:t>Softmax</a:t>
            </a:r>
            <a:r>
              <a:rPr lang="en-US" dirty="0">
                <a:solidFill>
                  <a:schemeClr val="bg2">
                    <a:lumMod val="75000"/>
                  </a:schemeClr>
                </a:solidFill>
                <a:effectLst/>
                <a:cs typeface="Times New Roman" panose="02020603050405020304" pitchFamily="18" charset="0"/>
              </a:rPr>
              <a:t> is the activation function used for the last dense layer. In order to avoid overfitting, the dropout rate of 0.15 is used. </a:t>
            </a:r>
            <a:endParaRPr lang="en-IN" dirty="0">
              <a:solidFill>
                <a:schemeClr val="bg2">
                  <a:lumMod val="75000"/>
                </a:schemeClr>
              </a:solidFill>
              <a:effectLst/>
              <a:cs typeface="Times New Roman" panose="02020603050405020304" pitchFamily="18" charset="0"/>
            </a:endParaRPr>
          </a:p>
          <a:p>
            <a:pPr indent="0">
              <a:lnSpc>
                <a:spcPct val="115000"/>
              </a:lnSpc>
              <a:spcAft>
                <a:spcPts val="1000"/>
              </a:spcAft>
              <a:buNone/>
              <a:tabLst>
                <a:tab pos="857250" algn="l"/>
              </a:tabLst>
            </a:pPr>
            <a:endParaRPr lang="en-US" dirty="0">
              <a:solidFill>
                <a:schemeClr val="bg2">
                  <a:lumMod val="7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16</a:t>
            </a:fld>
            <a:endParaRPr lang="en-NZ" dirty="0"/>
          </a:p>
        </p:txBody>
      </p:sp>
      <p:pic>
        <p:nvPicPr>
          <p:cNvPr id="2050" name="Picture 2">
            <a:extLst>
              <a:ext uri="{FF2B5EF4-FFF2-40B4-BE49-F238E27FC236}">
                <a16:creationId xmlns:a16="http://schemas.microsoft.com/office/drawing/2014/main" id="{3163477F-4B8F-E537-0629-FA3C81E18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022363"/>
            <a:ext cx="34671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3">
            <a:extLst>
              <a:ext uri="{FF2B5EF4-FFF2-40B4-BE49-F238E27FC236}">
                <a16:creationId xmlns:a16="http://schemas.microsoft.com/office/drawing/2014/main" id="{1711BDD1-D542-7CD4-8C79-A04FABAC9EC2}"/>
              </a:ext>
            </a:extLst>
          </p:cNvPr>
          <p:cNvSpPr txBox="1">
            <a:spLocks/>
          </p:cNvSpPr>
          <p:nvPr/>
        </p:nvSpPr>
        <p:spPr>
          <a:xfrm>
            <a:off x="7873152" y="5961182"/>
            <a:ext cx="3467100" cy="145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i="1" dirty="0">
                <a:solidFill>
                  <a:schemeClr val="bg2">
                    <a:lumMod val="75000"/>
                  </a:schemeClr>
                </a:solidFill>
              </a:rPr>
              <a:t>Figure. 2.1 CNN Model Architecture</a:t>
            </a:r>
          </a:p>
        </p:txBody>
      </p:sp>
    </p:spTree>
    <p:extLst>
      <p:ext uri="{BB962C8B-B14F-4D97-AF65-F5344CB8AC3E}">
        <p14:creationId xmlns:p14="http://schemas.microsoft.com/office/powerpoint/2010/main" val="382929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17</a:t>
            </a:fld>
            <a:endParaRPr lang="en-NZ" dirty="0"/>
          </a:p>
        </p:txBody>
      </p:sp>
      <p:sp>
        <p:nvSpPr>
          <p:cNvPr id="7" name="Text Placeholder 2">
            <a:extLst>
              <a:ext uri="{FF2B5EF4-FFF2-40B4-BE49-F238E27FC236}">
                <a16:creationId xmlns:a16="http://schemas.microsoft.com/office/drawing/2014/main" id="{FCF1F1AB-8D06-2871-675F-F77403F1B51A}"/>
              </a:ext>
            </a:extLst>
          </p:cNvPr>
          <p:cNvSpPr txBox="1">
            <a:spLocks/>
          </p:cNvSpPr>
          <p:nvPr/>
        </p:nvSpPr>
        <p:spPr>
          <a:xfrm>
            <a:off x="4485635" y="5730873"/>
            <a:ext cx="3220728" cy="365127"/>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2.2 Architecture of CNN Model </a:t>
            </a:r>
          </a:p>
        </p:txBody>
      </p:sp>
      <p:pic>
        <p:nvPicPr>
          <p:cNvPr id="3074" name="Picture 2">
            <a:extLst>
              <a:ext uri="{FF2B5EF4-FFF2-40B4-BE49-F238E27FC236}">
                <a16:creationId xmlns:a16="http://schemas.microsoft.com/office/drawing/2014/main" id="{713F6AD8-8050-D1FF-0263-9CB907F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602" y="474289"/>
            <a:ext cx="4388793"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4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18</a:t>
            </a:fld>
            <a:endParaRPr lang="en-NZ" dirty="0"/>
          </a:p>
        </p:txBody>
      </p:sp>
      <p:sp>
        <p:nvSpPr>
          <p:cNvPr id="7" name="Text Placeholder 2">
            <a:extLst>
              <a:ext uri="{FF2B5EF4-FFF2-40B4-BE49-F238E27FC236}">
                <a16:creationId xmlns:a16="http://schemas.microsoft.com/office/drawing/2014/main" id="{FCF1F1AB-8D06-2871-675F-F77403F1B51A}"/>
              </a:ext>
            </a:extLst>
          </p:cNvPr>
          <p:cNvSpPr txBox="1">
            <a:spLocks/>
          </p:cNvSpPr>
          <p:nvPr/>
        </p:nvSpPr>
        <p:spPr>
          <a:xfrm>
            <a:off x="1127448" y="1030424"/>
            <a:ext cx="7416824" cy="479715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gn="just">
              <a:lnSpc>
                <a:spcPct val="115000"/>
              </a:lnSpc>
              <a:tabLst>
                <a:tab pos="857250" algn="l"/>
              </a:tabLst>
            </a:pPr>
            <a:r>
              <a:rPr lang="en-US" dirty="0">
                <a:solidFill>
                  <a:schemeClr val="bg1">
                    <a:lumMod val="65000"/>
                  </a:schemeClr>
                </a:solidFill>
                <a:effectLst/>
                <a:cs typeface="Times New Roman" panose="02020603050405020304" pitchFamily="18" charset="0"/>
              </a:rPr>
              <a:t>(iv). Training: </a:t>
            </a:r>
            <a:endParaRPr lang="en-IN" dirty="0">
              <a:solidFill>
                <a:schemeClr val="bg1">
                  <a:lumMod val="65000"/>
                </a:schemeClr>
              </a:solidFill>
              <a:effectLst/>
              <a:cs typeface="Times New Roman" panose="02020603050405020304" pitchFamily="18" charset="0"/>
            </a:endParaRPr>
          </a:p>
          <a:p>
            <a:pPr marL="457200" algn="just">
              <a:lnSpc>
                <a:spcPct val="115000"/>
              </a:lnSpc>
              <a:spcAft>
                <a:spcPts val="1000"/>
              </a:spcAft>
              <a:tabLst>
                <a:tab pos="857250" algn="l"/>
              </a:tabLst>
            </a:pPr>
            <a:br>
              <a:rPr lang="en-US" dirty="0">
                <a:solidFill>
                  <a:schemeClr val="bg1">
                    <a:lumMod val="65000"/>
                  </a:schemeClr>
                </a:solidFill>
                <a:effectLst/>
                <a:cs typeface="Times New Roman" panose="02020603050405020304" pitchFamily="18" charset="0"/>
              </a:rPr>
            </a:br>
            <a:r>
              <a:rPr lang="en-US" dirty="0">
                <a:solidFill>
                  <a:schemeClr val="bg1">
                    <a:lumMod val="65000"/>
                  </a:schemeClr>
                </a:solidFill>
                <a:effectLst/>
                <a:cs typeface="Times New Roman" panose="02020603050405020304" pitchFamily="18" charset="0"/>
              </a:rPr>
              <a:t>The heat map images generated were of the order 432*288 pixels, before the training of the model they were reduced to 244*244 pixels. The CNN model makes use of 3,084 samples from 33 labels of tumors. The samples are split in the ratio of 20:80 for testing and training, respectively. </a:t>
            </a:r>
            <a:endParaRPr lang="en-IN" dirty="0">
              <a:solidFill>
                <a:schemeClr val="bg1">
                  <a:lumMod val="65000"/>
                </a:schemeClr>
              </a:solidFill>
              <a:effectLst/>
              <a:cs typeface="Times New Roman" panose="02020603050405020304" pitchFamily="18" charset="0"/>
            </a:endParaRPr>
          </a:p>
          <a:p>
            <a:endParaRPr lang="en-US" i="1" dirty="0">
              <a:solidFill>
                <a:schemeClr val="bg1">
                  <a:lumMod val="65000"/>
                </a:schemeClr>
              </a:solidFill>
            </a:endParaRPr>
          </a:p>
        </p:txBody>
      </p:sp>
    </p:spTree>
    <p:extLst>
      <p:ext uri="{BB962C8B-B14F-4D97-AF65-F5344CB8AC3E}">
        <p14:creationId xmlns:p14="http://schemas.microsoft.com/office/powerpoint/2010/main" val="328924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457200" y="381000"/>
            <a:ext cx="6211927" cy="440926"/>
          </a:xfrm>
        </p:spPr>
        <p:txBody>
          <a:bodyPr/>
          <a:lstStyle/>
          <a:p>
            <a:r>
              <a:rPr lang="en-US" dirty="0"/>
              <a:t>experimental Results</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7" name="TextBox 6">
            <a:extLst>
              <a:ext uri="{FF2B5EF4-FFF2-40B4-BE49-F238E27FC236}">
                <a16:creationId xmlns:a16="http://schemas.microsoft.com/office/drawing/2014/main" id="{67DBA0B5-B531-F17F-9A66-712DE8D6223A}"/>
              </a:ext>
            </a:extLst>
          </p:cNvPr>
          <p:cNvSpPr txBox="1"/>
          <p:nvPr/>
        </p:nvSpPr>
        <p:spPr>
          <a:xfrm>
            <a:off x="19863" y="1143000"/>
            <a:ext cx="7391400" cy="4310411"/>
          </a:xfrm>
          <a:prstGeom prst="rect">
            <a:avLst/>
          </a:prstGeom>
          <a:noFill/>
        </p:spPr>
        <p:txBody>
          <a:bodyPr wrap="square">
            <a:spAutoFit/>
          </a:bodyPr>
          <a:lstStyle/>
          <a:p>
            <a:pPr marL="457200">
              <a:lnSpc>
                <a:spcPct val="115000"/>
              </a:lnSpc>
              <a:tabLst>
                <a:tab pos="857250" algn="l"/>
              </a:tabLst>
            </a:pPr>
            <a: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t>Performance: </a:t>
            </a:r>
            <a:b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br>
            <a:br>
              <a:rPr lang="en-IN" sz="2400" dirty="0">
                <a:solidFill>
                  <a:schemeClr val="bg1">
                    <a:lumMod val="65000"/>
                  </a:schemeClr>
                </a:solidFill>
                <a:latin typeface="Roboto Medium" panose="02000000000000000000" pitchFamily="2" charset="0"/>
                <a:ea typeface="Roboto Medium" panose="02000000000000000000" pitchFamily="2" charset="0"/>
                <a:cs typeface="Times New Roman" panose="02020603050405020304" pitchFamily="18" charset="0"/>
              </a:rPr>
            </a:br>
            <a: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t>The accuracy of the model is 73.87% after 50 epochs. The accuracy &amp; loss charts for the test and training data are displayed in Figure. 3. The accuracy, precision, recall, F1-Score and Cohen Kappa Score are shown in Figure. 4. The precision, recall and F1-Score for each of the 33 cancer classes are given in Figure. 5. The overall accuracy of the model is given in Figure. 6. </a:t>
            </a:r>
            <a:endParaRPr lang="en-IN"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endParaRPr>
          </a:p>
        </p:txBody>
      </p:sp>
      <p:pic>
        <p:nvPicPr>
          <p:cNvPr id="9" name="Picture 2">
            <a:extLst>
              <a:ext uri="{FF2B5EF4-FFF2-40B4-BE49-F238E27FC236}">
                <a16:creationId xmlns:a16="http://schemas.microsoft.com/office/drawing/2014/main" id="{C436DCDC-5E17-2871-3F2D-019C8617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841" y="322914"/>
            <a:ext cx="3888432"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a:extLst>
              <a:ext uri="{FF2B5EF4-FFF2-40B4-BE49-F238E27FC236}">
                <a16:creationId xmlns:a16="http://schemas.microsoft.com/office/drawing/2014/main" id="{45ED9654-5C02-2500-312D-D6AB03AFF13D}"/>
              </a:ext>
            </a:extLst>
          </p:cNvPr>
          <p:cNvSpPr txBox="1">
            <a:spLocks/>
          </p:cNvSpPr>
          <p:nvPr/>
        </p:nvSpPr>
        <p:spPr>
          <a:xfrm>
            <a:off x="8153400" y="5625046"/>
            <a:ext cx="3600400" cy="28139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3 Accuracy and Loss charts for      </a:t>
            </a:r>
            <a:br>
              <a:rPr lang="en-US" sz="1400" i="1" dirty="0"/>
            </a:br>
            <a:r>
              <a:rPr lang="en-US" sz="1400" i="1" dirty="0"/>
              <a:t>                 testing and training data </a:t>
            </a:r>
          </a:p>
        </p:txBody>
      </p:sp>
    </p:spTree>
    <p:extLst>
      <p:ext uri="{BB962C8B-B14F-4D97-AF65-F5344CB8AC3E}">
        <p14:creationId xmlns:p14="http://schemas.microsoft.com/office/powerpoint/2010/main" val="427187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895600"/>
            <a:ext cx="9220200" cy="1325563"/>
          </a:xfrm>
        </p:spPr>
        <p:txBody>
          <a:bodyPr/>
          <a:lstStyle/>
          <a:p>
            <a:pPr algn="ctr"/>
            <a:r>
              <a:rPr lang="en-US" sz="4000" dirty="0"/>
              <a:t>TOPIC:</a:t>
            </a:r>
            <a:br>
              <a:rPr lang="en-US" sz="4000" dirty="0"/>
            </a:br>
            <a:br>
              <a:rPr lang="en-US" sz="4000" dirty="0"/>
            </a:br>
            <a:r>
              <a:rPr lang="en-US" sz="4000" dirty="0"/>
              <a:t>CANCER SUBTYPE PREDICTION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232183" y="5807968"/>
            <a:ext cx="1136259" cy="288032"/>
          </a:xfrm>
        </p:spPr>
        <p:txBody>
          <a:bodyPr/>
          <a:lstStyle/>
          <a:p>
            <a:r>
              <a:rPr lang="en-US" sz="1400" i="1" dirty="0"/>
              <a:t>Figure. 5</a:t>
            </a:r>
          </a:p>
        </p:txBody>
      </p:sp>
      <p:sp>
        <p:nvSpPr>
          <p:cNvPr id="5" name="Slide Number Placeholder 4"/>
          <p:cNvSpPr>
            <a:spLocks noGrp="1"/>
          </p:cNvSpPr>
          <p:nvPr>
            <p:ph type="sldNum" sz="quarter" idx="14"/>
          </p:nvPr>
        </p:nvSpPr>
        <p:spPr/>
        <p:txBody>
          <a:bodyPr/>
          <a:lstStyle/>
          <a:p>
            <a:fld id="{45A3C14A-F937-4231-B6F1-40B429FAFB2F}" type="slidenum">
              <a:rPr lang="en-NZ" smtClean="0"/>
              <a:pPr/>
              <a:t>20</a:t>
            </a:fld>
            <a:endParaRPr lang="en-NZ" dirty="0"/>
          </a:p>
        </p:txBody>
      </p:sp>
      <p:pic>
        <p:nvPicPr>
          <p:cNvPr id="5122" name="Picture 2">
            <a:extLst>
              <a:ext uri="{FF2B5EF4-FFF2-40B4-BE49-F238E27FC236}">
                <a16:creationId xmlns:a16="http://schemas.microsoft.com/office/drawing/2014/main" id="{F3972099-34D1-FDC7-CBC0-A1D1979F4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291556"/>
            <a:ext cx="3533775"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AA222D3D-FC72-35F9-7C4A-7365016B4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183" y="476671"/>
            <a:ext cx="3375986" cy="51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a:extLst>
              <a:ext uri="{FF2B5EF4-FFF2-40B4-BE49-F238E27FC236}">
                <a16:creationId xmlns:a16="http://schemas.microsoft.com/office/drawing/2014/main" id="{4ED7BF93-7F3A-C3E3-A923-75AC05AB396D}"/>
              </a:ext>
            </a:extLst>
          </p:cNvPr>
          <p:cNvSpPr txBox="1">
            <a:spLocks/>
          </p:cNvSpPr>
          <p:nvPr/>
        </p:nvSpPr>
        <p:spPr>
          <a:xfrm>
            <a:off x="335360" y="4005064"/>
            <a:ext cx="1136259" cy="28803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4</a:t>
            </a:r>
          </a:p>
        </p:txBody>
      </p:sp>
      <p:pic>
        <p:nvPicPr>
          <p:cNvPr id="5124" name="Picture 4">
            <a:extLst>
              <a:ext uri="{FF2B5EF4-FFF2-40B4-BE49-F238E27FC236}">
                <a16:creationId xmlns:a16="http://schemas.microsoft.com/office/drawing/2014/main" id="{F2F9EEAF-63CD-4458-55FE-C7256F6CB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7242" y="2626285"/>
            <a:ext cx="3669398" cy="84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a:extLst>
              <a:ext uri="{FF2B5EF4-FFF2-40B4-BE49-F238E27FC236}">
                <a16:creationId xmlns:a16="http://schemas.microsoft.com/office/drawing/2014/main" id="{F014A4EF-2DD2-1FAD-22F5-F3FF6AC7AB4C}"/>
              </a:ext>
            </a:extLst>
          </p:cNvPr>
          <p:cNvSpPr txBox="1">
            <a:spLocks/>
          </p:cNvSpPr>
          <p:nvPr/>
        </p:nvSpPr>
        <p:spPr>
          <a:xfrm>
            <a:off x="8187242" y="3841957"/>
            <a:ext cx="1136259" cy="28803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762000" y="1056954"/>
            <a:ext cx="10757546" cy="440926"/>
          </a:xfrm>
        </p:spPr>
        <p:txBody>
          <a:bodyPr/>
          <a:lstStyle/>
          <a:p>
            <a:r>
              <a:rPr lang="en-US" dirty="0"/>
              <a:t>DURATION ANALYSIS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21</a:t>
            </a:fld>
            <a:endParaRPr lang="en-NZ" dirty="0"/>
          </a:p>
        </p:txBody>
      </p:sp>
      <p:graphicFrame>
        <p:nvGraphicFramePr>
          <p:cNvPr id="3" name="Table 5">
            <a:extLst>
              <a:ext uri="{FF2B5EF4-FFF2-40B4-BE49-F238E27FC236}">
                <a16:creationId xmlns:a16="http://schemas.microsoft.com/office/drawing/2014/main" id="{09F7F3E5-8A87-7E20-3E99-B3446D2DEFE2}"/>
              </a:ext>
            </a:extLst>
          </p:cNvPr>
          <p:cNvGraphicFramePr>
            <a:graphicFrameLocks noGrp="1"/>
          </p:cNvGraphicFramePr>
          <p:nvPr>
            <p:extLst>
              <p:ext uri="{D42A27DB-BD31-4B8C-83A1-F6EECF244321}">
                <p14:modId xmlns:p14="http://schemas.microsoft.com/office/powerpoint/2010/main" val="835141684"/>
              </p:ext>
            </p:extLst>
          </p:nvPr>
        </p:nvGraphicFramePr>
        <p:xfrm>
          <a:off x="762000" y="3144520"/>
          <a:ext cx="10134600" cy="2194560"/>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val="3673328483"/>
                    </a:ext>
                  </a:extLst>
                </a:gridCol>
                <a:gridCol w="3378200">
                  <a:extLst>
                    <a:ext uri="{9D8B030D-6E8A-4147-A177-3AD203B41FA5}">
                      <a16:colId xmlns:a16="http://schemas.microsoft.com/office/drawing/2014/main" val="439362852"/>
                    </a:ext>
                  </a:extLst>
                </a:gridCol>
                <a:gridCol w="3378200">
                  <a:extLst>
                    <a:ext uri="{9D8B030D-6E8A-4147-A177-3AD203B41FA5}">
                      <a16:colId xmlns:a16="http://schemas.microsoft.com/office/drawing/2014/main" val="2701537919"/>
                    </a:ext>
                  </a:extLst>
                </a:gridCol>
              </a:tblGrid>
              <a:tr h="0">
                <a:tc>
                  <a:txBody>
                    <a:bodyPr/>
                    <a:lstStyle/>
                    <a:p>
                      <a:pPr algn="ctr"/>
                      <a:r>
                        <a:rPr lang="en-US" dirty="0"/>
                        <a:t>Duration </a:t>
                      </a:r>
                      <a:endParaRPr lang="en-IN" dirty="0"/>
                    </a:p>
                  </a:txBody>
                  <a:tcPr/>
                </a:tc>
                <a:tc>
                  <a:txBody>
                    <a:bodyPr/>
                    <a:lstStyle/>
                    <a:p>
                      <a:pPr algn="ctr"/>
                      <a:r>
                        <a:rPr lang="en-US" dirty="0"/>
                        <a:t>Work  </a:t>
                      </a:r>
                      <a:endParaRPr lang="en-IN" dirty="0"/>
                    </a:p>
                  </a:txBody>
                  <a:tcPr/>
                </a:tc>
                <a:tc>
                  <a:txBody>
                    <a:bodyPr/>
                    <a:lstStyle/>
                    <a:p>
                      <a:pPr algn="ctr"/>
                      <a:r>
                        <a:rPr lang="en-US" dirty="0"/>
                        <a:t>Status </a:t>
                      </a:r>
                      <a:endParaRPr lang="en-IN" dirty="0"/>
                    </a:p>
                  </a:txBody>
                  <a:tcPr/>
                </a:tc>
                <a:extLst>
                  <a:ext uri="{0D108BD9-81ED-4DB2-BD59-A6C34878D82A}">
                    <a16:rowId xmlns:a16="http://schemas.microsoft.com/office/drawing/2014/main" val="1906610226"/>
                  </a:ext>
                </a:extLst>
              </a:tr>
              <a:tr h="0">
                <a:tc>
                  <a:txBody>
                    <a:bodyPr/>
                    <a:lstStyle/>
                    <a:p>
                      <a:pPr algn="ctr"/>
                      <a:r>
                        <a:rPr lang="en-US" dirty="0"/>
                        <a:t>October - Week 1 </a:t>
                      </a:r>
                      <a:endParaRPr lang="en-IN" dirty="0"/>
                    </a:p>
                  </a:txBody>
                  <a:tcPr/>
                </a:tc>
                <a:tc>
                  <a:txBody>
                    <a:bodyPr/>
                    <a:lstStyle/>
                    <a:p>
                      <a:pPr algn="ctr"/>
                      <a:r>
                        <a:rPr lang="en-US" dirty="0"/>
                        <a:t>Project idea discussion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838156641"/>
                  </a:ext>
                </a:extLst>
              </a:tr>
              <a:tr h="0">
                <a:tc>
                  <a:txBody>
                    <a:bodyPr/>
                    <a:lstStyle/>
                    <a:p>
                      <a:pPr algn="ctr"/>
                      <a:r>
                        <a:rPr lang="en-US" dirty="0"/>
                        <a:t>October - Week 2</a:t>
                      </a:r>
                      <a:endParaRPr lang="en-IN" dirty="0"/>
                    </a:p>
                  </a:txBody>
                  <a:tcPr/>
                </a:tc>
                <a:tc>
                  <a:txBody>
                    <a:bodyPr/>
                    <a:lstStyle/>
                    <a:p>
                      <a:pPr algn="ctr"/>
                      <a:r>
                        <a:rPr lang="en-US" dirty="0"/>
                        <a:t>Literature Survey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85343524"/>
                  </a:ext>
                </a:extLst>
              </a:tr>
              <a:tr h="0">
                <a:tc>
                  <a:txBody>
                    <a:bodyPr/>
                    <a:lstStyle/>
                    <a:p>
                      <a:pPr algn="ctr"/>
                      <a:r>
                        <a:rPr lang="en-US" dirty="0"/>
                        <a:t>November - Week 1  </a:t>
                      </a:r>
                      <a:endParaRPr lang="en-IN" dirty="0"/>
                    </a:p>
                  </a:txBody>
                  <a:tcPr/>
                </a:tc>
                <a:tc>
                  <a:txBody>
                    <a:bodyPr/>
                    <a:lstStyle/>
                    <a:p>
                      <a:pPr algn="ctr"/>
                      <a:r>
                        <a:rPr lang="en-US" dirty="0"/>
                        <a:t>Identification of Modules</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39963187"/>
                  </a:ext>
                </a:extLst>
              </a:tr>
              <a:tr h="0">
                <a:tc>
                  <a:txBody>
                    <a:bodyPr/>
                    <a:lstStyle/>
                    <a:p>
                      <a:pPr algn="ctr"/>
                      <a:r>
                        <a:rPr lang="en-US" dirty="0"/>
                        <a:t>November - Week 2 </a:t>
                      </a:r>
                      <a:endParaRPr lang="en-IN" dirty="0"/>
                    </a:p>
                  </a:txBody>
                  <a:tcPr/>
                </a:tc>
                <a:tc>
                  <a:txBody>
                    <a:bodyPr/>
                    <a:lstStyle/>
                    <a:p>
                      <a:pPr algn="ctr"/>
                      <a:r>
                        <a:rPr lang="en-US" dirty="0"/>
                        <a:t>Concepts of </a:t>
                      </a:r>
                      <a:r>
                        <a:rPr lang="en-IN" dirty="0"/>
                        <a:t>Deep Learning</a:t>
                      </a:r>
                      <a:endParaRPr lang="en-US"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52540495"/>
                  </a:ext>
                </a:extLst>
              </a:tr>
              <a:tr h="0">
                <a:tc>
                  <a:txBody>
                    <a:bodyPr/>
                    <a:lstStyle/>
                    <a:p>
                      <a:pPr algn="ctr"/>
                      <a:r>
                        <a:rPr lang="en-US" dirty="0"/>
                        <a:t>December - Week 1</a:t>
                      </a:r>
                      <a:endParaRPr lang="en-IN" dirty="0"/>
                    </a:p>
                  </a:txBody>
                  <a:tcPr/>
                </a:tc>
                <a:tc>
                  <a:txBody>
                    <a:bodyPr/>
                    <a:lstStyle/>
                    <a:p>
                      <a:pPr algn="ctr"/>
                      <a:r>
                        <a:rPr lang="en-US" dirty="0"/>
                        <a:t>Defining Roles &amp; Responsibilities</a:t>
                      </a:r>
                      <a:endParaRPr lang="en-IN" dirty="0"/>
                    </a:p>
                  </a:txBody>
                  <a:tcPr/>
                </a:tc>
                <a:tc>
                  <a:txBody>
                    <a:bodyPr/>
                    <a:lstStyle/>
                    <a:p>
                      <a:pPr algn="ctr"/>
                      <a:r>
                        <a:rPr lang="en-US" dirty="0"/>
                        <a:t>Completed</a:t>
                      </a:r>
                      <a:endParaRPr lang="en-IN" dirty="0"/>
                    </a:p>
                  </a:txBody>
                  <a:tcPr/>
                </a:tc>
                <a:extLst>
                  <a:ext uri="{0D108BD9-81ED-4DB2-BD59-A6C34878D82A}">
                    <a16:rowId xmlns:a16="http://schemas.microsoft.com/office/drawing/2014/main" val="1257342945"/>
                  </a:ext>
                </a:extLst>
              </a:tr>
            </a:tbl>
          </a:graphicData>
        </a:graphic>
      </p:graphicFrame>
      <p:sp>
        <p:nvSpPr>
          <p:cNvPr id="6" name="Text Placeholder 2">
            <a:extLst>
              <a:ext uri="{FF2B5EF4-FFF2-40B4-BE49-F238E27FC236}">
                <a16:creationId xmlns:a16="http://schemas.microsoft.com/office/drawing/2014/main" id="{0282F3C7-5E3B-3B7D-DD11-C7A521AC64CF}"/>
              </a:ext>
            </a:extLst>
          </p:cNvPr>
          <p:cNvSpPr txBox="1">
            <a:spLocks/>
          </p:cNvSpPr>
          <p:nvPr/>
        </p:nvSpPr>
        <p:spPr>
          <a:xfrm>
            <a:off x="762000" y="2071234"/>
            <a:ext cx="2362200" cy="22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PHASE - 1 </a:t>
            </a:r>
            <a:endParaRPr lang="en-IN" dirty="0"/>
          </a:p>
        </p:txBody>
      </p:sp>
    </p:spTree>
    <p:extLst>
      <p:ext uri="{BB962C8B-B14F-4D97-AF65-F5344CB8AC3E}">
        <p14:creationId xmlns:p14="http://schemas.microsoft.com/office/powerpoint/2010/main" val="415657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762000" y="1056954"/>
            <a:ext cx="10757546" cy="440926"/>
          </a:xfrm>
        </p:spPr>
        <p:txBody>
          <a:bodyPr/>
          <a:lstStyle/>
          <a:p>
            <a:r>
              <a:rPr lang="en-US" dirty="0"/>
              <a:t>DURATION ANALYSIS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22</a:t>
            </a:fld>
            <a:endParaRPr lang="en-NZ" dirty="0"/>
          </a:p>
        </p:txBody>
      </p:sp>
      <p:graphicFrame>
        <p:nvGraphicFramePr>
          <p:cNvPr id="3" name="Table 5">
            <a:extLst>
              <a:ext uri="{FF2B5EF4-FFF2-40B4-BE49-F238E27FC236}">
                <a16:creationId xmlns:a16="http://schemas.microsoft.com/office/drawing/2014/main" id="{09F7F3E5-8A87-7E20-3E99-B3446D2DEFE2}"/>
              </a:ext>
            </a:extLst>
          </p:cNvPr>
          <p:cNvGraphicFramePr>
            <a:graphicFrameLocks noGrp="1"/>
          </p:cNvGraphicFramePr>
          <p:nvPr>
            <p:extLst>
              <p:ext uri="{D42A27DB-BD31-4B8C-83A1-F6EECF244321}">
                <p14:modId xmlns:p14="http://schemas.microsoft.com/office/powerpoint/2010/main" val="3858878317"/>
              </p:ext>
            </p:extLst>
          </p:nvPr>
        </p:nvGraphicFramePr>
        <p:xfrm>
          <a:off x="766482" y="3200400"/>
          <a:ext cx="10134600" cy="1828800"/>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val="3673328483"/>
                    </a:ext>
                  </a:extLst>
                </a:gridCol>
                <a:gridCol w="3378200">
                  <a:extLst>
                    <a:ext uri="{9D8B030D-6E8A-4147-A177-3AD203B41FA5}">
                      <a16:colId xmlns:a16="http://schemas.microsoft.com/office/drawing/2014/main" val="439362852"/>
                    </a:ext>
                  </a:extLst>
                </a:gridCol>
                <a:gridCol w="3378200">
                  <a:extLst>
                    <a:ext uri="{9D8B030D-6E8A-4147-A177-3AD203B41FA5}">
                      <a16:colId xmlns:a16="http://schemas.microsoft.com/office/drawing/2014/main" val="2701537919"/>
                    </a:ext>
                  </a:extLst>
                </a:gridCol>
              </a:tblGrid>
              <a:tr h="0">
                <a:tc>
                  <a:txBody>
                    <a:bodyPr/>
                    <a:lstStyle/>
                    <a:p>
                      <a:pPr algn="ctr"/>
                      <a:r>
                        <a:rPr lang="en-US" dirty="0"/>
                        <a:t>Duration </a:t>
                      </a:r>
                      <a:endParaRPr lang="en-IN" dirty="0"/>
                    </a:p>
                  </a:txBody>
                  <a:tcPr/>
                </a:tc>
                <a:tc>
                  <a:txBody>
                    <a:bodyPr/>
                    <a:lstStyle/>
                    <a:p>
                      <a:pPr algn="ctr"/>
                      <a:r>
                        <a:rPr lang="en-US" dirty="0"/>
                        <a:t>Work  </a:t>
                      </a:r>
                      <a:endParaRPr lang="en-IN" dirty="0"/>
                    </a:p>
                  </a:txBody>
                  <a:tcPr/>
                </a:tc>
                <a:tc>
                  <a:txBody>
                    <a:bodyPr/>
                    <a:lstStyle/>
                    <a:p>
                      <a:pPr algn="ctr"/>
                      <a:r>
                        <a:rPr lang="en-US" dirty="0"/>
                        <a:t>Status </a:t>
                      </a:r>
                      <a:endParaRPr lang="en-IN" dirty="0"/>
                    </a:p>
                  </a:txBody>
                  <a:tcPr/>
                </a:tc>
                <a:extLst>
                  <a:ext uri="{0D108BD9-81ED-4DB2-BD59-A6C34878D82A}">
                    <a16:rowId xmlns:a16="http://schemas.microsoft.com/office/drawing/2014/main" val="1906610226"/>
                  </a:ext>
                </a:extLst>
              </a:tr>
              <a:tr h="0">
                <a:tc>
                  <a:txBody>
                    <a:bodyPr/>
                    <a:lstStyle/>
                    <a:p>
                      <a:pPr algn="ctr"/>
                      <a:r>
                        <a:rPr lang="en-US" dirty="0"/>
                        <a:t>March - Week 3</a:t>
                      </a:r>
                      <a:endParaRPr lang="en-IN" dirty="0"/>
                    </a:p>
                  </a:txBody>
                  <a:tcPr/>
                </a:tc>
                <a:tc>
                  <a:txBody>
                    <a:bodyPr/>
                    <a:lstStyle/>
                    <a:p>
                      <a:pPr algn="ctr"/>
                      <a:r>
                        <a:rPr lang="en-US" dirty="0"/>
                        <a:t>Study of RNA-Sequence dataset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838156641"/>
                  </a:ext>
                </a:extLst>
              </a:tr>
              <a:tr h="0">
                <a:tc>
                  <a:txBody>
                    <a:bodyPr/>
                    <a:lstStyle/>
                    <a:p>
                      <a:pPr algn="ctr"/>
                      <a:r>
                        <a:rPr lang="en-US" dirty="0"/>
                        <a:t>March - Week 4</a:t>
                      </a:r>
                      <a:endParaRPr lang="en-IN" dirty="0"/>
                    </a:p>
                  </a:txBody>
                  <a:tcPr/>
                </a:tc>
                <a:tc>
                  <a:txBody>
                    <a:bodyPr/>
                    <a:lstStyle/>
                    <a:p>
                      <a:pPr algn="ctr"/>
                      <a:r>
                        <a:rPr lang="en-US" dirty="0"/>
                        <a:t>Data Pre-Processing</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85343524"/>
                  </a:ext>
                </a:extLst>
              </a:tr>
              <a:tr h="0">
                <a:tc>
                  <a:txBody>
                    <a:bodyPr/>
                    <a:lstStyle/>
                    <a:p>
                      <a:pPr algn="ctr"/>
                      <a:r>
                        <a:rPr lang="en-US" dirty="0"/>
                        <a:t>April - Week 2 </a:t>
                      </a:r>
                      <a:endParaRPr lang="en-IN" dirty="0"/>
                    </a:p>
                  </a:txBody>
                  <a:tcPr/>
                </a:tc>
                <a:tc>
                  <a:txBody>
                    <a:bodyPr/>
                    <a:lstStyle/>
                    <a:p>
                      <a:pPr algn="ctr"/>
                      <a:r>
                        <a:rPr lang="en-US" dirty="0"/>
                        <a:t>Model Building &amp; Testing</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39963187"/>
                  </a:ext>
                </a:extLst>
              </a:tr>
              <a:tr h="0">
                <a:tc>
                  <a:txBody>
                    <a:bodyPr/>
                    <a:lstStyle/>
                    <a:p>
                      <a:pPr algn="ctr"/>
                      <a:r>
                        <a:rPr lang="en-US" dirty="0"/>
                        <a:t>April - Week 4 </a:t>
                      </a:r>
                      <a:endParaRPr lang="en-IN" dirty="0"/>
                    </a:p>
                  </a:txBody>
                  <a:tcPr/>
                </a:tc>
                <a:tc>
                  <a:txBody>
                    <a:bodyPr/>
                    <a:lstStyle/>
                    <a:p>
                      <a:pPr algn="ctr"/>
                      <a:r>
                        <a:rPr lang="en-US" dirty="0"/>
                        <a:t>Writing a Technical Paper</a:t>
                      </a:r>
                    </a:p>
                  </a:txBody>
                  <a:tcPr/>
                </a:tc>
                <a:tc>
                  <a:txBody>
                    <a:bodyPr/>
                    <a:lstStyle/>
                    <a:p>
                      <a:pPr algn="ctr"/>
                      <a:r>
                        <a:rPr lang="en-US" dirty="0"/>
                        <a:t>Completed </a:t>
                      </a:r>
                      <a:endParaRPr lang="en-IN" dirty="0"/>
                    </a:p>
                  </a:txBody>
                  <a:tcPr/>
                </a:tc>
                <a:extLst>
                  <a:ext uri="{0D108BD9-81ED-4DB2-BD59-A6C34878D82A}">
                    <a16:rowId xmlns:a16="http://schemas.microsoft.com/office/drawing/2014/main" val="252540495"/>
                  </a:ext>
                </a:extLst>
              </a:tr>
            </a:tbl>
          </a:graphicData>
        </a:graphic>
      </p:graphicFrame>
      <p:sp>
        <p:nvSpPr>
          <p:cNvPr id="6" name="Text Placeholder 2">
            <a:extLst>
              <a:ext uri="{FF2B5EF4-FFF2-40B4-BE49-F238E27FC236}">
                <a16:creationId xmlns:a16="http://schemas.microsoft.com/office/drawing/2014/main" id="{0282F3C7-5E3B-3B7D-DD11-C7A521AC64CF}"/>
              </a:ext>
            </a:extLst>
          </p:cNvPr>
          <p:cNvSpPr txBox="1">
            <a:spLocks/>
          </p:cNvSpPr>
          <p:nvPr/>
        </p:nvSpPr>
        <p:spPr>
          <a:xfrm>
            <a:off x="762000" y="2071234"/>
            <a:ext cx="2362200" cy="22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PHASE - 2 </a:t>
            </a:r>
            <a:endParaRPr lang="en-IN" dirty="0"/>
          </a:p>
        </p:txBody>
      </p:sp>
    </p:spTree>
    <p:extLst>
      <p:ext uri="{BB962C8B-B14F-4D97-AF65-F5344CB8AC3E}">
        <p14:creationId xmlns:p14="http://schemas.microsoft.com/office/powerpoint/2010/main" val="80861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5118" y="990600"/>
            <a:ext cx="10757546" cy="440926"/>
          </a:xfrm>
        </p:spPr>
        <p:txBody>
          <a:bodyPr/>
          <a:lstStyle/>
          <a:p>
            <a:r>
              <a:rPr lang="en-US" dirty="0"/>
              <a:t>COMPLIANCE WITH SOCIETY, ETHICAL &amp; SOCIAL PRACTICES </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685800" y="2424975"/>
            <a:ext cx="7086600" cy="2008049"/>
          </a:xfrm>
        </p:spPr>
        <p:txBody>
          <a:bodyPr/>
          <a:lstStyle/>
          <a:p>
            <a:r>
              <a:rPr lang="en-US" dirty="0"/>
              <a:t>The application will be available free of cost</a:t>
            </a:r>
          </a:p>
          <a:p>
            <a:pPr marL="0" indent="0">
              <a:buNone/>
            </a:pPr>
            <a:endParaRPr lang="en-US" dirty="0"/>
          </a:p>
          <a:p>
            <a:r>
              <a:rPr lang="en-US" dirty="0"/>
              <a:t>The model helps save time by detecting the type of cancer in a quick and efficient manner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Tree>
    <p:extLst>
      <p:ext uri="{BB962C8B-B14F-4D97-AF65-F5344CB8AC3E}">
        <p14:creationId xmlns:p14="http://schemas.microsoft.com/office/powerpoint/2010/main" val="300506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5118" y="990600"/>
            <a:ext cx="10757546" cy="440926"/>
          </a:xfrm>
        </p:spPr>
        <p:txBody>
          <a:bodyPr/>
          <a:lstStyle/>
          <a:p>
            <a:r>
              <a:rPr lang="en-US" dirty="0"/>
              <a:t>COMPLIANCE WITH ENVIRONMENT AND LEGAL FEASIBILITY</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685800" y="2424975"/>
            <a:ext cx="7086600" cy="2008049"/>
          </a:xfrm>
        </p:spPr>
        <p:txBody>
          <a:bodyPr/>
          <a:lstStyle/>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Tree>
    <p:extLst>
      <p:ext uri="{BB962C8B-B14F-4D97-AF65-F5344CB8AC3E}">
        <p14:creationId xmlns:p14="http://schemas.microsoft.com/office/powerpoint/2010/main" val="116961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596153" y="1447800"/>
            <a:ext cx="10757546" cy="440926"/>
          </a:xfrm>
        </p:spPr>
        <p:txBody>
          <a:bodyPr/>
          <a:lstStyle/>
          <a:p>
            <a:r>
              <a:rPr lang="en-US" dirty="0"/>
              <a:t>FUTURE ENHANCEMENT </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596153" y="2857500"/>
            <a:ext cx="5867400" cy="1143000"/>
          </a:xfrm>
        </p:spPr>
        <p:txBody>
          <a:bodyPr/>
          <a:lstStyle/>
          <a:p>
            <a:pPr marL="0" indent="0">
              <a:buNone/>
            </a:pPr>
            <a:r>
              <a:rPr lang="en-US" dirty="0"/>
              <a:t>A front-end system can be implemented to accept images and predict the subtype of cancer </a:t>
            </a:r>
          </a:p>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Tree>
    <p:extLst>
      <p:ext uri="{BB962C8B-B14F-4D97-AF65-F5344CB8AC3E}">
        <p14:creationId xmlns:p14="http://schemas.microsoft.com/office/powerpoint/2010/main" val="210798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BA17-D7F4-4FA9-B02F-51A4E8DB71C0}"/>
              </a:ext>
            </a:extLst>
          </p:cNvPr>
          <p:cNvSpPr>
            <a:spLocks noGrp="1"/>
          </p:cNvSpPr>
          <p:nvPr>
            <p:ph type="title"/>
          </p:nvPr>
        </p:nvSpPr>
        <p:spPr>
          <a:xfrm>
            <a:off x="742051" y="1295400"/>
            <a:ext cx="6211927" cy="440926"/>
          </a:xfrm>
        </p:spPr>
        <p:txBody>
          <a:bodyPr/>
          <a:lstStyle/>
          <a:p>
            <a:r>
              <a:rPr lang="en-US" dirty="0"/>
              <a:t>conclusions</a:t>
            </a:r>
          </a:p>
        </p:txBody>
      </p:sp>
      <p:sp>
        <p:nvSpPr>
          <p:cNvPr id="4" name="Text Placeholder 3">
            <a:extLst>
              <a:ext uri="{FF2B5EF4-FFF2-40B4-BE49-F238E27FC236}">
                <a16:creationId xmlns:a16="http://schemas.microsoft.com/office/drawing/2014/main" id="{BD0E40F2-E6D4-4A4E-8814-4101DB35A714}"/>
              </a:ext>
            </a:extLst>
          </p:cNvPr>
          <p:cNvSpPr>
            <a:spLocks noGrp="1"/>
          </p:cNvSpPr>
          <p:nvPr>
            <p:ph type="body" sz="quarter" idx="17"/>
          </p:nvPr>
        </p:nvSpPr>
        <p:spPr>
          <a:xfrm>
            <a:off x="742051" y="2514600"/>
            <a:ext cx="8673009" cy="2210917"/>
          </a:xfrm>
        </p:spPr>
        <p:txBody>
          <a:bodyPr/>
          <a:lstStyle/>
          <a:p>
            <a:pPr marL="0" indent="0">
              <a:buNone/>
            </a:pPr>
            <a:r>
              <a:rPr lang="en-US" dirty="0">
                <a:solidFill>
                  <a:schemeClr val="bg1">
                    <a:lumMod val="65000"/>
                  </a:schemeClr>
                </a:solidFill>
                <a:effectLst/>
              </a:rPr>
              <a:t>Cancer has several subtypes, identification of these subtypes in a quick and efficient manner is crucial in the treatment of cancer patients</a:t>
            </a:r>
            <a:r>
              <a:rPr lang="en-US" b="1" dirty="0">
                <a:solidFill>
                  <a:schemeClr val="bg1">
                    <a:lumMod val="65000"/>
                  </a:schemeClr>
                </a:solidFill>
                <a:effectLst/>
              </a:rPr>
              <a:t>. </a:t>
            </a:r>
            <a:r>
              <a:rPr lang="en-US" dirty="0">
                <a:solidFill>
                  <a:schemeClr val="bg1">
                    <a:lumMod val="65000"/>
                  </a:schemeClr>
                </a:solidFill>
                <a:effectLst/>
              </a:rPr>
              <a:t>The deep learning-based CNN model that has been implemented in this paper has been tested on the TCGA RNA-Seq dataset. The method provides a test accuracy of 73.87% on the multiclass dataset. </a:t>
            </a:r>
            <a:endParaRPr lang="en-IN" dirty="0">
              <a:solidFill>
                <a:schemeClr val="bg1">
                  <a:lumMod val="65000"/>
                </a:schemeClr>
              </a:solidFill>
              <a:effectLst/>
            </a:endParaRPr>
          </a:p>
          <a:p>
            <a:endParaRPr lang="en-US" dirty="0">
              <a:solidFill>
                <a:schemeClr val="bg1">
                  <a:lumMod val="65000"/>
                </a:schemeClr>
              </a:solidFill>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3BC179BD-D33C-4412-BC83-A8D803293942}"/>
              </a:ext>
            </a:extLst>
          </p:cNvPr>
          <p:cNvSpPr>
            <a:spLocks noGrp="1"/>
          </p:cNvSpPr>
          <p:nvPr>
            <p:ph type="sldNum" sz="quarter" idx="14"/>
          </p:nvPr>
        </p:nvSpPr>
        <p:spPr/>
        <p:txBody>
          <a:bodyPr/>
          <a:lstStyle/>
          <a:p>
            <a:fld id="{45A3C14A-F937-4231-B6F1-40B429FAFB2F}" type="slidenum">
              <a:rPr lang="en-NZ" smtClean="0"/>
              <a:pPr/>
              <a:t>26</a:t>
            </a:fld>
            <a:endParaRPr lang="en-NZ" dirty="0"/>
          </a:p>
        </p:txBody>
      </p:sp>
    </p:spTree>
    <p:extLst>
      <p:ext uri="{BB962C8B-B14F-4D97-AF65-F5344CB8AC3E}">
        <p14:creationId xmlns:p14="http://schemas.microsoft.com/office/powerpoint/2010/main" val="214545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9155-22B3-4E4A-9A56-9EC12DC8422C}"/>
              </a:ext>
            </a:extLst>
          </p:cNvPr>
          <p:cNvSpPr>
            <a:spLocks noGrp="1"/>
          </p:cNvSpPr>
          <p:nvPr>
            <p:ph type="title"/>
          </p:nvPr>
        </p:nvSpPr>
        <p:spPr>
          <a:xfrm>
            <a:off x="331937" y="221754"/>
            <a:ext cx="6211927" cy="440926"/>
          </a:xfrm>
        </p:spPr>
        <p:txBody>
          <a:bodyPr/>
          <a:lstStyle/>
          <a:p>
            <a:r>
              <a:rPr lang="en-US" dirty="0"/>
              <a:t>references</a:t>
            </a:r>
          </a:p>
        </p:txBody>
      </p:sp>
      <p:sp>
        <p:nvSpPr>
          <p:cNvPr id="4" name="Text Placeholder 3">
            <a:extLst>
              <a:ext uri="{FF2B5EF4-FFF2-40B4-BE49-F238E27FC236}">
                <a16:creationId xmlns:a16="http://schemas.microsoft.com/office/drawing/2014/main" id="{7664C21E-FE68-4322-8492-EDD6D2D2C8A6}"/>
              </a:ext>
            </a:extLst>
          </p:cNvPr>
          <p:cNvSpPr>
            <a:spLocks noGrp="1"/>
          </p:cNvSpPr>
          <p:nvPr>
            <p:ph type="body" sz="quarter" idx="17"/>
          </p:nvPr>
        </p:nvSpPr>
        <p:spPr>
          <a:xfrm>
            <a:off x="331937" y="967480"/>
            <a:ext cx="11035209" cy="5128520"/>
          </a:xfrm>
        </p:spPr>
        <p:txBody>
          <a:bodyPr/>
          <a:lstStyle/>
          <a:p>
            <a:pPr marL="0" indent="0">
              <a:lnSpc>
                <a:spcPct val="115000"/>
              </a:lnSpc>
              <a:spcAft>
                <a:spcPts val="1000"/>
              </a:spcAft>
              <a:buNone/>
              <a:tabLst>
                <a:tab pos="857250" algn="l"/>
              </a:tabLst>
            </a:pPr>
            <a:r>
              <a:rPr lang="en-US" sz="1600" dirty="0">
                <a:solidFill>
                  <a:schemeClr val="bg1">
                    <a:lumMod val="65000"/>
                  </a:schemeClr>
                </a:solidFill>
                <a:effectLst/>
                <a:cs typeface="Times New Roman" panose="02020603050405020304" pitchFamily="18" charset="0"/>
              </a:rPr>
              <a:t>[1] Li, Y., Kang, K., Krahn, J. M., Croutwater, N., Lee, K., Umbach, D. M., &amp; Li, L. (2017). A comprehensive genomic pan-cancer classification using The Cancer Genome Atlas gene expression data. </a:t>
            </a:r>
            <a:r>
              <a:rPr lang="en-US" sz="1600" i="1" dirty="0">
                <a:solidFill>
                  <a:schemeClr val="bg1">
                    <a:lumMod val="65000"/>
                  </a:schemeClr>
                </a:solidFill>
                <a:effectLst/>
                <a:cs typeface="Times New Roman" panose="02020603050405020304" pitchFamily="18" charset="0"/>
              </a:rPr>
              <a:t>BMC genomics</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18</a:t>
            </a:r>
            <a:r>
              <a:rPr lang="en-US" sz="1600" dirty="0">
                <a:solidFill>
                  <a:schemeClr val="bg1">
                    <a:lumMod val="65000"/>
                  </a:schemeClr>
                </a:solidFill>
                <a:effectLst/>
                <a:cs typeface="Times New Roman" panose="02020603050405020304" pitchFamily="18" charset="0"/>
              </a:rPr>
              <a:t>(1), 1-13.</a:t>
            </a:r>
            <a:br>
              <a:rPr lang="en-IN" sz="1600" dirty="0">
                <a:solidFill>
                  <a:schemeClr val="bg1">
                    <a:lumMod val="65000"/>
                  </a:schemeClr>
                </a:solidFill>
                <a:cs typeface="Times New Roman" panose="02020603050405020304" pitchFamily="18" charset="0"/>
              </a:rPr>
            </a:br>
            <a:r>
              <a:rPr lang="en-IN" sz="1600" dirty="0">
                <a:solidFill>
                  <a:schemeClr val="bg1">
                    <a:lumMod val="65000"/>
                  </a:schemeClr>
                </a:solidFill>
                <a:effectLst/>
                <a:cs typeface="Times New Roman" panose="02020603050405020304" pitchFamily="18" charset="0"/>
              </a:rPr>
              <a:t>[2] Yi-Hsin Hsu, Dong Si. (2018). </a:t>
            </a:r>
            <a:r>
              <a:rPr lang="en-US" sz="1600" dirty="0">
                <a:solidFill>
                  <a:schemeClr val="bg1">
                    <a:lumMod val="65000"/>
                  </a:schemeClr>
                </a:solidFill>
                <a:effectLst/>
                <a:cs typeface="Times New Roman" panose="02020603050405020304" pitchFamily="18" charset="0"/>
              </a:rPr>
              <a:t>Cancer Type Prediction and Classification Based on RNA-Sequencing Data. </a:t>
            </a:r>
            <a:r>
              <a:rPr lang="en-IN" sz="1600" i="1" dirty="0">
                <a:solidFill>
                  <a:schemeClr val="bg1">
                    <a:lumMod val="65000"/>
                  </a:schemeClr>
                </a:solidFill>
                <a:effectLst/>
                <a:cs typeface="Times New Roman" panose="02020603050405020304" pitchFamily="18" charset="0"/>
              </a:rPr>
              <a:t>PMID: 30441551.</a:t>
            </a:r>
            <a:br>
              <a:rPr lang="en-IN" sz="1600" i="1" dirty="0">
                <a:solidFill>
                  <a:schemeClr val="bg1">
                    <a:lumMod val="65000"/>
                  </a:schemeClr>
                </a:solidFill>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[3] Büşra Nur Darendeli, Alper Yılmaz. (2021). Convolutional Neural Network Approach to Predict Tumor Samples Using Gene Expression Data. </a:t>
            </a:r>
            <a:r>
              <a:rPr lang="en-US" sz="1600" i="1" dirty="0">
                <a:solidFill>
                  <a:schemeClr val="bg1">
                    <a:lumMod val="65000"/>
                  </a:schemeClr>
                </a:solidFill>
                <a:effectLst/>
                <a:cs typeface="Times New Roman" panose="02020603050405020304" pitchFamily="18" charset="0"/>
              </a:rPr>
              <a:t>Journal of Intelligent Systems Theory and Applications,</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Volume 4, Issue 2, 136-141, 23.09.21.</a:t>
            </a:r>
            <a:br>
              <a:rPr lang="en-IN" sz="1600" i="1" dirty="0">
                <a:solidFill>
                  <a:schemeClr val="bg1">
                    <a:lumMod val="65000"/>
                  </a:schemeClr>
                </a:solidFill>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[4] Rocha, D., García, I. A., González Montoro, A., Llera, A., Prato, L., Girotti, M. R., &amp; Fernández, E. A. (2021). Pan-Cancer Molecular Patterns and Biological Implications Associated with a Tumor-Specific Molecular Signature. </a:t>
            </a:r>
            <a:r>
              <a:rPr lang="en-US" sz="1600" i="1" dirty="0">
                <a:solidFill>
                  <a:schemeClr val="bg1">
                    <a:lumMod val="65000"/>
                  </a:schemeClr>
                </a:solidFill>
                <a:effectLst/>
                <a:cs typeface="Times New Roman" panose="02020603050405020304" pitchFamily="18" charset="0"/>
              </a:rPr>
              <a:t>Cells</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10</a:t>
            </a:r>
            <a:r>
              <a:rPr lang="en-US" sz="1600" dirty="0">
                <a:solidFill>
                  <a:schemeClr val="bg1">
                    <a:lumMod val="65000"/>
                  </a:schemeClr>
                </a:solidFill>
                <a:effectLst/>
                <a:cs typeface="Times New Roman" panose="02020603050405020304" pitchFamily="18" charset="0"/>
              </a:rPr>
              <a:t>(1), 45.</a:t>
            </a:r>
            <a:br>
              <a:rPr lang="en-US" sz="1600" dirty="0">
                <a:solidFill>
                  <a:schemeClr val="bg1">
                    <a:lumMod val="65000"/>
                  </a:schemeClr>
                </a:solidFill>
                <a:effectLst/>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[5] Albaradei, S., Napolitano, F., Thafar, M. A., Gojobori, T., Essack, M., &amp; Gao, X. (2021). MetaCancer: a deep learning-based pan-cancer metastasis prediction model developed using multiomics data. </a:t>
            </a:r>
            <a:r>
              <a:rPr lang="en-US" sz="1600" i="1" dirty="0">
                <a:solidFill>
                  <a:schemeClr val="bg1">
                    <a:lumMod val="65000"/>
                  </a:schemeClr>
                </a:solidFill>
                <a:effectLst/>
                <a:cs typeface="Times New Roman" panose="02020603050405020304" pitchFamily="18" charset="0"/>
              </a:rPr>
              <a:t>Computational and Structural Biotechnology Journal</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19</a:t>
            </a:r>
            <a:r>
              <a:rPr lang="en-US" sz="1600" dirty="0">
                <a:solidFill>
                  <a:schemeClr val="bg1">
                    <a:lumMod val="65000"/>
                  </a:schemeClr>
                </a:solidFill>
                <a:effectLst/>
                <a:cs typeface="Times New Roman" panose="02020603050405020304" pitchFamily="18" charset="0"/>
              </a:rPr>
              <a:t>, 4404-4411.</a:t>
            </a:r>
            <a:br>
              <a:rPr lang="en-IN" sz="1600" dirty="0">
                <a:solidFill>
                  <a:schemeClr val="bg1">
                    <a:lumMod val="65000"/>
                  </a:schemeClr>
                </a:solidFill>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[6] Kim, B. H., Yu, K., &amp; Lee, P. C. (2020). Cancer classification of single-cell gene expression data by neural network. </a:t>
            </a:r>
            <a:r>
              <a:rPr lang="en-US" sz="1600" i="1" dirty="0">
                <a:solidFill>
                  <a:schemeClr val="bg1">
                    <a:lumMod val="65000"/>
                  </a:schemeClr>
                </a:solidFill>
                <a:effectLst/>
                <a:cs typeface="Times New Roman" panose="02020603050405020304" pitchFamily="18" charset="0"/>
              </a:rPr>
              <a:t>Bioinformatics</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36</a:t>
            </a:r>
            <a:r>
              <a:rPr lang="en-US" sz="1600" dirty="0">
                <a:solidFill>
                  <a:schemeClr val="bg1">
                    <a:lumMod val="65000"/>
                  </a:schemeClr>
                </a:solidFill>
                <a:effectLst/>
                <a:cs typeface="Times New Roman" panose="02020603050405020304" pitchFamily="18" charset="0"/>
              </a:rPr>
              <a:t>(5), 1360-1366. </a:t>
            </a:r>
            <a:br>
              <a:rPr lang="en-IN" sz="1600" dirty="0">
                <a:solidFill>
                  <a:schemeClr val="bg1">
                    <a:lumMod val="65000"/>
                  </a:schemeClr>
                </a:solidFill>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[7] Wang L, Chu F, Xie W, “Accurate cancer classification using expressions of very few genes”, </a:t>
            </a:r>
            <a:r>
              <a:rPr lang="en-US" sz="1600" i="1" dirty="0">
                <a:solidFill>
                  <a:schemeClr val="bg1">
                    <a:lumMod val="65000"/>
                  </a:schemeClr>
                </a:solidFill>
                <a:effectLst/>
                <a:cs typeface="Times New Roman" panose="02020603050405020304" pitchFamily="18" charset="0"/>
              </a:rPr>
              <a:t>IEEE Transactions on Computational   Biology and Bioinformatics, vol. 4, no. 1, 2007, pp. 40–53.</a:t>
            </a:r>
            <a:r>
              <a:rPr lang="en-US" sz="1600" dirty="0">
                <a:solidFill>
                  <a:schemeClr val="bg1">
                    <a:lumMod val="65000"/>
                  </a:schemeClr>
                </a:solidFill>
                <a:effectLst/>
                <a:cs typeface="Times New Roman" panose="02020603050405020304" pitchFamily="18" charset="0"/>
              </a:rPr>
              <a:t> </a:t>
            </a:r>
            <a:br>
              <a:rPr lang="en-IN" sz="1600" dirty="0">
                <a:solidFill>
                  <a:schemeClr val="bg1">
                    <a:lumMod val="65000"/>
                  </a:schemeClr>
                </a:solidFill>
                <a:cs typeface="Times New Roman" panose="02020603050405020304" pitchFamily="18" charset="0"/>
              </a:rPr>
            </a:br>
            <a:r>
              <a:rPr lang="en-US" sz="1600" dirty="0">
                <a:solidFill>
                  <a:schemeClr val="bg1">
                    <a:lumMod val="65000"/>
                  </a:schemeClr>
                </a:solidFill>
                <a:effectLst/>
                <a:cs typeface="Times New Roman" panose="02020603050405020304" pitchFamily="18" charset="0"/>
              </a:rPr>
              <a:t>[8] Zexuan Zhu, Y. S. Ong and M. Zurada, Identification of full and partial class relevant genes, </a:t>
            </a:r>
            <a:r>
              <a:rPr lang="en-US" sz="1600" i="1" dirty="0">
                <a:solidFill>
                  <a:schemeClr val="bg1">
                    <a:lumMod val="65000"/>
                  </a:schemeClr>
                </a:solidFill>
                <a:effectLst/>
                <a:cs typeface="Times New Roman" panose="02020603050405020304" pitchFamily="18" charset="0"/>
              </a:rPr>
              <a:t>IEEE/ACM Transactions on Computational Biology and Bioinformatics</a:t>
            </a:r>
            <a:r>
              <a:rPr lang="en-US" sz="1600" dirty="0">
                <a:solidFill>
                  <a:schemeClr val="bg1">
                    <a:lumMod val="65000"/>
                  </a:schemeClr>
                </a:solidFill>
                <a:effectLst/>
                <a:cs typeface="Times New Roman" panose="02020603050405020304" pitchFamily="18" charset="0"/>
              </a:rPr>
              <a:t>, </a:t>
            </a:r>
            <a:r>
              <a:rPr lang="en-US" sz="1600" i="1" dirty="0">
                <a:solidFill>
                  <a:schemeClr val="bg1">
                    <a:lumMod val="65000"/>
                  </a:schemeClr>
                </a:solidFill>
                <a:effectLst/>
                <a:cs typeface="Times New Roman" panose="02020603050405020304" pitchFamily="18" charset="0"/>
              </a:rPr>
              <a:t>vol. 7, no. 2, pp. 263-277, 2010.</a:t>
            </a:r>
            <a:endParaRPr lang="en-IN" sz="1600" dirty="0">
              <a:solidFill>
                <a:schemeClr val="bg1">
                  <a:lumMod val="65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EEC5D4D0-24A5-46F9-8AEF-E02D612287F4}"/>
              </a:ext>
            </a:extLst>
          </p:cNvPr>
          <p:cNvSpPr>
            <a:spLocks noGrp="1"/>
          </p:cNvSpPr>
          <p:nvPr>
            <p:ph type="sldNum" sz="quarter" idx="14"/>
          </p:nvPr>
        </p:nvSpPr>
        <p:spPr/>
        <p:txBody>
          <a:bodyPr/>
          <a:lstStyle/>
          <a:p>
            <a:fld id="{45A3C14A-F937-4231-B6F1-40B429FAFB2F}" type="slidenum">
              <a:rPr lang="en-NZ" smtClean="0"/>
              <a:pPr/>
              <a:t>27</a:t>
            </a:fld>
            <a:endParaRPr lang="en-NZ" dirty="0"/>
          </a:p>
        </p:txBody>
      </p:sp>
    </p:spTree>
    <p:extLst>
      <p:ext uri="{BB962C8B-B14F-4D97-AF65-F5344CB8AC3E}">
        <p14:creationId xmlns:p14="http://schemas.microsoft.com/office/powerpoint/2010/main" val="588257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A02F09-6CB2-400D-B4FB-E1A1521308E8}"/>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6C4AC732-FA01-4315-BE8D-8D32ECEC8E92}"/>
              </a:ext>
            </a:extLst>
          </p:cNvPr>
          <p:cNvSpPr>
            <a:spLocks noGrp="1"/>
          </p:cNvSpPr>
          <p:nvPr>
            <p:ph type="title"/>
          </p:nvPr>
        </p:nvSpPr>
        <p:spPr/>
        <p:txBody>
          <a:bodyPr/>
          <a:lstStyle/>
          <a:p>
            <a:r>
              <a:rPr lang="en-US" dirty="0"/>
              <a:t>GROUP NUMBER: d3</a:t>
            </a:r>
          </a:p>
        </p:txBody>
      </p:sp>
      <p:sp>
        <p:nvSpPr>
          <p:cNvPr id="4" name="Text Placeholder 3">
            <a:extLst>
              <a:ext uri="{FF2B5EF4-FFF2-40B4-BE49-F238E27FC236}">
                <a16:creationId xmlns:a16="http://schemas.microsoft.com/office/drawing/2014/main" id="{365265C0-25DD-41E1-930D-8597E27D06D4}"/>
              </a:ext>
            </a:extLst>
          </p:cNvPr>
          <p:cNvSpPr>
            <a:spLocks noGrp="1"/>
          </p:cNvSpPr>
          <p:nvPr>
            <p:ph type="body" sz="quarter" idx="17"/>
          </p:nvPr>
        </p:nvSpPr>
        <p:spPr>
          <a:xfrm>
            <a:off x="695400" y="1447800"/>
            <a:ext cx="10734600" cy="3505200"/>
          </a:xfrm>
        </p:spPr>
        <p:txBody>
          <a:bodyPr/>
          <a:lstStyle/>
          <a:p>
            <a:pPr marL="0" indent="0">
              <a:buNone/>
            </a:pPr>
            <a:r>
              <a:rPr lang="en-US" dirty="0"/>
              <a:t>Name of the Guide: Dr. Nimrita Koul</a:t>
            </a:r>
            <a:br>
              <a:rPr lang="en-US" dirty="0"/>
            </a:br>
            <a:endParaRPr lang="en-US" dirty="0"/>
          </a:p>
          <a:p>
            <a:pPr marL="0" indent="0">
              <a:buNone/>
            </a:pPr>
            <a:r>
              <a:rPr lang="en-US" dirty="0"/>
              <a:t>Group Members: </a:t>
            </a:r>
          </a:p>
          <a:p>
            <a:pPr marL="0" indent="0">
              <a:buNone/>
            </a:pPr>
            <a:r>
              <a:rPr lang="en-US" dirty="0"/>
              <a:t>Dileep Kumar Reddy J K   R18CS511</a:t>
            </a:r>
          </a:p>
          <a:p>
            <a:pPr marL="0" indent="0">
              <a:buNone/>
            </a:pPr>
            <a:r>
              <a:rPr lang="en-US" dirty="0"/>
              <a:t>Soham Kishor Misal          R17CS404 </a:t>
            </a:r>
          </a:p>
          <a:p>
            <a:pPr marL="0" indent="0">
              <a:buNone/>
            </a:pPr>
            <a:r>
              <a:rPr lang="en-US" dirty="0"/>
              <a:t>Veerendra Patil P               R18CS535 </a:t>
            </a:r>
          </a:p>
          <a:p>
            <a:pPr marL="0" indent="0">
              <a:buNone/>
            </a:pPr>
            <a:br>
              <a:rPr lang="en-US" dirty="0"/>
            </a:br>
            <a:r>
              <a:rPr lang="en-US" dirty="0"/>
              <a:t>Semester - 8</a:t>
            </a:r>
            <a:br>
              <a:rPr lang="en-US" dirty="0"/>
            </a:br>
            <a:r>
              <a:rPr lang="en-US" dirty="0"/>
              <a:t>Section - D</a:t>
            </a:r>
          </a:p>
          <a:p>
            <a:pPr marL="0" indent="0">
              <a:buNone/>
            </a:pPr>
            <a:endParaRPr lang="en-US" dirty="0"/>
          </a:p>
          <a:p>
            <a:pPr marL="0" indent="0">
              <a:buNone/>
            </a:pPr>
            <a:r>
              <a:rPr lang="en-US" dirty="0"/>
              <a:t> </a:t>
            </a:r>
          </a:p>
        </p:txBody>
      </p:sp>
      <p:sp>
        <p:nvSpPr>
          <p:cNvPr id="5" name="Text Placeholder 3">
            <a:extLst>
              <a:ext uri="{FF2B5EF4-FFF2-40B4-BE49-F238E27FC236}">
                <a16:creationId xmlns:a16="http://schemas.microsoft.com/office/drawing/2014/main" id="{70E87A78-A2A2-44F6-A103-EE3D436E4A60}"/>
              </a:ext>
            </a:extLst>
          </p:cNvPr>
          <p:cNvSpPr txBox="1">
            <a:spLocks/>
          </p:cNvSpPr>
          <p:nvPr/>
        </p:nvSpPr>
        <p:spPr>
          <a:xfrm>
            <a:off x="1295400" y="5746746"/>
            <a:ext cx="8296200" cy="531816"/>
          </a:xfrm>
          <a:prstGeom prst="rect">
            <a:avLst/>
          </a:prstGeom>
        </p:spPr>
        <p:txBody>
          <a:bodyPr/>
          <a:lstStyle>
            <a:lvl1pPr marL="457200" indent="-457200" algn="l" defTabSz="914400" rtl="0" eaLnBrk="1" latinLnBrk="0" hangingPunct="1">
              <a:lnSpc>
                <a:spcPct val="90000"/>
              </a:lnSpc>
              <a:spcBef>
                <a:spcPts val="0"/>
              </a:spcBef>
              <a:spcAft>
                <a:spcPts val="1400"/>
              </a:spcAft>
              <a:buFont typeface="+mj-lt"/>
              <a:buAutoNum type="arabicPeriod"/>
              <a:defRPr sz="2400" kern="12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lgn="l" defTabSz="914400" rtl="0" eaLnBrk="1" latinLnBrk="0" hangingPunct="1">
              <a:lnSpc>
                <a:spcPct val="90000"/>
              </a:lnSpc>
              <a:spcBef>
                <a:spcPts val="0"/>
              </a:spcBef>
              <a:spcAft>
                <a:spcPts val="1400"/>
              </a:spcAft>
              <a:buFont typeface="+mj-lt"/>
              <a:buAutoNum type="arabicPeriod"/>
              <a:tabLst/>
              <a:defRPr sz="2400" kern="12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lgn="l" defTabSz="914400" rtl="0" eaLnBrk="1" latinLnBrk="0" hangingPunct="1">
              <a:lnSpc>
                <a:spcPct val="90000"/>
              </a:lnSpc>
              <a:spcBef>
                <a:spcPts val="0"/>
              </a:spcBef>
              <a:spcAft>
                <a:spcPts val="1400"/>
              </a:spcAft>
              <a:buFont typeface="Arial" panose="020B0604020202020204" pitchFamily="34" charset="0"/>
              <a:buNone/>
              <a:tabLst/>
              <a:defRPr sz="2000" kern="1200">
                <a:solidFill>
                  <a:schemeClr val="bg1"/>
                </a:solidFill>
                <a:latin typeface="+mn-lt"/>
                <a:ea typeface="+mn-ea"/>
                <a:cs typeface="+mn-cs"/>
              </a:defRPr>
            </a:lvl3pPr>
            <a:lvl4pPr marL="890588"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4pPr>
            <a:lvl5pPr marL="1093787"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dirty="0"/>
              <a:t>School of Computer Science and Engineering </a:t>
            </a:r>
          </a:p>
        </p:txBody>
      </p:sp>
    </p:spTree>
    <p:extLst>
      <p:ext uri="{BB962C8B-B14F-4D97-AF65-F5344CB8AC3E}">
        <p14:creationId xmlns:p14="http://schemas.microsoft.com/office/powerpoint/2010/main" val="319955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828CF-6536-4CEB-A117-FCA81BAE6913}"/>
              </a:ext>
            </a:extLst>
          </p:cNvPr>
          <p:cNvSpPr>
            <a:spLocks noGrp="1"/>
          </p:cNvSpPr>
          <p:nvPr>
            <p:ph type="body" sz="quarter" idx="17"/>
          </p:nvPr>
        </p:nvSpPr>
        <p:spPr>
          <a:xfrm>
            <a:off x="695400" y="1776640"/>
            <a:ext cx="5112568" cy="4319360"/>
          </a:xfrm>
        </p:spPr>
        <p:txBody>
          <a:bodyPr/>
          <a:lstStyle/>
          <a:p>
            <a:pPr>
              <a:buFont typeface="Wingdings" panose="05000000000000000000" pitchFamily="2" charset="2"/>
              <a:buChar char="§"/>
            </a:pPr>
            <a:r>
              <a:rPr lang="en-US" dirty="0"/>
              <a:t>ABSTRACT </a:t>
            </a:r>
          </a:p>
          <a:p>
            <a:pPr>
              <a:buFont typeface="Wingdings" panose="05000000000000000000" pitchFamily="2" charset="2"/>
              <a:buChar char="§"/>
            </a:pPr>
            <a:r>
              <a:rPr lang="en-US" dirty="0"/>
              <a:t>INTRODUCTION </a:t>
            </a:r>
          </a:p>
          <a:p>
            <a:pPr>
              <a:buFont typeface="Wingdings" panose="05000000000000000000" pitchFamily="2" charset="2"/>
              <a:buChar char="§"/>
            </a:pPr>
            <a:r>
              <a:rPr lang="en-US" dirty="0"/>
              <a:t>PROBLEM STATEMENT </a:t>
            </a:r>
          </a:p>
          <a:p>
            <a:pPr>
              <a:buFont typeface="Wingdings" panose="05000000000000000000" pitchFamily="2" charset="2"/>
              <a:buChar char="§"/>
            </a:pPr>
            <a:r>
              <a:rPr lang="en-US" dirty="0"/>
              <a:t>LITERATURE SURVEY </a:t>
            </a:r>
          </a:p>
          <a:p>
            <a:pPr>
              <a:buFont typeface="Wingdings" panose="05000000000000000000" pitchFamily="2" charset="2"/>
              <a:buChar char="§"/>
            </a:pPr>
            <a:r>
              <a:rPr lang="en-US" dirty="0"/>
              <a:t>OBJECTIVES</a:t>
            </a:r>
          </a:p>
          <a:p>
            <a:pPr>
              <a:buFont typeface="Wingdings" panose="05000000000000000000" pitchFamily="2" charset="2"/>
              <a:buChar char="§"/>
            </a:pPr>
            <a:r>
              <a:rPr lang="en-US" dirty="0"/>
              <a:t>COST ESTIMATION </a:t>
            </a:r>
          </a:p>
          <a:p>
            <a:pPr>
              <a:buFont typeface="Wingdings" panose="05000000000000000000" pitchFamily="2" charset="2"/>
              <a:buChar char="§"/>
            </a:pPr>
            <a:r>
              <a:rPr lang="en-US" dirty="0"/>
              <a:t>METHODOLOGY </a:t>
            </a:r>
          </a:p>
          <a:p>
            <a:pPr>
              <a:buFont typeface="Wingdings" panose="05000000000000000000" pitchFamily="2" charset="2"/>
              <a:buChar char="§"/>
            </a:pPr>
            <a:r>
              <a:rPr lang="en-US" dirty="0"/>
              <a:t>EXPERIMENTAL RESULTS </a:t>
            </a:r>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7" name="Text Placeholder 6">
            <a:extLst>
              <a:ext uri="{FF2B5EF4-FFF2-40B4-BE49-F238E27FC236}">
                <a16:creationId xmlns:a16="http://schemas.microsoft.com/office/drawing/2014/main" id="{EBD26CA1-E274-53E2-C92B-9F2E338689B3}"/>
              </a:ext>
            </a:extLst>
          </p:cNvPr>
          <p:cNvSpPr>
            <a:spLocks noGrp="1"/>
          </p:cNvSpPr>
          <p:nvPr>
            <p:ph type="body" sz="quarter" idx="18"/>
          </p:nvPr>
        </p:nvSpPr>
        <p:spPr>
          <a:xfrm>
            <a:off x="6384032" y="1776640"/>
            <a:ext cx="5112568" cy="4319360"/>
          </a:xfrm>
        </p:spPr>
        <p:txBody>
          <a:bodyPr/>
          <a:lstStyle/>
          <a:p>
            <a:pPr>
              <a:buFont typeface="Wingdings" panose="05000000000000000000" pitchFamily="2" charset="2"/>
              <a:buChar char="§"/>
            </a:pPr>
            <a:r>
              <a:rPr lang="en-US" dirty="0"/>
              <a:t>DURATION ANALYSIS </a:t>
            </a:r>
          </a:p>
          <a:p>
            <a:pPr>
              <a:buFont typeface="Wingdings" panose="05000000000000000000" pitchFamily="2" charset="2"/>
              <a:buChar char="§"/>
            </a:pPr>
            <a:r>
              <a:rPr lang="en-US" dirty="0"/>
              <a:t>COMPLIANCE WITH SOCIETY, ETHICAL &amp; SOCIAL PRACTICES </a:t>
            </a:r>
          </a:p>
          <a:p>
            <a:pPr>
              <a:buFont typeface="Wingdings" panose="05000000000000000000" pitchFamily="2" charset="2"/>
              <a:buChar char="§"/>
            </a:pPr>
            <a:r>
              <a:rPr lang="en-US" dirty="0"/>
              <a:t>COMPLIANCE WITH ENVIRONMENT AND LEGAL FEASIBILITY</a:t>
            </a:r>
          </a:p>
          <a:p>
            <a:pPr>
              <a:buFont typeface="Wingdings" panose="05000000000000000000" pitchFamily="2" charset="2"/>
              <a:buChar char="§"/>
            </a:pPr>
            <a:r>
              <a:rPr lang="en-US" dirty="0"/>
              <a:t>FUTURE ENHANCEMENT</a:t>
            </a:r>
          </a:p>
          <a:p>
            <a:pPr>
              <a:buFont typeface="Wingdings" panose="05000000000000000000" pitchFamily="2" charset="2"/>
              <a:buChar char="§"/>
            </a:pPr>
            <a:r>
              <a:rPr lang="en-US" dirty="0"/>
              <a:t>CONCLUSIONS </a:t>
            </a:r>
          </a:p>
          <a:p>
            <a:pPr>
              <a:buFont typeface="Wingdings" panose="05000000000000000000" pitchFamily="2" charset="2"/>
              <a:buChar char="§"/>
            </a:pPr>
            <a:r>
              <a:rPr lang="en-US" dirty="0"/>
              <a:t>REFERENCES</a:t>
            </a:r>
          </a:p>
          <a:p>
            <a:pPr marL="342900" indent="-342900">
              <a:buFont typeface="Wingdings" panose="05000000000000000000" pitchFamily="2" charset="2"/>
              <a:buChar char="§"/>
            </a:pPr>
            <a:endParaRPr lang="en-IN" dirty="0"/>
          </a:p>
        </p:txBody>
      </p:sp>
      <p:sp>
        <p:nvSpPr>
          <p:cNvPr id="3" name="Title 2">
            <a:extLst>
              <a:ext uri="{FF2B5EF4-FFF2-40B4-BE49-F238E27FC236}">
                <a16:creationId xmlns:a16="http://schemas.microsoft.com/office/drawing/2014/main" id="{930892C2-B665-4DBB-BDFD-58669EC96746}"/>
              </a:ext>
            </a:extLst>
          </p:cNvPr>
          <p:cNvSpPr>
            <a:spLocks noGrp="1"/>
          </p:cNvSpPr>
          <p:nvPr>
            <p:ph type="title"/>
          </p:nvPr>
        </p:nvSpPr>
        <p:spPr/>
        <p:txBody>
          <a:bodyPr/>
          <a:lstStyle/>
          <a:p>
            <a:r>
              <a:rPr lang="en-US" dirty="0"/>
              <a:t>Agenda </a:t>
            </a:r>
          </a:p>
        </p:txBody>
      </p:sp>
      <p:sp>
        <p:nvSpPr>
          <p:cNvPr id="2" name="Slide Number Placeholder 1">
            <a:extLst>
              <a:ext uri="{FF2B5EF4-FFF2-40B4-BE49-F238E27FC236}">
                <a16:creationId xmlns:a16="http://schemas.microsoft.com/office/drawing/2014/main" id="{5C03E6DB-1F03-4A9F-9B23-B942A988BE06}"/>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Tree>
    <p:extLst>
      <p:ext uri="{BB962C8B-B14F-4D97-AF65-F5344CB8AC3E}">
        <p14:creationId xmlns:p14="http://schemas.microsoft.com/office/powerpoint/2010/main" val="22939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211927" cy="440926"/>
          </a:xfrm>
        </p:spPr>
        <p:txBody>
          <a:bodyPr/>
          <a:lstStyle/>
          <a:p>
            <a:r>
              <a:rPr lang="en-US" dirty="0"/>
              <a:t>abstract</a:t>
            </a:r>
          </a:p>
        </p:txBody>
      </p:sp>
      <p:sp>
        <p:nvSpPr>
          <p:cNvPr id="4" name="Text Placeholder 3"/>
          <p:cNvSpPr>
            <a:spLocks noGrp="1"/>
          </p:cNvSpPr>
          <p:nvPr>
            <p:ph type="body" sz="quarter" idx="17"/>
          </p:nvPr>
        </p:nvSpPr>
        <p:spPr>
          <a:xfrm>
            <a:off x="304800" y="838200"/>
            <a:ext cx="11582400" cy="2438400"/>
          </a:xfrm>
        </p:spPr>
        <p:txBody>
          <a:bodyPr/>
          <a:lstStyle/>
          <a:p>
            <a:pPr marL="0" indent="0" algn="just">
              <a:buNone/>
              <a:tabLst>
                <a:tab pos="857250" algn="l"/>
              </a:tabLst>
            </a:pPr>
            <a:r>
              <a:rPr lang="en-IN" sz="2400" dirty="0">
                <a:effectLst/>
              </a:rPr>
              <a:t>Cancer is caused as a result of unconstrained cell growth. It has several subtypes, identification of these subtypes in a quick and efficient manner is crucial in the treatment of cancer patients. </a:t>
            </a:r>
            <a:r>
              <a:rPr lang="en-IN" dirty="0"/>
              <a:t>The </a:t>
            </a:r>
            <a:r>
              <a:rPr lang="en-IN" sz="2400" dirty="0">
                <a:effectLst/>
              </a:rPr>
              <a:t>TCGA RNA-Seq dataset is chosen for training the Deep Learning based CNN model to predict the subtypes of cancer. Several pre-processing methods such as handling missing data, feature selection and normalization are applied. The feature selection technique used is Recursive Feature Elimination, it helps select 50 genes out of the available 20,531 genes. The gene data corresponding to each patient is stored in a NumPy array. The array is then used to create heat maps with the help of imshow() matplotlib function. The dataset contains 33 labels. The CNN model consists of 7 convolutional layers, each consisting of a kernel size of 3x3, 7 pooling layers, 7 batch normalization layers, 2 dense layers and 1 dropout layer. ReLu is the activation function used for the aforementioned layers. Softmax is the activation function used for the last dense layer. In order to avoid overfitting a dropout rate of 0.15 is used. The model provides a test accuracy of 73.87%.</a:t>
            </a:r>
            <a:endParaRPr lang="en-IN" sz="2000" dirty="0">
              <a:effectLst/>
            </a:endParaRPr>
          </a:p>
          <a:p>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a:xfrm>
            <a:off x="623391" y="533400"/>
            <a:ext cx="6211927" cy="440926"/>
          </a:xfrm>
        </p:spPr>
        <p:txBody>
          <a:bodyPr/>
          <a:lstStyle/>
          <a:p>
            <a:r>
              <a:rPr lang="en-US" dirty="0"/>
              <a:t>Introduction</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a:xfrm>
            <a:off x="623391" y="1371600"/>
            <a:ext cx="10743755" cy="3506317"/>
          </a:xfrm>
        </p:spPr>
        <p:txBody>
          <a:bodyPr/>
          <a:lstStyle/>
          <a:p>
            <a:pPr marL="0" indent="0" algn="just">
              <a:buNone/>
              <a:tabLst>
                <a:tab pos="857250" algn="l"/>
              </a:tabLst>
            </a:pPr>
            <a:r>
              <a:rPr lang="en-US" sz="2400" dirty="0">
                <a:effectLst/>
              </a:rPr>
              <a:t>Cancer is ranked as the second biggest cause of death worldwide, accounting for one out of every six fatalities. To reduce the impact of cancer on people's health, significant research initiatives have been directed towards its screening and therapy strategies. The goal of cancer diagnosis is to classify tumors and identify indicators for each malignancy so that we may construct a learning system that can detect cancer early on. The need for implementing Artificial Intelligence to identify new genetic markers is becoming a crucial element in many biomedical applications, with heightened understanding of targeted therapy and timely identification strategies progressing over decades of technological advancements, accomplishing a responsiveness of around 80%. The Cancer Genome Atlas (TCGA), which contains more than 11,000 tumors representing 33 of the most common types of cancer, is a well-known resource for cancer transcriptome profiling.</a:t>
            </a:r>
            <a:endParaRPr lang="en-IN" sz="2400" dirty="0">
              <a:effectLst/>
            </a:endParaRPr>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111658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a:xfrm>
            <a:off x="715157" y="1447800"/>
            <a:ext cx="6211927" cy="440926"/>
          </a:xfrm>
        </p:spPr>
        <p:txBody>
          <a:bodyPr/>
          <a:lstStyle/>
          <a:p>
            <a:r>
              <a:rPr lang="en-US" dirty="0"/>
              <a:t>Problem statement</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a:xfrm>
            <a:off x="715157" y="2971800"/>
            <a:ext cx="7353078" cy="1143559"/>
          </a:xfrm>
        </p:spPr>
        <p:txBody>
          <a:bodyPr/>
          <a:lstStyle/>
          <a:p>
            <a:pPr marL="0" indent="0">
              <a:buNone/>
            </a:pPr>
            <a:r>
              <a:rPr lang="en-US" dirty="0"/>
              <a:t>To develop an approach and test it for accurate identification and prediction of the subtypes of various cancerous tumors</a:t>
            </a:r>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Tree>
    <p:extLst>
      <p:ext uri="{BB962C8B-B14F-4D97-AF65-F5344CB8AC3E}">
        <p14:creationId xmlns:p14="http://schemas.microsoft.com/office/powerpoint/2010/main" val="167773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595469" y="311213"/>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8</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2924226616"/>
              </p:ext>
            </p:extLst>
          </p:nvPr>
        </p:nvGraphicFramePr>
        <p:xfrm>
          <a:off x="595469" y="1234440"/>
          <a:ext cx="10771677" cy="4333134"/>
        </p:xfrm>
        <a:graphic>
          <a:graphicData uri="http://schemas.openxmlformats.org/drawingml/2006/table">
            <a:tbl>
              <a:tblPr firstRow="1" bandRow="1">
                <a:tableStyleId>{5C22544A-7EE6-4342-B048-85BDC9FD1C3A}</a:tableStyleId>
              </a:tblPr>
              <a:tblGrid>
                <a:gridCol w="1538131">
                  <a:extLst>
                    <a:ext uri="{9D8B030D-6E8A-4147-A177-3AD203B41FA5}">
                      <a16:colId xmlns:a16="http://schemas.microsoft.com/office/drawing/2014/main" val="1386236223"/>
                    </a:ext>
                  </a:extLst>
                </a:gridCol>
                <a:gridCol w="9233546">
                  <a:extLst>
                    <a:ext uri="{9D8B030D-6E8A-4147-A177-3AD203B41FA5}">
                      <a16:colId xmlns:a16="http://schemas.microsoft.com/office/drawing/2014/main" val="91395611"/>
                    </a:ext>
                  </a:extLst>
                </a:gridCol>
              </a:tblGrid>
              <a:tr h="645054">
                <a:tc>
                  <a:txBody>
                    <a:bodyPr/>
                    <a:lstStyle/>
                    <a:p>
                      <a:pPr algn="ctr"/>
                      <a:r>
                        <a:rPr lang="en-US" sz="1800" dirty="0">
                          <a:solidFill>
                            <a:schemeClr val="bg1"/>
                          </a:solidFill>
                          <a:latin typeface="Roboto Medium" panose="02000000000000000000" pitchFamily="2" charset="0"/>
                          <a:ea typeface="Roboto Medium" panose="02000000000000000000" pitchFamily="2" charset="0"/>
                        </a:rPr>
                        <a:t>Reference Number </a:t>
                      </a:r>
                      <a:endParaRPr lang="en-IN" sz="1800" dirty="0">
                        <a:solidFill>
                          <a:schemeClr val="bg1"/>
                        </a:solidFill>
                        <a:latin typeface="Roboto Medium" panose="02000000000000000000" pitchFamily="2" charset="0"/>
                        <a:ea typeface="Roboto Medium" panose="02000000000000000000" pitchFamily="2" charset="0"/>
                      </a:endParaRPr>
                    </a:p>
                  </a:txBody>
                  <a:tcPr/>
                </a:tc>
                <a:tc>
                  <a:txBody>
                    <a:bodyPr/>
                    <a:lstStyle/>
                    <a:p>
                      <a:pPr algn="ctr"/>
                      <a:r>
                        <a:rPr lang="en-US" sz="1800" dirty="0">
                          <a:solidFill>
                            <a:schemeClr val="bg1"/>
                          </a:solidFill>
                          <a:latin typeface="Roboto Medium" panose="02000000000000000000" pitchFamily="2" charset="0"/>
                          <a:ea typeface="Roboto Medium" panose="02000000000000000000" pitchFamily="2" charset="0"/>
                        </a:rPr>
                        <a:t>Abstract </a:t>
                      </a:r>
                      <a:endParaRPr lang="en-IN" sz="1800"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869421">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[1]</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r>
                        <a:rPr lang="en-IN" sz="1400" kern="1200" dirty="0">
                          <a:solidFill>
                            <a:schemeClr val="dk1"/>
                          </a:solidFill>
                          <a:effectLst/>
                          <a:latin typeface="Roboto Medium" panose="02000000000000000000" pitchFamily="2" charset="0"/>
                          <a:ea typeface="Roboto Medium" panose="02000000000000000000" pitchFamily="2" charset="0"/>
                          <a:cs typeface="+mn-cs"/>
                        </a:rPr>
                        <a:t>For classifying pan-cancer, the authors have utilised the GA/KNN approach. The characteristic selection engine is the genetic algorithm (GA), and the algorithm used for classification is the k-nearest neighbours (KNN) method. They were able to uncover multiple groups of 20 genes which could properly categorise well over 90% of the data from 31 types of tumours in a validation dataset just by making use of the RNA-Seq expression of genes.  </a:t>
                      </a:r>
                      <a:endParaRPr lang="en-IN" sz="1400"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4246800724"/>
                  </a:ext>
                </a:extLst>
              </a:tr>
              <a:tr h="1065741">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[2]</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r>
                        <a:rPr lang="en-IN" sz="1400" kern="1200" dirty="0">
                          <a:solidFill>
                            <a:schemeClr val="dk1"/>
                          </a:solidFill>
                          <a:effectLst/>
                          <a:latin typeface="Roboto Medium" panose="02000000000000000000" pitchFamily="2" charset="0"/>
                          <a:ea typeface="Roboto Medium" panose="02000000000000000000" pitchFamily="2" charset="0"/>
                          <a:cs typeface="+mn-cs"/>
                        </a:rPr>
                        <a:t>The authors have made use of the TCGA RNA-Seq data to categorize 30+ various types of cancer patients. They compared the efficiency, learning period, accuracy, recalls, and F1-scores of 5 machine learning methods, namely decision tree (DT), k nearest neighbour (KNN), linear support vector machine (linear SVM), polynomial support vector machine (poly SVM), and artificial neural network (ANN). The results demonstrate that linear SVM [9, 10] is the top classifier in the investigation, with an overall accuracy of 95.8%.</a:t>
                      </a:r>
                    </a:p>
                  </a:txBody>
                  <a:tcPr/>
                </a:tc>
                <a:extLst>
                  <a:ext uri="{0D108BD9-81ED-4DB2-BD59-A6C34878D82A}">
                    <a16:rowId xmlns:a16="http://schemas.microsoft.com/office/drawing/2014/main" val="3120204425"/>
                  </a:ext>
                </a:extLst>
              </a:tr>
              <a:tr h="1458383">
                <a:tc>
                  <a:txBody>
                    <a:bodyPr/>
                    <a:lstStyle/>
                    <a:p>
                      <a:pPr algn="ctr"/>
                      <a:r>
                        <a:rPr lang="en-US" sz="1400" dirty="0">
                          <a:solidFill>
                            <a:schemeClr val="tx1"/>
                          </a:solidFill>
                          <a:latin typeface="Roboto Medium" panose="02000000000000000000" pitchFamily="2" charset="0"/>
                          <a:ea typeface="Roboto Medium" panose="02000000000000000000" pitchFamily="2" charset="0"/>
                        </a:rPr>
                        <a:t>[3]</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Roboto Medium" panose="02000000000000000000" pitchFamily="2" charset="0"/>
                          <a:ea typeface="Roboto Medium" panose="02000000000000000000" pitchFamily="2" charset="0"/>
                          <a:cs typeface="+mn-cs"/>
                        </a:rPr>
                        <a:t>The researchers of paper used TCGA RNA-Seq data from about 30 various types of cancer patients, as well as healthy tissue RNA-Seq data from GTEx. One thousand and twenty four genes with the greatest up or down regulation counts across the entire dataset are chosen. The input for model training is the expression data of the selected genes. The training data is converted to RGB colours by transforming gene expression levels into binary format of 24 bits. A Convolutional Neural Network (CNN) model is used to carry out the training of the model. The proposed algorithm has an accuracy of 97%.</a:t>
                      </a:r>
                    </a:p>
                    <a:p>
                      <a:endParaRPr lang="en-IN" sz="1400" kern="1200" dirty="0">
                        <a:solidFill>
                          <a:schemeClr val="dk1"/>
                        </a:solidFill>
                        <a:effectLst/>
                        <a:latin typeface="Roboto Medium" panose="02000000000000000000" pitchFamily="2" charset="0"/>
                        <a:ea typeface="Roboto Medium" panose="02000000000000000000" pitchFamily="2" charset="0"/>
                        <a:cs typeface="+mn-cs"/>
                      </a:endParaRPr>
                    </a:p>
                  </a:txBody>
                  <a:tcPr/>
                </a:tc>
                <a:extLst>
                  <a:ext uri="{0D108BD9-81ED-4DB2-BD59-A6C34878D82A}">
                    <a16:rowId xmlns:a16="http://schemas.microsoft.com/office/drawing/2014/main" val="478551896"/>
                  </a:ext>
                </a:extLst>
              </a:tr>
            </a:tbl>
          </a:graphicData>
        </a:graphic>
      </p:graphicFrame>
    </p:spTree>
    <p:extLst>
      <p:ext uri="{BB962C8B-B14F-4D97-AF65-F5344CB8AC3E}">
        <p14:creationId xmlns:p14="http://schemas.microsoft.com/office/powerpoint/2010/main" val="209974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595469" y="311213"/>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9</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2412087232"/>
              </p:ext>
            </p:extLst>
          </p:nvPr>
        </p:nvGraphicFramePr>
        <p:xfrm>
          <a:off x="595469" y="1447800"/>
          <a:ext cx="10771677" cy="4229248"/>
        </p:xfrm>
        <a:graphic>
          <a:graphicData uri="http://schemas.openxmlformats.org/drawingml/2006/table">
            <a:tbl>
              <a:tblPr firstRow="1" bandRow="1">
                <a:tableStyleId>{5C22544A-7EE6-4342-B048-85BDC9FD1C3A}</a:tableStyleId>
              </a:tblPr>
              <a:tblGrid>
                <a:gridCol w="1538131">
                  <a:extLst>
                    <a:ext uri="{9D8B030D-6E8A-4147-A177-3AD203B41FA5}">
                      <a16:colId xmlns:a16="http://schemas.microsoft.com/office/drawing/2014/main" val="1386236223"/>
                    </a:ext>
                  </a:extLst>
                </a:gridCol>
                <a:gridCol w="9233546">
                  <a:extLst>
                    <a:ext uri="{9D8B030D-6E8A-4147-A177-3AD203B41FA5}">
                      <a16:colId xmlns:a16="http://schemas.microsoft.com/office/drawing/2014/main" val="91395611"/>
                    </a:ext>
                  </a:extLst>
                </a:gridCol>
              </a:tblGrid>
              <a:tr h="645054">
                <a:tc>
                  <a:txBody>
                    <a:bodyPr/>
                    <a:lstStyle/>
                    <a:p>
                      <a:pPr algn="ctr"/>
                      <a:r>
                        <a:rPr lang="en-US" sz="1800" dirty="0">
                          <a:solidFill>
                            <a:schemeClr val="bg1"/>
                          </a:solidFill>
                          <a:latin typeface="Roboto Medium" panose="02000000000000000000" pitchFamily="2" charset="0"/>
                          <a:ea typeface="Roboto Medium" panose="02000000000000000000" pitchFamily="2" charset="0"/>
                        </a:rPr>
                        <a:t>Reference Number </a:t>
                      </a:r>
                      <a:endParaRPr lang="en-IN" sz="1800" dirty="0">
                        <a:solidFill>
                          <a:schemeClr val="bg1"/>
                        </a:solidFill>
                        <a:latin typeface="Roboto Medium" panose="02000000000000000000" pitchFamily="2" charset="0"/>
                        <a:ea typeface="Roboto Medium" panose="02000000000000000000" pitchFamily="2" charset="0"/>
                      </a:endParaRPr>
                    </a:p>
                  </a:txBody>
                  <a:tcPr/>
                </a:tc>
                <a:tc>
                  <a:txBody>
                    <a:bodyPr/>
                    <a:lstStyle/>
                    <a:p>
                      <a:pPr algn="ctr"/>
                      <a:r>
                        <a:rPr lang="en-US" sz="1800" dirty="0">
                          <a:solidFill>
                            <a:schemeClr val="bg1"/>
                          </a:solidFill>
                          <a:latin typeface="Roboto Medium" panose="02000000000000000000" pitchFamily="2" charset="0"/>
                          <a:ea typeface="Roboto Medium" panose="02000000000000000000" pitchFamily="2" charset="0"/>
                        </a:rPr>
                        <a:t>Abstract </a:t>
                      </a:r>
                      <a:endParaRPr lang="en-IN" sz="1800"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869421">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[4]</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a:lnSpc>
                          <a:spcPct val="115000"/>
                        </a:lnSpc>
                        <a:spcAft>
                          <a:spcPts val="1000"/>
                        </a:spcAft>
                      </a:pPr>
                      <a:r>
                        <a:rPr lang="en-US" sz="1400" kern="1200" dirty="0">
                          <a:solidFill>
                            <a:schemeClr val="tx1"/>
                          </a:solidFill>
                          <a:effectLst/>
                          <a:latin typeface="Roboto Medium" panose="02000000000000000000" pitchFamily="2" charset="0"/>
                          <a:ea typeface="Roboto Medium" panose="02000000000000000000" pitchFamily="2" charset="0"/>
                          <a:cs typeface="+mn-cs"/>
                        </a:rPr>
                        <a:t>The authors of this paper suggested that studying tissue-independent components of cancer and defining pan-cancer subtypes could be addressed using tissue-specific molecular signatures if classification errors are controlled. They suggested that the PAM50 a well-known commercially available cancer signature could be repurposed for a pan-cancer context when paired with uncertainty assessment, resulting in two classes with molecular, biological, and clinical implications.</a:t>
                      </a:r>
                      <a:endParaRPr lang="en-IN" sz="1400" dirty="0">
                        <a:solidFill>
                          <a:schemeClr val="tx1"/>
                        </a:solidFill>
                        <a:effectLst/>
                        <a:latin typeface="Roboto Medium" panose="02000000000000000000" pitchFamily="2" charset="0"/>
                        <a:ea typeface="Roboto Medium" panose="02000000000000000000" pitchFamily="2" charset="0"/>
                        <a:cs typeface="Times New Roman" panose="02020603050405020304" pitchFamily="18" charset="0"/>
                      </a:endParaRPr>
                    </a:p>
                  </a:txBody>
                  <a:tcPr/>
                </a:tc>
                <a:extLst>
                  <a:ext uri="{0D108BD9-81ED-4DB2-BD59-A6C34878D82A}">
                    <a16:rowId xmlns:a16="http://schemas.microsoft.com/office/drawing/2014/main" val="4246800724"/>
                  </a:ext>
                </a:extLst>
              </a:tr>
              <a:tr h="1065741">
                <a:tc>
                  <a:txBody>
                    <a:bodyPr/>
                    <a:lstStyle/>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endParaRPr lang="en-US" sz="1400" dirty="0">
                        <a:solidFill>
                          <a:schemeClr val="tx1"/>
                        </a:solidFill>
                        <a:latin typeface="Roboto Medium" panose="02000000000000000000" pitchFamily="2" charset="0"/>
                        <a:ea typeface="Roboto Medium" panose="02000000000000000000" pitchFamily="2" charset="0"/>
                      </a:endParaRPr>
                    </a:p>
                    <a:p>
                      <a:pPr algn="ctr"/>
                      <a:r>
                        <a:rPr lang="en-US" sz="1400" dirty="0">
                          <a:solidFill>
                            <a:schemeClr val="tx1"/>
                          </a:solidFill>
                          <a:latin typeface="Roboto Medium" panose="02000000000000000000" pitchFamily="2" charset="0"/>
                          <a:ea typeface="Roboto Medium" panose="02000000000000000000" pitchFamily="2" charset="0"/>
                        </a:rPr>
                        <a:t>[5]</a:t>
                      </a:r>
                      <a:endParaRPr lang="en-IN" sz="1400" dirty="0">
                        <a:solidFill>
                          <a:schemeClr val="tx1"/>
                        </a:solidFill>
                        <a:latin typeface="Roboto Medium" panose="02000000000000000000" pitchFamily="2" charset="0"/>
                        <a:ea typeface="Roboto Medium" panose="02000000000000000000" pitchFamily="2" charset="0"/>
                      </a:endParaRPr>
                    </a:p>
                  </a:txBody>
                  <a:tcPr/>
                </a:tc>
                <a:tc>
                  <a:txBody>
                    <a:bodyPr/>
                    <a:lstStyle/>
                    <a:p>
                      <a:pPr>
                        <a:lnSpc>
                          <a:spcPct val="115000"/>
                        </a:lnSpc>
                        <a:spcAft>
                          <a:spcPts val="1000"/>
                        </a:spcAft>
                      </a:pPr>
                      <a:r>
                        <a:rPr lang="en-US" sz="1400" dirty="0">
                          <a:solidFill>
                            <a:schemeClr val="tx1"/>
                          </a:solidFill>
                          <a:effectLst/>
                          <a:latin typeface="Roboto Medium" panose="02000000000000000000" pitchFamily="2" charset="0"/>
                          <a:ea typeface="Roboto Medium" panose="02000000000000000000" pitchFamily="2" charset="0"/>
                          <a:cs typeface="Times New Roman" panose="02020603050405020304" pitchFamily="18" charset="0"/>
                        </a:rPr>
                        <a:t>The authors presented a deep learning-based model, that differentiates pan-cancer metastasis status based on three heterogeneous data layers. The model was built using 400 patients’ data that includes RNA sequencing, microRNA sequencing, and DNA methylation data from The Cancer Genome Atlas (TCGA). They have quantitatively assessed the proposed convolutional variational autoencoder (CVAE) and alternative feature extraction methods and have showed that by integrating mRNA, microRNA, and DNA methylation data as features they were able to improve their model's performance compared to when they used mRNA data only. In addition, they also showed that the mRNA-related features made a more significant contribution when attempting to distinguish the primary tumors from metastatic ones computationally. Lastly, their DL model significantly outperformed a machine learning (ML) ensemble method based on various metrics.</a:t>
                      </a:r>
                      <a:endParaRPr lang="en-IN" sz="1400" dirty="0">
                        <a:solidFill>
                          <a:schemeClr val="tx1"/>
                        </a:solidFill>
                        <a:effectLst/>
                        <a:latin typeface="Roboto Medium" panose="02000000000000000000" pitchFamily="2" charset="0"/>
                        <a:ea typeface="Roboto Medium" panose="02000000000000000000" pitchFamily="2" charset="0"/>
                        <a:cs typeface="Times New Roman" panose="02020603050405020304" pitchFamily="18" charset="0"/>
                      </a:endParaRPr>
                    </a:p>
                  </a:txBody>
                  <a:tcPr/>
                </a:tc>
                <a:extLst>
                  <a:ext uri="{0D108BD9-81ED-4DB2-BD59-A6C34878D82A}">
                    <a16:rowId xmlns:a16="http://schemas.microsoft.com/office/drawing/2014/main" val="3120204425"/>
                  </a:ext>
                </a:extLst>
              </a:tr>
            </a:tbl>
          </a:graphicData>
        </a:graphic>
      </p:graphicFrame>
    </p:spTree>
    <p:extLst>
      <p:ext uri="{BB962C8B-B14F-4D97-AF65-F5344CB8AC3E}">
        <p14:creationId xmlns:p14="http://schemas.microsoft.com/office/powerpoint/2010/main" val="3511270953"/>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TEMPLATE_PPTs (3) (1)</Template>
  <TotalTime>3238</TotalTime>
  <Words>3092</Words>
  <Application>Microsoft Office PowerPoint</Application>
  <PresentationFormat>Widescreen</PresentationFormat>
  <Paragraphs>205</Paragraphs>
  <Slides>28</Slides>
  <Notes>6</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28</vt:i4>
      </vt:variant>
    </vt:vector>
  </HeadingPairs>
  <TitlesOfParts>
    <vt:vector size="48" baseType="lpstr">
      <vt:lpstr>Arial</vt:lpstr>
      <vt:lpstr>Arial</vt:lpstr>
      <vt:lpstr>Barlow</vt:lpstr>
      <vt:lpstr>charter</vt:lpstr>
      <vt:lpstr>Lato</vt:lpstr>
      <vt:lpstr>Nobel-Book</vt:lpstr>
      <vt:lpstr>Open Sans</vt:lpstr>
      <vt:lpstr>Roboto Medium</vt:lpstr>
      <vt:lpstr>Times New Roman</vt:lpstr>
      <vt:lpstr>urw-din</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MAJOR PROJECT 2021-2022  PHASE - 2 REVIEW - 2   </vt:lpstr>
      <vt:lpstr>TOPIC:  CANCER SUBTYPE PREDICTION</vt:lpstr>
      <vt:lpstr>GROUP NUMBER: d3</vt:lpstr>
      <vt:lpstr>Agenda </vt:lpstr>
      <vt:lpstr>abstract</vt:lpstr>
      <vt:lpstr>Introduction</vt:lpstr>
      <vt:lpstr>Problem statement</vt:lpstr>
      <vt:lpstr>Literature survey</vt:lpstr>
      <vt:lpstr>Literature survey</vt:lpstr>
      <vt:lpstr>Literature survey</vt:lpstr>
      <vt:lpstr>Literature survey</vt:lpstr>
      <vt:lpstr>objectives</vt:lpstr>
      <vt:lpstr>Cost Estimation</vt:lpstr>
      <vt:lpstr>methodology</vt:lpstr>
      <vt:lpstr>methodology</vt:lpstr>
      <vt:lpstr>methodology</vt:lpstr>
      <vt:lpstr>PowerPoint Presentation</vt:lpstr>
      <vt:lpstr>PowerPoint Presentation</vt:lpstr>
      <vt:lpstr>experimental Results</vt:lpstr>
      <vt:lpstr>PowerPoint Presentation</vt:lpstr>
      <vt:lpstr>DURATION ANALYSIS </vt:lpstr>
      <vt:lpstr>DURATION ANALYSIS </vt:lpstr>
      <vt:lpstr>COMPLIANCE WITH SOCIETY, ETHICAL &amp; SOCIAL PRACTICES </vt:lpstr>
      <vt:lpstr>COMPLIANCE WITH ENVIRONMENT AND LEGAL FEASIBILITY</vt:lpstr>
      <vt:lpstr>FUTURE ENHANCEMENT </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2021-2022  PHASE -1  PRESENTATION – 2</dc:title>
  <dc:creator>Soham Misal</dc:creator>
  <cp:lastModifiedBy>Soham Kishor Misal</cp:lastModifiedBy>
  <cp:revision>11</cp:revision>
  <cp:lastPrinted>2018-09-28T07:11:06Z</cp:lastPrinted>
  <dcterms:created xsi:type="dcterms:W3CDTF">2021-12-10T23:42:34Z</dcterms:created>
  <dcterms:modified xsi:type="dcterms:W3CDTF">2022-05-19T18:29:20Z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