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50" d="100"/>
          <a:sy n="50" d="100"/>
        </p:scale>
        <p:origin x="-6756" y="-7518"/>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extLst>
      <p:ext uri="{BB962C8B-B14F-4D97-AF65-F5344CB8AC3E}">
        <p14:creationId xmlns:p14="http://schemas.microsoft.com/office/powerpoint/2010/main" val="21417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r18cs511@cit.reva.edu.in"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mailto:r18cs535@cit.reva.edu.in" TargetMode="External"/><Relationship Id="rId10" Type="http://schemas.openxmlformats.org/officeDocument/2006/relationships/image" Target="../media/image7.png"/><Relationship Id="rId4" Type="http://schemas.openxmlformats.org/officeDocument/2006/relationships/hyperlink" Target="mailto:r17cs404@cit.reva.edu.in"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685922"/>
            <a:ext cx="36576000" cy="2069483"/>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Cancer Subtype Prediction</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590800" y="2914839"/>
            <a:ext cx="38709600" cy="8229945"/>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rgbClr val="1482A5"/>
                </a:solidFill>
                <a:latin typeface="Montserrat Light" panose="00000400000000000000" pitchFamily="50" charset="0"/>
              </a:rPr>
              <a:t>Dileep Kumar Reddy J K 	                                  Soham Kishor Misal                                        Veerendra Patil P </a:t>
            </a:r>
          </a:p>
          <a:p>
            <a:r>
              <a:rPr lang="en-US" sz="5600" dirty="0">
                <a:solidFill>
                  <a:srgbClr val="1482A5"/>
                </a:solidFill>
                <a:latin typeface="Montserrat Light" panose="00000400000000000000" pitchFamily="50" charset="0"/>
                <a:hlinkClick r:id="rId3"/>
              </a:rPr>
              <a:t>r18cs511@cit.reva.edu.in</a:t>
            </a:r>
            <a:r>
              <a:rPr lang="en-US" sz="5600" dirty="0">
                <a:solidFill>
                  <a:srgbClr val="1482A5"/>
                </a:solidFill>
                <a:latin typeface="Montserrat Light" panose="00000400000000000000" pitchFamily="50" charset="0"/>
              </a:rPr>
              <a:t> 	                                  </a:t>
            </a:r>
            <a:r>
              <a:rPr lang="en-US" sz="5600" dirty="0">
                <a:solidFill>
                  <a:srgbClr val="1482A5"/>
                </a:solidFill>
                <a:latin typeface="Montserrat Light" panose="00000400000000000000" pitchFamily="50" charset="0"/>
                <a:hlinkClick r:id="rId4"/>
              </a:rPr>
              <a:t>r17cs404@cit.reva.edu.in</a:t>
            </a:r>
            <a:r>
              <a:rPr lang="en-US" sz="5600" dirty="0">
                <a:solidFill>
                  <a:srgbClr val="1482A5"/>
                </a:solidFill>
                <a:latin typeface="Montserrat Light" panose="00000400000000000000" pitchFamily="50" charset="0"/>
              </a:rPr>
              <a:t>                               </a:t>
            </a:r>
            <a:r>
              <a:rPr lang="en-US" sz="5600" dirty="0">
                <a:solidFill>
                  <a:srgbClr val="1482A5"/>
                </a:solidFill>
                <a:latin typeface="Montserrat Light" panose="00000400000000000000" pitchFamily="50" charset="0"/>
                <a:hlinkClick r:id="rId5"/>
              </a:rPr>
              <a:t>r18cs535@cit.reva.edu.in</a:t>
            </a:r>
            <a:endParaRPr lang="en-US" sz="5600" dirty="0">
              <a:solidFill>
                <a:srgbClr val="1482A5"/>
              </a:solidFill>
              <a:latin typeface="Montserrat Light" panose="00000400000000000000" pitchFamily="50" charset="0"/>
            </a:endParaRPr>
          </a:p>
          <a:p>
            <a:r>
              <a:rPr lang="en-US" sz="5600" dirty="0">
                <a:solidFill>
                  <a:srgbClr val="1482A5"/>
                </a:solidFill>
                <a:latin typeface="Montserrat Light" panose="00000400000000000000" pitchFamily="50" charset="0"/>
              </a:rPr>
              <a:t> 			</a:t>
            </a:r>
            <a:r>
              <a:rPr lang="en-US" sz="5600" dirty="0">
                <a:latin typeface="Montserrat Light" panose="00000400000000000000" pitchFamily="50" charset="0"/>
              </a:rPr>
              <a:t>Guide Name : Dr. Nimrita Koul </a:t>
            </a:r>
          </a:p>
          <a:p>
            <a:r>
              <a:rPr lang="en-US" sz="5600" dirty="0">
                <a:latin typeface="Montserrat Light" panose="00000400000000000000" pitchFamily="50" charset="0"/>
              </a:rPr>
              <a:t>	Department of Computer Science and Engineering, REVA University</a:t>
            </a: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5"/>
            <a:ext cx="10058400" cy="8172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24838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9600" dirty="0"/>
              <a:t>d &amp; Amin, M.(2015). Design and Construction of a Multipurpose Robot.     International Journal of Automation, Control and Intelligent Systems. 1. 34-46.</a:t>
            </a:r>
          </a:p>
          <a:p>
            <a:pPr algn="ctr"/>
            <a:endParaRPr lang="en-US" sz="9600" dirty="0"/>
          </a:p>
          <a:p>
            <a:pPr algn="ctr"/>
            <a:endParaRPr lang="en-US" sz="9600" dirty="0"/>
          </a:p>
        </p:txBody>
      </p:sp>
      <p:sp>
        <p:nvSpPr>
          <p:cNvPr id="48" name="Rectangle 47">
            <a:extLst>
              <a:ext uri="{FF2B5EF4-FFF2-40B4-BE49-F238E27FC236}">
                <a16:creationId xmlns:a16="http://schemas.microsoft.com/office/drawing/2014/main" id="{3E6D1C9C-2516-4738-BC80-673A19ECE5BD}"/>
              </a:ext>
            </a:extLst>
          </p:cNvPr>
          <p:cNvSpPr/>
          <p:nvPr/>
        </p:nvSpPr>
        <p:spPr>
          <a:xfrm>
            <a:off x="32994599" y="7745167"/>
            <a:ext cx="10058400" cy="1285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9" name="Rectangle 48">
            <a:extLst>
              <a:ext uri="{FF2B5EF4-FFF2-40B4-BE49-F238E27FC236}">
                <a16:creationId xmlns:a16="http://schemas.microsoft.com/office/drawing/2014/main" id="{8F25EFAD-7AAF-4CAF-BA69-869B3D423F7F}"/>
              </a:ext>
            </a:extLst>
          </p:cNvPr>
          <p:cNvSpPr/>
          <p:nvPr/>
        </p:nvSpPr>
        <p:spPr>
          <a:xfrm>
            <a:off x="739548" y="16489639"/>
            <a:ext cx="10058400" cy="16093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394962" y="22829191"/>
            <a:ext cx="10591800" cy="969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a:extLst>
              <a:ext uri="{FF2B5EF4-FFF2-40B4-BE49-F238E27FC236}">
                <a16:creationId xmlns:a16="http://schemas.microsoft.com/office/drawing/2014/main" id="{BF801B80-E24E-4773-AC4E-37DC17B0424E}"/>
              </a:ext>
            </a:extLst>
          </p:cNvPr>
          <p:cNvSpPr/>
          <p:nvPr/>
        </p:nvSpPr>
        <p:spPr>
          <a:xfrm>
            <a:off x="11354140" y="7726956"/>
            <a:ext cx="10602686" cy="14523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000" dirty="0"/>
          </a:p>
        </p:txBody>
      </p:sp>
      <p:sp>
        <p:nvSpPr>
          <p:cNvPr id="52" name="Rectangle 51">
            <a:extLst>
              <a:ext uri="{FF2B5EF4-FFF2-40B4-BE49-F238E27FC236}">
                <a16:creationId xmlns:a16="http://schemas.microsoft.com/office/drawing/2014/main" id="{F6D8A1CF-B987-4F36-8586-4BEDACCCAB04}"/>
              </a:ext>
            </a:extLst>
          </p:cNvPr>
          <p:cNvSpPr/>
          <p:nvPr/>
        </p:nvSpPr>
        <p:spPr>
          <a:xfrm>
            <a:off x="32946975" y="21002592"/>
            <a:ext cx="10058400" cy="11519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400" dirty="0"/>
              <a:t>[5] Zaman, M. &amp; Ahmed,</a:t>
            </a:r>
          </a:p>
        </p:txBody>
      </p:sp>
      <p:sp>
        <p:nvSpPr>
          <p:cNvPr id="54" name="TextBox 53">
            <a:extLst>
              <a:ext uri="{FF2B5EF4-FFF2-40B4-BE49-F238E27FC236}">
                <a16:creationId xmlns:a16="http://schemas.microsoft.com/office/drawing/2014/main" id="{E4864E4E-50A2-403F-84B8-E4F7E820612B}"/>
              </a:ext>
            </a:extLst>
          </p:cNvPr>
          <p:cNvSpPr txBox="1"/>
          <p:nvPr/>
        </p:nvSpPr>
        <p:spPr>
          <a:xfrm>
            <a:off x="1206274" y="804573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Abstract</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75600" y="8745112"/>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509744" y="22271231"/>
            <a:ext cx="9102384" cy="10312182"/>
          </a:xfrm>
          <a:prstGeom prst="rect">
            <a:avLst/>
          </a:prstGeom>
          <a:noFill/>
        </p:spPr>
        <p:txBody>
          <a:bodyPr wrap="square" rtlCol="0">
            <a:spAutoFit/>
          </a:bodyPr>
          <a:lstStyle>
            <a:defPPr>
              <a:defRPr kern="1200" smtId="4294967295"/>
            </a:defPPr>
          </a:lstStyle>
          <a:p>
            <a:pPr>
              <a:lnSpc>
                <a:spcPct val="115000"/>
              </a:lnSpc>
              <a:spcAft>
                <a:spcPts val="1000"/>
              </a:spcAft>
              <a:tabLst>
                <a:tab pos="857250" algn="l"/>
              </a:tabLst>
            </a:pPr>
            <a:r>
              <a:rPr lang="en-US" sz="2200" dirty="0">
                <a:solidFill>
                  <a:srgbClr val="00000A"/>
                </a:solidFill>
                <a:effectLst/>
                <a:latin typeface="+mj-lt"/>
                <a:ea typeface="Calibri" panose="020F0502020204030204" pitchFamily="34" charset="0"/>
                <a:cs typeface="Times New Roman" panose="02020603050405020304" pitchFamily="18" charset="0"/>
              </a:rPr>
              <a:t>[1] Li, Y., Kang, K., Krahn, J. M., Croutwater, N., Lee, K., Umbach, D. M., &amp; Li, L. (2017). A comprehensive genomic pan-cancer classification using The Cancer Genome Atlas gene expression data. </a:t>
            </a:r>
            <a:r>
              <a:rPr lang="en-US" sz="2200" i="1" dirty="0">
                <a:solidFill>
                  <a:srgbClr val="00000A"/>
                </a:solidFill>
                <a:effectLst/>
                <a:latin typeface="+mj-lt"/>
                <a:ea typeface="Calibri" panose="020F0502020204030204" pitchFamily="34" charset="0"/>
                <a:cs typeface="Times New Roman" panose="02020603050405020304" pitchFamily="18" charset="0"/>
              </a:rPr>
              <a:t>BMC genomics</a:t>
            </a:r>
            <a:r>
              <a:rPr lang="en-US" sz="2200" dirty="0">
                <a:solidFill>
                  <a:srgbClr val="00000A"/>
                </a:solidFill>
                <a:effectLst/>
                <a:latin typeface="+mj-lt"/>
                <a:ea typeface="Calibri" panose="020F0502020204030204" pitchFamily="34" charset="0"/>
                <a:cs typeface="Times New Roman" panose="02020603050405020304" pitchFamily="18" charset="0"/>
              </a:rPr>
              <a:t>, </a:t>
            </a:r>
            <a:r>
              <a:rPr lang="en-US" sz="2200" i="1" dirty="0">
                <a:solidFill>
                  <a:srgbClr val="00000A"/>
                </a:solidFill>
                <a:effectLst/>
                <a:latin typeface="+mj-lt"/>
                <a:ea typeface="Calibri" panose="020F0502020204030204" pitchFamily="34" charset="0"/>
                <a:cs typeface="Times New Roman" panose="02020603050405020304" pitchFamily="18" charset="0"/>
              </a:rPr>
              <a:t>18</a:t>
            </a:r>
            <a:r>
              <a:rPr lang="en-US" sz="2200" dirty="0">
                <a:solidFill>
                  <a:srgbClr val="00000A"/>
                </a:solidFill>
                <a:effectLst/>
                <a:latin typeface="+mj-lt"/>
                <a:ea typeface="Calibri" panose="020F0502020204030204" pitchFamily="34" charset="0"/>
                <a:cs typeface="Times New Roman" panose="02020603050405020304" pitchFamily="18" charset="0"/>
              </a:rPr>
              <a:t>(1), 1-13.</a:t>
            </a:r>
            <a:br>
              <a:rPr lang="en-US" sz="2200" dirty="0">
                <a:solidFill>
                  <a:srgbClr val="00000A"/>
                </a:solidFill>
                <a:effectLst/>
                <a:latin typeface="+mj-lt"/>
                <a:ea typeface="Calibri" panose="020F0502020204030204" pitchFamily="34" charset="0"/>
                <a:cs typeface="Times New Roman" panose="02020603050405020304" pitchFamily="18" charset="0"/>
              </a:rPr>
            </a:br>
            <a:r>
              <a:rPr lang="en-IN" sz="2200" dirty="0">
                <a:solidFill>
                  <a:srgbClr val="00000A"/>
                </a:solidFill>
                <a:effectLst/>
                <a:latin typeface="+mj-lt"/>
                <a:ea typeface="Calibri" panose="020F0502020204030204" pitchFamily="34" charset="0"/>
                <a:cs typeface="Times New Roman" panose="02020603050405020304" pitchFamily="18" charset="0"/>
              </a:rPr>
              <a:t>[2] Yi-Hsin Hsu, Dong Si. (2018). </a:t>
            </a:r>
            <a:r>
              <a:rPr lang="en-US" sz="2200" dirty="0">
                <a:solidFill>
                  <a:srgbClr val="00000A"/>
                </a:solidFill>
                <a:effectLst/>
                <a:latin typeface="+mj-lt"/>
                <a:ea typeface="Calibri" panose="020F0502020204030204" pitchFamily="34" charset="0"/>
                <a:cs typeface="Times New Roman" panose="02020603050405020304" pitchFamily="18" charset="0"/>
              </a:rPr>
              <a:t>Cancer Type Prediction and Classification Based on RNA-Sequencing Data. </a:t>
            </a:r>
            <a:r>
              <a:rPr lang="en-IN" sz="2200" i="1" dirty="0">
                <a:solidFill>
                  <a:srgbClr val="00000A"/>
                </a:solidFill>
                <a:effectLst/>
                <a:latin typeface="+mj-lt"/>
                <a:ea typeface="Calibri" panose="020F0502020204030204" pitchFamily="34" charset="0"/>
                <a:cs typeface="Times New Roman" panose="02020603050405020304" pitchFamily="18" charset="0"/>
              </a:rPr>
              <a:t>PMID: 30441551.</a:t>
            </a:r>
            <a:br>
              <a:rPr lang="en-IN" sz="2200" i="1" dirty="0">
                <a:solidFill>
                  <a:srgbClr val="00000A"/>
                </a:solidFill>
                <a:latin typeface="+mj-lt"/>
                <a:ea typeface="Calibri" panose="020F0502020204030204" pitchFamily="34" charset="0"/>
                <a:cs typeface="Times New Roman" panose="02020603050405020304" pitchFamily="18" charset="0"/>
              </a:rPr>
            </a:br>
            <a:r>
              <a:rPr lang="en-US" sz="2200" dirty="0">
                <a:solidFill>
                  <a:srgbClr val="00000A"/>
                </a:solidFill>
                <a:effectLst/>
                <a:latin typeface="+mj-lt"/>
                <a:ea typeface="Calibri" panose="020F0502020204030204" pitchFamily="34" charset="0"/>
                <a:cs typeface="Times New Roman" panose="02020603050405020304" pitchFamily="18" charset="0"/>
              </a:rPr>
              <a:t>[3] Büşra Nur Darendeli, Alper Yılmaz. (2021). Convolutional Neural Network Approach to Predict Tumor Samples Using Gene Expression Data. </a:t>
            </a:r>
            <a:r>
              <a:rPr lang="en-US" sz="2200" i="1" dirty="0">
                <a:solidFill>
                  <a:srgbClr val="00000A"/>
                </a:solidFill>
                <a:effectLst/>
                <a:latin typeface="+mj-lt"/>
                <a:ea typeface="Calibri" panose="020F0502020204030204" pitchFamily="34" charset="0"/>
                <a:cs typeface="Times New Roman" panose="02020603050405020304" pitchFamily="18" charset="0"/>
              </a:rPr>
              <a:t>Journal of Intelligent Systems Theory and Applications,</a:t>
            </a:r>
            <a:r>
              <a:rPr lang="en-US" sz="2200" dirty="0">
                <a:solidFill>
                  <a:srgbClr val="00000A"/>
                </a:solidFill>
                <a:effectLst/>
                <a:latin typeface="+mj-lt"/>
                <a:ea typeface="Calibri" panose="020F0502020204030204" pitchFamily="34" charset="0"/>
                <a:cs typeface="Times New Roman" panose="02020603050405020304" pitchFamily="18" charset="0"/>
              </a:rPr>
              <a:t> </a:t>
            </a:r>
            <a:r>
              <a:rPr lang="en-US" sz="2200" i="1" dirty="0">
                <a:solidFill>
                  <a:srgbClr val="00000A"/>
                </a:solidFill>
                <a:effectLst/>
                <a:latin typeface="+mj-lt"/>
                <a:ea typeface="Calibri" panose="020F0502020204030204" pitchFamily="34" charset="0"/>
                <a:cs typeface="Times New Roman" panose="02020603050405020304" pitchFamily="18" charset="0"/>
              </a:rPr>
              <a:t>Volume 4, Issue 2, 136-141, 23.09.21.</a:t>
            </a:r>
            <a:br>
              <a:rPr lang="en-IN" sz="2200" i="1" dirty="0">
                <a:solidFill>
                  <a:srgbClr val="00000A"/>
                </a:solidFill>
                <a:latin typeface="+mj-lt"/>
                <a:ea typeface="Calibri" panose="020F0502020204030204" pitchFamily="34" charset="0"/>
                <a:cs typeface="Times New Roman" panose="02020603050405020304" pitchFamily="18" charset="0"/>
              </a:rPr>
            </a:br>
            <a:r>
              <a:rPr lang="en-US" sz="2200" dirty="0">
                <a:solidFill>
                  <a:srgbClr val="00000A"/>
                </a:solidFill>
                <a:effectLst/>
                <a:latin typeface="+mj-lt"/>
                <a:ea typeface="Calibri" panose="020F0502020204030204" pitchFamily="34" charset="0"/>
                <a:cs typeface="Times New Roman" panose="02020603050405020304" pitchFamily="18" charset="0"/>
              </a:rPr>
              <a:t>[4] </a:t>
            </a:r>
            <a:r>
              <a:rPr lang="en-US" sz="2200" dirty="0">
                <a:solidFill>
                  <a:srgbClr val="222222"/>
                </a:solidFill>
                <a:effectLst/>
                <a:latin typeface="+mj-lt"/>
                <a:ea typeface="Calibri" panose="020F0502020204030204" pitchFamily="34" charset="0"/>
                <a:cs typeface="Times New Roman" panose="02020603050405020304" pitchFamily="18" charset="0"/>
              </a:rPr>
              <a:t>Albaradei, S., Napolitano, F., Thafar, M. A., Gojobori, T., Essack, M., &amp; Gao, X. (2021). MetaCancer: a deep learning-based pan-cancer metastasis prediction model developed using multiomics data. </a:t>
            </a:r>
            <a:r>
              <a:rPr lang="en-US" sz="2200" i="1" dirty="0">
                <a:solidFill>
                  <a:srgbClr val="222222"/>
                </a:solidFill>
                <a:effectLst/>
                <a:latin typeface="+mj-lt"/>
                <a:ea typeface="Calibri" panose="020F0502020204030204" pitchFamily="34" charset="0"/>
                <a:cs typeface="Times New Roman" panose="02020603050405020304" pitchFamily="18" charset="0"/>
              </a:rPr>
              <a:t>Computational and Structural Biotechnology Journal</a:t>
            </a:r>
            <a:r>
              <a:rPr lang="en-US" sz="2200" dirty="0">
                <a:solidFill>
                  <a:srgbClr val="222222"/>
                </a:solidFill>
                <a:effectLst/>
                <a:latin typeface="+mj-lt"/>
                <a:ea typeface="Calibri" panose="020F0502020204030204" pitchFamily="34" charset="0"/>
                <a:cs typeface="Times New Roman" panose="02020603050405020304" pitchFamily="18" charset="0"/>
              </a:rPr>
              <a:t>, </a:t>
            </a:r>
            <a:r>
              <a:rPr lang="en-US" sz="2200" i="1" dirty="0">
                <a:solidFill>
                  <a:srgbClr val="222222"/>
                </a:solidFill>
                <a:effectLst/>
                <a:latin typeface="+mj-lt"/>
                <a:ea typeface="Calibri" panose="020F0502020204030204" pitchFamily="34" charset="0"/>
                <a:cs typeface="Times New Roman" panose="02020603050405020304" pitchFamily="18" charset="0"/>
              </a:rPr>
              <a:t>19</a:t>
            </a:r>
            <a:r>
              <a:rPr lang="en-US" sz="2200" dirty="0">
                <a:solidFill>
                  <a:srgbClr val="222222"/>
                </a:solidFill>
                <a:effectLst/>
                <a:latin typeface="+mj-lt"/>
                <a:ea typeface="Calibri" panose="020F0502020204030204" pitchFamily="34" charset="0"/>
                <a:cs typeface="Times New Roman" panose="02020603050405020304" pitchFamily="18" charset="0"/>
              </a:rPr>
              <a:t>, 4404-4411.</a:t>
            </a:r>
            <a:br>
              <a:rPr lang="en-US" sz="2200" dirty="0">
                <a:solidFill>
                  <a:srgbClr val="222222"/>
                </a:solidFill>
                <a:effectLst/>
                <a:latin typeface="+mj-lt"/>
                <a:ea typeface="Calibri" panose="020F0502020204030204" pitchFamily="34" charset="0"/>
                <a:cs typeface="Times New Roman" panose="02020603050405020304" pitchFamily="18" charset="0"/>
              </a:rPr>
            </a:br>
            <a:r>
              <a:rPr lang="en-US" sz="2200" dirty="0">
                <a:solidFill>
                  <a:srgbClr val="000000"/>
                </a:solidFill>
                <a:effectLst/>
                <a:latin typeface="+mj-lt"/>
                <a:ea typeface="Calibri" panose="020F0502020204030204" pitchFamily="34" charset="0"/>
                <a:cs typeface="Times New Roman" panose="02020603050405020304" pitchFamily="18" charset="0"/>
              </a:rPr>
              <a:t>[5] Rocha, D., García, I. A., González Montoro, A., Llera, A., Prato, L., Girotti, M. R., &amp; Fernández, E. A. (2021). Pan-Cancer Molecular Patterns and Biological Implications Associated with a Tumor-Specific Molecular Signature. </a:t>
            </a:r>
            <a:r>
              <a:rPr lang="en-US" sz="2200" i="1" dirty="0">
                <a:solidFill>
                  <a:srgbClr val="000000"/>
                </a:solidFill>
                <a:effectLst/>
                <a:latin typeface="+mj-lt"/>
                <a:ea typeface="Calibri" panose="020F0502020204030204" pitchFamily="34" charset="0"/>
                <a:cs typeface="Times New Roman" panose="02020603050405020304" pitchFamily="18" charset="0"/>
              </a:rPr>
              <a:t>Cells</a:t>
            </a:r>
            <a:r>
              <a:rPr lang="en-US" sz="2200" dirty="0">
                <a:solidFill>
                  <a:srgbClr val="000000"/>
                </a:solidFill>
                <a:effectLst/>
                <a:latin typeface="+mj-lt"/>
                <a:ea typeface="Calibri" panose="020F0502020204030204" pitchFamily="34" charset="0"/>
                <a:cs typeface="Times New Roman" panose="02020603050405020304" pitchFamily="18" charset="0"/>
              </a:rPr>
              <a:t>, </a:t>
            </a:r>
            <a:r>
              <a:rPr lang="en-US" sz="2200" i="1" dirty="0">
                <a:solidFill>
                  <a:srgbClr val="000000"/>
                </a:solidFill>
                <a:effectLst/>
                <a:latin typeface="+mj-lt"/>
                <a:ea typeface="Calibri" panose="020F0502020204030204" pitchFamily="34" charset="0"/>
                <a:cs typeface="Times New Roman" panose="02020603050405020304" pitchFamily="18" charset="0"/>
              </a:rPr>
              <a:t>10</a:t>
            </a:r>
            <a:r>
              <a:rPr lang="en-US" sz="2200" dirty="0">
                <a:solidFill>
                  <a:srgbClr val="000000"/>
                </a:solidFill>
                <a:effectLst/>
                <a:latin typeface="+mj-lt"/>
                <a:ea typeface="Calibri" panose="020F0502020204030204" pitchFamily="34" charset="0"/>
                <a:cs typeface="Times New Roman" panose="02020603050405020304" pitchFamily="18" charset="0"/>
              </a:rPr>
              <a:t>(1), 45.</a:t>
            </a:r>
            <a:br>
              <a:rPr lang="en-IN" sz="2200" dirty="0">
                <a:solidFill>
                  <a:srgbClr val="00000A"/>
                </a:solidFill>
                <a:latin typeface="+mj-lt"/>
                <a:ea typeface="Calibri" panose="020F0502020204030204" pitchFamily="34" charset="0"/>
                <a:cs typeface="Times New Roman" panose="02020603050405020304" pitchFamily="18" charset="0"/>
              </a:rPr>
            </a:br>
            <a:r>
              <a:rPr lang="en-US" sz="2200" dirty="0">
                <a:solidFill>
                  <a:srgbClr val="000000"/>
                </a:solidFill>
                <a:effectLst/>
                <a:latin typeface="+mj-lt"/>
                <a:ea typeface="Calibri" panose="020F0502020204030204" pitchFamily="34" charset="0"/>
                <a:cs typeface="Times New Roman" panose="02020603050405020304" pitchFamily="18" charset="0"/>
              </a:rPr>
              <a:t>[6] Kim, B. H., Yu, K., &amp; Lee, P. C. (2020). Cancer classification of single-cell gene expression data by neural network. </a:t>
            </a:r>
            <a:r>
              <a:rPr lang="en-US" sz="2200" i="1" dirty="0">
                <a:solidFill>
                  <a:srgbClr val="000000"/>
                </a:solidFill>
                <a:effectLst/>
                <a:latin typeface="+mj-lt"/>
                <a:ea typeface="Calibri" panose="020F0502020204030204" pitchFamily="34" charset="0"/>
                <a:cs typeface="Times New Roman" panose="02020603050405020304" pitchFamily="18" charset="0"/>
              </a:rPr>
              <a:t>Bioinformatics</a:t>
            </a:r>
            <a:r>
              <a:rPr lang="en-US" sz="2200" dirty="0">
                <a:solidFill>
                  <a:srgbClr val="000000"/>
                </a:solidFill>
                <a:effectLst/>
                <a:latin typeface="+mj-lt"/>
                <a:ea typeface="Calibri" panose="020F0502020204030204" pitchFamily="34" charset="0"/>
                <a:cs typeface="Times New Roman" panose="02020603050405020304" pitchFamily="18" charset="0"/>
              </a:rPr>
              <a:t>, </a:t>
            </a:r>
            <a:r>
              <a:rPr lang="en-US" sz="2200" i="1" dirty="0">
                <a:solidFill>
                  <a:srgbClr val="000000"/>
                </a:solidFill>
                <a:effectLst/>
                <a:latin typeface="+mj-lt"/>
                <a:ea typeface="Calibri" panose="020F0502020204030204" pitchFamily="34" charset="0"/>
                <a:cs typeface="Times New Roman" panose="02020603050405020304" pitchFamily="18" charset="0"/>
              </a:rPr>
              <a:t>36</a:t>
            </a:r>
            <a:r>
              <a:rPr lang="en-US" sz="2200" dirty="0">
                <a:solidFill>
                  <a:srgbClr val="000000"/>
                </a:solidFill>
                <a:effectLst/>
                <a:latin typeface="+mj-lt"/>
                <a:ea typeface="Calibri" panose="020F0502020204030204" pitchFamily="34" charset="0"/>
                <a:cs typeface="Times New Roman" panose="02020603050405020304" pitchFamily="18" charset="0"/>
              </a:rPr>
              <a:t>(5), 1360-1366.</a:t>
            </a:r>
            <a:br>
              <a:rPr lang="en-IN" sz="2200" dirty="0">
                <a:solidFill>
                  <a:srgbClr val="00000A"/>
                </a:solidFill>
                <a:latin typeface="+mj-lt"/>
                <a:ea typeface="Calibri" panose="020F0502020204030204" pitchFamily="34" charset="0"/>
                <a:cs typeface="Times New Roman" panose="02020603050405020304" pitchFamily="18" charset="0"/>
              </a:rPr>
            </a:br>
            <a:r>
              <a:rPr lang="en-US" sz="2200" dirty="0">
                <a:solidFill>
                  <a:srgbClr val="000000"/>
                </a:solidFill>
                <a:effectLst/>
                <a:latin typeface="+mj-lt"/>
                <a:ea typeface="Calibri" panose="020F0502020204030204" pitchFamily="34" charset="0"/>
                <a:cs typeface="Times New Roman" panose="02020603050405020304" pitchFamily="18" charset="0"/>
              </a:rPr>
              <a:t>[7] </a:t>
            </a:r>
            <a:r>
              <a:rPr lang="en-US" sz="2200" dirty="0">
                <a:solidFill>
                  <a:srgbClr val="00000A"/>
                </a:solidFill>
                <a:effectLst/>
                <a:latin typeface="+mj-lt"/>
                <a:ea typeface="Calibri" panose="020F0502020204030204" pitchFamily="34" charset="0"/>
                <a:cs typeface="Times New Roman" panose="02020603050405020304" pitchFamily="18" charset="0"/>
              </a:rPr>
              <a:t>Wang L, Chu F, Xie W, “Accurate cancer classification using expressions of very few genes”, </a:t>
            </a:r>
            <a:r>
              <a:rPr lang="en-US" sz="2200" i="1" dirty="0">
                <a:solidFill>
                  <a:srgbClr val="00000A"/>
                </a:solidFill>
                <a:effectLst/>
                <a:latin typeface="+mj-lt"/>
                <a:ea typeface="Calibri" panose="020F0502020204030204" pitchFamily="34" charset="0"/>
                <a:cs typeface="Times New Roman" panose="02020603050405020304" pitchFamily="18" charset="0"/>
              </a:rPr>
              <a:t>IEEE Transactions on Computational   Biology and Bioinformatics, vol. 4, no. 1, 2007, pp. 40–53.</a:t>
            </a:r>
            <a:br>
              <a:rPr lang="en-IN" sz="2200" i="1" dirty="0">
                <a:solidFill>
                  <a:srgbClr val="00000A"/>
                </a:solidFill>
                <a:latin typeface="+mj-lt"/>
                <a:ea typeface="Calibri" panose="020F0502020204030204" pitchFamily="34" charset="0"/>
                <a:cs typeface="Times New Roman" panose="02020603050405020304" pitchFamily="18" charset="0"/>
              </a:rPr>
            </a:br>
            <a:r>
              <a:rPr lang="en-US" sz="2200" dirty="0">
                <a:solidFill>
                  <a:srgbClr val="00000A"/>
                </a:solidFill>
                <a:effectLst/>
                <a:latin typeface="+mj-lt"/>
                <a:ea typeface="Calibri" panose="020F0502020204030204" pitchFamily="34" charset="0"/>
                <a:cs typeface="Times New Roman" panose="02020603050405020304" pitchFamily="18" charset="0"/>
              </a:rPr>
              <a:t>[8] Zexuan Zhu, Y. S. Ong and M. Zurada, Identification of full and partial class relevant genes, </a:t>
            </a:r>
            <a:r>
              <a:rPr lang="en-US" sz="2200" i="1" dirty="0">
                <a:solidFill>
                  <a:srgbClr val="00000A"/>
                </a:solidFill>
                <a:effectLst/>
                <a:latin typeface="+mj-lt"/>
                <a:ea typeface="Calibri" panose="020F0502020204030204" pitchFamily="34" charset="0"/>
                <a:cs typeface="Times New Roman" panose="02020603050405020304" pitchFamily="18" charset="0"/>
              </a:rPr>
              <a:t>IEEE/ACM Transactions on Computational Biology and Bioinformatics</a:t>
            </a:r>
            <a:r>
              <a:rPr lang="en-US" sz="2200" dirty="0">
                <a:solidFill>
                  <a:srgbClr val="00000A"/>
                </a:solidFill>
                <a:effectLst/>
                <a:latin typeface="+mj-lt"/>
                <a:ea typeface="Calibri" panose="020F0502020204030204" pitchFamily="34" charset="0"/>
                <a:cs typeface="Times New Roman" panose="02020603050405020304" pitchFamily="18" charset="0"/>
              </a:rPr>
              <a:t>, </a:t>
            </a:r>
            <a:r>
              <a:rPr lang="en-US" sz="2200" i="1" dirty="0">
                <a:solidFill>
                  <a:srgbClr val="00000A"/>
                </a:solidFill>
                <a:effectLst/>
                <a:latin typeface="+mj-lt"/>
                <a:ea typeface="Calibri" panose="020F0502020204030204" pitchFamily="34" charset="0"/>
                <a:cs typeface="Times New Roman" panose="02020603050405020304" pitchFamily="18" charset="0"/>
              </a:rPr>
              <a:t>vol. 7, no. 2, pp. 263-277, 2010.</a:t>
            </a:r>
            <a:endParaRPr lang="en-IN" sz="2200" dirty="0">
              <a:solidFill>
                <a:srgbClr val="00000A"/>
              </a:solidFill>
              <a:effectLst/>
              <a:latin typeface="+mj-lt"/>
              <a:ea typeface="Calibri" panose="020F0502020204030204" pitchFamily="34" charset="0"/>
              <a:cs typeface="Times New Roman" panose="02020603050405020304" pitchFamily="18" charset="0"/>
            </a:endParaRPr>
          </a:p>
          <a:p>
            <a:pPr marL="0" indent="0">
              <a:lnSpc>
                <a:spcPct val="115000"/>
              </a:lnSpc>
              <a:spcBef>
                <a:spcPts val="0"/>
              </a:spcBef>
              <a:buNone/>
              <a:tabLst>
                <a:tab pos="857250" algn="l"/>
              </a:tabLst>
            </a:pPr>
            <a:endParaRPr lang="en-US" sz="2200" dirty="0">
              <a:latin typeface="+mj-lt"/>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33509744" y="21540932"/>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References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1261269" y="17072324"/>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Introduction</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61674" y="11560833"/>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Proposed Solution</a:t>
            </a:r>
          </a:p>
        </p:txBody>
      </p:sp>
      <p:sp>
        <p:nvSpPr>
          <p:cNvPr id="66" name="TextBox 65">
            <a:extLst>
              <a:ext uri="{FF2B5EF4-FFF2-40B4-BE49-F238E27FC236}">
                <a16:creationId xmlns:a16="http://schemas.microsoft.com/office/drawing/2014/main" id="{223EAA92-7B93-4F15-A4CA-18552CBA76AE}"/>
              </a:ext>
            </a:extLst>
          </p:cNvPr>
          <p:cNvSpPr txBox="1"/>
          <p:nvPr/>
        </p:nvSpPr>
        <p:spPr>
          <a:xfrm>
            <a:off x="11734800" y="19757990"/>
            <a:ext cx="9601200" cy="461665"/>
          </a:xfrm>
          <a:prstGeom prst="rect">
            <a:avLst/>
          </a:prstGeom>
          <a:noFill/>
        </p:spPr>
        <p:txBody>
          <a:bodyPr wrap="square" rtlCol="0">
            <a:spAutoFit/>
          </a:bodyPr>
          <a:lstStyle>
            <a:defPPr>
              <a:defRPr kern="1200" smtId="4294967295"/>
            </a:defPPr>
          </a:lstStyle>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716F17B6-B5C7-4922-B9E2-CD14BD16A568}"/>
              </a:ext>
            </a:extLst>
          </p:cNvPr>
          <p:cNvSpPr txBox="1"/>
          <p:nvPr/>
        </p:nvSpPr>
        <p:spPr>
          <a:xfrm>
            <a:off x="11795332" y="23605343"/>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Methodology</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Results</a:t>
            </a:r>
          </a:p>
        </p:txBody>
      </p:sp>
      <p:sp>
        <p:nvSpPr>
          <p:cNvPr id="10" name="TextBox 9">
            <a:extLst>
              <a:ext uri="{FF2B5EF4-FFF2-40B4-BE49-F238E27FC236}">
                <a16:creationId xmlns:a16="http://schemas.microsoft.com/office/drawing/2014/main" id="{C4BF50B2-DE56-48AA-A13B-5CCA7CB8BFE8}"/>
              </a:ext>
            </a:extLst>
          </p:cNvPr>
          <p:cNvSpPr txBox="1"/>
          <p:nvPr/>
        </p:nvSpPr>
        <p:spPr>
          <a:xfrm>
            <a:off x="1279072" y="27957045"/>
            <a:ext cx="9465128" cy="646331"/>
          </a:xfrm>
          <a:prstGeom prst="rect">
            <a:avLst/>
          </a:prstGeom>
          <a:noFill/>
        </p:spPr>
        <p:txBody>
          <a:bodyPr wrap="square" rtlCol="0">
            <a:spAutoFit/>
          </a:bodyPr>
          <a:lstStyle/>
          <a:p>
            <a:r>
              <a:rPr lang="en-US" sz="3600" dirty="0">
                <a:solidFill>
                  <a:schemeClr val="accent5">
                    <a:lumMod val="75000"/>
                  </a:schemeClr>
                </a:solidFill>
                <a:latin typeface="+mn-lt"/>
              </a:rPr>
              <a:t>Problem Statement</a:t>
            </a:r>
            <a:endParaRPr lang="en-IN" sz="3600" dirty="0">
              <a:solidFill>
                <a:schemeClr val="accent5">
                  <a:lumMod val="75000"/>
                </a:schemeClr>
              </a:solidFill>
              <a:latin typeface="+mn-lt"/>
            </a:endParaRPr>
          </a:p>
        </p:txBody>
      </p:sp>
      <p:sp>
        <p:nvSpPr>
          <p:cNvPr id="17" name="TextBox 16">
            <a:extLst>
              <a:ext uri="{FF2B5EF4-FFF2-40B4-BE49-F238E27FC236}">
                <a16:creationId xmlns:a16="http://schemas.microsoft.com/office/drawing/2014/main" id="{8F824E8E-9C44-46D3-A39E-C49DC20D0462}"/>
              </a:ext>
            </a:extLst>
          </p:cNvPr>
          <p:cNvSpPr txBox="1"/>
          <p:nvPr/>
        </p:nvSpPr>
        <p:spPr>
          <a:xfrm>
            <a:off x="1259431" y="29175544"/>
            <a:ext cx="8494169" cy="1815882"/>
          </a:xfrm>
          <a:prstGeom prst="rect">
            <a:avLst/>
          </a:prstGeom>
          <a:noFill/>
        </p:spPr>
        <p:txBody>
          <a:bodyPr wrap="square" rtlCol="0">
            <a:spAutoFit/>
          </a:bodyPr>
          <a:lstStyle/>
          <a:p>
            <a:r>
              <a:rPr lang="en-US" sz="2800" dirty="0">
                <a:solidFill>
                  <a:srgbClr val="00000A"/>
                </a:solidFill>
                <a:effectLst/>
                <a:latin typeface="Times New Roman" panose="02020603050405020304" pitchFamily="18" charset="0"/>
                <a:ea typeface="Calibri" panose="020F0502020204030204" pitchFamily="34" charset="0"/>
              </a:rPr>
              <a:t>To develop an approach and test it for accurate identification and prediction of the subtypes of various cancerous tumors.</a:t>
            </a:r>
            <a:br>
              <a:rPr lang="en-US" sz="2800" b="1" dirty="0">
                <a:solidFill>
                  <a:srgbClr val="00000A"/>
                </a:solidFill>
                <a:effectLst/>
                <a:latin typeface="Times New Roman" panose="02020603050405020304" pitchFamily="18" charset="0"/>
                <a:ea typeface="Calibri" panose="020F0502020204030204" pitchFamily="34" charset="0"/>
              </a:rPr>
            </a:br>
            <a:endParaRPr lang="en-US" sz="2800" dirty="0">
              <a:latin typeface="+mn-lt"/>
            </a:endParaRPr>
          </a:p>
        </p:txBody>
      </p:sp>
      <p:sp>
        <p:nvSpPr>
          <p:cNvPr id="19" name="TextBox 18">
            <a:extLst>
              <a:ext uri="{FF2B5EF4-FFF2-40B4-BE49-F238E27FC236}">
                <a16:creationId xmlns:a16="http://schemas.microsoft.com/office/drawing/2014/main" id="{C1477D84-AD6F-4980-ABFC-C407D425B1B0}"/>
              </a:ext>
            </a:extLst>
          </p:cNvPr>
          <p:cNvSpPr txBox="1"/>
          <p:nvPr/>
        </p:nvSpPr>
        <p:spPr>
          <a:xfrm>
            <a:off x="1153318" y="8739048"/>
            <a:ext cx="8948966" cy="7417415"/>
          </a:xfrm>
          <a:prstGeom prst="rect">
            <a:avLst/>
          </a:prstGeom>
          <a:noFill/>
        </p:spPr>
        <p:txBody>
          <a:bodyPr wrap="square" rtlCol="0">
            <a:spAutoFit/>
          </a:bodyPr>
          <a:lstStyle/>
          <a:p>
            <a:r>
              <a:rPr lang="en-US" sz="2800" dirty="0"/>
              <a:t>Cancer is caused as a result of unconstrained cell growth. It has several subtypes, identification of these subtypes in a quick and efficient manner is crucial in the treatment of cancer patients. The TCGA RNA-Seq dataset is chosen for training the Deep Learning based CNN model to predict the subtypes of cancer. Several pre-processing methods are applied. The feature selection technique used is Recursive Feature Elimination, it helps select 50 genes out of the available 20,531 genes. The gene data corresponding to each patient is stored in a NumPy array. The array is then used to create heat maps. The dataset contains 33 labels. The CNN model consists of several convolutional layers, pooling layers, batch normalization layers, dense layers and dropout layer. ReLu &amp; Softmax are the activation functions used. In order to avoid overfitting a dropout rate of 0.15 is used. The model provides a test accuracy of 73.87%.</a:t>
            </a:r>
          </a:p>
          <a:p>
            <a:endParaRPr lang="en-IN" sz="2800" dirty="0"/>
          </a:p>
        </p:txBody>
      </p:sp>
      <p:sp>
        <p:nvSpPr>
          <p:cNvPr id="20" name="TextBox 19">
            <a:extLst>
              <a:ext uri="{FF2B5EF4-FFF2-40B4-BE49-F238E27FC236}">
                <a16:creationId xmlns:a16="http://schemas.microsoft.com/office/drawing/2014/main" id="{2A718C2E-16EC-48FF-AC43-BE1789811ED2}"/>
              </a:ext>
            </a:extLst>
          </p:cNvPr>
          <p:cNvSpPr txBox="1"/>
          <p:nvPr/>
        </p:nvSpPr>
        <p:spPr>
          <a:xfrm>
            <a:off x="1261269" y="18267368"/>
            <a:ext cx="9012011" cy="9595704"/>
          </a:xfrm>
          <a:prstGeom prst="rect">
            <a:avLst/>
          </a:prstGeom>
          <a:noFill/>
        </p:spPr>
        <p:txBody>
          <a:bodyPr wrap="square" rtlCol="0">
            <a:spAutoFit/>
          </a:bodyPr>
          <a:lstStyle/>
          <a:p>
            <a:pPr>
              <a:lnSpc>
                <a:spcPct val="115000"/>
              </a:lnSpc>
              <a:spcAft>
                <a:spcPts val="1000"/>
              </a:spcAft>
            </a:pPr>
            <a:r>
              <a:rPr lang="en-US" sz="2800" dirty="0">
                <a:solidFill>
                  <a:srgbClr val="00000A"/>
                </a:solidFill>
                <a:effectLst/>
                <a:latin typeface="+mj-lt"/>
                <a:ea typeface="Calibri" panose="020F0502020204030204" pitchFamily="34" charset="0"/>
                <a:cs typeface="Times New Roman" panose="02020603050405020304" pitchFamily="18" charset="0"/>
              </a:rPr>
              <a:t>Cancer is ranked as the second biggest cause of death worldwide, accounting for one out of every six fatalities. To reduce the impact of cancer on people's health, significant research initiatives have been directed towards its screening and therapy strategies. The goal of cancer diagnosis is to classify tumors and identify indicators for each malignancy so that we may construct a learning system that can detect cancer early on. The need for implementing Artificial Intelligence to identify new genetic markers is becoming a crucial element in many biomedical applications, with heightened understanding of targeted therapy and timely identification strategies progressing over decades of technological advancements, accomplishing a responsiveness of around 80%. </a:t>
            </a:r>
            <a:endParaRPr lang="en-IN" sz="2800" dirty="0">
              <a:solidFill>
                <a:srgbClr val="00000A"/>
              </a:solidFill>
              <a:latin typeface="+mj-lt"/>
              <a:ea typeface="Calibri" panose="020F0502020204030204" pitchFamily="34" charset="0"/>
              <a:cs typeface="Times New Roman" panose="02020603050405020304" pitchFamily="18" charset="0"/>
            </a:endParaRPr>
          </a:p>
          <a:p>
            <a:pPr>
              <a:lnSpc>
                <a:spcPct val="115000"/>
              </a:lnSpc>
              <a:spcAft>
                <a:spcPts val="1000"/>
              </a:spcAft>
            </a:pPr>
            <a:r>
              <a:rPr lang="en-US" sz="2800" dirty="0">
                <a:solidFill>
                  <a:srgbClr val="00000A"/>
                </a:solidFill>
                <a:effectLst/>
                <a:latin typeface="+mj-lt"/>
                <a:ea typeface="Calibri" panose="020F0502020204030204" pitchFamily="34" charset="0"/>
              </a:rPr>
              <a:t>The Cancer Genome Atlas (TCGA), which contains more than 11,000 tumors representing 33 of the most common types of cancer, is a well-known resource for cancer transcriptome profiling.</a:t>
            </a:r>
            <a:br>
              <a:rPr lang="en-US" sz="2800" dirty="0">
                <a:solidFill>
                  <a:srgbClr val="00000A"/>
                </a:solidFill>
                <a:effectLst/>
                <a:latin typeface="+mj-lt"/>
                <a:ea typeface="Calibri" panose="020F0502020204030204" pitchFamily="34" charset="0"/>
              </a:rPr>
            </a:br>
            <a:endParaRPr lang="en-IN" sz="2800" dirty="0">
              <a:latin typeface="+mj-lt"/>
            </a:endParaRPr>
          </a:p>
        </p:txBody>
      </p:sp>
      <p:sp>
        <p:nvSpPr>
          <p:cNvPr id="21" name="TextBox 20">
            <a:extLst>
              <a:ext uri="{FF2B5EF4-FFF2-40B4-BE49-F238E27FC236}">
                <a16:creationId xmlns:a16="http://schemas.microsoft.com/office/drawing/2014/main" id="{24215694-4F86-4C0E-9CA4-40192CC3BFBE}"/>
              </a:ext>
            </a:extLst>
          </p:cNvPr>
          <p:cNvSpPr txBox="1"/>
          <p:nvPr/>
        </p:nvSpPr>
        <p:spPr>
          <a:xfrm>
            <a:off x="11732044" y="12384706"/>
            <a:ext cx="10171487" cy="5863144"/>
          </a:xfrm>
          <a:prstGeom prst="rect">
            <a:avLst/>
          </a:prstGeom>
          <a:noFill/>
        </p:spPr>
        <p:txBody>
          <a:bodyPr wrap="square" rtlCol="0">
            <a:spAutoFit/>
          </a:bodyPr>
          <a:lstStyle/>
          <a:p>
            <a:pPr indent="0">
              <a:lnSpc>
                <a:spcPct val="115000"/>
              </a:lnSpc>
              <a:spcAft>
                <a:spcPts val="1000"/>
              </a:spcAft>
              <a:buNone/>
              <a:tabLst>
                <a:tab pos="857250" algn="l"/>
              </a:tabLst>
            </a:pPr>
            <a:r>
              <a:rPr lang="en-US" sz="2800" dirty="0">
                <a:effectLst/>
              </a:rPr>
              <a:t>The proposed solution is a Deep Learning based CNN model which predicts the subtypes of cancer. The architecture of the </a:t>
            </a:r>
            <a:r>
              <a:rPr lang="en-US" sz="2800" dirty="0"/>
              <a:t>model is </a:t>
            </a:r>
            <a:r>
              <a:rPr lang="en-US" sz="2800" dirty="0">
                <a:effectLst/>
              </a:rPr>
              <a:t>represented by Figure.2.1 and Figure. 2.2.  The model consists of 7 convolutional layers each consisting of a kernel size of 3x3, 7 pooling </a:t>
            </a:r>
            <a:r>
              <a:rPr lang="en-US" sz="2800" dirty="0">
                <a:effectLst/>
                <a:cs typeface="Times New Roman" panose="02020603050405020304" pitchFamily="18" charset="0"/>
              </a:rPr>
              <a:t>layers, 7 batch normalization layers, 2 dense layers and 1 dropout layer. ReLu is the activation function used for the aforementioned layers. Softmax is the activation function used for the last dense layer. In order to avoid overfitting, the dropout rate of 0.15 is used. </a:t>
            </a:r>
          </a:p>
          <a:p>
            <a:pPr indent="0">
              <a:lnSpc>
                <a:spcPct val="115000"/>
              </a:lnSpc>
              <a:spcAft>
                <a:spcPts val="1000"/>
              </a:spcAft>
              <a:buNone/>
              <a:tabLst>
                <a:tab pos="857250" algn="l"/>
              </a:tabLst>
            </a:pPr>
            <a:endParaRPr lang="en-US" sz="2800" dirty="0">
              <a:cs typeface="Times New Roman" panose="02020603050405020304" pitchFamily="18" charset="0"/>
            </a:endParaRPr>
          </a:p>
          <a:p>
            <a:pPr indent="0">
              <a:lnSpc>
                <a:spcPct val="115000"/>
              </a:lnSpc>
              <a:spcAft>
                <a:spcPts val="1000"/>
              </a:spcAft>
              <a:buNone/>
              <a:tabLst>
                <a:tab pos="857250" algn="l"/>
              </a:tabLst>
            </a:pPr>
            <a:endParaRPr lang="en-IN" sz="2800" dirty="0">
              <a:effectLst/>
              <a:cs typeface="Times New Roman" panose="02020603050405020304" pitchFamily="18" charset="0"/>
            </a:endParaRPr>
          </a:p>
          <a:p>
            <a:pPr algn="just"/>
            <a:endParaRPr lang="en-IN" sz="2800" dirty="0"/>
          </a:p>
        </p:txBody>
      </p:sp>
      <p:sp>
        <p:nvSpPr>
          <p:cNvPr id="22" name="TextBox 21">
            <a:extLst>
              <a:ext uri="{FF2B5EF4-FFF2-40B4-BE49-F238E27FC236}">
                <a16:creationId xmlns:a16="http://schemas.microsoft.com/office/drawing/2014/main" id="{8B1C8704-814B-49B7-8456-EB26A35C6DC8}"/>
              </a:ext>
            </a:extLst>
          </p:cNvPr>
          <p:cNvSpPr txBox="1"/>
          <p:nvPr/>
        </p:nvSpPr>
        <p:spPr>
          <a:xfrm>
            <a:off x="11689784" y="8062818"/>
            <a:ext cx="9601200" cy="646331"/>
          </a:xfrm>
          <a:prstGeom prst="rect">
            <a:avLst/>
          </a:prstGeom>
          <a:noFill/>
        </p:spPr>
        <p:txBody>
          <a:bodyPr wrap="square" rtlCol="0">
            <a:spAutoFit/>
          </a:bodyPr>
          <a:lstStyle/>
          <a:p>
            <a:r>
              <a:rPr lang="en-US" sz="3600" dirty="0">
                <a:solidFill>
                  <a:schemeClr val="accent5">
                    <a:lumMod val="75000"/>
                  </a:schemeClr>
                </a:solidFill>
                <a:cs typeface="Times New Roman" panose="02020603050405020304" pitchFamily="18" charset="0"/>
              </a:rPr>
              <a:t>Objectives</a:t>
            </a:r>
            <a:endParaRPr lang="en-IN" sz="3600" dirty="0">
              <a:solidFill>
                <a:schemeClr val="accent5">
                  <a:lumMod val="75000"/>
                </a:schemeClr>
              </a:solidFill>
              <a:cs typeface="Times New Roman" panose="02020603050405020304" pitchFamily="18" charset="0"/>
            </a:endParaRPr>
          </a:p>
        </p:txBody>
      </p:sp>
      <p:sp>
        <p:nvSpPr>
          <p:cNvPr id="23" name="TextBox 22">
            <a:extLst>
              <a:ext uri="{FF2B5EF4-FFF2-40B4-BE49-F238E27FC236}">
                <a16:creationId xmlns:a16="http://schemas.microsoft.com/office/drawing/2014/main" id="{AD934EE0-452E-4037-8174-1A9CD5797C7C}"/>
              </a:ext>
            </a:extLst>
          </p:cNvPr>
          <p:cNvSpPr txBox="1"/>
          <p:nvPr/>
        </p:nvSpPr>
        <p:spPr>
          <a:xfrm>
            <a:off x="11689784" y="9278190"/>
            <a:ext cx="9601200" cy="523220"/>
          </a:xfrm>
          <a:prstGeom prst="rect">
            <a:avLst/>
          </a:prstGeom>
          <a:noFill/>
        </p:spPr>
        <p:txBody>
          <a:bodyPr wrap="square" rtlCol="0">
            <a:spAutoFit/>
          </a:bodyPr>
          <a:lstStyle/>
          <a:p>
            <a:pPr marL="457200" indent="-457200" algn="just">
              <a:buFont typeface="Arial" panose="020B0604020202020204" pitchFamily="34" charset="0"/>
              <a:buChar char="•"/>
            </a:pPr>
            <a:endParaRPr lang="en-IN" sz="2800" dirty="0"/>
          </a:p>
        </p:txBody>
      </p:sp>
      <p:sp>
        <p:nvSpPr>
          <p:cNvPr id="25" name="TextBox 24">
            <a:extLst>
              <a:ext uri="{FF2B5EF4-FFF2-40B4-BE49-F238E27FC236}">
                <a16:creationId xmlns:a16="http://schemas.microsoft.com/office/drawing/2014/main" id="{67CF8C0D-F0D5-4190-809F-F1756C290B54}"/>
              </a:ext>
            </a:extLst>
          </p:cNvPr>
          <p:cNvSpPr txBox="1"/>
          <p:nvPr/>
        </p:nvSpPr>
        <p:spPr>
          <a:xfrm>
            <a:off x="33333531" y="13806605"/>
            <a:ext cx="9635558" cy="954107"/>
          </a:xfrm>
          <a:prstGeom prst="rect">
            <a:avLst/>
          </a:prstGeom>
          <a:noFill/>
        </p:spPr>
        <p:txBody>
          <a:bodyPr wrap="square" rtlCol="0">
            <a:spAutoFit/>
          </a:bodyPr>
          <a:lstStyle/>
          <a:p>
            <a:pPr marL="514350" lvl="0" indent="-514350" algn="just">
              <a:buFont typeface="Arial" panose="020B0604020202020204" pitchFamily="34" charset="0"/>
              <a:buChar char="•"/>
            </a:pPr>
            <a:r>
              <a:rPr lang="en-US" sz="2800" dirty="0"/>
              <a:t>The model helps predict the subtypes of cancer </a:t>
            </a:r>
            <a:endParaRPr lang="en-IN" sz="2800" dirty="0"/>
          </a:p>
          <a:p>
            <a:pPr marL="514350" lvl="0" indent="-514350" algn="just">
              <a:buFont typeface="Arial" panose="020B0604020202020204" pitchFamily="34" charset="0"/>
              <a:buChar char="•"/>
            </a:pPr>
            <a:r>
              <a:rPr lang="en-US" sz="2800" dirty="0"/>
              <a:t>The model makes use of multiclass dataset </a:t>
            </a:r>
            <a:endParaRPr lang="en-IN" sz="2800" dirty="0"/>
          </a:p>
        </p:txBody>
      </p:sp>
      <p:sp>
        <p:nvSpPr>
          <p:cNvPr id="27" name="TextBox 26">
            <a:extLst>
              <a:ext uri="{FF2B5EF4-FFF2-40B4-BE49-F238E27FC236}">
                <a16:creationId xmlns:a16="http://schemas.microsoft.com/office/drawing/2014/main" id="{7A6E1B96-F8AE-4ADD-AA6D-65624C04C998}"/>
              </a:ext>
            </a:extLst>
          </p:cNvPr>
          <p:cNvSpPr txBox="1"/>
          <p:nvPr/>
        </p:nvSpPr>
        <p:spPr>
          <a:xfrm>
            <a:off x="33375600" y="16764548"/>
            <a:ext cx="8229600" cy="954107"/>
          </a:xfrm>
          <a:prstGeom prst="rect">
            <a:avLst/>
          </a:prstGeom>
          <a:noFill/>
        </p:spPr>
        <p:txBody>
          <a:bodyPr wrap="square" rtlCol="0">
            <a:spAutoFit/>
          </a:bodyPr>
          <a:lstStyle/>
          <a:p>
            <a:r>
              <a:rPr lang="en-US" sz="2800" dirty="0"/>
              <a:t>A front-end system can be implemented to accept images and predict the subtypes of cancer </a:t>
            </a:r>
          </a:p>
        </p:txBody>
      </p:sp>
      <p:pic>
        <p:nvPicPr>
          <p:cNvPr id="43" name="image1.png" descr="Text&#10;&#10;Description automatically generated"/>
          <p:cNvPicPr/>
          <p:nvPr/>
        </p:nvPicPr>
        <p:blipFill>
          <a:blip r:embed="rId6"/>
          <a:srcRect/>
          <a:stretch>
            <a:fillRect/>
          </a:stretch>
        </p:blipFill>
        <p:spPr>
          <a:xfrm>
            <a:off x="762000" y="457200"/>
            <a:ext cx="5410201" cy="1752477"/>
          </a:xfrm>
          <a:prstGeom prst="rect">
            <a:avLst/>
          </a:prstGeom>
          <a:ln/>
        </p:spPr>
      </p:pic>
      <p:sp>
        <p:nvSpPr>
          <p:cNvPr id="44" name="TextBox 43">
            <a:extLst>
              <a:ext uri="{FF2B5EF4-FFF2-40B4-BE49-F238E27FC236}">
                <a16:creationId xmlns:a16="http://schemas.microsoft.com/office/drawing/2014/main" id="{40C1087A-0BBE-25E4-C97B-6841331FE639}"/>
              </a:ext>
            </a:extLst>
          </p:cNvPr>
          <p:cNvSpPr txBox="1"/>
          <p:nvPr/>
        </p:nvSpPr>
        <p:spPr>
          <a:xfrm>
            <a:off x="11799418" y="8897844"/>
            <a:ext cx="8774583" cy="2419380"/>
          </a:xfrm>
          <a:prstGeom prst="rect">
            <a:avLst/>
          </a:prstGeom>
          <a:noFill/>
        </p:spPr>
        <p:txBody>
          <a:bodyPr wrap="square" rtlCol="0">
            <a:spAutoFit/>
          </a:bodyPr>
          <a:lstStyle/>
          <a:p>
            <a:pPr marL="457200" indent="-457200" algn="just">
              <a:lnSpc>
                <a:spcPct val="115000"/>
              </a:lnSpc>
              <a:spcAft>
                <a:spcPts val="1000"/>
              </a:spcAft>
              <a:buFont typeface="Arial" panose="020B0604020202020204" pitchFamily="34" charset="0"/>
              <a:buChar char="•"/>
              <a:tabLst>
                <a:tab pos="857250" algn="l"/>
              </a:tabLst>
            </a:pPr>
            <a:r>
              <a:rPr lang="en-US" sz="2800" dirty="0">
                <a:solidFill>
                  <a:srgbClr val="00000A"/>
                </a:solidFill>
                <a:effectLst/>
                <a:latin typeface="+mj-lt"/>
                <a:ea typeface="Calibri" panose="020F0502020204030204" pitchFamily="34" charset="0"/>
                <a:cs typeface="Times New Roman" panose="02020603050405020304" pitchFamily="18" charset="0"/>
              </a:rPr>
              <a:t>To s</a:t>
            </a:r>
            <a:r>
              <a:rPr lang="en-US" sz="2800" dirty="0">
                <a:solidFill>
                  <a:srgbClr val="00000A"/>
                </a:solidFill>
                <a:latin typeface="+mj-lt"/>
                <a:ea typeface="Calibri" panose="020F0502020204030204" pitchFamily="34" charset="0"/>
                <a:cs typeface="Times New Roman" panose="02020603050405020304" pitchFamily="18" charset="0"/>
              </a:rPr>
              <a:t>t</a:t>
            </a:r>
            <a:r>
              <a:rPr lang="en-US" sz="2800" dirty="0">
                <a:solidFill>
                  <a:srgbClr val="00000A"/>
                </a:solidFill>
                <a:effectLst/>
                <a:latin typeface="+mj-lt"/>
                <a:ea typeface="Calibri" panose="020F0502020204030204" pitchFamily="34" charset="0"/>
                <a:cs typeface="Times New Roman" panose="02020603050405020304" pitchFamily="18" charset="0"/>
              </a:rPr>
              <a:t>udy the RNA-Sequence dataset </a:t>
            </a:r>
            <a:endParaRPr lang="en-IN" sz="2800" dirty="0">
              <a:solidFill>
                <a:srgbClr val="00000A"/>
              </a:solidFill>
              <a:effectLst/>
              <a:latin typeface="+mj-lt"/>
              <a:ea typeface="Calibri" panose="020F0502020204030204" pitchFamily="34" charset="0"/>
              <a:cs typeface="Times New Roman" panose="02020603050405020304" pitchFamily="18" charset="0"/>
            </a:endParaRPr>
          </a:p>
          <a:p>
            <a:pPr marL="457200" indent="-457200" algn="just">
              <a:lnSpc>
                <a:spcPct val="115000"/>
              </a:lnSpc>
              <a:spcAft>
                <a:spcPts val="1000"/>
              </a:spcAft>
              <a:buFont typeface="Arial" panose="020B0604020202020204" pitchFamily="34" charset="0"/>
              <a:buChar char="•"/>
              <a:tabLst>
                <a:tab pos="857250" algn="l"/>
              </a:tabLst>
            </a:pPr>
            <a:r>
              <a:rPr lang="en-US" sz="2800" dirty="0">
                <a:solidFill>
                  <a:srgbClr val="00000A"/>
                </a:solidFill>
                <a:latin typeface="+mj-lt"/>
                <a:ea typeface="Calibri" panose="020F0502020204030204" pitchFamily="34" charset="0"/>
                <a:cs typeface="Times New Roman" panose="02020603050405020304" pitchFamily="18" charset="0"/>
              </a:rPr>
              <a:t>To ap</a:t>
            </a:r>
            <a:r>
              <a:rPr lang="en-US" sz="2800" dirty="0">
                <a:solidFill>
                  <a:srgbClr val="00000A"/>
                </a:solidFill>
                <a:effectLst/>
                <a:latin typeface="+mj-lt"/>
                <a:ea typeface="Calibri" panose="020F0502020204030204" pitchFamily="34" charset="0"/>
                <a:cs typeface="Times New Roman" panose="02020603050405020304" pitchFamily="18" charset="0"/>
              </a:rPr>
              <a:t>ply data </a:t>
            </a:r>
            <a:r>
              <a:rPr lang="en-US" sz="2800" dirty="0">
                <a:solidFill>
                  <a:srgbClr val="00000A"/>
                </a:solidFill>
                <a:latin typeface="+mj-lt"/>
                <a:ea typeface="Calibri" panose="020F0502020204030204" pitchFamily="34" charset="0"/>
                <a:cs typeface="Times New Roman" panose="02020603050405020304" pitchFamily="18" charset="0"/>
              </a:rPr>
              <a:t>p</a:t>
            </a:r>
            <a:r>
              <a:rPr lang="en-US" sz="2800" dirty="0">
                <a:solidFill>
                  <a:srgbClr val="00000A"/>
                </a:solidFill>
                <a:effectLst/>
                <a:latin typeface="+mj-lt"/>
                <a:ea typeface="Calibri" panose="020F0502020204030204" pitchFamily="34" charset="0"/>
                <a:cs typeface="Times New Roman" panose="02020603050405020304" pitchFamily="18" charset="0"/>
              </a:rPr>
              <a:t>re-processing methods on the dataset</a:t>
            </a:r>
            <a:endParaRPr lang="en-IN" sz="2800" dirty="0">
              <a:solidFill>
                <a:srgbClr val="00000A"/>
              </a:solidFill>
              <a:effectLst/>
              <a:latin typeface="+mj-lt"/>
              <a:ea typeface="Calibri" panose="020F0502020204030204" pitchFamily="34" charset="0"/>
              <a:cs typeface="Times New Roman" panose="02020603050405020304" pitchFamily="18" charset="0"/>
            </a:endParaRPr>
          </a:p>
          <a:p>
            <a:pPr marL="457200" indent="-457200" algn="just">
              <a:lnSpc>
                <a:spcPct val="115000"/>
              </a:lnSpc>
              <a:spcAft>
                <a:spcPts val="1000"/>
              </a:spcAft>
              <a:buFont typeface="Arial" panose="020B0604020202020204" pitchFamily="34" charset="0"/>
              <a:buChar char="•"/>
              <a:tabLst>
                <a:tab pos="857250" algn="l"/>
              </a:tabLst>
            </a:pPr>
            <a:r>
              <a:rPr lang="en-US" sz="2800" dirty="0">
                <a:solidFill>
                  <a:srgbClr val="00000A"/>
                </a:solidFill>
                <a:effectLst/>
                <a:latin typeface="+mj-lt"/>
                <a:ea typeface="Calibri" panose="020F0502020204030204" pitchFamily="34" charset="0"/>
                <a:cs typeface="Times New Roman" panose="02020603050405020304" pitchFamily="18" charset="0"/>
              </a:rPr>
              <a:t>To convert the dataset into images</a:t>
            </a:r>
            <a:endParaRPr lang="en-IN" sz="2800" dirty="0">
              <a:solidFill>
                <a:srgbClr val="00000A"/>
              </a:solidFill>
              <a:effectLst/>
              <a:latin typeface="+mj-lt"/>
              <a:ea typeface="Calibri" panose="020F0502020204030204" pitchFamily="34" charset="0"/>
              <a:cs typeface="Times New Roman" panose="02020603050405020304" pitchFamily="18" charset="0"/>
            </a:endParaRPr>
          </a:p>
          <a:p>
            <a:pPr marL="457200" indent="-457200" algn="just">
              <a:lnSpc>
                <a:spcPct val="115000"/>
              </a:lnSpc>
              <a:spcAft>
                <a:spcPts val="1000"/>
              </a:spcAft>
              <a:buFont typeface="Arial" panose="020B0604020202020204" pitchFamily="34" charset="0"/>
              <a:buChar char="•"/>
              <a:tabLst>
                <a:tab pos="857250" algn="l"/>
              </a:tabLst>
            </a:pPr>
            <a:r>
              <a:rPr lang="en-US" sz="2800" dirty="0">
                <a:solidFill>
                  <a:srgbClr val="00000A"/>
                </a:solidFill>
                <a:effectLst/>
                <a:latin typeface="+mj-lt"/>
                <a:ea typeface="Calibri" panose="020F0502020204030204" pitchFamily="34" charset="0"/>
                <a:cs typeface="Times New Roman" panose="02020603050405020304" pitchFamily="18" charset="0"/>
              </a:rPr>
              <a:t>To build a CNN model to predict the subtypes of cancer </a:t>
            </a:r>
            <a:endParaRPr lang="en-IN" sz="2800" dirty="0">
              <a:solidFill>
                <a:srgbClr val="00000A"/>
              </a:solidFill>
              <a:effectLst/>
              <a:latin typeface="+mj-lt"/>
              <a:ea typeface="Calibri" panose="020F0502020204030204" pitchFamily="34"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9884B007-9F43-370B-F98D-FAAEA000B7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59083" y="16489639"/>
            <a:ext cx="4486901" cy="5077548"/>
          </a:xfrm>
          <a:prstGeom prst="rect">
            <a:avLst/>
          </a:prstGeom>
        </p:spPr>
      </p:pic>
      <p:sp>
        <p:nvSpPr>
          <p:cNvPr id="53" name="TextBox 52">
            <a:extLst>
              <a:ext uri="{FF2B5EF4-FFF2-40B4-BE49-F238E27FC236}">
                <a16:creationId xmlns:a16="http://schemas.microsoft.com/office/drawing/2014/main" id="{C8F833C6-344B-A8A5-83DB-9EFB47C613EB}"/>
              </a:ext>
            </a:extLst>
          </p:cNvPr>
          <p:cNvSpPr txBox="1"/>
          <p:nvPr/>
        </p:nvSpPr>
        <p:spPr>
          <a:xfrm>
            <a:off x="11842678" y="21648655"/>
            <a:ext cx="4374731" cy="430887"/>
          </a:xfrm>
          <a:prstGeom prst="rect">
            <a:avLst/>
          </a:prstGeom>
          <a:noFill/>
        </p:spPr>
        <p:txBody>
          <a:bodyPr wrap="square" rtlCol="0">
            <a:spAutoFit/>
          </a:bodyPr>
          <a:lstStyle/>
          <a:p>
            <a:r>
              <a:rPr lang="en-US" sz="2200" dirty="0"/>
              <a:t>Figure 2.1 CNN Model Architecture </a:t>
            </a:r>
            <a:endParaRPr lang="en-IN" sz="2200" dirty="0"/>
          </a:p>
        </p:txBody>
      </p:sp>
      <p:pic>
        <p:nvPicPr>
          <p:cNvPr id="6" name="Picture 5" descr="Table&#10;&#10;Description automatically generated">
            <a:extLst>
              <a:ext uri="{FF2B5EF4-FFF2-40B4-BE49-F238E27FC236}">
                <a16:creationId xmlns:a16="http://schemas.microsoft.com/office/drawing/2014/main" id="{7EA03FA6-6ECF-6567-EF2E-AC72033645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67850" y="17218410"/>
            <a:ext cx="4486901" cy="3620005"/>
          </a:xfrm>
          <a:prstGeom prst="rect">
            <a:avLst/>
          </a:prstGeom>
        </p:spPr>
      </p:pic>
      <p:sp>
        <p:nvSpPr>
          <p:cNvPr id="55" name="TextBox 54">
            <a:extLst>
              <a:ext uri="{FF2B5EF4-FFF2-40B4-BE49-F238E27FC236}">
                <a16:creationId xmlns:a16="http://schemas.microsoft.com/office/drawing/2014/main" id="{C395CC3E-04B9-D124-5F6A-9125BC9BDDB7}"/>
              </a:ext>
            </a:extLst>
          </p:cNvPr>
          <p:cNvSpPr txBox="1"/>
          <p:nvPr/>
        </p:nvSpPr>
        <p:spPr>
          <a:xfrm>
            <a:off x="16827967" y="20961023"/>
            <a:ext cx="4374731" cy="430887"/>
          </a:xfrm>
          <a:prstGeom prst="rect">
            <a:avLst/>
          </a:prstGeom>
          <a:noFill/>
        </p:spPr>
        <p:txBody>
          <a:bodyPr wrap="square" rtlCol="0">
            <a:spAutoFit/>
          </a:bodyPr>
          <a:lstStyle/>
          <a:p>
            <a:r>
              <a:rPr lang="en-US" sz="2200" dirty="0"/>
              <a:t>Figure 2.2 CNN Model Architecture </a:t>
            </a:r>
            <a:endParaRPr lang="en-IN" sz="2200" dirty="0"/>
          </a:p>
        </p:txBody>
      </p:sp>
      <p:pic>
        <p:nvPicPr>
          <p:cNvPr id="31" name="Picture 30">
            <a:extLst>
              <a:ext uri="{FF2B5EF4-FFF2-40B4-BE49-F238E27FC236}">
                <a16:creationId xmlns:a16="http://schemas.microsoft.com/office/drawing/2014/main" id="{2379986B-FDDE-F51D-19DB-D9679DC82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2677" y="25171779"/>
            <a:ext cx="9312073" cy="6480029"/>
          </a:xfrm>
          <a:prstGeom prst="rect">
            <a:avLst/>
          </a:prstGeom>
        </p:spPr>
      </p:pic>
      <p:pic>
        <p:nvPicPr>
          <p:cNvPr id="33" name="Picture 32" descr="Text&#10;&#10;Description automatically generated">
            <a:extLst>
              <a:ext uri="{FF2B5EF4-FFF2-40B4-BE49-F238E27FC236}">
                <a16:creationId xmlns:a16="http://schemas.microsoft.com/office/drawing/2014/main" id="{AF6F94DD-52DC-E949-7970-6FAF10982A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69798" y="9296661"/>
            <a:ext cx="5688783" cy="2228595"/>
          </a:xfrm>
          <a:prstGeom prst="rect">
            <a:avLst/>
          </a:prstGeom>
        </p:spPr>
      </p:pic>
      <p:pic>
        <p:nvPicPr>
          <p:cNvPr id="35" name="Picture 34" descr="Table&#10;&#10;Description automatically generated">
            <a:extLst>
              <a:ext uri="{FF2B5EF4-FFF2-40B4-BE49-F238E27FC236}">
                <a16:creationId xmlns:a16="http://schemas.microsoft.com/office/drawing/2014/main" id="{4358F74F-D97C-BBFF-90B6-A08570DCE9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032958" y="13579791"/>
            <a:ext cx="4572000" cy="7467599"/>
          </a:xfrm>
          <a:prstGeom prst="rect">
            <a:avLst/>
          </a:prstGeom>
        </p:spPr>
      </p:pic>
      <p:sp>
        <p:nvSpPr>
          <p:cNvPr id="70" name="TextBox 69">
            <a:extLst>
              <a:ext uri="{FF2B5EF4-FFF2-40B4-BE49-F238E27FC236}">
                <a16:creationId xmlns:a16="http://schemas.microsoft.com/office/drawing/2014/main" id="{B7F77134-D577-526D-05FE-C5EB91E46DFF}"/>
              </a:ext>
            </a:extLst>
          </p:cNvPr>
          <p:cNvSpPr txBox="1"/>
          <p:nvPr/>
        </p:nvSpPr>
        <p:spPr>
          <a:xfrm>
            <a:off x="25230193" y="11969803"/>
            <a:ext cx="5489973" cy="769441"/>
          </a:xfrm>
          <a:prstGeom prst="rect">
            <a:avLst/>
          </a:prstGeom>
          <a:noFill/>
        </p:spPr>
        <p:txBody>
          <a:bodyPr wrap="square" rtlCol="0">
            <a:spAutoFit/>
          </a:bodyPr>
          <a:lstStyle/>
          <a:p>
            <a:r>
              <a:rPr lang="en-US" sz="2200" dirty="0"/>
              <a:t>Figure. 3 Accuracy, Precision, Recall, F1 Score, Cohen Kappa Score  </a:t>
            </a:r>
            <a:endParaRPr lang="en-IN" sz="2200" dirty="0"/>
          </a:p>
        </p:txBody>
      </p:sp>
      <p:sp>
        <p:nvSpPr>
          <p:cNvPr id="71" name="TextBox 70">
            <a:extLst>
              <a:ext uri="{FF2B5EF4-FFF2-40B4-BE49-F238E27FC236}">
                <a16:creationId xmlns:a16="http://schemas.microsoft.com/office/drawing/2014/main" id="{0610251F-FB7F-6D51-73AB-19427D9D53C1}"/>
              </a:ext>
            </a:extLst>
          </p:cNvPr>
          <p:cNvSpPr txBox="1"/>
          <p:nvPr/>
        </p:nvSpPr>
        <p:spPr>
          <a:xfrm>
            <a:off x="25010835" y="21648655"/>
            <a:ext cx="4689927" cy="1107996"/>
          </a:xfrm>
          <a:prstGeom prst="rect">
            <a:avLst/>
          </a:prstGeom>
          <a:noFill/>
        </p:spPr>
        <p:txBody>
          <a:bodyPr wrap="square" rtlCol="0">
            <a:spAutoFit/>
          </a:bodyPr>
          <a:lstStyle/>
          <a:p>
            <a:r>
              <a:rPr lang="en-US" sz="2200" dirty="0"/>
              <a:t>Figure. </a:t>
            </a:r>
            <a:r>
              <a:rPr lang="en-US" sz="2200" dirty="0">
                <a:latin typeface="+mj-lt"/>
              </a:rPr>
              <a:t>4</a:t>
            </a:r>
            <a:r>
              <a:rPr lang="en-US" sz="2200" b="1" dirty="0">
                <a:solidFill>
                  <a:srgbClr val="00000A"/>
                </a:solidFill>
                <a:effectLst/>
                <a:latin typeface="+mj-lt"/>
                <a:ea typeface="Calibri" panose="020F0502020204030204" pitchFamily="34" charset="0"/>
                <a:cs typeface="Times New Roman" panose="02020603050405020304" pitchFamily="18" charset="0"/>
              </a:rPr>
              <a:t> </a:t>
            </a:r>
            <a:r>
              <a:rPr lang="en-US" sz="2200" dirty="0">
                <a:solidFill>
                  <a:srgbClr val="00000A"/>
                </a:solidFill>
                <a:effectLst/>
                <a:latin typeface="+mj-lt"/>
                <a:ea typeface="Calibri" panose="020F0502020204030204" pitchFamily="34" charset="0"/>
                <a:cs typeface="Times New Roman" panose="02020603050405020304" pitchFamily="18" charset="0"/>
              </a:rPr>
              <a:t>Precision, Recall and F1-Score for each of the 33 cancer classes</a:t>
            </a:r>
            <a:endParaRPr lang="en-IN" sz="2200" dirty="0">
              <a:solidFill>
                <a:srgbClr val="00000A"/>
              </a:solidFill>
              <a:effectLst/>
              <a:latin typeface="+mj-lt"/>
              <a:ea typeface="Calibri" panose="020F0502020204030204" pitchFamily="34" charset="0"/>
              <a:cs typeface="Times New Roman" panose="02020603050405020304" pitchFamily="18" charset="0"/>
            </a:endParaRPr>
          </a:p>
          <a:p>
            <a:r>
              <a:rPr lang="en-US" sz="2200" dirty="0">
                <a:latin typeface="+mj-lt"/>
              </a:rPr>
              <a:t> </a:t>
            </a:r>
            <a:endParaRPr lang="en-IN" sz="2200" dirty="0">
              <a:latin typeface="+mj-lt"/>
            </a:endParaRPr>
          </a:p>
        </p:txBody>
      </p:sp>
      <p:pic>
        <p:nvPicPr>
          <p:cNvPr id="37" name="Picture 36" descr="Chart&#10;&#10;Description automatically generated with low confidence">
            <a:extLst>
              <a:ext uri="{FF2B5EF4-FFF2-40B4-BE49-F238E27FC236}">
                <a16:creationId xmlns:a16="http://schemas.microsoft.com/office/drawing/2014/main" id="{B850FCCA-A236-670F-B251-7B47D700459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84748" y="23309369"/>
            <a:ext cx="4742102" cy="6537522"/>
          </a:xfrm>
          <a:prstGeom prst="rect">
            <a:avLst/>
          </a:prstGeom>
        </p:spPr>
      </p:pic>
      <p:sp>
        <p:nvSpPr>
          <p:cNvPr id="72" name="TextBox 71">
            <a:extLst>
              <a:ext uri="{FF2B5EF4-FFF2-40B4-BE49-F238E27FC236}">
                <a16:creationId xmlns:a16="http://schemas.microsoft.com/office/drawing/2014/main" id="{A78E45C6-15AA-B6AB-CA7D-D792F012C0B5}"/>
              </a:ext>
            </a:extLst>
          </p:cNvPr>
          <p:cNvSpPr txBox="1"/>
          <p:nvPr/>
        </p:nvSpPr>
        <p:spPr>
          <a:xfrm>
            <a:off x="24954331" y="30322600"/>
            <a:ext cx="4689927" cy="1785104"/>
          </a:xfrm>
          <a:prstGeom prst="rect">
            <a:avLst/>
          </a:prstGeom>
          <a:noFill/>
        </p:spPr>
        <p:txBody>
          <a:bodyPr wrap="square" rtlCol="0">
            <a:spAutoFit/>
          </a:bodyPr>
          <a:lstStyle/>
          <a:p>
            <a:r>
              <a:rPr lang="en-US" sz="2200" dirty="0"/>
              <a:t>Figure. 5 Accuracy &amp; Loss Charts for test and training data </a:t>
            </a:r>
            <a:br>
              <a:rPr lang="en-US" sz="2200" dirty="0"/>
            </a:br>
            <a:r>
              <a:rPr lang="en-US" sz="2200" i="1" dirty="0"/>
              <a:t>Note: Blue represents test data and orange represents training data </a:t>
            </a:r>
            <a:endParaRPr lang="en-IN" sz="2200" i="1" dirty="0">
              <a:solidFill>
                <a:srgbClr val="00000A"/>
              </a:solidFill>
              <a:effectLst/>
              <a:latin typeface="+mj-lt"/>
              <a:ea typeface="Calibri" panose="020F0502020204030204" pitchFamily="34" charset="0"/>
              <a:cs typeface="Times New Roman" panose="02020603050405020304" pitchFamily="18" charset="0"/>
            </a:endParaRPr>
          </a:p>
          <a:p>
            <a:r>
              <a:rPr lang="en-US" sz="2200" dirty="0">
                <a:latin typeface="+mj-lt"/>
              </a:rPr>
              <a:t> </a:t>
            </a:r>
            <a:endParaRPr lang="en-IN" sz="2200" dirty="0">
              <a:latin typeface="+mj-lt"/>
            </a:endParaRPr>
          </a:p>
        </p:txBody>
      </p:sp>
      <p:sp>
        <p:nvSpPr>
          <p:cNvPr id="73" name="TextBox 72">
            <a:extLst>
              <a:ext uri="{FF2B5EF4-FFF2-40B4-BE49-F238E27FC236}">
                <a16:creationId xmlns:a16="http://schemas.microsoft.com/office/drawing/2014/main" id="{DCDAB35A-EE15-1D7F-DB36-9C63B6ED48A5}"/>
              </a:ext>
            </a:extLst>
          </p:cNvPr>
          <p:cNvSpPr txBox="1"/>
          <p:nvPr/>
        </p:nvSpPr>
        <p:spPr>
          <a:xfrm>
            <a:off x="33333531" y="9371451"/>
            <a:ext cx="9254331" cy="2677656"/>
          </a:xfrm>
          <a:prstGeom prst="rect">
            <a:avLst/>
          </a:prstGeom>
          <a:noFill/>
        </p:spPr>
        <p:txBody>
          <a:bodyPr wrap="square" rtlCol="0">
            <a:spAutoFit/>
          </a:bodyPr>
          <a:lstStyle/>
          <a:p>
            <a:pPr algn="just"/>
            <a:r>
              <a:rPr lang="en-US" sz="2800" dirty="0">
                <a:solidFill>
                  <a:srgbClr val="000000"/>
                </a:solidFill>
                <a:effectLst/>
                <a:latin typeface="Times New Roman" panose="02020603050405020304" pitchFamily="18" charset="0"/>
                <a:ea typeface="SimSun" panose="02010600030101010101" pitchFamily="2" charset="-122"/>
              </a:rPr>
              <a:t>Cancer has several subtypes, identification of these            subtypes in a quick and efficient manner is crucial in the treatment of cancer patients</a:t>
            </a:r>
            <a:r>
              <a:rPr lang="en-US" sz="2800" b="1" dirty="0">
                <a:solidFill>
                  <a:srgbClr val="000000"/>
                </a:solidFill>
                <a:effectLst/>
                <a:latin typeface="Times New Roman" panose="02020603050405020304" pitchFamily="18" charset="0"/>
                <a:ea typeface="SimSun" panose="02010600030101010101" pitchFamily="2" charset="-122"/>
              </a:rPr>
              <a:t>. </a:t>
            </a:r>
            <a:r>
              <a:rPr lang="en-US" sz="2800" dirty="0">
                <a:solidFill>
                  <a:srgbClr val="000000"/>
                </a:solidFill>
                <a:effectLst/>
                <a:latin typeface="Times New Roman" panose="02020603050405020304" pitchFamily="18" charset="0"/>
                <a:ea typeface="SimSun" panose="02010600030101010101" pitchFamily="2" charset="-122"/>
              </a:rPr>
              <a:t>The deep learning-based CNN model that has been implemented in this paper has been tested on the TCGA RNA-Seq dataset. The method provides a test accuracy of 73.87% on the multiclass dataset. </a:t>
            </a:r>
            <a:endParaRPr lang="en-IN" sz="2800" dirty="0">
              <a:effectLst/>
              <a:latin typeface="Times New Roman" panose="02020603050405020304" pitchFamily="18" charset="0"/>
              <a:ea typeface="SimSun" panose="02010600030101010101" pitchFamily="2" charset="-122"/>
            </a:endParaRPr>
          </a:p>
        </p:txBody>
      </p:sp>
      <p:sp>
        <p:nvSpPr>
          <p:cNvPr id="74" name="TextBox 73">
            <a:extLst>
              <a:ext uri="{FF2B5EF4-FFF2-40B4-BE49-F238E27FC236}">
                <a16:creationId xmlns:a16="http://schemas.microsoft.com/office/drawing/2014/main" id="{D0D0BC36-953A-D967-5FB5-19FEBA458BD8}"/>
              </a:ext>
            </a:extLst>
          </p:cNvPr>
          <p:cNvSpPr txBox="1"/>
          <p:nvPr/>
        </p:nvSpPr>
        <p:spPr>
          <a:xfrm>
            <a:off x="33304294" y="12651426"/>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Advantages</a:t>
            </a:r>
          </a:p>
        </p:txBody>
      </p:sp>
      <p:sp>
        <p:nvSpPr>
          <p:cNvPr id="75" name="TextBox 74">
            <a:extLst>
              <a:ext uri="{FF2B5EF4-FFF2-40B4-BE49-F238E27FC236}">
                <a16:creationId xmlns:a16="http://schemas.microsoft.com/office/drawing/2014/main" id="{6C442E7B-250C-D6ED-6FF2-453956248063}"/>
              </a:ext>
            </a:extLst>
          </p:cNvPr>
          <p:cNvSpPr txBox="1"/>
          <p:nvPr/>
        </p:nvSpPr>
        <p:spPr>
          <a:xfrm>
            <a:off x="33385125" y="15576477"/>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Future Scope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4052</TotalTime>
  <Words>1139</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 Light</vt:lpstr>
      <vt:lpstr>Times New Roman</vt:lpstr>
      <vt:lpstr>Arial</vt:lpstr>
      <vt:lpstr>Libre Baskerville</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Soham Kishor Misal</cp:lastModifiedBy>
  <cp:revision>328</cp:revision>
  <cp:lastPrinted>2006-11-15T16:04:57Z</cp:lastPrinted>
  <dcterms:modified xsi:type="dcterms:W3CDTF">2022-05-19T18:03:41Z</dcterms:modified>
  <cp:category>templates for scientific poster</cp:category>
</cp:coreProperties>
</file>