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18"/>
  </p:notesMasterIdLst>
  <p:sldIdLst>
    <p:sldId id="256" r:id="rId5"/>
    <p:sldId id="257" r:id="rId6"/>
    <p:sldId id="258" r:id="rId7"/>
    <p:sldId id="260" r:id="rId8"/>
    <p:sldId id="259" r:id="rId9"/>
    <p:sldId id="261" r:id="rId10"/>
    <p:sldId id="265" r:id="rId11"/>
    <p:sldId id="262" r:id="rId12"/>
    <p:sldId id="264" r:id="rId13"/>
    <p:sldId id="266"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57A3CD-001F-DF48-9E21-53DE2885AEC2}" v="56" dt="2024-10-29T19:58:39.708"/>
    <p1510:client id="{5F4B50E6-3E5B-4963-9A02-22857D684826}" v="387" dt="2024-10-29T19:59:22.231"/>
    <p1510:client id="{9CF6257A-A4CA-40D2-A527-4CA257255794}" v="227" dt="2024-10-28T21:30:11.420"/>
    <p1510:client id="{A4FBF7B3-F6AC-8F5A-03E9-639B1175EB05}" v="63" dt="2024-10-29T20:08:54.747"/>
    <p1510:client id="{CB14A72B-B372-4FD9-E3F0-0E2DBCC6755F}" v="6" dt="2024-10-29T20:10:59.5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A45BF7-7CD3-480B-9002-C5B14B8BAA2E}" type="datetimeFigureOut">
              <a:rPr lang="en-US" smtClean="0"/>
              <a:t>10/29/2024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CBF827-E147-4E93-AAE8-6B8DFC6847B4}" type="slidenum">
              <a:rPr lang="en-US" smtClean="0"/>
              <a:t>‹#›</a:t>
            </a:fld>
            <a:endParaRPr lang="en-US"/>
          </a:p>
        </p:txBody>
      </p:sp>
    </p:spTree>
    <p:extLst>
      <p:ext uri="{BB962C8B-B14F-4D97-AF65-F5344CB8AC3E}">
        <p14:creationId xmlns:p14="http://schemas.microsoft.com/office/powerpoint/2010/main" val="806722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CBF827-E147-4E93-AAE8-6B8DFC6847B4}" type="slidenum">
              <a:rPr lang="en-US" smtClean="0"/>
              <a:t>1</a:t>
            </a:fld>
            <a:endParaRPr lang="en-US"/>
          </a:p>
        </p:txBody>
      </p:sp>
    </p:spTree>
    <p:extLst>
      <p:ext uri="{BB962C8B-B14F-4D97-AF65-F5344CB8AC3E}">
        <p14:creationId xmlns:p14="http://schemas.microsoft.com/office/powerpoint/2010/main" val="3108146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Brandon</a:t>
            </a:r>
          </a:p>
        </p:txBody>
      </p:sp>
      <p:sp>
        <p:nvSpPr>
          <p:cNvPr id="4" name="Slide Number Placeholder 3"/>
          <p:cNvSpPr>
            <a:spLocks noGrp="1"/>
          </p:cNvSpPr>
          <p:nvPr>
            <p:ph type="sldNum" sz="quarter" idx="5"/>
          </p:nvPr>
        </p:nvSpPr>
        <p:spPr/>
        <p:txBody>
          <a:bodyPr/>
          <a:lstStyle/>
          <a:p>
            <a:fld id="{FFCBF827-E147-4E93-AAE8-6B8DFC6847B4}" type="slidenum">
              <a:rPr lang="en-US" smtClean="0"/>
              <a:t>10</a:t>
            </a:fld>
            <a:endParaRPr lang="en-US"/>
          </a:p>
        </p:txBody>
      </p:sp>
    </p:spTree>
    <p:extLst>
      <p:ext uri="{BB962C8B-B14F-4D97-AF65-F5344CB8AC3E}">
        <p14:creationId xmlns:p14="http://schemas.microsoft.com/office/powerpoint/2010/main" val="166137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Satrant</a:t>
            </a:r>
          </a:p>
        </p:txBody>
      </p:sp>
      <p:sp>
        <p:nvSpPr>
          <p:cNvPr id="4" name="Slide Number Placeholder 3"/>
          <p:cNvSpPr>
            <a:spLocks noGrp="1"/>
          </p:cNvSpPr>
          <p:nvPr>
            <p:ph type="sldNum" sz="quarter" idx="5"/>
          </p:nvPr>
        </p:nvSpPr>
        <p:spPr/>
        <p:txBody>
          <a:bodyPr/>
          <a:lstStyle/>
          <a:p>
            <a:fld id="{FFCBF827-E147-4E93-AAE8-6B8DFC6847B4}" type="slidenum">
              <a:rPr lang="en-US" smtClean="0"/>
              <a:t>11</a:t>
            </a:fld>
            <a:endParaRPr lang="en-US"/>
          </a:p>
        </p:txBody>
      </p:sp>
    </p:spTree>
    <p:extLst>
      <p:ext uri="{BB962C8B-B14F-4D97-AF65-F5344CB8AC3E}">
        <p14:creationId xmlns:p14="http://schemas.microsoft.com/office/powerpoint/2010/main" val="1704590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Shashwat</a:t>
            </a:r>
          </a:p>
          <a:p>
            <a:endParaRPr lang="en-US" dirty="0"/>
          </a:p>
          <a:p>
            <a:r>
              <a:rPr lang="en-US" dirty="0"/>
              <a:t>Precision provides a better look because our original goal is to accurately predict when Tom Brady will win the </a:t>
            </a:r>
            <a:r>
              <a:rPr lang="en-US" dirty="0" err="1"/>
              <a:t>superbowl</a:t>
            </a:r>
            <a:r>
              <a:rPr lang="en-US" dirty="0"/>
              <a:t>.</a:t>
            </a:r>
          </a:p>
        </p:txBody>
      </p:sp>
      <p:sp>
        <p:nvSpPr>
          <p:cNvPr id="4" name="Slide Number Placeholder 3"/>
          <p:cNvSpPr>
            <a:spLocks noGrp="1"/>
          </p:cNvSpPr>
          <p:nvPr>
            <p:ph type="sldNum" sz="quarter" idx="5"/>
          </p:nvPr>
        </p:nvSpPr>
        <p:spPr/>
        <p:txBody>
          <a:bodyPr/>
          <a:lstStyle/>
          <a:p>
            <a:fld id="{FFCBF827-E147-4E93-AAE8-6B8DFC6847B4}" type="slidenum">
              <a:rPr lang="en-US" smtClean="0"/>
              <a:t>12</a:t>
            </a:fld>
            <a:endParaRPr lang="en-US"/>
          </a:p>
        </p:txBody>
      </p:sp>
    </p:spTree>
    <p:extLst>
      <p:ext uri="{BB962C8B-B14F-4D97-AF65-F5344CB8AC3E}">
        <p14:creationId xmlns:p14="http://schemas.microsoft.com/office/powerpoint/2010/main" val="1692161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Satrant Bains</a:t>
            </a:r>
          </a:p>
        </p:txBody>
      </p:sp>
      <p:sp>
        <p:nvSpPr>
          <p:cNvPr id="4" name="Slide Number Placeholder 3"/>
          <p:cNvSpPr>
            <a:spLocks noGrp="1"/>
          </p:cNvSpPr>
          <p:nvPr>
            <p:ph type="sldNum" sz="quarter" idx="5"/>
          </p:nvPr>
        </p:nvSpPr>
        <p:spPr/>
        <p:txBody>
          <a:bodyPr/>
          <a:lstStyle/>
          <a:p>
            <a:fld id="{FFCBF827-E147-4E93-AAE8-6B8DFC6847B4}" type="slidenum">
              <a:rPr lang="en-US" smtClean="0"/>
              <a:t>2</a:t>
            </a:fld>
            <a:endParaRPr lang="en-US"/>
          </a:p>
        </p:txBody>
      </p:sp>
    </p:spTree>
    <p:extLst>
      <p:ext uri="{BB962C8B-B14F-4D97-AF65-F5344CB8AC3E}">
        <p14:creationId xmlns:p14="http://schemas.microsoft.com/office/powerpoint/2010/main" val="2291100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Brandon</a:t>
            </a:r>
          </a:p>
        </p:txBody>
      </p:sp>
      <p:sp>
        <p:nvSpPr>
          <p:cNvPr id="4" name="Slide Number Placeholder 3"/>
          <p:cNvSpPr>
            <a:spLocks noGrp="1"/>
          </p:cNvSpPr>
          <p:nvPr>
            <p:ph type="sldNum" sz="quarter" idx="5"/>
          </p:nvPr>
        </p:nvSpPr>
        <p:spPr/>
        <p:txBody>
          <a:bodyPr/>
          <a:lstStyle/>
          <a:p>
            <a:fld id="{FFCBF827-E147-4E93-AAE8-6B8DFC6847B4}" type="slidenum">
              <a:rPr lang="en-US" smtClean="0"/>
              <a:t>3</a:t>
            </a:fld>
            <a:endParaRPr lang="en-US"/>
          </a:p>
        </p:txBody>
      </p:sp>
    </p:spTree>
    <p:extLst>
      <p:ext uri="{BB962C8B-B14F-4D97-AF65-F5344CB8AC3E}">
        <p14:creationId xmlns:p14="http://schemas.microsoft.com/office/powerpoint/2010/main" val="1221361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Shashwat</a:t>
            </a:r>
          </a:p>
        </p:txBody>
      </p:sp>
      <p:sp>
        <p:nvSpPr>
          <p:cNvPr id="4" name="Slide Number Placeholder 3"/>
          <p:cNvSpPr>
            <a:spLocks noGrp="1"/>
          </p:cNvSpPr>
          <p:nvPr>
            <p:ph type="sldNum" sz="quarter" idx="5"/>
          </p:nvPr>
        </p:nvSpPr>
        <p:spPr/>
        <p:txBody>
          <a:bodyPr/>
          <a:lstStyle/>
          <a:p>
            <a:fld id="{FFCBF827-E147-4E93-AAE8-6B8DFC6847B4}" type="slidenum">
              <a:rPr lang="en-US" smtClean="0"/>
              <a:t>4</a:t>
            </a:fld>
            <a:endParaRPr lang="en-US"/>
          </a:p>
        </p:txBody>
      </p:sp>
    </p:spTree>
    <p:extLst>
      <p:ext uri="{BB962C8B-B14F-4D97-AF65-F5344CB8AC3E}">
        <p14:creationId xmlns:p14="http://schemas.microsoft.com/office/powerpoint/2010/main" val="2138358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Satrant </a:t>
            </a:r>
          </a:p>
        </p:txBody>
      </p:sp>
      <p:sp>
        <p:nvSpPr>
          <p:cNvPr id="4" name="Slide Number Placeholder 3"/>
          <p:cNvSpPr>
            <a:spLocks noGrp="1"/>
          </p:cNvSpPr>
          <p:nvPr>
            <p:ph type="sldNum" sz="quarter" idx="5"/>
          </p:nvPr>
        </p:nvSpPr>
        <p:spPr/>
        <p:txBody>
          <a:bodyPr/>
          <a:lstStyle/>
          <a:p>
            <a:fld id="{FFCBF827-E147-4E93-AAE8-6B8DFC6847B4}" type="slidenum">
              <a:rPr lang="en-US" smtClean="0"/>
              <a:t>5</a:t>
            </a:fld>
            <a:endParaRPr lang="en-US"/>
          </a:p>
        </p:txBody>
      </p:sp>
    </p:spTree>
    <p:extLst>
      <p:ext uri="{BB962C8B-B14F-4D97-AF65-F5344CB8AC3E}">
        <p14:creationId xmlns:p14="http://schemas.microsoft.com/office/powerpoint/2010/main" val="4142494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Lele</a:t>
            </a:r>
          </a:p>
          <a:p>
            <a:r>
              <a:rPr lang="en-US"/>
              <a:t>Model Metrics for training years 2002 to 2019:The model achieved an accuracy of 50%, which means that half of the predictions were </a:t>
            </a:r>
            <a:r>
              <a:rPr lang="en-US" err="1"/>
              <a:t>correct.Both</a:t>
            </a:r>
            <a:r>
              <a:rPr lang="en-US"/>
              <a:t> precision and recall are 0%, leading to an F1 score of 0%. This indicates that the model failed to correctly predict any Superbowl wins at all.</a:t>
            </a:r>
          </a:p>
          <a:p>
            <a:r>
              <a:rPr lang="en-US"/>
              <a:t> 2002 to 2009:In this case, the model achieved an accuracy of 64.29%, Precision was 33.33%, and recall was 25%. This means that while the model identified some winners, there were still significant limitations, as indicated by the F1 score of 28.57%. The F1 score, being a balance between precision and recall, suggests that the model still struggles</a:t>
            </a:r>
          </a:p>
          <a:p>
            <a:endParaRPr lang="en-US"/>
          </a:p>
          <a:p>
            <a:br>
              <a:rPr lang="en-US">
                <a:cs typeface="+mn-lt"/>
              </a:rPr>
            </a:br>
            <a:endParaRPr lang="en-US"/>
          </a:p>
        </p:txBody>
      </p:sp>
      <p:sp>
        <p:nvSpPr>
          <p:cNvPr id="4" name="Slide Number Placeholder 3"/>
          <p:cNvSpPr>
            <a:spLocks noGrp="1"/>
          </p:cNvSpPr>
          <p:nvPr>
            <p:ph type="sldNum" sz="quarter" idx="5"/>
          </p:nvPr>
        </p:nvSpPr>
        <p:spPr/>
        <p:txBody>
          <a:bodyPr/>
          <a:lstStyle/>
          <a:p>
            <a:fld id="{FFCBF827-E147-4E93-AAE8-6B8DFC6847B4}" type="slidenum">
              <a:rPr lang="en-US" smtClean="0"/>
              <a:t>6</a:t>
            </a:fld>
            <a:endParaRPr lang="en-US"/>
          </a:p>
        </p:txBody>
      </p:sp>
    </p:spTree>
    <p:extLst>
      <p:ext uri="{BB962C8B-B14F-4D97-AF65-F5344CB8AC3E}">
        <p14:creationId xmlns:p14="http://schemas.microsoft.com/office/powerpoint/2010/main" val="426551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Lele</a:t>
            </a:r>
          </a:p>
          <a:p>
            <a:r>
              <a:rPr lang="en-US"/>
              <a:t>Model Metrics for training years 2002 to 2019:The model has an accuracy of 75%, meaning three out of four predictions were correct. However, all correct predictions were for 'No Superbowl Win’. The precision, recall, and F1 scores are all zero. This indicates that the model did not successfully predict any of the positive cases, i.e., no Superbowl wins were identified.</a:t>
            </a:r>
          </a:p>
          <a:p>
            <a:r>
              <a:rPr lang="en-US"/>
              <a:t>2002 to 2009:The accuracy of this model is 71.43%, which seems relatively high. However, similar to the previous slide, this is mainly due to the model predicting 'No Superbowl Win' in most cases. Like before, precision, recall, and F1 scores are all zero, meaning the model did not predict any positive outcomes (i.e., Superbowl wins) correctly.</a:t>
            </a:r>
          </a:p>
          <a:p>
            <a:endParaRPr lang="en-US"/>
          </a:p>
          <a:p>
            <a:endParaRPr lang="en-US"/>
          </a:p>
        </p:txBody>
      </p:sp>
      <p:sp>
        <p:nvSpPr>
          <p:cNvPr id="4" name="Slide Number Placeholder 3"/>
          <p:cNvSpPr>
            <a:spLocks noGrp="1"/>
          </p:cNvSpPr>
          <p:nvPr>
            <p:ph type="sldNum" sz="quarter" idx="5"/>
          </p:nvPr>
        </p:nvSpPr>
        <p:spPr/>
        <p:txBody>
          <a:bodyPr/>
          <a:lstStyle/>
          <a:p>
            <a:fld id="{FFCBF827-E147-4E93-AAE8-6B8DFC6847B4}" type="slidenum">
              <a:rPr lang="en-US" smtClean="0"/>
              <a:t>7</a:t>
            </a:fld>
            <a:endParaRPr lang="en-US"/>
          </a:p>
        </p:txBody>
      </p:sp>
    </p:spTree>
    <p:extLst>
      <p:ext uri="{BB962C8B-B14F-4D97-AF65-F5344CB8AC3E}">
        <p14:creationId xmlns:p14="http://schemas.microsoft.com/office/powerpoint/2010/main" val="3805675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Shashwat</a:t>
            </a:r>
          </a:p>
          <a:p>
            <a:r>
              <a:rPr lang="en-US" dirty="0"/>
              <a:t>Compared to </a:t>
            </a:r>
            <a:r>
              <a:rPr lang="en-US" dirty="0" err="1"/>
              <a:t>xgboost</a:t>
            </a:r>
            <a:r>
              <a:rPr lang="en-US" dirty="0"/>
              <a:t> results previously, we see a worse results where:</a:t>
            </a:r>
          </a:p>
          <a:p>
            <a:r>
              <a:rPr lang="en-US" dirty="0"/>
              <a:t>Model Metrics for training years 2002 to 2009:</a:t>
            </a:r>
          </a:p>
          <a:p>
            <a:r>
              <a:rPr lang="en-US" dirty="0"/>
              <a:t>Accuracy: 50%</a:t>
            </a:r>
          </a:p>
          <a:p>
            <a:r>
              <a:rPr lang="en-US" dirty="0"/>
              <a:t>Precision: 0.00</a:t>
            </a:r>
          </a:p>
          <a:p>
            <a:r>
              <a:rPr lang="en-US" dirty="0"/>
              <a:t>Recall: 0.00</a:t>
            </a:r>
          </a:p>
          <a:p>
            <a:r>
              <a:rPr lang="en-US" dirty="0"/>
              <a:t>F1 Score: 0.00</a:t>
            </a:r>
          </a:p>
          <a:p>
            <a:endParaRPr lang="en-US"/>
          </a:p>
          <a:p>
            <a:r>
              <a:rPr lang="en-US" dirty="0"/>
              <a:t>Model Metrics for training years 2002 to 2019:</a:t>
            </a:r>
          </a:p>
          <a:p>
            <a:r>
              <a:rPr lang="en-US" dirty="0"/>
              <a:t>Accuracy: 75%</a:t>
            </a:r>
          </a:p>
          <a:p>
            <a:r>
              <a:rPr lang="en-US" dirty="0"/>
              <a:t>Precision: 0.00</a:t>
            </a:r>
          </a:p>
          <a:p>
            <a:r>
              <a:rPr lang="en-US" dirty="0"/>
              <a:t>Recall: 0.00</a:t>
            </a:r>
          </a:p>
          <a:p>
            <a:r>
              <a:rPr lang="en-US" dirty="0"/>
              <a:t>F1 Score: 0.00</a:t>
            </a:r>
          </a:p>
          <a:p>
            <a:endParaRPr lang="en-US" dirty="0"/>
          </a:p>
          <a:p>
            <a:r>
              <a:rPr lang="en-US" dirty="0"/>
              <a:t>Can be attributed to </a:t>
            </a:r>
          </a:p>
        </p:txBody>
      </p:sp>
      <p:sp>
        <p:nvSpPr>
          <p:cNvPr id="4" name="Slide Number Placeholder 3"/>
          <p:cNvSpPr>
            <a:spLocks noGrp="1"/>
          </p:cNvSpPr>
          <p:nvPr>
            <p:ph type="sldNum" sz="quarter" idx="5"/>
          </p:nvPr>
        </p:nvSpPr>
        <p:spPr/>
        <p:txBody>
          <a:bodyPr/>
          <a:lstStyle/>
          <a:p>
            <a:fld id="{FFCBF827-E147-4E93-AAE8-6B8DFC6847B4}" type="slidenum">
              <a:rPr lang="en-US" smtClean="0"/>
              <a:t>8</a:t>
            </a:fld>
            <a:endParaRPr lang="en-US"/>
          </a:p>
        </p:txBody>
      </p:sp>
    </p:spTree>
    <p:extLst>
      <p:ext uri="{BB962C8B-B14F-4D97-AF65-F5344CB8AC3E}">
        <p14:creationId xmlns:p14="http://schemas.microsoft.com/office/powerpoint/2010/main" val="555816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Shashwat</a:t>
            </a:r>
          </a:p>
          <a:p>
            <a:r>
              <a:rPr lang="en-US" dirty="0"/>
              <a:t>Model Metrics for training years 2002 to 2009:</a:t>
            </a:r>
          </a:p>
          <a:p>
            <a:r>
              <a:rPr lang="en-US" dirty="0"/>
              <a:t>Accuracy: 50%</a:t>
            </a:r>
          </a:p>
          <a:p>
            <a:r>
              <a:rPr lang="en-US" dirty="0"/>
              <a:t>Precision: 0.00</a:t>
            </a:r>
          </a:p>
          <a:p>
            <a:r>
              <a:rPr lang="en-US" dirty="0"/>
              <a:t>Recall: 0.00</a:t>
            </a:r>
          </a:p>
          <a:p>
            <a:r>
              <a:rPr lang="en-US" dirty="0"/>
              <a:t>F1 Score: 0.00</a:t>
            </a:r>
          </a:p>
          <a:p>
            <a:endParaRPr lang="en-US"/>
          </a:p>
          <a:p>
            <a:r>
              <a:rPr lang="en-US" dirty="0"/>
              <a:t>Model Metrics for training years 2002 to 2019:</a:t>
            </a:r>
          </a:p>
          <a:p>
            <a:r>
              <a:rPr lang="en-US" dirty="0"/>
              <a:t>Accuracy: 50%</a:t>
            </a:r>
          </a:p>
          <a:p>
            <a:r>
              <a:rPr lang="en-US" dirty="0"/>
              <a:t>Precision: 0.00</a:t>
            </a:r>
          </a:p>
          <a:p>
            <a:r>
              <a:rPr lang="en-US" dirty="0"/>
              <a:t>Recall: 0.00</a:t>
            </a:r>
          </a:p>
          <a:p>
            <a:r>
              <a:rPr lang="en-US" dirty="0"/>
              <a:t>F1 Score: 0.00</a:t>
            </a:r>
          </a:p>
          <a:p>
            <a:endParaRPr lang="en-US" dirty="0"/>
          </a:p>
          <a:p>
            <a:r>
              <a:rPr lang="en-US" dirty="0"/>
              <a:t>One thing to note when analyzing the results are that there are season samples where Tom Brady did really good and reached the </a:t>
            </a:r>
            <a:r>
              <a:rPr lang="en-US" dirty="0" err="1"/>
              <a:t>superbowl</a:t>
            </a:r>
            <a:r>
              <a:rPr lang="en-US" dirty="0"/>
              <a:t> final but did not win it so these values may serve as a distraction to the model when falsely predicting a true positive (</a:t>
            </a:r>
            <a:r>
              <a:rPr lang="en-US" dirty="0" err="1"/>
              <a:t>superbowl</a:t>
            </a:r>
            <a:r>
              <a:rPr lang="en-US" dirty="0"/>
              <a:t> win),.</a:t>
            </a:r>
          </a:p>
        </p:txBody>
      </p:sp>
      <p:sp>
        <p:nvSpPr>
          <p:cNvPr id="4" name="Slide Number Placeholder 3"/>
          <p:cNvSpPr>
            <a:spLocks noGrp="1"/>
          </p:cNvSpPr>
          <p:nvPr>
            <p:ph type="sldNum" sz="quarter" idx="5"/>
          </p:nvPr>
        </p:nvSpPr>
        <p:spPr/>
        <p:txBody>
          <a:bodyPr/>
          <a:lstStyle/>
          <a:p>
            <a:fld id="{FFCBF827-E147-4E93-AAE8-6B8DFC6847B4}" type="slidenum">
              <a:rPr lang="en-US" smtClean="0"/>
              <a:t>9</a:t>
            </a:fld>
            <a:endParaRPr lang="en-US"/>
          </a:p>
        </p:txBody>
      </p:sp>
    </p:spTree>
    <p:extLst>
      <p:ext uri="{BB962C8B-B14F-4D97-AF65-F5344CB8AC3E}">
        <p14:creationId xmlns:p14="http://schemas.microsoft.com/office/powerpoint/2010/main" val="2351200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5E2ED-C0CE-AE85-9288-56C7BBFD5D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0C6C95-E3EC-A556-4766-2254AD757A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1F242A-C073-55E2-3186-DA2A843335DF}"/>
              </a:ext>
            </a:extLst>
          </p:cNvPr>
          <p:cNvSpPr>
            <a:spLocks noGrp="1"/>
          </p:cNvSpPr>
          <p:nvPr>
            <p:ph type="dt" sz="half" idx="10"/>
          </p:nvPr>
        </p:nvSpPr>
        <p:spPr/>
        <p:txBody>
          <a:bodyPr/>
          <a:lstStyle/>
          <a:p>
            <a:fld id="{50261BDF-55A1-4E08-803F-32532FCDAF13}" type="datetimeFigureOut">
              <a:rPr lang="en-US" smtClean="0"/>
              <a:t>10/29/2024</a:t>
            </a:fld>
            <a:endParaRPr lang="en-US"/>
          </a:p>
        </p:txBody>
      </p:sp>
      <p:sp>
        <p:nvSpPr>
          <p:cNvPr id="5" name="Footer Placeholder 4">
            <a:extLst>
              <a:ext uri="{FF2B5EF4-FFF2-40B4-BE49-F238E27FC236}">
                <a16:creationId xmlns:a16="http://schemas.microsoft.com/office/drawing/2014/main" id="{3A445997-B2E4-0A8B-67E2-994C4561B7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1AF70-07EC-B17C-E981-88010AAE83D5}"/>
              </a:ext>
            </a:extLst>
          </p:cNvPr>
          <p:cNvSpPr>
            <a:spLocks noGrp="1"/>
          </p:cNvSpPr>
          <p:nvPr>
            <p:ph type="sldNum" sz="quarter" idx="12"/>
          </p:nvPr>
        </p:nvSpPr>
        <p:spPr/>
        <p:txBody>
          <a:bodyPr/>
          <a:lstStyle/>
          <a:p>
            <a:fld id="{7CE0CA1C-E663-43EB-A555-DBC3B763FAD7}" type="slidenum">
              <a:rPr lang="en-US" smtClean="0"/>
              <a:t>‹#›</a:t>
            </a:fld>
            <a:endParaRPr lang="en-US"/>
          </a:p>
        </p:txBody>
      </p:sp>
    </p:spTree>
    <p:extLst>
      <p:ext uri="{BB962C8B-B14F-4D97-AF65-F5344CB8AC3E}">
        <p14:creationId xmlns:p14="http://schemas.microsoft.com/office/powerpoint/2010/main" val="20408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28AFA-B551-DD69-9038-0741F9941F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03B767-A6B2-D387-3236-FE4F0030FB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25AFB-D9CA-6A76-9C93-0381CF2967D0}"/>
              </a:ext>
            </a:extLst>
          </p:cNvPr>
          <p:cNvSpPr>
            <a:spLocks noGrp="1"/>
          </p:cNvSpPr>
          <p:nvPr>
            <p:ph type="dt" sz="half" idx="10"/>
          </p:nvPr>
        </p:nvSpPr>
        <p:spPr/>
        <p:txBody>
          <a:bodyPr/>
          <a:lstStyle/>
          <a:p>
            <a:fld id="{50261BDF-55A1-4E08-803F-32532FCDAF13}" type="datetimeFigureOut">
              <a:rPr lang="en-US" smtClean="0"/>
              <a:t>10/29/2024</a:t>
            </a:fld>
            <a:endParaRPr lang="en-US"/>
          </a:p>
        </p:txBody>
      </p:sp>
      <p:sp>
        <p:nvSpPr>
          <p:cNvPr id="5" name="Footer Placeholder 4">
            <a:extLst>
              <a:ext uri="{FF2B5EF4-FFF2-40B4-BE49-F238E27FC236}">
                <a16:creationId xmlns:a16="http://schemas.microsoft.com/office/drawing/2014/main" id="{F23EECFC-F8EB-5CC5-1CC1-EBE4AF387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7E03A-1BB1-E0DD-A154-1E95630FC659}"/>
              </a:ext>
            </a:extLst>
          </p:cNvPr>
          <p:cNvSpPr>
            <a:spLocks noGrp="1"/>
          </p:cNvSpPr>
          <p:nvPr>
            <p:ph type="sldNum" sz="quarter" idx="12"/>
          </p:nvPr>
        </p:nvSpPr>
        <p:spPr/>
        <p:txBody>
          <a:bodyPr/>
          <a:lstStyle/>
          <a:p>
            <a:fld id="{7CE0CA1C-E663-43EB-A555-DBC3B763FAD7}" type="slidenum">
              <a:rPr lang="en-US" smtClean="0"/>
              <a:t>‹#›</a:t>
            </a:fld>
            <a:endParaRPr lang="en-US"/>
          </a:p>
        </p:txBody>
      </p:sp>
    </p:spTree>
    <p:extLst>
      <p:ext uri="{BB962C8B-B14F-4D97-AF65-F5344CB8AC3E}">
        <p14:creationId xmlns:p14="http://schemas.microsoft.com/office/powerpoint/2010/main" val="3776831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F80BCD-3CB9-4126-FA15-835C0ED796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D0C709-F966-5ACE-7BE6-C1FE16BFAE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0D94DD-42D4-E270-0D00-AC553FA0D9BC}"/>
              </a:ext>
            </a:extLst>
          </p:cNvPr>
          <p:cNvSpPr>
            <a:spLocks noGrp="1"/>
          </p:cNvSpPr>
          <p:nvPr>
            <p:ph type="dt" sz="half" idx="10"/>
          </p:nvPr>
        </p:nvSpPr>
        <p:spPr/>
        <p:txBody>
          <a:bodyPr/>
          <a:lstStyle/>
          <a:p>
            <a:fld id="{50261BDF-55A1-4E08-803F-32532FCDAF13}" type="datetimeFigureOut">
              <a:rPr lang="en-US" smtClean="0"/>
              <a:t>10/29/2024</a:t>
            </a:fld>
            <a:endParaRPr lang="en-US"/>
          </a:p>
        </p:txBody>
      </p:sp>
      <p:sp>
        <p:nvSpPr>
          <p:cNvPr id="5" name="Footer Placeholder 4">
            <a:extLst>
              <a:ext uri="{FF2B5EF4-FFF2-40B4-BE49-F238E27FC236}">
                <a16:creationId xmlns:a16="http://schemas.microsoft.com/office/drawing/2014/main" id="{A6AFDC5E-6520-47C2-B9D3-5DEFE3A975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55BF4B-3DA2-52AB-A692-073BB79EB11B}"/>
              </a:ext>
            </a:extLst>
          </p:cNvPr>
          <p:cNvSpPr>
            <a:spLocks noGrp="1"/>
          </p:cNvSpPr>
          <p:nvPr>
            <p:ph type="sldNum" sz="quarter" idx="12"/>
          </p:nvPr>
        </p:nvSpPr>
        <p:spPr/>
        <p:txBody>
          <a:bodyPr/>
          <a:lstStyle/>
          <a:p>
            <a:fld id="{7CE0CA1C-E663-43EB-A555-DBC3B763FAD7}" type="slidenum">
              <a:rPr lang="en-US" smtClean="0"/>
              <a:t>‹#›</a:t>
            </a:fld>
            <a:endParaRPr lang="en-US"/>
          </a:p>
        </p:txBody>
      </p:sp>
    </p:spTree>
    <p:extLst>
      <p:ext uri="{BB962C8B-B14F-4D97-AF65-F5344CB8AC3E}">
        <p14:creationId xmlns:p14="http://schemas.microsoft.com/office/powerpoint/2010/main" val="1632557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4D40D-81D2-2217-F60B-95A3E7472D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D5E08D-34C9-AEEC-F7DA-EC94BBBD61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40E3F7-1BF3-D899-D3EC-233D52081B01}"/>
              </a:ext>
            </a:extLst>
          </p:cNvPr>
          <p:cNvSpPr>
            <a:spLocks noGrp="1"/>
          </p:cNvSpPr>
          <p:nvPr>
            <p:ph type="dt" sz="half" idx="10"/>
          </p:nvPr>
        </p:nvSpPr>
        <p:spPr/>
        <p:txBody>
          <a:bodyPr/>
          <a:lstStyle/>
          <a:p>
            <a:fld id="{50261BDF-55A1-4E08-803F-32532FCDAF13}" type="datetimeFigureOut">
              <a:rPr lang="en-US" smtClean="0"/>
              <a:t>10/29/2024</a:t>
            </a:fld>
            <a:endParaRPr lang="en-US"/>
          </a:p>
        </p:txBody>
      </p:sp>
      <p:sp>
        <p:nvSpPr>
          <p:cNvPr id="5" name="Footer Placeholder 4">
            <a:extLst>
              <a:ext uri="{FF2B5EF4-FFF2-40B4-BE49-F238E27FC236}">
                <a16:creationId xmlns:a16="http://schemas.microsoft.com/office/drawing/2014/main" id="{37FEE2A6-0D33-B8E3-E9CC-2AF39C28F7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727CE1-6A14-619F-939A-C7F415A2484B}"/>
              </a:ext>
            </a:extLst>
          </p:cNvPr>
          <p:cNvSpPr>
            <a:spLocks noGrp="1"/>
          </p:cNvSpPr>
          <p:nvPr>
            <p:ph type="sldNum" sz="quarter" idx="12"/>
          </p:nvPr>
        </p:nvSpPr>
        <p:spPr/>
        <p:txBody>
          <a:bodyPr/>
          <a:lstStyle/>
          <a:p>
            <a:fld id="{7CE0CA1C-E663-43EB-A555-DBC3B763FAD7}" type="slidenum">
              <a:rPr lang="en-US" smtClean="0"/>
              <a:t>‹#›</a:t>
            </a:fld>
            <a:endParaRPr lang="en-US"/>
          </a:p>
        </p:txBody>
      </p:sp>
    </p:spTree>
    <p:extLst>
      <p:ext uri="{BB962C8B-B14F-4D97-AF65-F5344CB8AC3E}">
        <p14:creationId xmlns:p14="http://schemas.microsoft.com/office/powerpoint/2010/main" val="2716531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9562A-1AD1-F5A3-835D-D774E7929F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701528-C249-7B03-ED4A-00D5B2130C3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35F523-6304-50AE-3C6A-A0A2ABFFCE4D}"/>
              </a:ext>
            </a:extLst>
          </p:cNvPr>
          <p:cNvSpPr>
            <a:spLocks noGrp="1"/>
          </p:cNvSpPr>
          <p:nvPr>
            <p:ph type="dt" sz="half" idx="10"/>
          </p:nvPr>
        </p:nvSpPr>
        <p:spPr/>
        <p:txBody>
          <a:bodyPr/>
          <a:lstStyle/>
          <a:p>
            <a:fld id="{50261BDF-55A1-4E08-803F-32532FCDAF13}" type="datetimeFigureOut">
              <a:rPr lang="en-US" smtClean="0"/>
              <a:t>10/29/2024</a:t>
            </a:fld>
            <a:endParaRPr lang="en-US"/>
          </a:p>
        </p:txBody>
      </p:sp>
      <p:sp>
        <p:nvSpPr>
          <p:cNvPr id="5" name="Footer Placeholder 4">
            <a:extLst>
              <a:ext uri="{FF2B5EF4-FFF2-40B4-BE49-F238E27FC236}">
                <a16:creationId xmlns:a16="http://schemas.microsoft.com/office/drawing/2014/main" id="{625DB39D-ACAB-0AFE-B060-F001D4528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732E3A-13AE-EED2-8553-7CFB39904804}"/>
              </a:ext>
            </a:extLst>
          </p:cNvPr>
          <p:cNvSpPr>
            <a:spLocks noGrp="1"/>
          </p:cNvSpPr>
          <p:nvPr>
            <p:ph type="sldNum" sz="quarter" idx="12"/>
          </p:nvPr>
        </p:nvSpPr>
        <p:spPr/>
        <p:txBody>
          <a:bodyPr/>
          <a:lstStyle/>
          <a:p>
            <a:fld id="{7CE0CA1C-E663-43EB-A555-DBC3B763FAD7}" type="slidenum">
              <a:rPr lang="en-US" smtClean="0"/>
              <a:t>‹#›</a:t>
            </a:fld>
            <a:endParaRPr lang="en-US"/>
          </a:p>
        </p:txBody>
      </p:sp>
    </p:spTree>
    <p:extLst>
      <p:ext uri="{BB962C8B-B14F-4D97-AF65-F5344CB8AC3E}">
        <p14:creationId xmlns:p14="http://schemas.microsoft.com/office/powerpoint/2010/main" val="1880457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6974-E1CF-8B1C-6713-BED0C7D758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738839-99BC-E988-CB1B-BB7D16752A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C50190-645B-88BC-5C12-FBE1AD5B6D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83AB8F-0574-699A-4ED9-FB75D7BA260C}"/>
              </a:ext>
            </a:extLst>
          </p:cNvPr>
          <p:cNvSpPr>
            <a:spLocks noGrp="1"/>
          </p:cNvSpPr>
          <p:nvPr>
            <p:ph type="dt" sz="half" idx="10"/>
          </p:nvPr>
        </p:nvSpPr>
        <p:spPr/>
        <p:txBody>
          <a:bodyPr/>
          <a:lstStyle/>
          <a:p>
            <a:fld id="{50261BDF-55A1-4E08-803F-32532FCDAF13}" type="datetimeFigureOut">
              <a:rPr lang="en-US" smtClean="0"/>
              <a:t>10/29/2024</a:t>
            </a:fld>
            <a:endParaRPr lang="en-US"/>
          </a:p>
        </p:txBody>
      </p:sp>
      <p:sp>
        <p:nvSpPr>
          <p:cNvPr id="6" name="Footer Placeholder 5">
            <a:extLst>
              <a:ext uri="{FF2B5EF4-FFF2-40B4-BE49-F238E27FC236}">
                <a16:creationId xmlns:a16="http://schemas.microsoft.com/office/drawing/2014/main" id="{87A17156-A3DF-2576-D73E-6FD26E9B25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AEF0F5-FB08-6FF0-08DA-A9BA8EB0C100}"/>
              </a:ext>
            </a:extLst>
          </p:cNvPr>
          <p:cNvSpPr>
            <a:spLocks noGrp="1"/>
          </p:cNvSpPr>
          <p:nvPr>
            <p:ph type="sldNum" sz="quarter" idx="12"/>
          </p:nvPr>
        </p:nvSpPr>
        <p:spPr/>
        <p:txBody>
          <a:bodyPr/>
          <a:lstStyle/>
          <a:p>
            <a:fld id="{7CE0CA1C-E663-43EB-A555-DBC3B763FAD7}" type="slidenum">
              <a:rPr lang="en-US" smtClean="0"/>
              <a:t>‹#›</a:t>
            </a:fld>
            <a:endParaRPr lang="en-US"/>
          </a:p>
        </p:txBody>
      </p:sp>
    </p:spTree>
    <p:extLst>
      <p:ext uri="{BB962C8B-B14F-4D97-AF65-F5344CB8AC3E}">
        <p14:creationId xmlns:p14="http://schemas.microsoft.com/office/powerpoint/2010/main" val="231037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7C147-7E6D-5ACD-B622-70EA053F25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BE5112-4A71-EE83-47A5-EFBF9D77CD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BCAA21-6158-A13B-4E7F-7CF705615C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46BAF8-88BF-5DA3-1145-258E4692C2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97E18D-72F8-0ED5-9290-69433828B9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9E5201-B52C-29B7-5092-8883203CA8A1}"/>
              </a:ext>
            </a:extLst>
          </p:cNvPr>
          <p:cNvSpPr>
            <a:spLocks noGrp="1"/>
          </p:cNvSpPr>
          <p:nvPr>
            <p:ph type="dt" sz="half" idx="10"/>
          </p:nvPr>
        </p:nvSpPr>
        <p:spPr/>
        <p:txBody>
          <a:bodyPr/>
          <a:lstStyle/>
          <a:p>
            <a:fld id="{50261BDF-55A1-4E08-803F-32532FCDAF13}" type="datetimeFigureOut">
              <a:rPr lang="en-US" smtClean="0"/>
              <a:t>10/29/2024</a:t>
            </a:fld>
            <a:endParaRPr lang="en-US"/>
          </a:p>
        </p:txBody>
      </p:sp>
      <p:sp>
        <p:nvSpPr>
          <p:cNvPr id="8" name="Footer Placeholder 7">
            <a:extLst>
              <a:ext uri="{FF2B5EF4-FFF2-40B4-BE49-F238E27FC236}">
                <a16:creationId xmlns:a16="http://schemas.microsoft.com/office/drawing/2014/main" id="{8CB357BA-3F6D-CC81-BE0D-F5FC6027CB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FABC8C-1F57-2A13-2037-61F38DA55BC2}"/>
              </a:ext>
            </a:extLst>
          </p:cNvPr>
          <p:cNvSpPr>
            <a:spLocks noGrp="1"/>
          </p:cNvSpPr>
          <p:nvPr>
            <p:ph type="sldNum" sz="quarter" idx="12"/>
          </p:nvPr>
        </p:nvSpPr>
        <p:spPr/>
        <p:txBody>
          <a:bodyPr/>
          <a:lstStyle/>
          <a:p>
            <a:fld id="{7CE0CA1C-E663-43EB-A555-DBC3B763FAD7}" type="slidenum">
              <a:rPr lang="en-US" smtClean="0"/>
              <a:t>‹#›</a:t>
            </a:fld>
            <a:endParaRPr lang="en-US"/>
          </a:p>
        </p:txBody>
      </p:sp>
    </p:spTree>
    <p:extLst>
      <p:ext uri="{BB962C8B-B14F-4D97-AF65-F5344CB8AC3E}">
        <p14:creationId xmlns:p14="http://schemas.microsoft.com/office/powerpoint/2010/main" val="2386488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1F832-387B-D0B2-F7A4-00D537F56F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A5381C-4757-650B-A0AA-24DF66EFCC01}"/>
              </a:ext>
            </a:extLst>
          </p:cNvPr>
          <p:cNvSpPr>
            <a:spLocks noGrp="1"/>
          </p:cNvSpPr>
          <p:nvPr>
            <p:ph type="dt" sz="half" idx="10"/>
          </p:nvPr>
        </p:nvSpPr>
        <p:spPr/>
        <p:txBody>
          <a:bodyPr/>
          <a:lstStyle/>
          <a:p>
            <a:fld id="{50261BDF-55A1-4E08-803F-32532FCDAF13}" type="datetimeFigureOut">
              <a:rPr lang="en-US" smtClean="0"/>
              <a:t>10/29/2024</a:t>
            </a:fld>
            <a:endParaRPr lang="en-US"/>
          </a:p>
        </p:txBody>
      </p:sp>
      <p:sp>
        <p:nvSpPr>
          <p:cNvPr id="4" name="Footer Placeholder 3">
            <a:extLst>
              <a:ext uri="{FF2B5EF4-FFF2-40B4-BE49-F238E27FC236}">
                <a16:creationId xmlns:a16="http://schemas.microsoft.com/office/drawing/2014/main" id="{4087030E-7001-36F9-86C0-F4013C9C70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598ED5-7AED-A2C3-AA96-DDDC66A0471E}"/>
              </a:ext>
            </a:extLst>
          </p:cNvPr>
          <p:cNvSpPr>
            <a:spLocks noGrp="1"/>
          </p:cNvSpPr>
          <p:nvPr>
            <p:ph type="sldNum" sz="quarter" idx="12"/>
          </p:nvPr>
        </p:nvSpPr>
        <p:spPr/>
        <p:txBody>
          <a:bodyPr/>
          <a:lstStyle/>
          <a:p>
            <a:fld id="{7CE0CA1C-E663-43EB-A555-DBC3B763FAD7}" type="slidenum">
              <a:rPr lang="en-US" smtClean="0"/>
              <a:t>‹#›</a:t>
            </a:fld>
            <a:endParaRPr lang="en-US"/>
          </a:p>
        </p:txBody>
      </p:sp>
    </p:spTree>
    <p:extLst>
      <p:ext uri="{BB962C8B-B14F-4D97-AF65-F5344CB8AC3E}">
        <p14:creationId xmlns:p14="http://schemas.microsoft.com/office/powerpoint/2010/main" val="1100024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867297-C148-6D14-DF84-78A8B43D0CE0}"/>
              </a:ext>
            </a:extLst>
          </p:cNvPr>
          <p:cNvSpPr>
            <a:spLocks noGrp="1"/>
          </p:cNvSpPr>
          <p:nvPr>
            <p:ph type="dt" sz="half" idx="10"/>
          </p:nvPr>
        </p:nvSpPr>
        <p:spPr/>
        <p:txBody>
          <a:bodyPr/>
          <a:lstStyle/>
          <a:p>
            <a:fld id="{50261BDF-55A1-4E08-803F-32532FCDAF13}" type="datetimeFigureOut">
              <a:rPr lang="en-US" smtClean="0"/>
              <a:t>10/29/2024</a:t>
            </a:fld>
            <a:endParaRPr lang="en-US"/>
          </a:p>
        </p:txBody>
      </p:sp>
      <p:sp>
        <p:nvSpPr>
          <p:cNvPr id="3" name="Footer Placeholder 2">
            <a:extLst>
              <a:ext uri="{FF2B5EF4-FFF2-40B4-BE49-F238E27FC236}">
                <a16:creationId xmlns:a16="http://schemas.microsoft.com/office/drawing/2014/main" id="{87CB73C9-4FD5-B37C-75C8-0C8A7DB93D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46A22-C57B-A91F-E7FD-4B2A06547CFF}"/>
              </a:ext>
            </a:extLst>
          </p:cNvPr>
          <p:cNvSpPr>
            <a:spLocks noGrp="1"/>
          </p:cNvSpPr>
          <p:nvPr>
            <p:ph type="sldNum" sz="quarter" idx="12"/>
          </p:nvPr>
        </p:nvSpPr>
        <p:spPr/>
        <p:txBody>
          <a:bodyPr/>
          <a:lstStyle/>
          <a:p>
            <a:fld id="{7CE0CA1C-E663-43EB-A555-DBC3B763FAD7}" type="slidenum">
              <a:rPr lang="en-US" smtClean="0"/>
              <a:t>‹#›</a:t>
            </a:fld>
            <a:endParaRPr lang="en-US"/>
          </a:p>
        </p:txBody>
      </p:sp>
    </p:spTree>
    <p:extLst>
      <p:ext uri="{BB962C8B-B14F-4D97-AF65-F5344CB8AC3E}">
        <p14:creationId xmlns:p14="http://schemas.microsoft.com/office/powerpoint/2010/main" val="2938409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1B3AC-7110-A0FE-4E70-D975C4CC25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DEA666-64CD-4C1D-8BBD-32D811AC74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C1FF97-A299-BDD2-64EA-ED33CF738D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B23913-66C1-0C77-C242-E205B7196362}"/>
              </a:ext>
            </a:extLst>
          </p:cNvPr>
          <p:cNvSpPr>
            <a:spLocks noGrp="1"/>
          </p:cNvSpPr>
          <p:nvPr>
            <p:ph type="dt" sz="half" idx="10"/>
          </p:nvPr>
        </p:nvSpPr>
        <p:spPr/>
        <p:txBody>
          <a:bodyPr/>
          <a:lstStyle/>
          <a:p>
            <a:fld id="{50261BDF-55A1-4E08-803F-32532FCDAF13}" type="datetimeFigureOut">
              <a:rPr lang="en-US" smtClean="0"/>
              <a:t>10/29/2024</a:t>
            </a:fld>
            <a:endParaRPr lang="en-US"/>
          </a:p>
        </p:txBody>
      </p:sp>
      <p:sp>
        <p:nvSpPr>
          <p:cNvPr id="6" name="Footer Placeholder 5">
            <a:extLst>
              <a:ext uri="{FF2B5EF4-FFF2-40B4-BE49-F238E27FC236}">
                <a16:creationId xmlns:a16="http://schemas.microsoft.com/office/drawing/2014/main" id="{264A7774-4629-DEDE-D24D-B44EA76770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1D94AF-2038-0F5C-E61D-E285345EC1EA}"/>
              </a:ext>
            </a:extLst>
          </p:cNvPr>
          <p:cNvSpPr>
            <a:spLocks noGrp="1"/>
          </p:cNvSpPr>
          <p:nvPr>
            <p:ph type="sldNum" sz="quarter" idx="12"/>
          </p:nvPr>
        </p:nvSpPr>
        <p:spPr/>
        <p:txBody>
          <a:bodyPr/>
          <a:lstStyle/>
          <a:p>
            <a:fld id="{7CE0CA1C-E663-43EB-A555-DBC3B763FAD7}" type="slidenum">
              <a:rPr lang="en-US" smtClean="0"/>
              <a:t>‹#›</a:t>
            </a:fld>
            <a:endParaRPr lang="en-US"/>
          </a:p>
        </p:txBody>
      </p:sp>
    </p:spTree>
    <p:extLst>
      <p:ext uri="{BB962C8B-B14F-4D97-AF65-F5344CB8AC3E}">
        <p14:creationId xmlns:p14="http://schemas.microsoft.com/office/powerpoint/2010/main" val="877135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442F9-6244-52A5-C060-83F72C5599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13B1D5-7C06-4CF6-3845-7E89C7B14E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316242-CC5F-F483-9EC6-AE5AAEEF65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37A599-F1A0-ED47-D631-01FAB51D9B98}"/>
              </a:ext>
            </a:extLst>
          </p:cNvPr>
          <p:cNvSpPr>
            <a:spLocks noGrp="1"/>
          </p:cNvSpPr>
          <p:nvPr>
            <p:ph type="dt" sz="half" idx="10"/>
          </p:nvPr>
        </p:nvSpPr>
        <p:spPr/>
        <p:txBody>
          <a:bodyPr/>
          <a:lstStyle/>
          <a:p>
            <a:fld id="{50261BDF-55A1-4E08-803F-32532FCDAF13}" type="datetimeFigureOut">
              <a:rPr lang="en-US" smtClean="0"/>
              <a:t>10/29/2024</a:t>
            </a:fld>
            <a:endParaRPr lang="en-US"/>
          </a:p>
        </p:txBody>
      </p:sp>
      <p:sp>
        <p:nvSpPr>
          <p:cNvPr id="6" name="Footer Placeholder 5">
            <a:extLst>
              <a:ext uri="{FF2B5EF4-FFF2-40B4-BE49-F238E27FC236}">
                <a16:creationId xmlns:a16="http://schemas.microsoft.com/office/drawing/2014/main" id="{BB98B8FD-D90F-A704-4F65-5AB95E74D9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F8039D-C167-7820-DB1D-862B57A73334}"/>
              </a:ext>
            </a:extLst>
          </p:cNvPr>
          <p:cNvSpPr>
            <a:spLocks noGrp="1"/>
          </p:cNvSpPr>
          <p:nvPr>
            <p:ph type="sldNum" sz="quarter" idx="12"/>
          </p:nvPr>
        </p:nvSpPr>
        <p:spPr/>
        <p:txBody>
          <a:bodyPr/>
          <a:lstStyle/>
          <a:p>
            <a:fld id="{7CE0CA1C-E663-43EB-A555-DBC3B763FAD7}" type="slidenum">
              <a:rPr lang="en-US" smtClean="0"/>
              <a:t>‹#›</a:t>
            </a:fld>
            <a:endParaRPr lang="en-US"/>
          </a:p>
        </p:txBody>
      </p:sp>
    </p:spTree>
    <p:extLst>
      <p:ext uri="{BB962C8B-B14F-4D97-AF65-F5344CB8AC3E}">
        <p14:creationId xmlns:p14="http://schemas.microsoft.com/office/powerpoint/2010/main" val="3428586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B93940-BA47-7189-11E8-AB9EC1EEBC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30EDF0-7732-59F2-38AF-51FE6429DD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FF1375-AD35-D69D-02AF-46168BEFB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0261BDF-55A1-4E08-803F-32532FCDAF13}" type="datetimeFigureOut">
              <a:rPr lang="en-US" smtClean="0"/>
              <a:t>10/29/2024</a:t>
            </a:fld>
            <a:endParaRPr lang="en-US"/>
          </a:p>
        </p:txBody>
      </p:sp>
      <p:sp>
        <p:nvSpPr>
          <p:cNvPr id="5" name="Footer Placeholder 4">
            <a:extLst>
              <a:ext uri="{FF2B5EF4-FFF2-40B4-BE49-F238E27FC236}">
                <a16:creationId xmlns:a16="http://schemas.microsoft.com/office/drawing/2014/main" id="{B71BF6D6-54BF-79C1-359B-7C710A52C5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68B93EC-7D1F-74A4-F594-56B128833A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CE0CA1C-E663-43EB-A555-DBC3B763FAD7}" type="slidenum">
              <a:rPr lang="en-US" smtClean="0"/>
              <a:t>‹#›</a:t>
            </a:fld>
            <a:endParaRPr lang="en-US"/>
          </a:p>
        </p:txBody>
      </p:sp>
    </p:spTree>
    <p:extLst>
      <p:ext uri="{BB962C8B-B14F-4D97-AF65-F5344CB8AC3E}">
        <p14:creationId xmlns:p14="http://schemas.microsoft.com/office/powerpoint/2010/main" val="414787047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85771764-4F07-AE71-DF2F-2F68A83984E7}"/>
              </a:ext>
            </a:extLst>
          </p:cNvPr>
          <p:cNvSpPr>
            <a:spLocks noGrp="1"/>
          </p:cNvSpPr>
          <p:nvPr>
            <p:ph type="ctrTitle"/>
          </p:nvPr>
        </p:nvSpPr>
        <p:spPr>
          <a:xfrm>
            <a:off x="3215729" y="1764407"/>
            <a:ext cx="5760846" cy="2310312"/>
          </a:xfrm>
        </p:spPr>
        <p:txBody>
          <a:bodyPr>
            <a:normAutofit/>
          </a:bodyPr>
          <a:lstStyle/>
          <a:p>
            <a:r>
              <a:rPr lang="en-US" sz="5200">
                <a:solidFill>
                  <a:schemeClr val="tx2"/>
                </a:solidFill>
              </a:rPr>
              <a:t>Tom Brady Superbowl Prediction Model</a:t>
            </a:r>
          </a:p>
        </p:txBody>
      </p:sp>
      <p:sp>
        <p:nvSpPr>
          <p:cNvPr id="3" name="Subtitle 2">
            <a:extLst>
              <a:ext uri="{FF2B5EF4-FFF2-40B4-BE49-F238E27FC236}">
                <a16:creationId xmlns:a16="http://schemas.microsoft.com/office/drawing/2014/main" id="{3FD062AC-CE6A-2531-B262-4D1DEEB3D950}"/>
              </a:ext>
            </a:extLst>
          </p:cNvPr>
          <p:cNvSpPr>
            <a:spLocks noGrp="1"/>
          </p:cNvSpPr>
          <p:nvPr>
            <p:ph type="subTitle" idx="1"/>
          </p:nvPr>
        </p:nvSpPr>
        <p:spPr>
          <a:xfrm>
            <a:off x="3215729" y="4165152"/>
            <a:ext cx="5760846" cy="682079"/>
          </a:xfrm>
        </p:spPr>
        <p:txBody>
          <a:bodyPr>
            <a:normAutofit/>
          </a:bodyPr>
          <a:lstStyle/>
          <a:p>
            <a:r>
              <a:rPr lang="en-US" sz="2000">
                <a:solidFill>
                  <a:schemeClr val="tx2"/>
                </a:solidFill>
              </a:rPr>
              <a:t>By: Shaswat Maharjan, Lele Zhang, Brandon Panuccio, and Satrant Bains</a:t>
            </a:r>
          </a:p>
        </p:txBody>
      </p:sp>
    </p:spTree>
    <p:extLst>
      <p:ext uri="{BB962C8B-B14F-4D97-AF65-F5344CB8AC3E}">
        <p14:creationId xmlns:p14="http://schemas.microsoft.com/office/powerpoint/2010/main" val="3021752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2C270-52F3-2D5B-6DB2-4148A323BC8A}"/>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Analysis of Results</a:t>
            </a:r>
          </a:p>
        </p:txBody>
      </p:sp>
      <p:sp>
        <p:nvSpPr>
          <p:cNvPr id="3" name="Content Placeholder 2">
            <a:extLst>
              <a:ext uri="{FF2B5EF4-FFF2-40B4-BE49-F238E27FC236}">
                <a16:creationId xmlns:a16="http://schemas.microsoft.com/office/drawing/2014/main" id="{4D38A104-5FD6-6E72-065C-F773F56DDBA7}"/>
              </a:ext>
            </a:extLst>
          </p:cNvPr>
          <p:cNvSpPr>
            <a:spLocks noGrp="1"/>
          </p:cNvSpPr>
          <p:nvPr>
            <p:ph idx="1"/>
          </p:nvPr>
        </p:nvSpPr>
        <p:spPr>
          <a:xfrm>
            <a:off x="1371599" y="2318197"/>
            <a:ext cx="9724031" cy="3683358"/>
          </a:xfrm>
        </p:spPr>
        <p:txBody>
          <a:bodyPr anchor="ctr">
            <a:normAutofit/>
          </a:bodyPr>
          <a:lstStyle/>
          <a:p>
            <a:r>
              <a:rPr lang="en-US" sz="1700"/>
              <a:t>The models generally have a &gt;50% accuracy in predicting whether Tom Brady won a Superbowl or not</a:t>
            </a:r>
          </a:p>
          <a:p>
            <a:r>
              <a:rPr lang="en-US" sz="1700"/>
              <a:t>The best performing model for our testing was XGBoost with both accuracies being above 70%</a:t>
            </a:r>
          </a:p>
          <a:p>
            <a:r>
              <a:rPr lang="en-US" sz="1700"/>
              <a:t>Was the model truly accurate at predicting the result?</a:t>
            </a:r>
          </a:p>
          <a:p>
            <a:pPr lvl="1"/>
            <a:r>
              <a:rPr lang="en-US" sz="1700"/>
              <a:t>Only 1 True Positive result -&gt; Only one time the models predict a win and it actually happened. </a:t>
            </a:r>
          </a:p>
          <a:p>
            <a:pPr lvl="1"/>
            <a:r>
              <a:rPr lang="en-US" sz="1700"/>
              <a:t>The models were truly great at predicting when Tom Brady was not going to win a Superbowl. </a:t>
            </a:r>
          </a:p>
          <a:p>
            <a:r>
              <a:rPr lang="en-US" sz="1700"/>
              <a:t>Why would this happen?</a:t>
            </a:r>
          </a:p>
          <a:p>
            <a:pPr lvl="1"/>
            <a:r>
              <a:rPr lang="en-US" sz="1700"/>
              <a:t>Football is a team sport and its inherently difficult to say, based on one player’s regular season stats, whether they would win it all</a:t>
            </a:r>
          </a:p>
          <a:p>
            <a:pPr lvl="1"/>
            <a:endParaRPr lang="en-US" sz="1700"/>
          </a:p>
          <a:p>
            <a:endParaRPr lang="en-US" sz="1700"/>
          </a:p>
        </p:txBody>
      </p:sp>
    </p:spTree>
    <p:extLst>
      <p:ext uri="{BB962C8B-B14F-4D97-AF65-F5344CB8AC3E}">
        <p14:creationId xmlns:p14="http://schemas.microsoft.com/office/powerpoint/2010/main" val="2847723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4EA26E-18F1-54EC-D252-8FA5E4023E47}"/>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Future Analysis</a:t>
            </a:r>
          </a:p>
        </p:txBody>
      </p:sp>
      <p:sp>
        <p:nvSpPr>
          <p:cNvPr id="3" name="Content Placeholder 2">
            <a:extLst>
              <a:ext uri="{FF2B5EF4-FFF2-40B4-BE49-F238E27FC236}">
                <a16:creationId xmlns:a16="http://schemas.microsoft.com/office/drawing/2014/main" id="{C045F13D-0183-11F6-2D82-B60A2464FDD9}"/>
              </a:ext>
            </a:extLst>
          </p:cNvPr>
          <p:cNvSpPr>
            <a:spLocks noGrp="1"/>
          </p:cNvSpPr>
          <p:nvPr>
            <p:ph idx="1"/>
          </p:nvPr>
        </p:nvSpPr>
        <p:spPr>
          <a:xfrm>
            <a:off x="1371599" y="2318197"/>
            <a:ext cx="9724031" cy="3683358"/>
          </a:xfrm>
        </p:spPr>
        <p:txBody>
          <a:bodyPr anchor="ctr">
            <a:normAutofit/>
          </a:bodyPr>
          <a:lstStyle/>
          <a:p>
            <a:r>
              <a:rPr lang="en-US" sz="2000"/>
              <a:t>In the future the models can certainly be honed in on more statistics</a:t>
            </a:r>
          </a:p>
          <a:p>
            <a:pPr lvl="1"/>
            <a:r>
              <a:rPr lang="en-US" sz="2000"/>
              <a:t>Perhaps switch to team-based statistics </a:t>
            </a:r>
          </a:p>
          <a:p>
            <a:pPr lvl="1"/>
            <a:r>
              <a:rPr lang="en-US" sz="2000"/>
              <a:t>Some way to include defensive statistics as well</a:t>
            </a:r>
          </a:p>
          <a:p>
            <a:r>
              <a:rPr lang="en-US" sz="2000"/>
              <a:t>Randomly sample years instead of looking over windows</a:t>
            </a:r>
          </a:p>
          <a:p>
            <a:pPr lvl="1"/>
            <a:r>
              <a:rPr lang="en-US" sz="2000"/>
              <a:t>Teams generally are better the closer they are to a year they won the Superbowl</a:t>
            </a:r>
          </a:p>
          <a:p>
            <a:r>
              <a:rPr lang="en-US" sz="2000"/>
              <a:t>Perhaps find a way to include awards as a statistic in training</a:t>
            </a:r>
          </a:p>
          <a:p>
            <a:pPr marL="457200" lvl="1" indent="0">
              <a:buNone/>
            </a:pPr>
            <a:endParaRPr lang="en-US" sz="2000"/>
          </a:p>
        </p:txBody>
      </p:sp>
    </p:spTree>
    <p:extLst>
      <p:ext uri="{BB962C8B-B14F-4D97-AF65-F5344CB8AC3E}">
        <p14:creationId xmlns:p14="http://schemas.microsoft.com/office/powerpoint/2010/main" val="3546551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48" name="Rectangle 614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14C76F-F25E-33FC-32F4-5CE15A7D1F1E}"/>
              </a:ext>
            </a:extLst>
          </p:cNvPr>
          <p:cNvSpPr>
            <a:spLocks noGrp="1"/>
          </p:cNvSpPr>
          <p:nvPr>
            <p:ph type="title"/>
          </p:nvPr>
        </p:nvSpPr>
        <p:spPr>
          <a:xfrm>
            <a:off x="640080" y="325369"/>
            <a:ext cx="4368602" cy="1956841"/>
          </a:xfrm>
        </p:spPr>
        <p:txBody>
          <a:bodyPr anchor="b">
            <a:normAutofit/>
          </a:bodyPr>
          <a:lstStyle/>
          <a:p>
            <a:r>
              <a:rPr lang="en-US" sz="5400"/>
              <a:t>Conclusion</a:t>
            </a:r>
          </a:p>
        </p:txBody>
      </p:sp>
      <p:sp>
        <p:nvSpPr>
          <p:cNvPr id="614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A697A3D-3B6A-4ABD-4B2B-F9BB9D4230B2}"/>
              </a:ext>
            </a:extLst>
          </p:cNvPr>
          <p:cNvSpPr>
            <a:spLocks noGrp="1"/>
          </p:cNvSpPr>
          <p:nvPr>
            <p:ph idx="1"/>
          </p:nvPr>
        </p:nvSpPr>
        <p:spPr>
          <a:xfrm>
            <a:off x="640080" y="2872899"/>
            <a:ext cx="4243589" cy="3320668"/>
          </a:xfrm>
        </p:spPr>
        <p:txBody>
          <a:bodyPr>
            <a:normAutofit/>
          </a:bodyPr>
          <a:lstStyle/>
          <a:p>
            <a:r>
              <a:rPr lang="en-US" sz="1800"/>
              <a:t>The models became quite accurate at predicting when a season did not end in a Superbowl for Tom Brady</a:t>
            </a:r>
          </a:p>
          <a:p>
            <a:r>
              <a:rPr lang="en-US" sz="1800"/>
              <a:t>Simple accuracy is not the best measure of a model for analysis such as this.</a:t>
            </a:r>
          </a:p>
          <a:p>
            <a:pPr lvl="1"/>
            <a:r>
              <a:rPr lang="en-US" sz="1400"/>
              <a:t>Precision provides a better look </a:t>
            </a:r>
          </a:p>
          <a:p>
            <a:r>
              <a:rPr lang="en-US" sz="1800"/>
              <a:t>More data may help</a:t>
            </a:r>
          </a:p>
          <a:p>
            <a:pPr lvl="1"/>
            <a:r>
              <a:rPr lang="en-US" sz="1400"/>
              <a:t>We could include game by game stats to see if more granular data may help the model predict wins. </a:t>
            </a:r>
          </a:p>
          <a:p>
            <a:pPr marL="457200" lvl="1" indent="0">
              <a:buNone/>
            </a:pPr>
            <a:endParaRPr lang="en-US" sz="1400"/>
          </a:p>
          <a:p>
            <a:endParaRPr lang="en-US" sz="1800"/>
          </a:p>
          <a:p>
            <a:endParaRPr lang="en-US" sz="1800"/>
          </a:p>
        </p:txBody>
      </p:sp>
      <p:pic>
        <p:nvPicPr>
          <p:cNvPr id="6146" name="Picture 2" descr="Confusion reigns following conflicting reports that legendary Super Bowl  champion Tom Brady is retiring">
            <a:extLst>
              <a:ext uri="{FF2B5EF4-FFF2-40B4-BE49-F238E27FC236}">
                <a16:creationId xmlns:a16="http://schemas.microsoft.com/office/drawing/2014/main" id="{549C8B5A-15C0-816D-96EC-0AD3D9273A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2602" r="10978"/>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134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02E88E-E902-C8A7-1C9C-D3A0216A6EA0}"/>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a:t>Questions?</a:t>
            </a:r>
          </a:p>
        </p:txBody>
      </p:sp>
      <p:sp>
        <p:nvSpPr>
          <p:cNvPr id="13"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C8E49B8-F48E-42FA-DED1-AE6DAED0ABA3}"/>
              </a:ext>
            </a:extLst>
          </p:cNvPr>
          <p:cNvPicPr>
            <a:picLocks noChangeAspect="1"/>
          </p:cNvPicPr>
          <p:nvPr/>
        </p:nvPicPr>
        <p:blipFill>
          <a:blip r:embed="rId2"/>
          <a:stretch>
            <a:fillRect/>
          </a:stretch>
        </p:blipFill>
        <p:spPr>
          <a:xfrm>
            <a:off x="6595608" y="1075518"/>
            <a:ext cx="3362794" cy="5782482"/>
          </a:xfrm>
          <a:prstGeom prst="rect">
            <a:avLst/>
          </a:prstGeom>
        </p:spPr>
      </p:pic>
      <p:pic>
        <p:nvPicPr>
          <p:cNvPr id="8" name="Picture 7">
            <a:extLst>
              <a:ext uri="{FF2B5EF4-FFF2-40B4-BE49-F238E27FC236}">
                <a16:creationId xmlns:a16="http://schemas.microsoft.com/office/drawing/2014/main" id="{8783AE30-98F3-F7D6-E168-C6559E6055C4}"/>
              </a:ext>
            </a:extLst>
          </p:cNvPr>
          <p:cNvPicPr>
            <a:picLocks noChangeAspect="1"/>
          </p:cNvPicPr>
          <p:nvPr/>
        </p:nvPicPr>
        <p:blipFill>
          <a:blip r:embed="rId3"/>
          <a:stretch>
            <a:fillRect/>
          </a:stretch>
        </p:blipFill>
        <p:spPr>
          <a:xfrm rot="403264">
            <a:off x="7434351" y="3407"/>
            <a:ext cx="1494665" cy="2340331"/>
          </a:xfrm>
          <a:prstGeom prst="rect">
            <a:avLst/>
          </a:prstGeom>
        </p:spPr>
      </p:pic>
    </p:spTree>
    <p:extLst>
      <p:ext uri="{BB962C8B-B14F-4D97-AF65-F5344CB8AC3E}">
        <p14:creationId xmlns:p14="http://schemas.microsoft.com/office/powerpoint/2010/main" val="294203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0F3675-CBBB-4442-4D51-5454213E8948}"/>
              </a:ext>
            </a:extLst>
          </p:cNvPr>
          <p:cNvSpPr>
            <a:spLocks noGrp="1"/>
          </p:cNvSpPr>
          <p:nvPr>
            <p:ph type="title"/>
          </p:nvPr>
        </p:nvSpPr>
        <p:spPr>
          <a:xfrm>
            <a:off x="6094105" y="802955"/>
            <a:ext cx="4977976" cy="1454051"/>
          </a:xfrm>
        </p:spPr>
        <p:txBody>
          <a:bodyPr>
            <a:normAutofit/>
          </a:bodyPr>
          <a:lstStyle/>
          <a:p>
            <a:r>
              <a:rPr lang="en-US" sz="3600">
                <a:solidFill>
                  <a:schemeClr val="tx2"/>
                </a:solidFill>
              </a:rPr>
              <a:t>Motivation</a:t>
            </a:r>
          </a:p>
        </p:txBody>
      </p:sp>
      <p:pic>
        <p:nvPicPr>
          <p:cNvPr id="7" name="Graphic 6" descr="Football">
            <a:extLst>
              <a:ext uri="{FF2B5EF4-FFF2-40B4-BE49-F238E27FC236}">
                <a16:creationId xmlns:a16="http://schemas.microsoft.com/office/drawing/2014/main" id="{F13FC00A-AEB1-64FB-C0E9-3242FEC668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951" y="1793846"/>
            <a:ext cx="3620021" cy="3620021"/>
          </a:xfrm>
          <a:prstGeom prst="rect">
            <a:avLst/>
          </a:prstGeom>
        </p:spPr>
      </p:pic>
      <p:sp>
        <p:nvSpPr>
          <p:cNvPr id="40" name="Content Placeholder 2">
            <a:extLst>
              <a:ext uri="{FF2B5EF4-FFF2-40B4-BE49-F238E27FC236}">
                <a16:creationId xmlns:a16="http://schemas.microsoft.com/office/drawing/2014/main" id="{9CF28694-D1A3-9F83-10E0-F94EC6D592E6}"/>
              </a:ext>
            </a:extLst>
          </p:cNvPr>
          <p:cNvSpPr>
            <a:spLocks noGrp="1"/>
          </p:cNvSpPr>
          <p:nvPr>
            <p:ph idx="1"/>
          </p:nvPr>
        </p:nvSpPr>
        <p:spPr>
          <a:xfrm>
            <a:off x="6090574" y="2421682"/>
            <a:ext cx="4977578" cy="3639289"/>
          </a:xfrm>
        </p:spPr>
        <p:txBody>
          <a:bodyPr anchor="ctr">
            <a:noAutofit/>
          </a:bodyPr>
          <a:lstStyle/>
          <a:p>
            <a:r>
              <a:rPr lang="en-US" sz="2000">
                <a:solidFill>
                  <a:schemeClr val="tx2"/>
                </a:solidFill>
              </a:rPr>
              <a:t>American Football is one of the most popular sports in the United States</a:t>
            </a:r>
          </a:p>
          <a:p>
            <a:pPr lvl="1"/>
            <a:r>
              <a:rPr lang="en-US" sz="2000">
                <a:solidFill>
                  <a:schemeClr val="tx2"/>
                </a:solidFill>
              </a:rPr>
              <a:t>According to Gallup 41% of Americans say American Football is their favorite sport</a:t>
            </a:r>
          </a:p>
          <a:p>
            <a:r>
              <a:rPr lang="en-US" sz="2000">
                <a:solidFill>
                  <a:schemeClr val="tx2"/>
                </a:solidFill>
              </a:rPr>
              <a:t>It also generates the highest revenue for any sports league in the world at $20.5 billion.</a:t>
            </a:r>
          </a:p>
          <a:p>
            <a:r>
              <a:rPr lang="en-US" sz="2000">
                <a:solidFill>
                  <a:schemeClr val="tx2"/>
                </a:solidFill>
              </a:rPr>
              <a:t>Tom Brady is the greatest football player of all time </a:t>
            </a:r>
          </a:p>
          <a:p>
            <a:pPr lvl="1"/>
            <a:r>
              <a:rPr lang="en-US" sz="2000">
                <a:solidFill>
                  <a:schemeClr val="tx2"/>
                </a:solidFill>
              </a:rPr>
              <a:t>How important is he as a player to team success?</a:t>
            </a:r>
          </a:p>
          <a:p>
            <a:r>
              <a:rPr lang="en-US" sz="2000">
                <a:solidFill>
                  <a:schemeClr val="tx2"/>
                </a:solidFill>
              </a:rPr>
              <a:t>Can a classification algorithm trained only on his regular season stats predict a Superbowl win?</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08520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1D99D9-B77A-15C4-1199-9B2CCF38879C}"/>
              </a:ext>
            </a:extLst>
          </p:cNvPr>
          <p:cNvSpPr>
            <a:spLocks noGrp="1"/>
          </p:cNvSpPr>
          <p:nvPr>
            <p:ph type="title"/>
          </p:nvPr>
        </p:nvSpPr>
        <p:spPr>
          <a:xfrm>
            <a:off x="612648" y="1078992"/>
            <a:ext cx="6268770" cy="1536192"/>
          </a:xfrm>
        </p:spPr>
        <p:txBody>
          <a:bodyPr anchor="b">
            <a:normAutofit/>
          </a:bodyPr>
          <a:lstStyle/>
          <a:p>
            <a:r>
              <a:rPr lang="en-US" sz="5200"/>
              <a:t>Dataset	</a:t>
            </a:r>
          </a:p>
        </p:txBody>
      </p:sp>
      <p:sp>
        <p:nvSpPr>
          <p:cNvPr id="25" name="Rectangle 24">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1B59237-4D4B-0DE8-34DF-987C55A090C0}"/>
              </a:ext>
            </a:extLst>
          </p:cNvPr>
          <p:cNvSpPr>
            <a:spLocks noGrp="1"/>
          </p:cNvSpPr>
          <p:nvPr>
            <p:ph idx="1"/>
          </p:nvPr>
        </p:nvSpPr>
        <p:spPr>
          <a:xfrm>
            <a:off x="612648" y="3154521"/>
            <a:ext cx="6268770" cy="3342290"/>
          </a:xfrm>
        </p:spPr>
        <p:txBody>
          <a:bodyPr>
            <a:normAutofit/>
          </a:bodyPr>
          <a:lstStyle/>
          <a:p>
            <a:r>
              <a:rPr lang="en-US" sz="2000"/>
              <a:t>To train a model we must go over what data we used to train the model and why. </a:t>
            </a:r>
          </a:p>
          <a:p>
            <a:r>
              <a:rPr lang="en-US" sz="2000"/>
              <a:t>We used Pro Football Reference’s dataset as they have the most comprehensive stats available. </a:t>
            </a:r>
          </a:p>
          <a:p>
            <a:pPr lvl="1"/>
            <a:r>
              <a:rPr lang="en-US" sz="2000"/>
              <a:t>Data cleanup -&gt; removing years where he did not play</a:t>
            </a:r>
          </a:p>
          <a:p>
            <a:r>
              <a:rPr lang="en-US" sz="2000"/>
              <a:t>We split the dataset between training and testing</a:t>
            </a:r>
          </a:p>
          <a:p>
            <a:pPr lvl="1"/>
            <a:r>
              <a:rPr lang="en-US" sz="1600"/>
              <a:t>The first test we used years 2002-2009 to train the model and tested it on years 2010-2023</a:t>
            </a:r>
          </a:p>
          <a:p>
            <a:pPr lvl="1"/>
            <a:r>
              <a:rPr lang="en-US" sz="1600"/>
              <a:t>The second test we used years 2002-2009 to train the model and tested it on years 2010-2023</a:t>
            </a:r>
          </a:p>
        </p:txBody>
      </p:sp>
      <p:pic>
        <p:nvPicPr>
          <p:cNvPr id="9" name="Picture 8" descr="A screenshot of a computer&#10;&#10;Description automatically generated">
            <a:extLst>
              <a:ext uri="{FF2B5EF4-FFF2-40B4-BE49-F238E27FC236}">
                <a16:creationId xmlns:a16="http://schemas.microsoft.com/office/drawing/2014/main" id="{6641B27C-8BFA-F24F-AB81-EE8B1C485AB7}"/>
              </a:ext>
            </a:extLst>
          </p:cNvPr>
          <p:cNvPicPr>
            <a:picLocks noChangeAspect="1"/>
          </p:cNvPicPr>
          <p:nvPr/>
        </p:nvPicPr>
        <p:blipFill>
          <a:blip r:embed="rId3"/>
          <a:stretch>
            <a:fillRect/>
          </a:stretch>
        </p:blipFill>
        <p:spPr>
          <a:xfrm>
            <a:off x="8374946" y="601133"/>
            <a:ext cx="2475925" cy="5580211"/>
          </a:xfrm>
          <a:prstGeom prst="rect">
            <a:avLst/>
          </a:prstGeom>
        </p:spPr>
      </p:pic>
    </p:spTree>
    <p:extLst>
      <p:ext uri="{BB962C8B-B14F-4D97-AF65-F5344CB8AC3E}">
        <p14:creationId xmlns:p14="http://schemas.microsoft.com/office/powerpoint/2010/main" val="2212918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F5898C-BB2D-F0AF-06F8-47B2659C8A12}"/>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Models Chosen</a:t>
            </a:r>
          </a:p>
        </p:txBody>
      </p:sp>
      <p:sp>
        <p:nvSpPr>
          <p:cNvPr id="3" name="Content Placeholder 2">
            <a:extLst>
              <a:ext uri="{FF2B5EF4-FFF2-40B4-BE49-F238E27FC236}">
                <a16:creationId xmlns:a16="http://schemas.microsoft.com/office/drawing/2014/main" id="{DF548FC6-791F-9786-7499-BE5DBC06204A}"/>
              </a:ext>
            </a:extLst>
          </p:cNvPr>
          <p:cNvSpPr>
            <a:spLocks noGrp="1"/>
          </p:cNvSpPr>
          <p:nvPr>
            <p:ph idx="1"/>
          </p:nvPr>
        </p:nvSpPr>
        <p:spPr>
          <a:xfrm>
            <a:off x="1371599" y="2318197"/>
            <a:ext cx="9724031" cy="3683358"/>
          </a:xfrm>
        </p:spPr>
        <p:txBody>
          <a:bodyPr anchor="ctr">
            <a:normAutofit lnSpcReduction="10000"/>
          </a:bodyPr>
          <a:lstStyle/>
          <a:p>
            <a:r>
              <a:rPr lang="en-US" sz="2000" dirty="0"/>
              <a:t>We chose a few different models to do our testing</a:t>
            </a:r>
          </a:p>
          <a:p>
            <a:pPr lvl="1"/>
            <a:r>
              <a:rPr lang="en-US" sz="2000" dirty="0" err="1"/>
              <a:t>SkLearn</a:t>
            </a:r>
            <a:r>
              <a:rPr lang="en-US" sz="2000" dirty="0"/>
              <a:t> Logistic Regression</a:t>
            </a:r>
          </a:p>
          <a:p>
            <a:pPr lvl="1"/>
            <a:r>
              <a:rPr lang="en-US" sz="2000" dirty="0" err="1"/>
              <a:t>Pytorch</a:t>
            </a:r>
            <a:r>
              <a:rPr lang="en-US" sz="2000" dirty="0"/>
              <a:t> DNN</a:t>
            </a:r>
          </a:p>
          <a:p>
            <a:pPr lvl="1"/>
            <a:r>
              <a:rPr lang="en-US" sz="2000" dirty="0" err="1"/>
              <a:t>Tensorflow</a:t>
            </a:r>
            <a:r>
              <a:rPr lang="en-US" sz="2000" dirty="0"/>
              <a:t> DNN</a:t>
            </a:r>
          </a:p>
          <a:p>
            <a:pPr lvl="1"/>
            <a:r>
              <a:rPr lang="en-US" sz="2000" dirty="0" err="1"/>
              <a:t>XGBoost</a:t>
            </a:r>
            <a:r>
              <a:rPr lang="en-US" sz="2000" dirty="0"/>
              <a:t> Classifier</a:t>
            </a:r>
          </a:p>
          <a:p>
            <a:r>
              <a:rPr lang="en-US" sz="2000" dirty="0"/>
              <a:t>Why use so many models?</a:t>
            </a:r>
          </a:p>
          <a:p>
            <a:pPr lvl="1"/>
            <a:r>
              <a:rPr lang="en-US" sz="2000" dirty="0"/>
              <a:t>To see if any model is generally better suited for sports statistics</a:t>
            </a:r>
          </a:p>
          <a:p>
            <a:pPr lvl="1"/>
            <a:r>
              <a:rPr lang="en-US" sz="2000" dirty="0"/>
              <a:t>We wanted to see if the </a:t>
            </a:r>
            <a:r>
              <a:rPr lang="en-US" sz="2000" dirty="0" err="1"/>
              <a:t>PyTorch</a:t>
            </a:r>
            <a:r>
              <a:rPr lang="en-US" sz="2000" dirty="0"/>
              <a:t> and </a:t>
            </a:r>
            <a:r>
              <a:rPr lang="en-US" sz="2000" dirty="0" err="1"/>
              <a:t>Tensorflow</a:t>
            </a:r>
            <a:r>
              <a:rPr lang="en-US" sz="2000" dirty="0"/>
              <a:t> would show the same results.</a:t>
            </a:r>
          </a:p>
          <a:p>
            <a:pPr lvl="1"/>
            <a:r>
              <a:rPr lang="en-US" sz="2000" dirty="0" err="1"/>
              <a:t>XGBoost</a:t>
            </a:r>
            <a:r>
              <a:rPr lang="en-US" sz="2000" dirty="0"/>
              <a:t> was used because it is a tree-based model.</a:t>
            </a:r>
          </a:p>
          <a:p>
            <a:pPr lvl="1"/>
            <a:r>
              <a:rPr lang="en-US" sz="2000" dirty="0"/>
              <a:t>Typically from literature, </a:t>
            </a:r>
            <a:r>
              <a:rPr lang="en-US" sz="2000" dirty="0" err="1"/>
              <a:t>XGBoost</a:t>
            </a:r>
            <a:r>
              <a:rPr lang="en-US" sz="2000" dirty="0"/>
              <a:t> outperforms Neural Networks on tabular dataset.</a:t>
            </a:r>
          </a:p>
        </p:txBody>
      </p:sp>
    </p:spTree>
    <p:extLst>
      <p:ext uri="{BB962C8B-B14F-4D97-AF65-F5344CB8AC3E}">
        <p14:creationId xmlns:p14="http://schemas.microsoft.com/office/powerpoint/2010/main" val="876678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6F7952-BD2B-B665-DB4E-6675989C981A}"/>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Feature Selection</a:t>
            </a:r>
          </a:p>
        </p:txBody>
      </p:sp>
      <p:sp>
        <p:nvSpPr>
          <p:cNvPr id="3" name="Content Placeholder 2">
            <a:extLst>
              <a:ext uri="{FF2B5EF4-FFF2-40B4-BE49-F238E27FC236}">
                <a16:creationId xmlns:a16="http://schemas.microsoft.com/office/drawing/2014/main" id="{CF759687-5394-F4EB-9C06-F59B6E527969}"/>
              </a:ext>
            </a:extLst>
          </p:cNvPr>
          <p:cNvSpPr>
            <a:spLocks noGrp="1"/>
          </p:cNvSpPr>
          <p:nvPr>
            <p:ph idx="1"/>
          </p:nvPr>
        </p:nvSpPr>
        <p:spPr>
          <a:xfrm>
            <a:off x="1371599" y="2318197"/>
            <a:ext cx="9724031" cy="3683358"/>
          </a:xfrm>
        </p:spPr>
        <p:txBody>
          <a:bodyPr anchor="ctr">
            <a:normAutofit/>
          </a:bodyPr>
          <a:lstStyle/>
          <a:p>
            <a:r>
              <a:rPr lang="en-US" sz="2000"/>
              <a:t>Selecting features requires a certain level of football knowledge</a:t>
            </a:r>
          </a:p>
          <a:p>
            <a:r>
              <a:rPr lang="en-US" sz="2000"/>
              <a:t>We settled on removing data that is not a raw statistic</a:t>
            </a:r>
          </a:p>
          <a:p>
            <a:pPr lvl="1"/>
            <a:r>
              <a:rPr lang="en-US" sz="2000"/>
              <a:t>Accomplishments such as MVP awards are not considered</a:t>
            </a:r>
          </a:p>
          <a:p>
            <a:r>
              <a:rPr lang="en-US" sz="2000"/>
              <a:t>We also removed the QBR as it was not tracked prior to 2005 which would cause issues in training and testing</a:t>
            </a:r>
          </a:p>
          <a:p>
            <a:r>
              <a:rPr lang="en-US" sz="2000"/>
              <a:t>In total we use every measurable QB stat to train and test our models </a:t>
            </a:r>
          </a:p>
          <a:p>
            <a:pPr lvl="1"/>
            <a:r>
              <a:rPr lang="en-US" sz="2000"/>
              <a:t>Including TDs, INTS, YDS, CMP%, Y/C, Passer Rating, Sacks, etc.</a:t>
            </a:r>
          </a:p>
          <a:p>
            <a:pPr lvl="1"/>
            <a:r>
              <a:rPr lang="en-US" sz="2000"/>
              <a:t>In total 26 features</a:t>
            </a:r>
          </a:p>
          <a:p>
            <a:endParaRPr lang="en-US" sz="2000"/>
          </a:p>
          <a:p>
            <a:pPr lvl="1"/>
            <a:endParaRPr lang="en-US" sz="2000"/>
          </a:p>
        </p:txBody>
      </p:sp>
    </p:spTree>
    <p:extLst>
      <p:ext uri="{BB962C8B-B14F-4D97-AF65-F5344CB8AC3E}">
        <p14:creationId xmlns:p14="http://schemas.microsoft.com/office/powerpoint/2010/main" val="3789081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3" name="Rectangle 308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85" name="Rectangle 3084">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7" name="Rectangle 308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9" name="Rectangle 3088">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1" name="Rectangle 3090">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6B8A8-C567-351D-B527-617D83072B9D}"/>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SkLearn Regression Results</a:t>
            </a:r>
          </a:p>
        </p:txBody>
      </p:sp>
      <p:pic>
        <p:nvPicPr>
          <p:cNvPr id="3078" name="Picture 6">
            <a:extLst>
              <a:ext uri="{FF2B5EF4-FFF2-40B4-BE49-F238E27FC236}">
                <a16:creationId xmlns:a16="http://schemas.microsoft.com/office/drawing/2014/main" id="{5F8AA8E8-365B-F1EA-BB9C-6F0BBDB2DE4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5748" y="2435674"/>
            <a:ext cx="5131088" cy="348914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BC0CEC8-FAB6-B424-EEAF-0060FFE6244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45165" y="2401608"/>
            <a:ext cx="5131087" cy="3630244"/>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a:extLst>
              <a:ext uri="{FF2B5EF4-FFF2-40B4-BE49-F238E27FC236}">
                <a16:creationId xmlns:a16="http://schemas.microsoft.com/office/drawing/2014/main" id="{7A268891-B5C4-1BC1-8A17-3B52B449200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14082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4" name="Rectangle 5133">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136" name="Rectangle 5135">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8" name="Rectangle 5137">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0" name="Rectangle 5139">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2" name="Rectangle 5141">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9F8DAC-DD67-73FD-EDF5-38CF301D4D80}"/>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XGBoost Results</a:t>
            </a:r>
          </a:p>
        </p:txBody>
      </p:sp>
      <p:pic>
        <p:nvPicPr>
          <p:cNvPr id="5" name="Picture 4">
            <a:extLst>
              <a:ext uri="{FF2B5EF4-FFF2-40B4-BE49-F238E27FC236}">
                <a16:creationId xmlns:a16="http://schemas.microsoft.com/office/drawing/2014/main" id="{C3544EBC-E856-1F8E-9D87-55AC9E5FA56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5748" y="2410019"/>
            <a:ext cx="5131088" cy="35404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AF5BE3CC-75B9-C2F3-CC9D-89C205BE2C1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45165" y="2427264"/>
            <a:ext cx="5131087" cy="3578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869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41FD20D-753F-689D-EAAF-F704936CC00B}"/>
            </a:ext>
          </a:extLst>
        </p:cNvPr>
        <p:cNvGrpSpPr/>
        <p:nvPr/>
      </p:nvGrpSpPr>
      <p:grpSpPr>
        <a:xfrm>
          <a:off x="0" y="0"/>
          <a:ext cx="0" cy="0"/>
          <a:chOff x="0" y="0"/>
          <a:chExt cx="0" cy="0"/>
        </a:xfrm>
      </p:grpSpPr>
      <p:sp useBgFill="1">
        <p:nvSpPr>
          <p:cNvPr id="4112" name="Rectangle 411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14" name="Rectangle 411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6" name="Rectangle 4115">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8" name="Rectangle 411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0" name="Rectangle 4119">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7C5EDA-F521-D676-39F2-98800B57C8DD}"/>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PytorchDNN Results</a:t>
            </a:r>
          </a:p>
        </p:txBody>
      </p:sp>
      <p:pic>
        <p:nvPicPr>
          <p:cNvPr id="2052" name="Picture 4">
            <a:extLst>
              <a:ext uri="{FF2B5EF4-FFF2-40B4-BE49-F238E27FC236}">
                <a16:creationId xmlns:a16="http://schemas.microsoft.com/office/drawing/2014/main" id="{6527464D-8A3F-B2AA-2A82-682B591BF4B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5748" y="2410019"/>
            <a:ext cx="5131087" cy="354044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1C5DA7D6-E7F3-CA6E-B6FC-B0E1DF19A05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45165" y="2401608"/>
            <a:ext cx="5131087" cy="3630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263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091E1E-6A24-9451-2ED9-4BCADF3A6D5F}"/>
            </a:ext>
          </a:extLst>
        </p:cNvPr>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07" name="Rectangle 4106">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Rectangle 4110">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3" name="Rectangle 4112">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a:extLst>
              <a:ext uri="{FF2B5EF4-FFF2-40B4-BE49-F238E27FC236}">
                <a16:creationId xmlns:a16="http://schemas.microsoft.com/office/drawing/2014/main" id="{4745E9B2-BB0E-E64F-F96A-8497E49BF13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5748" y="2435674"/>
            <a:ext cx="5131088" cy="348914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32A3A540-675C-CF64-3E65-0F8CA1E4253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45165" y="2401608"/>
            <a:ext cx="5131087" cy="363024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6B9B9502-0A03-42C6-B1F1-4DDA76B1549C}"/>
              </a:ext>
            </a:extLst>
          </p:cNvPr>
          <p:cNvSpPr>
            <a:spLocks noGrp="1"/>
          </p:cNvSpPr>
          <p:nvPr>
            <p:ph type="title"/>
          </p:nvPr>
        </p:nvSpPr>
        <p:spPr/>
        <p:txBody>
          <a:bodyPr/>
          <a:lstStyle/>
          <a:p>
            <a:r>
              <a:rPr lang="en-US" sz="4400" err="1">
                <a:solidFill>
                  <a:srgbClr val="FFFFFF"/>
                </a:solidFill>
              </a:rPr>
              <a:t>Tensorflow</a:t>
            </a:r>
            <a:r>
              <a:rPr lang="en-US" sz="4400">
                <a:solidFill>
                  <a:srgbClr val="FFFFFF"/>
                </a:solidFill>
              </a:rPr>
              <a:t> DNN Results</a:t>
            </a:r>
            <a:endParaRPr lang="en-US"/>
          </a:p>
        </p:txBody>
      </p:sp>
    </p:spTree>
    <p:extLst>
      <p:ext uri="{BB962C8B-B14F-4D97-AF65-F5344CB8AC3E}">
        <p14:creationId xmlns:p14="http://schemas.microsoft.com/office/powerpoint/2010/main" val="3842703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19df2e08-e648-4a27-a3f2-7ba8c482071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E16321EB9F3C04B99777BFEB07B1E20" ma:contentTypeVersion="16" ma:contentTypeDescription="Create a new document." ma:contentTypeScope="" ma:versionID="421343182f38f1162631eb5605d21b10">
  <xsd:schema xmlns:xsd="http://www.w3.org/2001/XMLSchema" xmlns:xs="http://www.w3.org/2001/XMLSchema" xmlns:p="http://schemas.microsoft.com/office/2006/metadata/properties" xmlns:ns3="94848047-7012-4c6e-b331-12444bcf33af" xmlns:ns4="19df2e08-e648-4a27-a3f2-7ba8c4820714" targetNamespace="http://schemas.microsoft.com/office/2006/metadata/properties" ma:root="true" ma:fieldsID="fb2d5f10428ec707ae12a400d44e3f9b" ns3:_="" ns4:_="">
    <xsd:import namespace="94848047-7012-4c6e-b331-12444bcf33af"/>
    <xsd:import namespace="19df2e08-e648-4a27-a3f2-7ba8c482071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_activity" minOccurs="0"/>
                <xsd:element ref="ns4:MediaServiceDateTaken" minOccurs="0"/>
                <xsd:element ref="ns4:MediaServiceObjectDetectorVersions" minOccurs="0"/>
                <xsd:element ref="ns4:MediaLengthInSeconds" minOccurs="0"/>
                <xsd:element ref="ns4:MediaServiceOCR" minOccurs="0"/>
                <xsd:element ref="ns4:MediaServiceSystemTags" minOccurs="0"/>
                <xsd:element ref="ns4:MediaServiceSearchProperties"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848047-7012-4c6e-b331-12444bcf33a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9df2e08-e648-4a27-a3f2-7ba8c4820714"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_activity" ma:index="16" nillable="true" ma:displayName="_activity" ma:hidden="true" ma:internalName="_activity">
      <xsd:simpleType>
        <xsd:restriction base="dms:Note"/>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SearchProperties" ma:index="22" nillable="true" ma:displayName="MediaServiceSearchProperties" ma:hidden="true" ma:internalName="MediaServiceSearchProperties" ma:readOnly="true">
      <xsd:simpleType>
        <xsd:restriction base="dms:Note"/>
      </xsd:simpleType>
    </xsd:element>
    <xsd:element name="MediaServiceLocation" ma:index="23" nillable="true" ma:displayName="Loca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2D4375-A8E3-4817-9858-6AD718108778}">
  <ds:schemaRefs>
    <ds:schemaRef ds:uri="http://schemas.microsoft.com/sharepoint/v3/contenttype/forms"/>
  </ds:schemaRefs>
</ds:datastoreItem>
</file>

<file path=customXml/itemProps2.xml><?xml version="1.0" encoding="utf-8"?>
<ds:datastoreItem xmlns:ds="http://schemas.openxmlformats.org/officeDocument/2006/customXml" ds:itemID="{E276748C-58D7-456C-BEAD-CB53D88CD052}">
  <ds:schemaRefs>
    <ds:schemaRef ds:uri="19df2e08-e648-4a27-a3f2-7ba8c4820714"/>
    <ds:schemaRef ds:uri="94848047-7012-4c6e-b331-12444bcf33a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149CF60-18B3-4A27-97D9-FCCC9A6B63B5}">
  <ds:schemaRefs>
    <ds:schemaRef ds:uri="19df2e08-e648-4a27-a3f2-7ba8c4820714"/>
    <ds:schemaRef ds:uri="94848047-7012-4c6e-b331-12444bcf33a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13</Slides>
  <Notes>12</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Tom Brady Superbowl Prediction Model</vt:lpstr>
      <vt:lpstr>Motivation</vt:lpstr>
      <vt:lpstr>Dataset </vt:lpstr>
      <vt:lpstr>Models Chosen</vt:lpstr>
      <vt:lpstr>Feature Selection</vt:lpstr>
      <vt:lpstr>SkLearn Regression Results</vt:lpstr>
      <vt:lpstr>XGBoost Results</vt:lpstr>
      <vt:lpstr>PytorchDNN Results</vt:lpstr>
      <vt:lpstr>Tensorflow DNN Results</vt:lpstr>
      <vt:lpstr>Analysis of Results</vt:lpstr>
      <vt:lpstr>Future Analysis</vt:lpstr>
      <vt:lpstr>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Tom Brady Superbowl Prediction Model</dc:title>
  <dc:creator>Satrant Bains</dc:creator>
  <cp:revision>260</cp:revision>
  <dcterms:created xsi:type="dcterms:W3CDTF">2024-10-28T19:17:32Z</dcterms:created>
  <dcterms:modified xsi:type="dcterms:W3CDTF">2024-10-29T20:11:21Z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0x0101007E16321EB9F3C04B99777BFEB07B1E20</vt:lpwstr>
  </property>
</Properties>
</file>