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10693400" cy="7556500"/>
  <p:notesSz cx="10693400" cy="7556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775F5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775F5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775F5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95300" y="139700"/>
            <a:ext cx="9702800" cy="7277100"/>
          </a:xfrm>
          <a:custGeom>
            <a:avLst/>
            <a:gdLst/>
            <a:ahLst/>
            <a:cxnLst/>
            <a:rect l="l" t="t" r="r" b="b"/>
            <a:pathLst>
              <a:path w="9702800" h="7277100">
                <a:moveTo>
                  <a:pt x="0" y="7277100"/>
                </a:moveTo>
                <a:lnTo>
                  <a:pt x="9702800" y="7277100"/>
                </a:lnTo>
                <a:lnTo>
                  <a:pt x="9702800" y="0"/>
                </a:lnTo>
                <a:lnTo>
                  <a:pt x="0" y="0"/>
                </a:lnTo>
                <a:lnTo>
                  <a:pt x="0" y="7277100"/>
                </a:lnTo>
                <a:close/>
              </a:path>
            </a:pathLst>
          </a:custGeom>
          <a:solidFill>
            <a:srgbClr val="775F5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95300" y="6562751"/>
            <a:ext cx="2377440" cy="756920"/>
          </a:xfrm>
          <a:custGeom>
            <a:avLst/>
            <a:gdLst/>
            <a:ahLst/>
            <a:cxnLst/>
            <a:rect l="l" t="t" r="r" b="b"/>
            <a:pathLst>
              <a:path w="2377440" h="756920">
                <a:moveTo>
                  <a:pt x="0" y="756345"/>
                </a:moveTo>
                <a:lnTo>
                  <a:pt x="2376845" y="756345"/>
                </a:lnTo>
                <a:lnTo>
                  <a:pt x="2376845" y="0"/>
                </a:lnTo>
                <a:lnTo>
                  <a:pt x="0" y="0"/>
                </a:lnTo>
                <a:lnTo>
                  <a:pt x="0" y="756345"/>
                </a:lnTo>
                <a:close/>
              </a:path>
            </a:pathLst>
          </a:custGeom>
          <a:solidFill>
            <a:srgbClr val="DD80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998482" y="6552644"/>
            <a:ext cx="7199630" cy="758190"/>
          </a:xfrm>
          <a:custGeom>
            <a:avLst/>
            <a:gdLst/>
            <a:ahLst/>
            <a:cxnLst/>
            <a:rect l="l" t="t" r="r" b="b"/>
            <a:pathLst>
              <a:path w="7199630" h="758190">
                <a:moveTo>
                  <a:pt x="0" y="758031"/>
                </a:moveTo>
                <a:lnTo>
                  <a:pt x="7199617" y="758031"/>
                </a:lnTo>
                <a:lnTo>
                  <a:pt x="7199617" y="0"/>
                </a:lnTo>
                <a:lnTo>
                  <a:pt x="0" y="0"/>
                </a:lnTo>
                <a:lnTo>
                  <a:pt x="0" y="758031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95300" y="1497418"/>
            <a:ext cx="566420" cy="242570"/>
          </a:xfrm>
          <a:custGeom>
            <a:avLst/>
            <a:gdLst/>
            <a:ahLst/>
            <a:cxnLst/>
            <a:rect l="l" t="t" r="r" b="b"/>
            <a:pathLst>
              <a:path w="566419" h="242569">
                <a:moveTo>
                  <a:pt x="0" y="242570"/>
                </a:moveTo>
                <a:lnTo>
                  <a:pt x="565997" y="242570"/>
                </a:lnTo>
                <a:lnTo>
                  <a:pt x="565997" y="0"/>
                </a:lnTo>
                <a:lnTo>
                  <a:pt x="0" y="0"/>
                </a:lnTo>
                <a:lnTo>
                  <a:pt x="0" y="242570"/>
                </a:lnTo>
                <a:close/>
              </a:path>
            </a:pathLst>
          </a:custGeom>
          <a:solidFill>
            <a:srgbClr val="DD80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121939" y="1497418"/>
            <a:ext cx="9076690" cy="242570"/>
          </a:xfrm>
          <a:custGeom>
            <a:avLst/>
            <a:gdLst/>
            <a:ahLst/>
            <a:cxnLst/>
            <a:rect l="l" t="t" r="r" b="b"/>
            <a:pathLst>
              <a:path w="9076690" h="242569">
                <a:moveTo>
                  <a:pt x="0" y="242570"/>
                </a:moveTo>
                <a:lnTo>
                  <a:pt x="9076156" y="242570"/>
                </a:lnTo>
                <a:lnTo>
                  <a:pt x="9076156" y="0"/>
                </a:lnTo>
                <a:lnTo>
                  <a:pt x="0" y="0"/>
                </a:lnTo>
                <a:lnTo>
                  <a:pt x="0" y="24257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9392" y="523591"/>
            <a:ext cx="8634615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775F5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6900" y="1524101"/>
            <a:ext cx="8390255" cy="2634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7" Type="http://schemas.openxmlformats.org/officeDocument/2006/relationships/image" Target="../media/image130.png"/><Relationship Id="rId8" Type="http://schemas.openxmlformats.org/officeDocument/2006/relationships/image" Target="../media/image131.png"/><Relationship Id="rId9" Type="http://schemas.openxmlformats.org/officeDocument/2006/relationships/image" Target="../media/image132.png"/><Relationship Id="rId10" Type="http://schemas.openxmlformats.org/officeDocument/2006/relationships/image" Target="../media/image133.png"/><Relationship Id="rId11" Type="http://schemas.openxmlformats.org/officeDocument/2006/relationships/image" Target="../media/image134.png"/><Relationship Id="rId12" Type="http://schemas.openxmlformats.org/officeDocument/2006/relationships/image" Target="../media/image135.png"/><Relationship Id="rId13" Type="http://schemas.openxmlformats.org/officeDocument/2006/relationships/image" Target="../media/image136.png"/><Relationship Id="rId14" Type="http://schemas.openxmlformats.org/officeDocument/2006/relationships/image" Target="../media/image137.png"/><Relationship Id="rId15" Type="http://schemas.openxmlformats.org/officeDocument/2006/relationships/image" Target="../media/image138.png"/><Relationship Id="rId16" Type="http://schemas.openxmlformats.org/officeDocument/2006/relationships/image" Target="../media/image139.png"/><Relationship Id="rId17" Type="http://schemas.openxmlformats.org/officeDocument/2006/relationships/image" Target="../media/image140.png"/><Relationship Id="rId18" Type="http://schemas.openxmlformats.org/officeDocument/2006/relationships/image" Target="../media/image141.png"/><Relationship Id="rId19" Type="http://schemas.openxmlformats.org/officeDocument/2006/relationships/image" Target="../media/image142.png"/><Relationship Id="rId20" Type="http://schemas.openxmlformats.org/officeDocument/2006/relationships/image" Target="../media/image143.png"/><Relationship Id="rId21" Type="http://schemas.openxmlformats.org/officeDocument/2006/relationships/image" Target="../media/image144.png"/><Relationship Id="rId22" Type="http://schemas.openxmlformats.org/officeDocument/2006/relationships/image" Target="../media/image145.png"/><Relationship Id="rId23" Type="http://schemas.openxmlformats.org/officeDocument/2006/relationships/image" Target="../media/image146.png"/><Relationship Id="rId24" Type="http://schemas.openxmlformats.org/officeDocument/2006/relationships/image" Target="../media/image147.png"/><Relationship Id="rId25" Type="http://schemas.openxmlformats.org/officeDocument/2006/relationships/image" Target="../media/image148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9.png"/><Relationship Id="rId3" Type="http://schemas.openxmlformats.org/officeDocument/2006/relationships/image" Target="../media/image150.png"/><Relationship Id="rId4" Type="http://schemas.openxmlformats.org/officeDocument/2006/relationships/image" Target="../media/image151.png"/><Relationship Id="rId5" Type="http://schemas.openxmlformats.org/officeDocument/2006/relationships/image" Target="../media/image152.png"/><Relationship Id="rId6" Type="http://schemas.openxmlformats.org/officeDocument/2006/relationships/image" Target="../media/image153.png"/><Relationship Id="rId7" Type="http://schemas.openxmlformats.org/officeDocument/2006/relationships/image" Target="../media/image154.png"/><Relationship Id="rId8" Type="http://schemas.openxmlformats.org/officeDocument/2006/relationships/image" Target="../media/image155.png"/><Relationship Id="rId9" Type="http://schemas.openxmlformats.org/officeDocument/2006/relationships/image" Target="../media/image156.png"/><Relationship Id="rId10" Type="http://schemas.openxmlformats.org/officeDocument/2006/relationships/image" Target="../media/image157.png"/><Relationship Id="rId11" Type="http://schemas.openxmlformats.org/officeDocument/2006/relationships/image" Target="../media/image158.png"/><Relationship Id="rId12" Type="http://schemas.openxmlformats.org/officeDocument/2006/relationships/image" Target="../media/image159.png"/><Relationship Id="rId13" Type="http://schemas.openxmlformats.org/officeDocument/2006/relationships/image" Target="../media/image160.png"/><Relationship Id="rId14" Type="http://schemas.openxmlformats.org/officeDocument/2006/relationships/image" Target="../media/image161.png"/><Relationship Id="rId15" Type="http://schemas.openxmlformats.org/officeDocument/2006/relationships/image" Target="../media/image162.png"/><Relationship Id="rId16" Type="http://schemas.openxmlformats.org/officeDocument/2006/relationships/image" Target="../media/image163.png"/><Relationship Id="rId17" Type="http://schemas.openxmlformats.org/officeDocument/2006/relationships/image" Target="../media/image164.png"/><Relationship Id="rId18" Type="http://schemas.openxmlformats.org/officeDocument/2006/relationships/image" Target="../media/image165.png"/><Relationship Id="rId19" Type="http://schemas.openxmlformats.org/officeDocument/2006/relationships/image" Target="../media/image166.png"/><Relationship Id="rId20" Type="http://schemas.openxmlformats.org/officeDocument/2006/relationships/image" Target="../media/image167.png"/><Relationship Id="rId21" Type="http://schemas.openxmlformats.org/officeDocument/2006/relationships/image" Target="../media/image168.png"/><Relationship Id="rId22" Type="http://schemas.openxmlformats.org/officeDocument/2006/relationships/image" Target="../media/image169.png"/><Relationship Id="rId23" Type="http://schemas.openxmlformats.org/officeDocument/2006/relationships/image" Target="../media/image170.png"/><Relationship Id="rId24" Type="http://schemas.openxmlformats.org/officeDocument/2006/relationships/image" Target="../media/image171.png"/><Relationship Id="rId25" Type="http://schemas.openxmlformats.org/officeDocument/2006/relationships/image" Target="../media/image172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3.png"/><Relationship Id="rId3" Type="http://schemas.openxmlformats.org/officeDocument/2006/relationships/image" Target="../media/image174.png"/><Relationship Id="rId4" Type="http://schemas.openxmlformats.org/officeDocument/2006/relationships/image" Target="../media/image175.png"/><Relationship Id="rId5" Type="http://schemas.openxmlformats.org/officeDocument/2006/relationships/image" Target="../media/image176.png"/><Relationship Id="rId6" Type="http://schemas.openxmlformats.org/officeDocument/2006/relationships/image" Target="../media/image177.png"/><Relationship Id="rId7" Type="http://schemas.openxmlformats.org/officeDocument/2006/relationships/image" Target="../media/image178.png"/><Relationship Id="rId8" Type="http://schemas.openxmlformats.org/officeDocument/2006/relationships/image" Target="../media/image179.png"/><Relationship Id="rId9" Type="http://schemas.openxmlformats.org/officeDocument/2006/relationships/image" Target="../media/image180.png"/><Relationship Id="rId10" Type="http://schemas.openxmlformats.org/officeDocument/2006/relationships/image" Target="../media/image181.png"/><Relationship Id="rId11" Type="http://schemas.openxmlformats.org/officeDocument/2006/relationships/image" Target="../media/image182.png"/><Relationship Id="rId12" Type="http://schemas.openxmlformats.org/officeDocument/2006/relationships/image" Target="../media/image183.png"/><Relationship Id="rId13" Type="http://schemas.openxmlformats.org/officeDocument/2006/relationships/image" Target="../media/image184.png"/><Relationship Id="rId14" Type="http://schemas.openxmlformats.org/officeDocument/2006/relationships/image" Target="../media/image185.png"/><Relationship Id="rId15" Type="http://schemas.openxmlformats.org/officeDocument/2006/relationships/image" Target="../media/image186.png"/><Relationship Id="rId16" Type="http://schemas.openxmlformats.org/officeDocument/2006/relationships/image" Target="../media/image187.png"/><Relationship Id="rId17" Type="http://schemas.openxmlformats.org/officeDocument/2006/relationships/image" Target="../media/image188.png"/><Relationship Id="rId18" Type="http://schemas.openxmlformats.org/officeDocument/2006/relationships/image" Target="../media/image189.png"/><Relationship Id="rId19" Type="http://schemas.openxmlformats.org/officeDocument/2006/relationships/image" Target="../media/image190.png"/><Relationship Id="rId20" Type="http://schemas.openxmlformats.org/officeDocument/2006/relationships/image" Target="../media/image191.png"/><Relationship Id="rId21" Type="http://schemas.openxmlformats.org/officeDocument/2006/relationships/image" Target="../media/image192.png"/><Relationship Id="rId22" Type="http://schemas.openxmlformats.org/officeDocument/2006/relationships/image" Target="../media/image193.png"/><Relationship Id="rId23" Type="http://schemas.openxmlformats.org/officeDocument/2006/relationships/image" Target="../media/image194.png"/><Relationship Id="rId24" Type="http://schemas.openxmlformats.org/officeDocument/2006/relationships/image" Target="../media/image195.png"/><Relationship Id="rId25" Type="http://schemas.openxmlformats.org/officeDocument/2006/relationships/image" Target="../media/image196.png"/><Relationship Id="rId26" Type="http://schemas.openxmlformats.org/officeDocument/2006/relationships/image" Target="../media/image197.png"/><Relationship Id="rId27" Type="http://schemas.openxmlformats.org/officeDocument/2006/relationships/image" Target="../media/image198.png"/><Relationship Id="rId28" Type="http://schemas.openxmlformats.org/officeDocument/2006/relationships/image" Target="../media/image199.png"/><Relationship Id="rId29" Type="http://schemas.openxmlformats.org/officeDocument/2006/relationships/image" Target="../media/image200.png"/><Relationship Id="rId30" Type="http://schemas.openxmlformats.org/officeDocument/2006/relationships/image" Target="../media/image201.png"/><Relationship Id="rId31" Type="http://schemas.openxmlformats.org/officeDocument/2006/relationships/image" Target="../media/image202.png"/><Relationship Id="rId32" Type="http://schemas.openxmlformats.org/officeDocument/2006/relationships/image" Target="../media/image203.png"/><Relationship Id="rId33" Type="http://schemas.openxmlformats.org/officeDocument/2006/relationships/image" Target="../media/image204.png"/><Relationship Id="rId34" Type="http://schemas.openxmlformats.org/officeDocument/2006/relationships/image" Target="../media/image205.png"/><Relationship Id="rId35" Type="http://schemas.openxmlformats.org/officeDocument/2006/relationships/image" Target="../media/image206.png"/><Relationship Id="rId36" Type="http://schemas.openxmlformats.org/officeDocument/2006/relationships/image" Target="../media/image207.png"/><Relationship Id="rId37" Type="http://schemas.openxmlformats.org/officeDocument/2006/relationships/image" Target="../media/image208.png"/><Relationship Id="rId38" Type="http://schemas.openxmlformats.org/officeDocument/2006/relationships/image" Target="../media/image209.png"/><Relationship Id="rId39" Type="http://schemas.openxmlformats.org/officeDocument/2006/relationships/image" Target="../media/image210.png"/><Relationship Id="rId40" Type="http://schemas.openxmlformats.org/officeDocument/2006/relationships/image" Target="../media/image211.png"/><Relationship Id="rId41" Type="http://schemas.openxmlformats.org/officeDocument/2006/relationships/image" Target="../media/image212.png"/><Relationship Id="rId42" Type="http://schemas.openxmlformats.org/officeDocument/2006/relationships/image" Target="../media/image213.png"/><Relationship Id="rId43" Type="http://schemas.openxmlformats.org/officeDocument/2006/relationships/image" Target="../media/image214.png"/><Relationship Id="rId44" Type="http://schemas.openxmlformats.org/officeDocument/2006/relationships/image" Target="../media/image215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image" Target="../media/image219.png"/><Relationship Id="rId6" Type="http://schemas.openxmlformats.org/officeDocument/2006/relationships/image" Target="../media/image220.png"/><Relationship Id="rId7" Type="http://schemas.openxmlformats.org/officeDocument/2006/relationships/image" Target="../media/image221.png"/><Relationship Id="rId8" Type="http://schemas.openxmlformats.org/officeDocument/2006/relationships/image" Target="../media/image222.png"/><Relationship Id="rId9" Type="http://schemas.openxmlformats.org/officeDocument/2006/relationships/image" Target="../media/image223.png"/><Relationship Id="rId10" Type="http://schemas.openxmlformats.org/officeDocument/2006/relationships/image" Target="../media/image224.png"/><Relationship Id="rId11" Type="http://schemas.openxmlformats.org/officeDocument/2006/relationships/image" Target="../media/image225.png"/><Relationship Id="rId12" Type="http://schemas.openxmlformats.org/officeDocument/2006/relationships/image" Target="../media/image226.png"/><Relationship Id="rId13" Type="http://schemas.openxmlformats.org/officeDocument/2006/relationships/image" Target="../media/image227.png"/><Relationship Id="rId14" Type="http://schemas.openxmlformats.org/officeDocument/2006/relationships/image" Target="../media/image228.png"/><Relationship Id="rId15" Type="http://schemas.openxmlformats.org/officeDocument/2006/relationships/image" Target="../media/image229.png"/><Relationship Id="rId16" Type="http://schemas.openxmlformats.org/officeDocument/2006/relationships/image" Target="../media/image230.png"/><Relationship Id="rId17" Type="http://schemas.openxmlformats.org/officeDocument/2006/relationships/image" Target="../media/image231.png"/><Relationship Id="rId18" Type="http://schemas.openxmlformats.org/officeDocument/2006/relationships/image" Target="../media/image232.png"/><Relationship Id="rId19" Type="http://schemas.openxmlformats.org/officeDocument/2006/relationships/image" Target="../media/image233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image" Target="../media/image237.png"/><Relationship Id="rId6" Type="http://schemas.openxmlformats.org/officeDocument/2006/relationships/image" Target="../media/image238.png"/><Relationship Id="rId7" Type="http://schemas.openxmlformats.org/officeDocument/2006/relationships/image" Target="../media/image239.png"/><Relationship Id="rId8" Type="http://schemas.openxmlformats.org/officeDocument/2006/relationships/image" Target="../media/image240.png"/><Relationship Id="rId9" Type="http://schemas.openxmlformats.org/officeDocument/2006/relationships/image" Target="../media/image241.png"/><Relationship Id="rId10" Type="http://schemas.openxmlformats.org/officeDocument/2006/relationships/image" Target="../media/image242.png"/><Relationship Id="rId11" Type="http://schemas.openxmlformats.org/officeDocument/2006/relationships/image" Target="../media/image243.png"/><Relationship Id="rId12" Type="http://schemas.openxmlformats.org/officeDocument/2006/relationships/image" Target="../media/image244.png"/><Relationship Id="rId13" Type="http://schemas.openxmlformats.org/officeDocument/2006/relationships/image" Target="../media/image245.png"/><Relationship Id="rId14" Type="http://schemas.openxmlformats.org/officeDocument/2006/relationships/image" Target="../media/image246.png"/><Relationship Id="rId15" Type="http://schemas.openxmlformats.org/officeDocument/2006/relationships/image" Target="../media/image247.png"/><Relationship Id="rId16" Type="http://schemas.openxmlformats.org/officeDocument/2006/relationships/image" Target="../media/image248.png"/><Relationship Id="rId17" Type="http://schemas.openxmlformats.org/officeDocument/2006/relationships/image" Target="../media/image249.png"/><Relationship Id="rId18" Type="http://schemas.openxmlformats.org/officeDocument/2006/relationships/image" Target="../media/image250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1.png"/><Relationship Id="rId3" Type="http://schemas.openxmlformats.org/officeDocument/2006/relationships/image" Target="../media/image252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3.png"/><Relationship Id="rId3" Type="http://schemas.openxmlformats.org/officeDocument/2006/relationships/image" Target="../media/image254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5.png"/><Relationship Id="rId3" Type="http://schemas.openxmlformats.org/officeDocument/2006/relationships/image" Target="../media/image256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7.png"/><Relationship Id="rId3" Type="http://schemas.openxmlformats.org/officeDocument/2006/relationships/image" Target="../media/image258.png"/><Relationship Id="rId4" Type="http://schemas.openxmlformats.org/officeDocument/2006/relationships/image" Target="../media/image259.png"/><Relationship Id="rId5" Type="http://schemas.openxmlformats.org/officeDocument/2006/relationships/image" Target="../media/image260.png"/><Relationship Id="rId6" Type="http://schemas.openxmlformats.org/officeDocument/2006/relationships/image" Target="../media/image261.png"/><Relationship Id="rId7" Type="http://schemas.openxmlformats.org/officeDocument/2006/relationships/image" Target="../media/image262.png"/><Relationship Id="rId8" Type="http://schemas.openxmlformats.org/officeDocument/2006/relationships/image" Target="../media/image263.png"/><Relationship Id="rId9" Type="http://schemas.openxmlformats.org/officeDocument/2006/relationships/image" Target="../media/image264.png"/><Relationship Id="rId10" Type="http://schemas.openxmlformats.org/officeDocument/2006/relationships/image" Target="../media/image265.png"/><Relationship Id="rId11" Type="http://schemas.openxmlformats.org/officeDocument/2006/relationships/image" Target="../media/image266.png"/><Relationship Id="rId12" Type="http://schemas.openxmlformats.org/officeDocument/2006/relationships/image" Target="../media/image267.png"/><Relationship Id="rId13" Type="http://schemas.openxmlformats.org/officeDocument/2006/relationships/image" Target="../media/image268.png"/><Relationship Id="rId14" Type="http://schemas.openxmlformats.org/officeDocument/2006/relationships/image" Target="../media/image269.png"/><Relationship Id="rId15" Type="http://schemas.openxmlformats.org/officeDocument/2006/relationships/image" Target="../media/image270.png"/><Relationship Id="rId16" Type="http://schemas.openxmlformats.org/officeDocument/2006/relationships/image" Target="../media/image271.png"/><Relationship Id="rId17" Type="http://schemas.openxmlformats.org/officeDocument/2006/relationships/image" Target="../media/image272.png"/><Relationship Id="rId18" Type="http://schemas.openxmlformats.org/officeDocument/2006/relationships/image" Target="../media/image273.png"/><Relationship Id="rId19" Type="http://schemas.openxmlformats.org/officeDocument/2006/relationships/image" Target="../media/image274.png"/><Relationship Id="rId20" Type="http://schemas.openxmlformats.org/officeDocument/2006/relationships/image" Target="../media/image275.png"/><Relationship Id="rId21" Type="http://schemas.openxmlformats.org/officeDocument/2006/relationships/image" Target="../media/image276.png"/><Relationship Id="rId22" Type="http://schemas.openxmlformats.org/officeDocument/2006/relationships/image" Target="../media/image277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8.png"/><Relationship Id="rId3" Type="http://schemas.openxmlformats.org/officeDocument/2006/relationships/image" Target="../media/image279.png"/><Relationship Id="rId4" Type="http://schemas.openxmlformats.org/officeDocument/2006/relationships/image" Target="../media/image280.png"/><Relationship Id="rId5" Type="http://schemas.openxmlformats.org/officeDocument/2006/relationships/image" Target="../media/image281.png"/><Relationship Id="rId6" Type="http://schemas.openxmlformats.org/officeDocument/2006/relationships/image" Target="../media/image282.png"/><Relationship Id="rId7" Type="http://schemas.openxmlformats.org/officeDocument/2006/relationships/image" Target="../media/image283.png"/><Relationship Id="rId8" Type="http://schemas.openxmlformats.org/officeDocument/2006/relationships/image" Target="../media/image284.png"/><Relationship Id="rId9" Type="http://schemas.openxmlformats.org/officeDocument/2006/relationships/image" Target="../media/image285.png"/><Relationship Id="rId10" Type="http://schemas.openxmlformats.org/officeDocument/2006/relationships/image" Target="../media/image286.png"/><Relationship Id="rId11" Type="http://schemas.openxmlformats.org/officeDocument/2006/relationships/image" Target="../media/image287.png"/><Relationship Id="rId12" Type="http://schemas.openxmlformats.org/officeDocument/2006/relationships/image" Target="../media/image288.png"/><Relationship Id="rId13" Type="http://schemas.openxmlformats.org/officeDocument/2006/relationships/image" Target="../media/image289.png"/><Relationship Id="rId14" Type="http://schemas.openxmlformats.org/officeDocument/2006/relationships/image" Target="../media/image290.png"/><Relationship Id="rId15" Type="http://schemas.openxmlformats.org/officeDocument/2006/relationships/image" Target="../media/image291.png"/><Relationship Id="rId16" Type="http://schemas.openxmlformats.org/officeDocument/2006/relationships/image" Target="../media/image292.png"/><Relationship Id="rId17" Type="http://schemas.openxmlformats.org/officeDocument/2006/relationships/image" Target="../media/image293.png"/><Relationship Id="rId18" Type="http://schemas.openxmlformats.org/officeDocument/2006/relationships/image" Target="../media/image294.png"/><Relationship Id="rId19" Type="http://schemas.openxmlformats.org/officeDocument/2006/relationships/image" Target="../media/image295.png"/><Relationship Id="rId20" Type="http://schemas.openxmlformats.org/officeDocument/2006/relationships/image" Target="../media/image296.png"/><Relationship Id="rId21" Type="http://schemas.openxmlformats.org/officeDocument/2006/relationships/image" Target="../media/image297.png"/><Relationship Id="rId22" Type="http://schemas.openxmlformats.org/officeDocument/2006/relationships/image" Target="../media/image298.png"/><Relationship Id="rId23" Type="http://schemas.openxmlformats.org/officeDocument/2006/relationships/image" Target="../media/image299.png"/><Relationship Id="rId24" Type="http://schemas.openxmlformats.org/officeDocument/2006/relationships/image" Target="../media/image300.png"/><Relationship Id="rId25" Type="http://schemas.openxmlformats.org/officeDocument/2006/relationships/image" Target="../media/image301.png"/><Relationship Id="rId26" Type="http://schemas.openxmlformats.org/officeDocument/2006/relationships/image" Target="../media/image302.png"/><Relationship Id="rId27" Type="http://schemas.openxmlformats.org/officeDocument/2006/relationships/image" Target="../media/image303.png"/><Relationship Id="rId28" Type="http://schemas.openxmlformats.org/officeDocument/2006/relationships/image" Target="../media/image304.png"/><Relationship Id="rId29" Type="http://schemas.openxmlformats.org/officeDocument/2006/relationships/image" Target="../media/image305.png"/><Relationship Id="rId30" Type="http://schemas.openxmlformats.org/officeDocument/2006/relationships/image" Target="../media/image306.png"/><Relationship Id="rId31" Type="http://schemas.openxmlformats.org/officeDocument/2006/relationships/image" Target="../media/image307.png"/><Relationship Id="rId32" Type="http://schemas.openxmlformats.org/officeDocument/2006/relationships/image" Target="../media/image308.png"/><Relationship Id="rId33" Type="http://schemas.openxmlformats.org/officeDocument/2006/relationships/image" Target="../media/image309.png"/><Relationship Id="rId34" Type="http://schemas.openxmlformats.org/officeDocument/2006/relationships/image" Target="../media/image310.png"/><Relationship Id="rId35" Type="http://schemas.openxmlformats.org/officeDocument/2006/relationships/image" Target="../media/image311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2.png"/><Relationship Id="rId3" Type="http://schemas.openxmlformats.org/officeDocument/2006/relationships/image" Target="../media/image313.png"/><Relationship Id="rId4" Type="http://schemas.openxmlformats.org/officeDocument/2006/relationships/image" Target="../media/image314.png"/><Relationship Id="rId5" Type="http://schemas.openxmlformats.org/officeDocument/2006/relationships/image" Target="../media/image315.png"/><Relationship Id="rId6" Type="http://schemas.openxmlformats.org/officeDocument/2006/relationships/image" Target="../media/image316.png"/><Relationship Id="rId7" Type="http://schemas.openxmlformats.org/officeDocument/2006/relationships/image" Target="../media/image317.png"/><Relationship Id="rId8" Type="http://schemas.openxmlformats.org/officeDocument/2006/relationships/image" Target="../media/image318.png"/><Relationship Id="rId9" Type="http://schemas.openxmlformats.org/officeDocument/2006/relationships/image" Target="../media/image319.png"/><Relationship Id="rId10" Type="http://schemas.openxmlformats.org/officeDocument/2006/relationships/image" Target="../media/image320.png"/><Relationship Id="rId11" Type="http://schemas.openxmlformats.org/officeDocument/2006/relationships/image" Target="../media/image321.png"/><Relationship Id="rId12" Type="http://schemas.openxmlformats.org/officeDocument/2006/relationships/image" Target="../media/image322.png"/><Relationship Id="rId13" Type="http://schemas.openxmlformats.org/officeDocument/2006/relationships/image" Target="../media/image323.png"/><Relationship Id="rId14" Type="http://schemas.openxmlformats.org/officeDocument/2006/relationships/image" Target="../media/image324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5.png"/><Relationship Id="rId3" Type="http://schemas.openxmlformats.org/officeDocument/2006/relationships/image" Target="../media/image326.png"/><Relationship Id="rId4" Type="http://schemas.openxmlformats.org/officeDocument/2006/relationships/image" Target="../media/image327.png"/><Relationship Id="rId5" Type="http://schemas.openxmlformats.org/officeDocument/2006/relationships/image" Target="../media/image328.png"/><Relationship Id="rId6" Type="http://schemas.openxmlformats.org/officeDocument/2006/relationships/image" Target="../media/image329.png"/><Relationship Id="rId7" Type="http://schemas.openxmlformats.org/officeDocument/2006/relationships/image" Target="../media/image330.png"/><Relationship Id="rId8" Type="http://schemas.openxmlformats.org/officeDocument/2006/relationships/image" Target="../media/image331.png"/><Relationship Id="rId9" Type="http://schemas.openxmlformats.org/officeDocument/2006/relationships/image" Target="../media/image332.png"/><Relationship Id="rId10" Type="http://schemas.openxmlformats.org/officeDocument/2006/relationships/image" Target="../media/image333.png"/><Relationship Id="rId11" Type="http://schemas.openxmlformats.org/officeDocument/2006/relationships/image" Target="../media/image334.png"/><Relationship Id="rId12" Type="http://schemas.openxmlformats.org/officeDocument/2006/relationships/image" Target="../media/image335.png"/><Relationship Id="rId13" Type="http://schemas.openxmlformats.org/officeDocument/2006/relationships/image" Target="../media/image336.png"/><Relationship Id="rId14" Type="http://schemas.openxmlformats.org/officeDocument/2006/relationships/image" Target="../media/image337.png"/><Relationship Id="rId15" Type="http://schemas.openxmlformats.org/officeDocument/2006/relationships/image" Target="../media/image338.png"/><Relationship Id="rId16" Type="http://schemas.openxmlformats.org/officeDocument/2006/relationships/image" Target="../media/image339.png"/><Relationship Id="rId17" Type="http://schemas.openxmlformats.org/officeDocument/2006/relationships/image" Target="../media/image340.png"/><Relationship Id="rId18" Type="http://schemas.openxmlformats.org/officeDocument/2006/relationships/image" Target="../media/image341.png"/><Relationship Id="rId19" Type="http://schemas.openxmlformats.org/officeDocument/2006/relationships/image" Target="../media/image342.png"/><Relationship Id="rId20" Type="http://schemas.openxmlformats.org/officeDocument/2006/relationships/image" Target="../media/image343.png"/><Relationship Id="rId21" Type="http://schemas.openxmlformats.org/officeDocument/2006/relationships/image" Target="../media/image344.png"/><Relationship Id="rId22" Type="http://schemas.openxmlformats.org/officeDocument/2006/relationships/image" Target="../media/image345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6.png"/><Relationship Id="rId3" Type="http://schemas.openxmlformats.org/officeDocument/2006/relationships/image" Target="../media/image347.png"/><Relationship Id="rId4" Type="http://schemas.openxmlformats.org/officeDocument/2006/relationships/image" Target="../media/image348.png"/><Relationship Id="rId5" Type="http://schemas.openxmlformats.org/officeDocument/2006/relationships/image" Target="../media/image349.png"/><Relationship Id="rId6" Type="http://schemas.openxmlformats.org/officeDocument/2006/relationships/image" Target="../media/image350.png"/><Relationship Id="rId7" Type="http://schemas.openxmlformats.org/officeDocument/2006/relationships/image" Target="../media/image351.png"/><Relationship Id="rId8" Type="http://schemas.openxmlformats.org/officeDocument/2006/relationships/image" Target="../media/image352.png"/><Relationship Id="rId9" Type="http://schemas.openxmlformats.org/officeDocument/2006/relationships/image" Target="../media/image353.png"/><Relationship Id="rId10" Type="http://schemas.openxmlformats.org/officeDocument/2006/relationships/image" Target="../media/image354.png"/><Relationship Id="rId11" Type="http://schemas.openxmlformats.org/officeDocument/2006/relationships/image" Target="../media/image355.png"/><Relationship Id="rId12" Type="http://schemas.openxmlformats.org/officeDocument/2006/relationships/image" Target="../media/image356.png"/><Relationship Id="rId13" Type="http://schemas.openxmlformats.org/officeDocument/2006/relationships/image" Target="../media/image357.png"/><Relationship Id="rId14" Type="http://schemas.openxmlformats.org/officeDocument/2006/relationships/image" Target="../media/image358.png"/><Relationship Id="rId15" Type="http://schemas.openxmlformats.org/officeDocument/2006/relationships/image" Target="../media/image359.png"/><Relationship Id="rId16" Type="http://schemas.openxmlformats.org/officeDocument/2006/relationships/image" Target="../media/image360.png"/><Relationship Id="rId17" Type="http://schemas.openxmlformats.org/officeDocument/2006/relationships/image" Target="../media/image361.png"/><Relationship Id="rId18" Type="http://schemas.openxmlformats.org/officeDocument/2006/relationships/image" Target="../media/image362.png"/><Relationship Id="rId19" Type="http://schemas.openxmlformats.org/officeDocument/2006/relationships/image" Target="../media/image363.png"/><Relationship Id="rId20" Type="http://schemas.openxmlformats.org/officeDocument/2006/relationships/image" Target="../media/image364.png"/><Relationship Id="rId21" Type="http://schemas.openxmlformats.org/officeDocument/2006/relationships/image" Target="../media/image365.png"/><Relationship Id="rId22" Type="http://schemas.openxmlformats.org/officeDocument/2006/relationships/image" Target="../media/image366.png"/><Relationship Id="rId23" Type="http://schemas.openxmlformats.org/officeDocument/2006/relationships/image" Target="../media/image367.png"/><Relationship Id="rId24" Type="http://schemas.openxmlformats.org/officeDocument/2006/relationships/image" Target="../media/image368.png"/><Relationship Id="rId25" Type="http://schemas.openxmlformats.org/officeDocument/2006/relationships/image" Target="../media/image369.png"/><Relationship Id="rId26" Type="http://schemas.openxmlformats.org/officeDocument/2006/relationships/image" Target="../media/image370.png"/><Relationship Id="rId27" Type="http://schemas.openxmlformats.org/officeDocument/2006/relationships/image" Target="../media/image371.png"/><Relationship Id="rId28" Type="http://schemas.openxmlformats.org/officeDocument/2006/relationships/image" Target="../media/image372.png"/><Relationship Id="rId29" Type="http://schemas.openxmlformats.org/officeDocument/2006/relationships/image" Target="../media/image373.png"/><Relationship Id="rId30" Type="http://schemas.openxmlformats.org/officeDocument/2006/relationships/image" Target="../media/image374.png"/><Relationship Id="rId31" Type="http://schemas.openxmlformats.org/officeDocument/2006/relationships/image" Target="../media/image375.png"/><Relationship Id="rId32" Type="http://schemas.openxmlformats.org/officeDocument/2006/relationships/image" Target="../media/image376.png"/><Relationship Id="rId33" Type="http://schemas.openxmlformats.org/officeDocument/2006/relationships/image" Target="../media/image377.png"/><Relationship Id="rId34" Type="http://schemas.openxmlformats.org/officeDocument/2006/relationships/image" Target="../media/image378.png"/><Relationship Id="rId35" Type="http://schemas.openxmlformats.org/officeDocument/2006/relationships/image" Target="../media/image379.png"/><Relationship Id="rId36" Type="http://schemas.openxmlformats.org/officeDocument/2006/relationships/image" Target="../media/image380.png"/><Relationship Id="rId37" Type="http://schemas.openxmlformats.org/officeDocument/2006/relationships/image" Target="../media/image381.png"/><Relationship Id="rId38" Type="http://schemas.openxmlformats.org/officeDocument/2006/relationships/image" Target="../media/image382.png"/><Relationship Id="rId39" Type="http://schemas.openxmlformats.org/officeDocument/2006/relationships/image" Target="../media/image383.png"/><Relationship Id="rId40" Type="http://schemas.openxmlformats.org/officeDocument/2006/relationships/image" Target="../media/image384.png"/><Relationship Id="rId41" Type="http://schemas.openxmlformats.org/officeDocument/2006/relationships/image" Target="../media/image385.png"/><Relationship Id="rId42" Type="http://schemas.openxmlformats.org/officeDocument/2006/relationships/image" Target="../media/image386.png"/><Relationship Id="rId43" Type="http://schemas.openxmlformats.org/officeDocument/2006/relationships/image" Target="../media/image387.png"/><Relationship Id="rId44" Type="http://schemas.openxmlformats.org/officeDocument/2006/relationships/image" Target="../media/image388.png"/><Relationship Id="rId45" Type="http://schemas.openxmlformats.org/officeDocument/2006/relationships/image" Target="../media/image389.png"/><Relationship Id="rId46" Type="http://schemas.openxmlformats.org/officeDocument/2006/relationships/image" Target="../media/image390.png"/><Relationship Id="rId47" Type="http://schemas.openxmlformats.org/officeDocument/2006/relationships/image" Target="../media/image391.png"/><Relationship Id="rId48" Type="http://schemas.openxmlformats.org/officeDocument/2006/relationships/image" Target="../media/image392.png"/><Relationship Id="rId49" Type="http://schemas.openxmlformats.org/officeDocument/2006/relationships/image" Target="../media/image393.png"/><Relationship Id="rId50" Type="http://schemas.openxmlformats.org/officeDocument/2006/relationships/image" Target="../media/image394.png"/><Relationship Id="rId51" Type="http://schemas.openxmlformats.org/officeDocument/2006/relationships/image" Target="../media/image395.png"/><Relationship Id="rId52" Type="http://schemas.openxmlformats.org/officeDocument/2006/relationships/image" Target="../media/image396.png"/><Relationship Id="rId53" Type="http://schemas.openxmlformats.org/officeDocument/2006/relationships/image" Target="../media/image397.png"/><Relationship Id="rId54" Type="http://schemas.openxmlformats.org/officeDocument/2006/relationships/image" Target="../media/image398.png"/><Relationship Id="rId55" Type="http://schemas.openxmlformats.org/officeDocument/2006/relationships/image" Target="../media/image399.png"/><Relationship Id="rId56" Type="http://schemas.openxmlformats.org/officeDocument/2006/relationships/image" Target="../media/image400.png"/><Relationship Id="rId57" Type="http://schemas.openxmlformats.org/officeDocument/2006/relationships/image" Target="../media/image401.png"/><Relationship Id="rId58" Type="http://schemas.openxmlformats.org/officeDocument/2006/relationships/image" Target="../media/image402.png"/><Relationship Id="rId59" Type="http://schemas.openxmlformats.org/officeDocument/2006/relationships/image" Target="../media/image403.png"/><Relationship Id="rId60" Type="http://schemas.openxmlformats.org/officeDocument/2006/relationships/image" Target="../media/image404.png"/><Relationship Id="rId61" Type="http://schemas.openxmlformats.org/officeDocument/2006/relationships/image" Target="../media/image405.png"/><Relationship Id="rId62" Type="http://schemas.openxmlformats.org/officeDocument/2006/relationships/image" Target="../media/image406.png"/><Relationship Id="rId63" Type="http://schemas.openxmlformats.org/officeDocument/2006/relationships/image" Target="../media/image407.png"/><Relationship Id="rId64" Type="http://schemas.openxmlformats.org/officeDocument/2006/relationships/image" Target="../media/image408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9.png"/><Relationship Id="rId3" Type="http://schemas.openxmlformats.org/officeDocument/2006/relationships/image" Target="../media/image410.png"/><Relationship Id="rId4" Type="http://schemas.openxmlformats.org/officeDocument/2006/relationships/image" Target="../media/image411.png"/><Relationship Id="rId5" Type="http://schemas.openxmlformats.org/officeDocument/2006/relationships/image" Target="../media/image412.png"/><Relationship Id="rId6" Type="http://schemas.openxmlformats.org/officeDocument/2006/relationships/image" Target="../media/image413.png"/><Relationship Id="rId7" Type="http://schemas.openxmlformats.org/officeDocument/2006/relationships/image" Target="../media/image414.png"/><Relationship Id="rId8" Type="http://schemas.openxmlformats.org/officeDocument/2006/relationships/image" Target="../media/image415.png"/><Relationship Id="rId9" Type="http://schemas.openxmlformats.org/officeDocument/2006/relationships/image" Target="../media/image416.png"/><Relationship Id="rId10" Type="http://schemas.openxmlformats.org/officeDocument/2006/relationships/image" Target="../media/image417.png"/><Relationship Id="rId11" Type="http://schemas.openxmlformats.org/officeDocument/2006/relationships/image" Target="../media/image418.png"/><Relationship Id="rId12" Type="http://schemas.openxmlformats.org/officeDocument/2006/relationships/image" Target="../media/image419.png"/><Relationship Id="rId13" Type="http://schemas.openxmlformats.org/officeDocument/2006/relationships/image" Target="../media/image420.png"/><Relationship Id="rId14" Type="http://schemas.openxmlformats.org/officeDocument/2006/relationships/image" Target="../media/image421.png"/><Relationship Id="rId15" Type="http://schemas.openxmlformats.org/officeDocument/2006/relationships/image" Target="../media/image422.png"/><Relationship Id="rId16" Type="http://schemas.openxmlformats.org/officeDocument/2006/relationships/image" Target="../media/image423.png"/><Relationship Id="rId17" Type="http://schemas.openxmlformats.org/officeDocument/2006/relationships/image" Target="../media/image424.png"/><Relationship Id="rId18" Type="http://schemas.openxmlformats.org/officeDocument/2006/relationships/image" Target="../media/image425.png"/><Relationship Id="rId19" Type="http://schemas.openxmlformats.org/officeDocument/2006/relationships/image" Target="../media/image426.png"/><Relationship Id="rId20" Type="http://schemas.openxmlformats.org/officeDocument/2006/relationships/image" Target="../media/image427.png"/><Relationship Id="rId21" Type="http://schemas.openxmlformats.org/officeDocument/2006/relationships/image" Target="../media/image428.png"/><Relationship Id="rId22" Type="http://schemas.openxmlformats.org/officeDocument/2006/relationships/image" Target="../media/image429.png"/><Relationship Id="rId23" Type="http://schemas.openxmlformats.org/officeDocument/2006/relationships/image" Target="../media/image430.png"/><Relationship Id="rId24" Type="http://schemas.openxmlformats.org/officeDocument/2006/relationships/image" Target="../media/image431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2.png"/><Relationship Id="rId3" Type="http://schemas.openxmlformats.org/officeDocument/2006/relationships/image" Target="../media/image433.png"/><Relationship Id="rId4" Type="http://schemas.openxmlformats.org/officeDocument/2006/relationships/image" Target="../media/image434.png"/><Relationship Id="rId5" Type="http://schemas.openxmlformats.org/officeDocument/2006/relationships/image" Target="../media/image435.png"/><Relationship Id="rId6" Type="http://schemas.openxmlformats.org/officeDocument/2006/relationships/image" Target="../media/image436.png"/><Relationship Id="rId7" Type="http://schemas.openxmlformats.org/officeDocument/2006/relationships/image" Target="../media/image437.png"/><Relationship Id="rId8" Type="http://schemas.openxmlformats.org/officeDocument/2006/relationships/image" Target="../media/image438.png"/><Relationship Id="rId9" Type="http://schemas.openxmlformats.org/officeDocument/2006/relationships/image" Target="../media/image439.png"/><Relationship Id="rId10" Type="http://schemas.openxmlformats.org/officeDocument/2006/relationships/image" Target="../media/image440.png"/><Relationship Id="rId11" Type="http://schemas.openxmlformats.org/officeDocument/2006/relationships/image" Target="../media/image441.png"/><Relationship Id="rId12" Type="http://schemas.openxmlformats.org/officeDocument/2006/relationships/image" Target="../media/image442.png"/><Relationship Id="rId13" Type="http://schemas.openxmlformats.org/officeDocument/2006/relationships/image" Target="../media/image443.png"/><Relationship Id="rId14" Type="http://schemas.openxmlformats.org/officeDocument/2006/relationships/image" Target="../media/image444.png"/><Relationship Id="rId15" Type="http://schemas.openxmlformats.org/officeDocument/2006/relationships/image" Target="../media/image445.png"/><Relationship Id="rId16" Type="http://schemas.openxmlformats.org/officeDocument/2006/relationships/image" Target="../media/image446.png"/><Relationship Id="rId17" Type="http://schemas.openxmlformats.org/officeDocument/2006/relationships/image" Target="../media/image447.png"/><Relationship Id="rId18" Type="http://schemas.openxmlformats.org/officeDocument/2006/relationships/image" Target="../media/image448.png"/><Relationship Id="rId19" Type="http://schemas.openxmlformats.org/officeDocument/2006/relationships/image" Target="../media/image449.png"/><Relationship Id="rId20" Type="http://schemas.openxmlformats.org/officeDocument/2006/relationships/image" Target="../media/image450.png"/><Relationship Id="rId21" Type="http://schemas.openxmlformats.org/officeDocument/2006/relationships/image" Target="../media/image451.png"/><Relationship Id="rId22" Type="http://schemas.openxmlformats.org/officeDocument/2006/relationships/image" Target="../media/image452.png"/><Relationship Id="rId23" Type="http://schemas.openxmlformats.org/officeDocument/2006/relationships/image" Target="../media/image453.png"/><Relationship Id="rId24" Type="http://schemas.openxmlformats.org/officeDocument/2006/relationships/image" Target="../media/image45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5.png"/><Relationship Id="rId3" Type="http://schemas.openxmlformats.org/officeDocument/2006/relationships/image" Target="../media/image456.png"/><Relationship Id="rId4" Type="http://schemas.openxmlformats.org/officeDocument/2006/relationships/image" Target="../media/image457.png"/><Relationship Id="rId5" Type="http://schemas.openxmlformats.org/officeDocument/2006/relationships/image" Target="../media/image458.png"/><Relationship Id="rId6" Type="http://schemas.openxmlformats.org/officeDocument/2006/relationships/image" Target="../media/image459.png"/><Relationship Id="rId7" Type="http://schemas.openxmlformats.org/officeDocument/2006/relationships/image" Target="../media/image460.png"/><Relationship Id="rId8" Type="http://schemas.openxmlformats.org/officeDocument/2006/relationships/image" Target="../media/image461.png"/><Relationship Id="rId9" Type="http://schemas.openxmlformats.org/officeDocument/2006/relationships/image" Target="../media/image462.png"/><Relationship Id="rId10" Type="http://schemas.openxmlformats.org/officeDocument/2006/relationships/image" Target="../media/image463.png"/><Relationship Id="rId11" Type="http://schemas.openxmlformats.org/officeDocument/2006/relationships/image" Target="../media/image464.png"/><Relationship Id="rId12" Type="http://schemas.openxmlformats.org/officeDocument/2006/relationships/image" Target="../media/image465.png"/><Relationship Id="rId13" Type="http://schemas.openxmlformats.org/officeDocument/2006/relationships/image" Target="../media/image466.png"/><Relationship Id="rId14" Type="http://schemas.openxmlformats.org/officeDocument/2006/relationships/image" Target="../media/image467.png"/><Relationship Id="rId15" Type="http://schemas.openxmlformats.org/officeDocument/2006/relationships/image" Target="../media/image468.png"/><Relationship Id="rId16" Type="http://schemas.openxmlformats.org/officeDocument/2006/relationships/image" Target="../media/image469.png"/><Relationship Id="rId17" Type="http://schemas.openxmlformats.org/officeDocument/2006/relationships/image" Target="../media/image470.png"/><Relationship Id="rId18" Type="http://schemas.openxmlformats.org/officeDocument/2006/relationships/image" Target="../media/image471.png"/><Relationship Id="rId19" Type="http://schemas.openxmlformats.org/officeDocument/2006/relationships/image" Target="../media/image472.png"/><Relationship Id="rId20" Type="http://schemas.openxmlformats.org/officeDocument/2006/relationships/image" Target="../media/image473.png"/><Relationship Id="rId21" Type="http://schemas.openxmlformats.org/officeDocument/2006/relationships/image" Target="../media/image474.png"/><Relationship Id="rId22" Type="http://schemas.openxmlformats.org/officeDocument/2006/relationships/image" Target="../media/image475.png"/><Relationship Id="rId23" Type="http://schemas.openxmlformats.org/officeDocument/2006/relationships/image" Target="../media/image476.png"/><Relationship Id="rId24" Type="http://schemas.openxmlformats.org/officeDocument/2006/relationships/image" Target="../media/image477.png"/><Relationship Id="rId25" Type="http://schemas.openxmlformats.org/officeDocument/2006/relationships/image" Target="../media/image478.png"/><Relationship Id="rId26" Type="http://schemas.openxmlformats.org/officeDocument/2006/relationships/image" Target="../media/image479.png"/><Relationship Id="rId27" Type="http://schemas.openxmlformats.org/officeDocument/2006/relationships/image" Target="../media/image480.png"/><Relationship Id="rId28" Type="http://schemas.openxmlformats.org/officeDocument/2006/relationships/image" Target="../media/image481.png"/><Relationship Id="rId29" Type="http://schemas.openxmlformats.org/officeDocument/2006/relationships/image" Target="../media/image482.png"/><Relationship Id="rId30" Type="http://schemas.openxmlformats.org/officeDocument/2006/relationships/image" Target="../media/image483.png"/><Relationship Id="rId31" Type="http://schemas.openxmlformats.org/officeDocument/2006/relationships/image" Target="../media/image484.png"/><Relationship Id="rId32" Type="http://schemas.openxmlformats.org/officeDocument/2006/relationships/image" Target="../media/image485.png"/><Relationship Id="rId33" Type="http://schemas.openxmlformats.org/officeDocument/2006/relationships/image" Target="../media/image486.png"/><Relationship Id="rId34" Type="http://schemas.openxmlformats.org/officeDocument/2006/relationships/image" Target="../media/image487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8.png"/><Relationship Id="rId3" Type="http://schemas.openxmlformats.org/officeDocument/2006/relationships/image" Target="../media/image489.png"/><Relationship Id="rId4" Type="http://schemas.openxmlformats.org/officeDocument/2006/relationships/image" Target="../media/image490.png"/><Relationship Id="rId5" Type="http://schemas.openxmlformats.org/officeDocument/2006/relationships/image" Target="../media/image491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2.png"/><Relationship Id="rId3" Type="http://schemas.openxmlformats.org/officeDocument/2006/relationships/image" Target="../media/image493.png"/><Relationship Id="rId4" Type="http://schemas.openxmlformats.org/officeDocument/2006/relationships/image" Target="../media/image494.png"/><Relationship Id="rId5" Type="http://schemas.openxmlformats.org/officeDocument/2006/relationships/image" Target="../media/image495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6.png"/><Relationship Id="rId3" Type="http://schemas.openxmlformats.org/officeDocument/2006/relationships/image" Target="../media/image497.png"/><Relationship Id="rId4" Type="http://schemas.openxmlformats.org/officeDocument/2006/relationships/image" Target="../media/image498.png"/><Relationship Id="rId5" Type="http://schemas.openxmlformats.org/officeDocument/2006/relationships/image" Target="../media/image499.png"/><Relationship Id="rId6" Type="http://schemas.openxmlformats.org/officeDocument/2006/relationships/image" Target="../media/image500.png"/><Relationship Id="rId7" Type="http://schemas.openxmlformats.org/officeDocument/2006/relationships/image" Target="../media/image501.png"/><Relationship Id="rId8" Type="http://schemas.openxmlformats.org/officeDocument/2006/relationships/image" Target="../media/image502.png"/><Relationship Id="rId9" Type="http://schemas.openxmlformats.org/officeDocument/2006/relationships/image" Target="../media/image503.png"/><Relationship Id="rId10" Type="http://schemas.openxmlformats.org/officeDocument/2006/relationships/image" Target="../media/image504.png"/><Relationship Id="rId11" Type="http://schemas.openxmlformats.org/officeDocument/2006/relationships/image" Target="../media/image505.png"/><Relationship Id="rId12" Type="http://schemas.openxmlformats.org/officeDocument/2006/relationships/image" Target="../media/image506.png"/><Relationship Id="rId13" Type="http://schemas.openxmlformats.org/officeDocument/2006/relationships/image" Target="../media/image507.png"/><Relationship Id="rId14" Type="http://schemas.openxmlformats.org/officeDocument/2006/relationships/image" Target="../media/image508.png"/><Relationship Id="rId15" Type="http://schemas.openxmlformats.org/officeDocument/2006/relationships/image" Target="../media/image509.png"/><Relationship Id="rId16" Type="http://schemas.openxmlformats.org/officeDocument/2006/relationships/image" Target="../media/image510.png"/><Relationship Id="rId17" Type="http://schemas.openxmlformats.org/officeDocument/2006/relationships/image" Target="../media/image511.png"/><Relationship Id="rId18" Type="http://schemas.openxmlformats.org/officeDocument/2006/relationships/image" Target="../media/image512.png"/><Relationship Id="rId19" Type="http://schemas.openxmlformats.org/officeDocument/2006/relationships/image" Target="../media/image513.png"/><Relationship Id="rId20" Type="http://schemas.openxmlformats.org/officeDocument/2006/relationships/image" Target="../media/image514.png"/><Relationship Id="rId21" Type="http://schemas.openxmlformats.org/officeDocument/2006/relationships/image" Target="../media/image515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6.png"/><Relationship Id="rId3" Type="http://schemas.openxmlformats.org/officeDocument/2006/relationships/image" Target="../media/image517.png"/><Relationship Id="rId4" Type="http://schemas.openxmlformats.org/officeDocument/2006/relationships/image" Target="../media/image518.png"/><Relationship Id="rId5" Type="http://schemas.openxmlformats.org/officeDocument/2006/relationships/image" Target="../media/image519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0.png"/><Relationship Id="rId3" Type="http://schemas.openxmlformats.org/officeDocument/2006/relationships/image" Target="../media/image521.png"/><Relationship Id="rId4" Type="http://schemas.openxmlformats.org/officeDocument/2006/relationships/image" Target="../media/image522.png"/><Relationship Id="rId5" Type="http://schemas.openxmlformats.org/officeDocument/2006/relationships/image" Target="../media/image523.png"/><Relationship Id="rId6" Type="http://schemas.openxmlformats.org/officeDocument/2006/relationships/image" Target="../media/image524.png"/><Relationship Id="rId7" Type="http://schemas.openxmlformats.org/officeDocument/2006/relationships/image" Target="../media/image525.png"/><Relationship Id="rId8" Type="http://schemas.openxmlformats.org/officeDocument/2006/relationships/image" Target="../media/image526.png"/><Relationship Id="rId9" Type="http://schemas.openxmlformats.org/officeDocument/2006/relationships/image" Target="../media/image527.png"/><Relationship Id="rId10" Type="http://schemas.openxmlformats.org/officeDocument/2006/relationships/image" Target="../media/image528.png"/><Relationship Id="rId11" Type="http://schemas.openxmlformats.org/officeDocument/2006/relationships/image" Target="../media/image529.png"/><Relationship Id="rId12" Type="http://schemas.openxmlformats.org/officeDocument/2006/relationships/image" Target="../media/image530.png"/><Relationship Id="rId13" Type="http://schemas.openxmlformats.org/officeDocument/2006/relationships/image" Target="../media/image531.png"/><Relationship Id="rId14" Type="http://schemas.openxmlformats.org/officeDocument/2006/relationships/image" Target="../media/image532.png"/><Relationship Id="rId15" Type="http://schemas.openxmlformats.org/officeDocument/2006/relationships/image" Target="../media/image533.png"/><Relationship Id="rId16" Type="http://schemas.openxmlformats.org/officeDocument/2006/relationships/image" Target="../media/image534.png"/><Relationship Id="rId17" Type="http://schemas.openxmlformats.org/officeDocument/2006/relationships/image" Target="../media/image535.png"/><Relationship Id="rId18" Type="http://schemas.openxmlformats.org/officeDocument/2006/relationships/image" Target="../media/image536.png"/><Relationship Id="rId19" Type="http://schemas.openxmlformats.org/officeDocument/2006/relationships/image" Target="../media/image537.png"/><Relationship Id="rId20" Type="http://schemas.openxmlformats.org/officeDocument/2006/relationships/image" Target="../media/image538.png"/><Relationship Id="rId21" Type="http://schemas.openxmlformats.org/officeDocument/2006/relationships/image" Target="../media/image539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0.png"/><Relationship Id="rId3" Type="http://schemas.openxmlformats.org/officeDocument/2006/relationships/image" Target="../media/image54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png"/><Relationship Id="rId20" Type="http://schemas.openxmlformats.org/officeDocument/2006/relationships/image" Target="../media/image23.png"/><Relationship Id="rId21" Type="http://schemas.openxmlformats.org/officeDocument/2006/relationships/image" Target="../media/image24.png"/><Relationship Id="rId22" Type="http://schemas.openxmlformats.org/officeDocument/2006/relationships/image" Target="../media/image25.png"/><Relationship Id="rId23" Type="http://schemas.openxmlformats.org/officeDocument/2006/relationships/image" Target="../media/image26.png"/><Relationship Id="rId24" Type="http://schemas.openxmlformats.org/officeDocument/2006/relationships/image" Target="../media/image27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jp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Relationship Id="rId15" Type="http://schemas.openxmlformats.org/officeDocument/2006/relationships/image" Target="../media/image41.png"/><Relationship Id="rId16" Type="http://schemas.openxmlformats.org/officeDocument/2006/relationships/image" Target="../media/image42.png"/><Relationship Id="rId17" Type="http://schemas.openxmlformats.org/officeDocument/2006/relationships/image" Target="../media/image43.png"/><Relationship Id="rId18" Type="http://schemas.openxmlformats.org/officeDocument/2006/relationships/image" Target="../media/image4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56.png"/><Relationship Id="rId14" Type="http://schemas.openxmlformats.org/officeDocument/2006/relationships/image" Target="../media/image57.png"/><Relationship Id="rId15" Type="http://schemas.openxmlformats.org/officeDocument/2006/relationships/image" Target="../media/image58.png"/><Relationship Id="rId16" Type="http://schemas.openxmlformats.org/officeDocument/2006/relationships/image" Target="../media/image59.png"/><Relationship Id="rId17" Type="http://schemas.openxmlformats.org/officeDocument/2006/relationships/image" Target="../media/image60.png"/><Relationship Id="rId18" Type="http://schemas.openxmlformats.org/officeDocument/2006/relationships/image" Target="../media/image61.png"/><Relationship Id="rId19" Type="http://schemas.openxmlformats.org/officeDocument/2006/relationships/image" Target="../media/image62.png"/><Relationship Id="rId20" Type="http://schemas.openxmlformats.org/officeDocument/2006/relationships/image" Target="../media/image63.png"/><Relationship Id="rId21" Type="http://schemas.openxmlformats.org/officeDocument/2006/relationships/image" Target="../media/image64.png"/><Relationship Id="rId22" Type="http://schemas.openxmlformats.org/officeDocument/2006/relationships/image" Target="../media/image65.png"/><Relationship Id="rId23" Type="http://schemas.openxmlformats.org/officeDocument/2006/relationships/image" Target="../media/image66.png"/><Relationship Id="rId24" Type="http://schemas.openxmlformats.org/officeDocument/2006/relationships/image" Target="../media/image6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Relationship Id="rId10" Type="http://schemas.openxmlformats.org/officeDocument/2006/relationships/image" Target="../media/image76.png"/><Relationship Id="rId11" Type="http://schemas.openxmlformats.org/officeDocument/2006/relationships/image" Target="../media/image77.png"/><Relationship Id="rId12" Type="http://schemas.openxmlformats.org/officeDocument/2006/relationships/image" Target="../media/image78.png"/><Relationship Id="rId13" Type="http://schemas.openxmlformats.org/officeDocument/2006/relationships/image" Target="../media/image79.png"/><Relationship Id="rId14" Type="http://schemas.openxmlformats.org/officeDocument/2006/relationships/image" Target="../media/image80.png"/><Relationship Id="rId15" Type="http://schemas.openxmlformats.org/officeDocument/2006/relationships/image" Target="../media/image81.png"/><Relationship Id="rId16" Type="http://schemas.openxmlformats.org/officeDocument/2006/relationships/image" Target="../media/image82.png"/><Relationship Id="rId17" Type="http://schemas.openxmlformats.org/officeDocument/2006/relationships/image" Target="../media/image83.png"/><Relationship Id="rId18" Type="http://schemas.openxmlformats.org/officeDocument/2006/relationships/image" Target="../media/image84.png"/><Relationship Id="rId19" Type="http://schemas.openxmlformats.org/officeDocument/2006/relationships/image" Target="../media/image85.png"/><Relationship Id="rId20" Type="http://schemas.openxmlformats.org/officeDocument/2006/relationships/image" Target="../media/image86.png"/><Relationship Id="rId21" Type="http://schemas.openxmlformats.org/officeDocument/2006/relationships/image" Target="../media/image87.png"/><Relationship Id="rId22" Type="http://schemas.openxmlformats.org/officeDocument/2006/relationships/image" Target="../media/image88.png"/><Relationship Id="rId23" Type="http://schemas.openxmlformats.org/officeDocument/2006/relationships/image" Target="../media/image89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6.png"/><Relationship Id="rId9" Type="http://schemas.openxmlformats.org/officeDocument/2006/relationships/image" Target="../media/image97.png"/><Relationship Id="rId10" Type="http://schemas.openxmlformats.org/officeDocument/2006/relationships/image" Target="../media/image98.png"/><Relationship Id="rId11" Type="http://schemas.openxmlformats.org/officeDocument/2006/relationships/image" Target="../media/image99.png"/><Relationship Id="rId12" Type="http://schemas.openxmlformats.org/officeDocument/2006/relationships/image" Target="../media/image100.png"/><Relationship Id="rId13" Type="http://schemas.openxmlformats.org/officeDocument/2006/relationships/image" Target="../media/image101.png"/><Relationship Id="rId14" Type="http://schemas.openxmlformats.org/officeDocument/2006/relationships/image" Target="../media/image102.png"/><Relationship Id="rId15" Type="http://schemas.openxmlformats.org/officeDocument/2006/relationships/image" Target="../media/image103.png"/><Relationship Id="rId16" Type="http://schemas.openxmlformats.org/officeDocument/2006/relationships/image" Target="../media/image104.png"/><Relationship Id="rId17" Type="http://schemas.openxmlformats.org/officeDocument/2006/relationships/image" Target="../media/image105.png"/><Relationship Id="rId18" Type="http://schemas.openxmlformats.org/officeDocument/2006/relationships/image" Target="../media/image106.png"/><Relationship Id="rId19" Type="http://schemas.openxmlformats.org/officeDocument/2006/relationships/image" Target="../media/image107.png"/><Relationship Id="rId20" Type="http://schemas.openxmlformats.org/officeDocument/2006/relationships/image" Target="../media/image108.png"/><Relationship Id="rId21" Type="http://schemas.openxmlformats.org/officeDocument/2006/relationships/image" Target="../media/image109.png"/><Relationship Id="rId22" Type="http://schemas.openxmlformats.org/officeDocument/2006/relationships/image" Target="../media/image110.png"/><Relationship Id="rId23" Type="http://schemas.openxmlformats.org/officeDocument/2006/relationships/image" Target="../media/image111.png"/><Relationship Id="rId24" Type="http://schemas.openxmlformats.org/officeDocument/2006/relationships/image" Target="../media/image112.png"/><Relationship Id="rId25" Type="http://schemas.openxmlformats.org/officeDocument/2006/relationships/image" Target="../media/image113.png"/><Relationship Id="rId26" Type="http://schemas.openxmlformats.org/officeDocument/2006/relationships/image" Target="../media/image114.png"/><Relationship Id="rId27" Type="http://schemas.openxmlformats.org/officeDocument/2006/relationships/image" Target="../media/image115.png"/><Relationship Id="rId28" Type="http://schemas.openxmlformats.org/officeDocument/2006/relationships/image" Target="../media/image116.png"/><Relationship Id="rId29" Type="http://schemas.openxmlformats.org/officeDocument/2006/relationships/image" Target="../media/image117.png"/><Relationship Id="rId30" Type="http://schemas.openxmlformats.org/officeDocument/2006/relationships/image" Target="../media/image118.png"/><Relationship Id="rId31" Type="http://schemas.openxmlformats.org/officeDocument/2006/relationships/image" Target="../media/image119.png"/><Relationship Id="rId32" Type="http://schemas.openxmlformats.org/officeDocument/2006/relationships/image" Target="../media/image120.png"/><Relationship Id="rId33" Type="http://schemas.openxmlformats.org/officeDocument/2006/relationships/image" Target="../media/image121.png"/><Relationship Id="rId34" Type="http://schemas.openxmlformats.org/officeDocument/2006/relationships/image" Target="../media/image122.png"/><Relationship Id="rId35" Type="http://schemas.openxmlformats.org/officeDocument/2006/relationships/image" Target="../media/image123.png"/><Relationship Id="rId36" Type="http://schemas.openxmlformats.org/officeDocument/2006/relationships/image" Target="../media/image12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1859" y="3991970"/>
            <a:ext cx="5844540" cy="78168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2965"/>
              </a:lnSpc>
              <a:spcBef>
                <a:spcPts val="114"/>
              </a:spcBef>
            </a:pPr>
            <a:r>
              <a:rPr dirty="0" sz="2750">
                <a:solidFill>
                  <a:srgbClr val="EBDDC3"/>
                </a:solidFill>
                <a:latin typeface="Garamond"/>
                <a:cs typeface="Garamond"/>
              </a:rPr>
              <a:t>Linear and Discrete</a:t>
            </a:r>
            <a:r>
              <a:rPr dirty="0" sz="2750" spc="-20">
                <a:solidFill>
                  <a:srgbClr val="EBDDC3"/>
                </a:solidFill>
                <a:latin typeface="Garamond"/>
                <a:cs typeface="Garamond"/>
              </a:rPr>
              <a:t> </a:t>
            </a:r>
            <a:r>
              <a:rPr dirty="0" sz="2750">
                <a:solidFill>
                  <a:srgbClr val="EBDDC3"/>
                </a:solidFill>
                <a:latin typeface="Garamond"/>
                <a:cs typeface="Garamond"/>
              </a:rPr>
              <a:t>Optimization</a:t>
            </a:r>
            <a:endParaRPr sz="2750">
              <a:latin typeface="Garamond"/>
              <a:cs typeface="Garamond"/>
            </a:endParaRPr>
          </a:p>
          <a:p>
            <a:pPr marL="12700">
              <a:lnSpc>
                <a:spcPts val="2965"/>
              </a:lnSpc>
            </a:pPr>
            <a:r>
              <a:rPr dirty="0" sz="2750" spc="0">
                <a:solidFill>
                  <a:srgbClr val="EBDDC3"/>
                </a:solidFill>
                <a:latin typeface="Garamond"/>
                <a:cs typeface="Garamond"/>
              </a:rPr>
              <a:t>3. </a:t>
            </a:r>
            <a:r>
              <a:rPr dirty="0" sz="2750">
                <a:solidFill>
                  <a:srgbClr val="EBDDC3"/>
                </a:solidFill>
                <a:latin typeface="Garamond"/>
                <a:cs typeface="Garamond"/>
              </a:rPr>
              <a:t>Graphs: introduction and spanning</a:t>
            </a:r>
            <a:r>
              <a:rPr dirty="0" sz="2750" spc="-40">
                <a:solidFill>
                  <a:srgbClr val="EBDDC3"/>
                </a:solidFill>
                <a:latin typeface="Garamond"/>
                <a:cs typeface="Garamond"/>
              </a:rPr>
              <a:t> </a:t>
            </a:r>
            <a:r>
              <a:rPr dirty="0" sz="2750">
                <a:solidFill>
                  <a:srgbClr val="EBDDC3"/>
                </a:solidFill>
                <a:latin typeface="Garamond"/>
                <a:cs typeface="Garamond"/>
              </a:rPr>
              <a:t>trees</a:t>
            </a:r>
            <a:endParaRPr sz="275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86188" y="6723414"/>
            <a:ext cx="1036955" cy="3505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00" spc="5">
                <a:solidFill>
                  <a:srgbClr val="FFFFFF"/>
                </a:solidFill>
                <a:latin typeface="Garamond"/>
                <a:cs typeface="Garamond"/>
              </a:rPr>
              <a:t>Ola</a:t>
            </a:r>
            <a:r>
              <a:rPr dirty="0" sz="2100" spc="-85">
                <a:solidFill>
                  <a:srgbClr val="FFFFFF"/>
                </a:solidFill>
                <a:latin typeface="Garamond"/>
                <a:cs typeface="Garamond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Garamond"/>
                <a:cs typeface="Garamond"/>
              </a:rPr>
              <a:t>Jabali</a:t>
            </a:r>
            <a:endParaRPr sz="21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850" y="627138"/>
            <a:ext cx="244348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/>
              <a:t>Directed</a:t>
            </a:r>
            <a:r>
              <a:rPr dirty="0" sz="3200" spc="-60"/>
              <a:t> </a:t>
            </a:r>
            <a:r>
              <a:rPr dirty="0" sz="3200" spc="-10"/>
              <a:t>graph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6692900" y="5596466"/>
            <a:ext cx="563032" cy="563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26770" y="5613403"/>
            <a:ext cx="499532" cy="6053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46761" y="5616651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40"/>
                </a:lnTo>
                <a:lnTo>
                  <a:pt x="39148" y="101066"/>
                </a:lnTo>
                <a:lnTo>
                  <a:pt x="18013" y="140004"/>
                </a:lnTo>
                <a:lnTo>
                  <a:pt x="4657" y="183035"/>
                </a:lnTo>
                <a:lnTo>
                  <a:pt x="0" y="229235"/>
                </a:lnTo>
                <a:lnTo>
                  <a:pt x="4657" y="275430"/>
                </a:lnTo>
                <a:lnTo>
                  <a:pt x="18013" y="318457"/>
                </a:lnTo>
                <a:lnTo>
                  <a:pt x="39148" y="357394"/>
                </a:lnTo>
                <a:lnTo>
                  <a:pt x="67138" y="391318"/>
                </a:lnTo>
                <a:lnTo>
                  <a:pt x="101062" y="419309"/>
                </a:lnTo>
                <a:lnTo>
                  <a:pt x="139999" y="440443"/>
                </a:lnTo>
                <a:lnTo>
                  <a:pt x="183026" y="453800"/>
                </a:lnTo>
                <a:lnTo>
                  <a:pt x="229222" y="458457"/>
                </a:lnTo>
                <a:lnTo>
                  <a:pt x="275417" y="453800"/>
                </a:lnTo>
                <a:lnTo>
                  <a:pt x="318444" y="440443"/>
                </a:lnTo>
                <a:lnTo>
                  <a:pt x="357381" y="419309"/>
                </a:lnTo>
                <a:lnTo>
                  <a:pt x="391306" y="391318"/>
                </a:lnTo>
                <a:lnTo>
                  <a:pt x="419296" y="357394"/>
                </a:lnTo>
                <a:lnTo>
                  <a:pt x="440430" y="318457"/>
                </a:lnTo>
                <a:lnTo>
                  <a:pt x="453787" y="275430"/>
                </a:lnTo>
                <a:lnTo>
                  <a:pt x="458444" y="229235"/>
                </a:lnTo>
                <a:lnTo>
                  <a:pt x="453787" y="183035"/>
                </a:lnTo>
                <a:lnTo>
                  <a:pt x="440430" y="140004"/>
                </a:lnTo>
                <a:lnTo>
                  <a:pt x="419296" y="101066"/>
                </a:lnTo>
                <a:lnTo>
                  <a:pt x="391306" y="67140"/>
                </a:lnTo>
                <a:lnTo>
                  <a:pt x="357381" y="39148"/>
                </a:lnTo>
                <a:lnTo>
                  <a:pt x="318444" y="18013"/>
                </a:lnTo>
                <a:lnTo>
                  <a:pt x="275417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746761" y="5616651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906006" y="5670715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3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22329" y="5596466"/>
            <a:ext cx="563032" cy="563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56200" y="5613403"/>
            <a:ext cx="499532" cy="6053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175186" y="5616651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40"/>
                </a:lnTo>
                <a:lnTo>
                  <a:pt x="39148" y="101066"/>
                </a:lnTo>
                <a:lnTo>
                  <a:pt x="18013" y="140004"/>
                </a:lnTo>
                <a:lnTo>
                  <a:pt x="4657" y="183035"/>
                </a:lnTo>
                <a:lnTo>
                  <a:pt x="0" y="229235"/>
                </a:lnTo>
                <a:lnTo>
                  <a:pt x="4657" y="275430"/>
                </a:lnTo>
                <a:lnTo>
                  <a:pt x="18013" y="318457"/>
                </a:lnTo>
                <a:lnTo>
                  <a:pt x="39148" y="357394"/>
                </a:lnTo>
                <a:lnTo>
                  <a:pt x="67138" y="391318"/>
                </a:lnTo>
                <a:lnTo>
                  <a:pt x="101062" y="419309"/>
                </a:lnTo>
                <a:lnTo>
                  <a:pt x="139999" y="440443"/>
                </a:lnTo>
                <a:lnTo>
                  <a:pt x="183026" y="453800"/>
                </a:lnTo>
                <a:lnTo>
                  <a:pt x="229222" y="458457"/>
                </a:lnTo>
                <a:lnTo>
                  <a:pt x="275422" y="453800"/>
                </a:lnTo>
                <a:lnTo>
                  <a:pt x="318452" y="440443"/>
                </a:lnTo>
                <a:lnTo>
                  <a:pt x="357391" y="419309"/>
                </a:lnTo>
                <a:lnTo>
                  <a:pt x="391317" y="391318"/>
                </a:lnTo>
                <a:lnTo>
                  <a:pt x="419308" y="357394"/>
                </a:lnTo>
                <a:lnTo>
                  <a:pt x="440443" y="318457"/>
                </a:lnTo>
                <a:lnTo>
                  <a:pt x="453800" y="275430"/>
                </a:lnTo>
                <a:lnTo>
                  <a:pt x="458457" y="229235"/>
                </a:lnTo>
                <a:lnTo>
                  <a:pt x="453800" y="183035"/>
                </a:lnTo>
                <a:lnTo>
                  <a:pt x="440443" y="140004"/>
                </a:lnTo>
                <a:lnTo>
                  <a:pt x="419308" y="101066"/>
                </a:lnTo>
                <a:lnTo>
                  <a:pt x="391317" y="67140"/>
                </a:lnTo>
                <a:lnTo>
                  <a:pt x="357391" y="39148"/>
                </a:lnTo>
                <a:lnTo>
                  <a:pt x="318452" y="18013"/>
                </a:lnTo>
                <a:lnTo>
                  <a:pt x="275422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175186" y="5616651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334431" y="5670715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5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76129" y="6214533"/>
            <a:ext cx="558800" cy="5630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05770" y="6231465"/>
            <a:ext cx="499532" cy="6053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826192" y="6234823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35" y="0"/>
                </a:moveTo>
                <a:lnTo>
                  <a:pt x="183035" y="4657"/>
                </a:lnTo>
                <a:lnTo>
                  <a:pt x="140004" y="18013"/>
                </a:lnTo>
                <a:lnTo>
                  <a:pt x="101066" y="39147"/>
                </a:lnTo>
                <a:lnTo>
                  <a:pt x="67140" y="67138"/>
                </a:lnTo>
                <a:lnTo>
                  <a:pt x="39148" y="101063"/>
                </a:lnTo>
                <a:lnTo>
                  <a:pt x="18013" y="140000"/>
                </a:lnTo>
                <a:lnTo>
                  <a:pt x="4657" y="183028"/>
                </a:lnTo>
                <a:lnTo>
                  <a:pt x="0" y="229224"/>
                </a:lnTo>
                <a:lnTo>
                  <a:pt x="4657" y="275421"/>
                </a:lnTo>
                <a:lnTo>
                  <a:pt x="18013" y="318449"/>
                </a:lnTo>
                <a:lnTo>
                  <a:pt x="39148" y="357386"/>
                </a:lnTo>
                <a:lnTo>
                  <a:pt x="67140" y="391311"/>
                </a:lnTo>
                <a:lnTo>
                  <a:pt x="101066" y="419301"/>
                </a:lnTo>
                <a:lnTo>
                  <a:pt x="140004" y="440436"/>
                </a:lnTo>
                <a:lnTo>
                  <a:pt x="183035" y="453792"/>
                </a:lnTo>
                <a:lnTo>
                  <a:pt x="229235" y="458449"/>
                </a:lnTo>
                <a:lnTo>
                  <a:pt x="275430" y="453792"/>
                </a:lnTo>
                <a:lnTo>
                  <a:pt x="318457" y="440436"/>
                </a:lnTo>
                <a:lnTo>
                  <a:pt x="357394" y="419301"/>
                </a:lnTo>
                <a:lnTo>
                  <a:pt x="391318" y="391311"/>
                </a:lnTo>
                <a:lnTo>
                  <a:pt x="419309" y="357386"/>
                </a:lnTo>
                <a:lnTo>
                  <a:pt x="440443" y="318449"/>
                </a:lnTo>
                <a:lnTo>
                  <a:pt x="453800" y="275421"/>
                </a:lnTo>
                <a:lnTo>
                  <a:pt x="458457" y="229224"/>
                </a:lnTo>
                <a:lnTo>
                  <a:pt x="453800" y="183028"/>
                </a:lnTo>
                <a:lnTo>
                  <a:pt x="440443" y="140000"/>
                </a:lnTo>
                <a:lnTo>
                  <a:pt x="419309" y="101063"/>
                </a:lnTo>
                <a:lnTo>
                  <a:pt x="391318" y="67138"/>
                </a:lnTo>
                <a:lnTo>
                  <a:pt x="357394" y="39147"/>
                </a:lnTo>
                <a:lnTo>
                  <a:pt x="318457" y="18013"/>
                </a:lnTo>
                <a:lnTo>
                  <a:pt x="275430" y="4657"/>
                </a:lnTo>
                <a:lnTo>
                  <a:pt x="229235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26192" y="6234823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985437" y="6288890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4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08700" y="4428066"/>
            <a:ext cx="563032" cy="5630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142570" y="4440761"/>
            <a:ext cx="499532" cy="6053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162040" y="4446904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38"/>
                </a:lnTo>
                <a:lnTo>
                  <a:pt x="39148" y="101062"/>
                </a:lnTo>
                <a:lnTo>
                  <a:pt x="18013" y="139999"/>
                </a:lnTo>
                <a:lnTo>
                  <a:pt x="4657" y="183026"/>
                </a:lnTo>
                <a:lnTo>
                  <a:pt x="0" y="229222"/>
                </a:lnTo>
                <a:lnTo>
                  <a:pt x="4657" y="275417"/>
                </a:lnTo>
                <a:lnTo>
                  <a:pt x="18013" y="318444"/>
                </a:lnTo>
                <a:lnTo>
                  <a:pt x="39148" y="357381"/>
                </a:lnTo>
                <a:lnTo>
                  <a:pt x="67138" y="391306"/>
                </a:lnTo>
                <a:lnTo>
                  <a:pt x="101062" y="419296"/>
                </a:lnTo>
                <a:lnTo>
                  <a:pt x="139999" y="440430"/>
                </a:lnTo>
                <a:lnTo>
                  <a:pt x="183026" y="453787"/>
                </a:lnTo>
                <a:lnTo>
                  <a:pt x="229222" y="458444"/>
                </a:lnTo>
                <a:lnTo>
                  <a:pt x="275422" y="453787"/>
                </a:lnTo>
                <a:lnTo>
                  <a:pt x="318452" y="440430"/>
                </a:lnTo>
                <a:lnTo>
                  <a:pt x="357391" y="419296"/>
                </a:lnTo>
                <a:lnTo>
                  <a:pt x="391317" y="391306"/>
                </a:lnTo>
                <a:lnTo>
                  <a:pt x="419308" y="357381"/>
                </a:lnTo>
                <a:lnTo>
                  <a:pt x="440443" y="318444"/>
                </a:lnTo>
                <a:lnTo>
                  <a:pt x="453800" y="275417"/>
                </a:lnTo>
                <a:lnTo>
                  <a:pt x="458457" y="229222"/>
                </a:lnTo>
                <a:lnTo>
                  <a:pt x="453800" y="183026"/>
                </a:lnTo>
                <a:lnTo>
                  <a:pt x="440443" y="139999"/>
                </a:lnTo>
                <a:lnTo>
                  <a:pt x="419308" y="101062"/>
                </a:lnTo>
                <a:lnTo>
                  <a:pt x="391317" y="67138"/>
                </a:lnTo>
                <a:lnTo>
                  <a:pt x="357391" y="39148"/>
                </a:lnTo>
                <a:lnTo>
                  <a:pt x="318452" y="18013"/>
                </a:lnTo>
                <a:lnTo>
                  <a:pt x="275422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162040" y="4446904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321285" y="4500969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2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000500" y="4825994"/>
            <a:ext cx="787400" cy="149437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47756" y="4933606"/>
            <a:ext cx="613410" cy="1304925"/>
          </a:xfrm>
          <a:custGeom>
            <a:avLst/>
            <a:gdLst/>
            <a:ahLst/>
            <a:cxnLst/>
            <a:rect l="l" t="t" r="r" b="b"/>
            <a:pathLst>
              <a:path w="613410" h="1304925">
                <a:moveTo>
                  <a:pt x="606017" y="40043"/>
                </a:moveTo>
                <a:lnTo>
                  <a:pt x="574459" y="40043"/>
                </a:lnTo>
                <a:lnTo>
                  <a:pt x="0" y="1297711"/>
                </a:lnTo>
                <a:lnTo>
                  <a:pt x="15328" y="1304709"/>
                </a:lnTo>
                <a:lnTo>
                  <a:pt x="589788" y="47040"/>
                </a:lnTo>
                <a:lnTo>
                  <a:pt x="606716" y="47040"/>
                </a:lnTo>
                <a:lnTo>
                  <a:pt x="606017" y="40043"/>
                </a:lnTo>
                <a:close/>
              </a:path>
              <a:path w="613410" h="1304925">
                <a:moveTo>
                  <a:pt x="606716" y="47040"/>
                </a:moveTo>
                <a:lnTo>
                  <a:pt x="589788" y="47040"/>
                </a:lnTo>
                <a:lnTo>
                  <a:pt x="596455" y="113817"/>
                </a:lnTo>
                <a:lnTo>
                  <a:pt x="600583" y="117195"/>
                </a:lnTo>
                <a:lnTo>
                  <a:pt x="609841" y="116268"/>
                </a:lnTo>
                <a:lnTo>
                  <a:pt x="613219" y="112140"/>
                </a:lnTo>
                <a:lnTo>
                  <a:pt x="606716" y="47040"/>
                </a:lnTo>
                <a:close/>
              </a:path>
              <a:path w="613410" h="1304925">
                <a:moveTo>
                  <a:pt x="602018" y="0"/>
                </a:moveTo>
                <a:lnTo>
                  <a:pt x="509917" y="64960"/>
                </a:lnTo>
                <a:lnTo>
                  <a:pt x="509003" y="70218"/>
                </a:lnTo>
                <a:lnTo>
                  <a:pt x="514362" y="77812"/>
                </a:lnTo>
                <a:lnTo>
                  <a:pt x="519620" y="78727"/>
                </a:lnTo>
                <a:lnTo>
                  <a:pt x="574459" y="40043"/>
                </a:lnTo>
                <a:lnTo>
                  <a:pt x="606017" y="40043"/>
                </a:lnTo>
                <a:lnTo>
                  <a:pt x="602018" y="0"/>
                </a:lnTo>
                <a:close/>
              </a:path>
            </a:pathLst>
          </a:custGeom>
          <a:solidFill>
            <a:srgbClr val="DD80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529670" y="4521200"/>
            <a:ext cx="563029" cy="56302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563529" y="4538133"/>
            <a:ext cx="499532" cy="6053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582617" y="4542332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38"/>
                </a:lnTo>
                <a:lnTo>
                  <a:pt x="39148" y="101062"/>
                </a:lnTo>
                <a:lnTo>
                  <a:pt x="18013" y="139999"/>
                </a:lnTo>
                <a:lnTo>
                  <a:pt x="4657" y="183026"/>
                </a:lnTo>
                <a:lnTo>
                  <a:pt x="0" y="229222"/>
                </a:lnTo>
                <a:lnTo>
                  <a:pt x="4657" y="275422"/>
                </a:lnTo>
                <a:lnTo>
                  <a:pt x="18013" y="318452"/>
                </a:lnTo>
                <a:lnTo>
                  <a:pt x="39148" y="357391"/>
                </a:lnTo>
                <a:lnTo>
                  <a:pt x="67138" y="391317"/>
                </a:lnTo>
                <a:lnTo>
                  <a:pt x="101062" y="419308"/>
                </a:lnTo>
                <a:lnTo>
                  <a:pt x="139999" y="440443"/>
                </a:lnTo>
                <a:lnTo>
                  <a:pt x="183026" y="453800"/>
                </a:lnTo>
                <a:lnTo>
                  <a:pt x="229222" y="458457"/>
                </a:lnTo>
                <a:lnTo>
                  <a:pt x="275417" y="453800"/>
                </a:lnTo>
                <a:lnTo>
                  <a:pt x="318444" y="440443"/>
                </a:lnTo>
                <a:lnTo>
                  <a:pt x="357381" y="419308"/>
                </a:lnTo>
                <a:lnTo>
                  <a:pt x="391306" y="391317"/>
                </a:lnTo>
                <a:lnTo>
                  <a:pt x="419296" y="357391"/>
                </a:lnTo>
                <a:lnTo>
                  <a:pt x="440430" y="318452"/>
                </a:lnTo>
                <a:lnTo>
                  <a:pt x="453787" y="275422"/>
                </a:lnTo>
                <a:lnTo>
                  <a:pt x="458444" y="229222"/>
                </a:lnTo>
                <a:lnTo>
                  <a:pt x="453787" y="183026"/>
                </a:lnTo>
                <a:lnTo>
                  <a:pt x="440430" y="139999"/>
                </a:lnTo>
                <a:lnTo>
                  <a:pt x="419296" y="101062"/>
                </a:lnTo>
                <a:lnTo>
                  <a:pt x="391306" y="67138"/>
                </a:lnTo>
                <a:lnTo>
                  <a:pt x="357381" y="39148"/>
                </a:lnTo>
                <a:lnTo>
                  <a:pt x="318444" y="18013"/>
                </a:lnTo>
                <a:lnTo>
                  <a:pt x="275417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582617" y="4542332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741862" y="4596396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1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92200" y="2002370"/>
            <a:ext cx="8978900" cy="178222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117600" y="2235200"/>
            <a:ext cx="8335429" cy="1397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145522" y="2021979"/>
            <a:ext cx="8873490" cy="1679575"/>
          </a:xfrm>
          <a:custGeom>
            <a:avLst/>
            <a:gdLst/>
            <a:ahLst/>
            <a:cxnLst/>
            <a:rect l="l" t="t" r="r" b="b"/>
            <a:pathLst>
              <a:path w="8873490" h="1679575">
                <a:moveTo>
                  <a:pt x="8593256" y="0"/>
                </a:moveTo>
                <a:lnTo>
                  <a:pt x="279836" y="0"/>
                </a:lnTo>
                <a:lnTo>
                  <a:pt x="234446" y="3662"/>
                </a:lnTo>
                <a:lnTo>
                  <a:pt x="191388" y="14266"/>
                </a:lnTo>
                <a:lnTo>
                  <a:pt x="151237" y="31234"/>
                </a:lnTo>
                <a:lnTo>
                  <a:pt x="114570" y="53991"/>
                </a:lnTo>
                <a:lnTo>
                  <a:pt x="81963" y="81961"/>
                </a:lnTo>
                <a:lnTo>
                  <a:pt x="53993" y="114567"/>
                </a:lnTo>
                <a:lnTo>
                  <a:pt x="31235" y="151233"/>
                </a:lnTo>
                <a:lnTo>
                  <a:pt x="14266" y="191383"/>
                </a:lnTo>
                <a:lnTo>
                  <a:pt x="3662" y="234441"/>
                </a:lnTo>
                <a:lnTo>
                  <a:pt x="0" y="279831"/>
                </a:lnTo>
                <a:lnTo>
                  <a:pt x="0" y="1399146"/>
                </a:lnTo>
                <a:lnTo>
                  <a:pt x="3662" y="1444539"/>
                </a:lnTo>
                <a:lnTo>
                  <a:pt x="14266" y="1487600"/>
                </a:lnTo>
                <a:lnTo>
                  <a:pt x="31235" y="1527753"/>
                </a:lnTo>
                <a:lnTo>
                  <a:pt x="53993" y="1564421"/>
                </a:lnTo>
                <a:lnTo>
                  <a:pt x="81963" y="1597028"/>
                </a:lnTo>
                <a:lnTo>
                  <a:pt x="114570" y="1624998"/>
                </a:lnTo>
                <a:lnTo>
                  <a:pt x="151237" y="1647756"/>
                </a:lnTo>
                <a:lnTo>
                  <a:pt x="191388" y="1664724"/>
                </a:lnTo>
                <a:lnTo>
                  <a:pt x="234446" y="1675328"/>
                </a:lnTo>
                <a:lnTo>
                  <a:pt x="279836" y="1678990"/>
                </a:lnTo>
                <a:lnTo>
                  <a:pt x="8593256" y="1678990"/>
                </a:lnTo>
                <a:lnTo>
                  <a:pt x="8638650" y="1675328"/>
                </a:lnTo>
                <a:lnTo>
                  <a:pt x="8681711" y="1664724"/>
                </a:lnTo>
                <a:lnTo>
                  <a:pt x="8721863" y="1647756"/>
                </a:lnTo>
                <a:lnTo>
                  <a:pt x="8758531" y="1624998"/>
                </a:lnTo>
                <a:lnTo>
                  <a:pt x="8791138" y="1597028"/>
                </a:lnTo>
                <a:lnTo>
                  <a:pt x="8819109" y="1564421"/>
                </a:lnTo>
                <a:lnTo>
                  <a:pt x="8841866" y="1527753"/>
                </a:lnTo>
                <a:lnTo>
                  <a:pt x="8858835" y="1487600"/>
                </a:lnTo>
                <a:lnTo>
                  <a:pt x="8869438" y="1444539"/>
                </a:lnTo>
                <a:lnTo>
                  <a:pt x="8873101" y="1399146"/>
                </a:lnTo>
                <a:lnTo>
                  <a:pt x="8873101" y="279831"/>
                </a:lnTo>
                <a:lnTo>
                  <a:pt x="8869438" y="234441"/>
                </a:lnTo>
                <a:lnTo>
                  <a:pt x="8858835" y="191383"/>
                </a:lnTo>
                <a:lnTo>
                  <a:pt x="8841866" y="151233"/>
                </a:lnTo>
                <a:lnTo>
                  <a:pt x="8819109" y="114567"/>
                </a:lnTo>
                <a:lnTo>
                  <a:pt x="8791138" y="81961"/>
                </a:lnTo>
                <a:lnTo>
                  <a:pt x="8758531" y="53991"/>
                </a:lnTo>
                <a:lnTo>
                  <a:pt x="8721863" y="31234"/>
                </a:lnTo>
                <a:lnTo>
                  <a:pt x="8681711" y="14266"/>
                </a:lnTo>
                <a:lnTo>
                  <a:pt x="8638650" y="3662"/>
                </a:lnTo>
                <a:lnTo>
                  <a:pt x="8593256" y="0"/>
                </a:lnTo>
                <a:close/>
              </a:path>
            </a:pathLst>
          </a:custGeom>
          <a:solidFill>
            <a:srgbClr val="C9CD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145522" y="2021979"/>
            <a:ext cx="8873490" cy="1679575"/>
          </a:xfrm>
          <a:custGeom>
            <a:avLst/>
            <a:gdLst/>
            <a:ahLst/>
            <a:cxnLst/>
            <a:rect l="l" t="t" r="r" b="b"/>
            <a:pathLst>
              <a:path w="8873490" h="1679575">
                <a:moveTo>
                  <a:pt x="0" y="279837"/>
                </a:moveTo>
                <a:lnTo>
                  <a:pt x="3662" y="234446"/>
                </a:lnTo>
                <a:lnTo>
                  <a:pt x="14266" y="191387"/>
                </a:lnTo>
                <a:lnTo>
                  <a:pt x="31234" y="151236"/>
                </a:lnTo>
                <a:lnTo>
                  <a:pt x="53992" y="114569"/>
                </a:lnTo>
                <a:lnTo>
                  <a:pt x="81961" y="81962"/>
                </a:lnTo>
                <a:lnTo>
                  <a:pt x="114568" y="53992"/>
                </a:lnTo>
                <a:lnTo>
                  <a:pt x="151235" y="31234"/>
                </a:lnTo>
                <a:lnTo>
                  <a:pt x="191386" y="14266"/>
                </a:lnTo>
                <a:lnTo>
                  <a:pt x="234445" y="3662"/>
                </a:lnTo>
                <a:lnTo>
                  <a:pt x="279836" y="0"/>
                </a:lnTo>
                <a:lnTo>
                  <a:pt x="8593264" y="0"/>
                </a:lnTo>
                <a:lnTo>
                  <a:pt x="8638655" y="3662"/>
                </a:lnTo>
                <a:lnTo>
                  <a:pt x="8681714" y="14266"/>
                </a:lnTo>
                <a:lnTo>
                  <a:pt x="8721865" y="31234"/>
                </a:lnTo>
                <a:lnTo>
                  <a:pt x="8758532" y="53992"/>
                </a:lnTo>
                <a:lnTo>
                  <a:pt x="8791138" y="81962"/>
                </a:lnTo>
                <a:lnTo>
                  <a:pt x="8819108" y="114569"/>
                </a:lnTo>
                <a:lnTo>
                  <a:pt x="8841865" y="151236"/>
                </a:lnTo>
                <a:lnTo>
                  <a:pt x="8858834" y="191387"/>
                </a:lnTo>
                <a:lnTo>
                  <a:pt x="8869437" y="234446"/>
                </a:lnTo>
                <a:lnTo>
                  <a:pt x="8873100" y="279837"/>
                </a:lnTo>
                <a:lnTo>
                  <a:pt x="8873100" y="1399160"/>
                </a:lnTo>
                <a:lnTo>
                  <a:pt x="8869437" y="1444551"/>
                </a:lnTo>
                <a:lnTo>
                  <a:pt x="8858834" y="1487611"/>
                </a:lnTo>
                <a:lnTo>
                  <a:pt x="8841865" y="1527762"/>
                </a:lnTo>
                <a:lnTo>
                  <a:pt x="8819108" y="1564428"/>
                </a:lnTo>
                <a:lnTo>
                  <a:pt x="8791138" y="1597035"/>
                </a:lnTo>
                <a:lnTo>
                  <a:pt x="8758532" y="1625005"/>
                </a:lnTo>
                <a:lnTo>
                  <a:pt x="8721865" y="1647762"/>
                </a:lnTo>
                <a:lnTo>
                  <a:pt x="8681714" y="1664730"/>
                </a:lnTo>
                <a:lnTo>
                  <a:pt x="8638655" y="1675334"/>
                </a:lnTo>
                <a:lnTo>
                  <a:pt x="8593264" y="1678996"/>
                </a:lnTo>
                <a:lnTo>
                  <a:pt x="279836" y="1678996"/>
                </a:lnTo>
                <a:lnTo>
                  <a:pt x="234445" y="1675334"/>
                </a:lnTo>
                <a:lnTo>
                  <a:pt x="191386" y="1664730"/>
                </a:lnTo>
                <a:lnTo>
                  <a:pt x="151235" y="1647762"/>
                </a:lnTo>
                <a:lnTo>
                  <a:pt x="114568" y="1625005"/>
                </a:lnTo>
                <a:lnTo>
                  <a:pt x="81961" y="1597035"/>
                </a:lnTo>
                <a:lnTo>
                  <a:pt x="53992" y="1564428"/>
                </a:lnTo>
                <a:lnTo>
                  <a:pt x="31234" y="1527762"/>
                </a:lnTo>
                <a:lnTo>
                  <a:pt x="14266" y="1487611"/>
                </a:lnTo>
                <a:lnTo>
                  <a:pt x="3662" y="1444551"/>
                </a:lnTo>
                <a:lnTo>
                  <a:pt x="0" y="1399160"/>
                </a:lnTo>
                <a:lnTo>
                  <a:pt x="0" y="279837"/>
                </a:lnTo>
                <a:close/>
              </a:path>
            </a:pathLst>
          </a:custGeom>
          <a:ln w="10611">
            <a:solidFill>
              <a:srgbClr val="A5AB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311808" y="2194444"/>
            <a:ext cx="7879715" cy="1190625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3683000">
              <a:lnSpc>
                <a:spcPct val="100000"/>
              </a:lnSpc>
              <a:spcBef>
                <a:spcPts val="815"/>
              </a:spcBef>
            </a:pPr>
            <a:r>
              <a:rPr dirty="0" sz="2200" spc="-40" b="1" i="1">
                <a:latin typeface="Garamond"/>
                <a:cs typeface="Garamond"/>
              </a:rPr>
              <a:t>Definition</a:t>
            </a:r>
            <a:endParaRPr sz="2200">
              <a:latin typeface="Garamond"/>
              <a:cs typeface="Garamond"/>
            </a:endParaRPr>
          </a:p>
          <a:p>
            <a:pPr marL="12700" marR="5080">
              <a:lnSpc>
                <a:spcPct val="101800"/>
              </a:lnSpc>
              <a:spcBef>
                <a:spcPts val="680"/>
              </a:spcBef>
              <a:tabLst>
                <a:tab pos="1468120" algn="l"/>
              </a:tabLst>
            </a:pPr>
            <a:r>
              <a:rPr dirty="0" u="sng" sz="2100" spc="5" i="1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Directed </a:t>
            </a:r>
            <a:r>
              <a:rPr dirty="0" u="sng" sz="2100" spc="0" i="1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graph</a:t>
            </a:r>
            <a:r>
              <a:rPr dirty="0" sz="2100" spc="0" i="1">
                <a:latin typeface="Garamond"/>
                <a:cs typeface="Garamond"/>
              </a:rPr>
              <a:t>	</a:t>
            </a:r>
            <a:r>
              <a:rPr dirty="0" sz="2100" spc="15" i="1">
                <a:latin typeface="Garamond"/>
                <a:cs typeface="Garamond"/>
              </a:rPr>
              <a:t>G </a:t>
            </a:r>
            <a:r>
              <a:rPr dirty="0" sz="2100" spc="15">
                <a:latin typeface="Garamond"/>
                <a:cs typeface="Garamond"/>
              </a:rPr>
              <a:t>= </a:t>
            </a:r>
            <a:r>
              <a:rPr dirty="0" sz="2100" spc="0">
                <a:latin typeface="Garamond"/>
                <a:cs typeface="Garamond"/>
              </a:rPr>
              <a:t>(</a:t>
            </a:r>
            <a:r>
              <a:rPr dirty="0" sz="2100" spc="0" i="1">
                <a:latin typeface="Garamond"/>
                <a:cs typeface="Garamond"/>
              </a:rPr>
              <a:t>N</a:t>
            </a:r>
            <a:r>
              <a:rPr dirty="0" sz="2100" spc="0">
                <a:latin typeface="Garamond"/>
                <a:cs typeface="Garamond"/>
              </a:rPr>
              <a:t>, </a:t>
            </a:r>
            <a:r>
              <a:rPr dirty="0" sz="2100" spc="5" i="1">
                <a:latin typeface="Garamond"/>
                <a:cs typeface="Garamond"/>
              </a:rPr>
              <a:t>A</a:t>
            </a:r>
            <a:r>
              <a:rPr dirty="0" sz="2100" spc="5">
                <a:latin typeface="Garamond"/>
                <a:cs typeface="Garamond"/>
              </a:rPr>
              <a:t>), where </a:t>
            </a:r>
            <a:r>
              <a:rPr dirty="0" sz="2100" spc="25" i="1">
                <a:latin typeface="Garamond"/>
                <a:cs typeface="Garamond"/>
              </a:rPr>
              <a:t>A </a:t>
            </a:r>
            <a:r>
              <a:rPr dirty="0" sz="2100" spc="0">
                <a:latin typeface="Garamond"/>
                <a:cs typeface="Garamond"/>
              </a:rPr>
              <a:t>is </a:t>
            </a:r>
            <a:r>
              <a:rPr dirty="0" sz="2100" spc="5">
                <a:latin typeface="Garamond"/>
                <a:cs typeface="Garamond"/>
              </a:rPr>
              <a:t>a </a:t>
            </a:r>
            <a:r>
              <a:rPr dirty="0" sz="2100" spc="0">
                <a:latin typeface="Garamond"/>
                <a:cs typeface="Garamond"/>
              </a:rPr>
              <a:t>set </a:t>
            </a:r>
            <a:r>
              <a:rPr dirty="0" sz="2100" spc="5">
                <a:latin typeface="Garamond"/>
                <a:cs typeface="Garamond"/>
              </a:rPr>
              <a:t>of </a:t>
            </a:r>
            <a:r>
              <a:rPr dirty="0" sz="2100" spc="0">
                <a:latin typeface="Garamond"/>
                <a:cs typeface="Garamond"/>
              </a:rPr>
              <a:t>ordered pairs </a:t>
            </a:r>
            <a:r>
              <a:rPr dirty="0" sz="2100" spc="5">
                <a:latin typeface="Garamond"/>
                <a:cs typeface="Garamond"/>
              </a:rPr>
              <a:t>of nodes </a:t>
            </a:r>
            <a:r>
              <a:rPr dirty="0" sz="2100">
                <a:latin typeface="Garamond"/>
                <a:cs typeface="Garamond"/>
              </a:rPr>
              <a:t>(</a:t>
            </a:r>
            <a:r>
              <a:rPr dirty="0" sz="2100" i="1">
                <a:latin typeface="Garamond"/>
                <a:cs typeface="Garamond"/>
              </a:rPr>
              <a:t>v</a:t>
            </a:r>
            <a:r>
              <a:rPr dirty="0" baseline="-19841" sz="2100" i="1">
                <a:latin typeface="Garamond"/>
                <a:cs typeface="Garamond"/>
              </a:rPr>
              <a:t>i</a:t>
            </a:r>
            <a:r>
              <a:rPr dirty="0" sz="2100">
                <a:latin typeface="Garamond"/>
                <a:cs typeface="Garamond"/>
              </a:rPr>
              <a:t>, </a:t>
            </a:r>
            <a:r>
              <a:rPr dirty="0" sz="2100" i="1">
                <a:latin typeface="Garamond"/>
                <a:cs typeface="Garamond"/>
              </a:rPr>
              <a:t>v</a:t>
            </a:r>
            <a:r>
              <a:rPr dirty="0" baseline="-19841" sz="2100" i="1">
                <a:latin typeface="Garamond"/>
                <a:cs typeface="Garamond"/>
              </a:rPr>
              <a:t>j</a:t>
            </a:r>
            <a:r>
              <a:rPr dirty="0" sz="2100">
                <a:latin typeface="Garamond"/>
                <a:cs typeface="Garamond"/>
              </a:rPr>
              <a:t>)  </a:t>
            </a:r>
            <a:r>
              <a:rPr dirty="0" sz="2100" spc="0">
                <a:latin typeface="Garamond"/>
                <a:cs typeface="Garamond"/>
              </a:rPr>
              <a:t>called</a:t>
            </a:r>
            <a:r>
              <a:rPr dirty="0" sz="2100" spc="-15">
                <a:latin typeface="Garamond"/>
                <a:cs typeface="Garamond"/>
              </a:rPr>
              <a:t> </a:t>
            </a:r>
            <a:r>
              <a:rPr dirty="0" u="sng" sz="2100" spc="0" i="1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arcs</a:t>
            </a:r>
            <a:endParaRPr sz="2100">
              <a:latin typeface="Garamond"/>
              <a:cs typeface="Garamond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754970" y="4855638"/>
            <a:ext cx="880532" cy="161712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884663" y="4875631"/>
            <a:ext cx="706120" cy="1426845"/>
          </a:xfrm>
          <a:custGeom>
            <a:avLst/>
            <a:gdLst/>
            <a:ahLst/>
            <a:cxnLst/>
            <a:rect l="l" t="t" r="r" b="b"/>
            <a:pathLst>
              <a:path w="706120" h="1426845">
                <a:moveTo>
                  <a:pt x="12738" y="1309230"/>
                </a:moveTo>
                <a:lnTo>
                  <a:pt x="3467" y="1309954"/>
                </a:lnTo>
                <a:lnTo>
                  <a:pt x="0" y="1314005"/>
                </a:lnTo>
                <a:lnTo>
                  <a:pt x="8648" y="1426364"/>
                </a:lnTo>
                <a:lnTo>
                  <a:pt x="67316" y="1386954"/>
                </a:lnTo>
                <a:lnTo>
                  <a:pt x="37109" y="1386954"/>
                </a:lnTo>
                <a:lnTo>
                  <a:pt x="40665" y="1379613"/>
                </a:lnTo>
                <a:lnTo>
                  <a:pt x="21945" y="1379613"/>
                </a:lnTo>
                <a:lnTo>
                  <a:pt x="16789" y="1312710"/>
                </a:lnTo>
                <a:lnTo>
                  <a:pt x="12738" y="1309230"/>
                </a:lnTo>
                <a:close/>
              </a:path>
              <a:path w="706120" h="1426845">
                <a:moveTo>
                  <a:pt x="92811" y="1349540"/>
                </a:moveTo>
                <a:lnTo>
                  <a:pt x="37109" y="1386954"/>
                </a:lnTo>
                <a:lnTo>
                  <a:pt x="67316" y="1386954"/>
                </a:lnTo>
                <a:lnTo>
                  <a:pt x="102196" y="1363522"/>
                </a:lnTo>
                <a:lnTo>
                  <a:pt x="103225" y="1358290"/>
                </a:lnTo>
                <a:lnTo>
                  <a:pt x="98043" y="1350568"/>
                </a:lnTo>
                <a:lnTo>
                  <a:pt x="92811" y="1349540"/>
                </a:lnTo>
                <a:close/>
              </a:path>
              <a:path w="706120" h="1426845">
                <a:moveTo>
                  <a:pt x="690371" y="0"/>
                </a:moveTo>
                <a:lnTo>
                  <a:pt x="21945" y="1379613"/>
                </a:lnTo>
                <a:lnTo>
                  <a:pt x="40665" y="1379613"/>
                </a:lnTo>
                <a:lnTo>
                  <a:pt x="705535" y="7340"/>
                </a:lnTo>
                <a:lnTo>
                  <a:pt x="690371" y="0"/>
                </a:lnTo>
                <a:close/>
              </a:path>
            </a:pathLst>
          </a:custGeom>
          <a:solidFill>
            <a:srgbClr val="DD80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266270" y="4813303"/>
            <a:ext cx="1016000" cy="97366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404383" y="4832083"/>
            <a:ext cx="830580" cy="784860"/>
          </a:xfrm>
          <a:custGeom>
            <a:avLst/>
            <a:gdLst/>
            <a:ahLst/>
            <a:cxnLst/>
            <a:rect l="l" t="t" r="r" b="b"/>
            <a:pathLst>
              <a:path w="830579" h="784860">
                <a:moveTo>
                  <a:pt x="36499" y="673925"/>
                </a:moveTo>
                <a:lnTo>
                  <a:pt x="31813" y="676490"/>
                </a:lnTo>
                <a:lnTo>
                  <a:pt x="0" y="784593"/>
                </a:lnTo>
                <a:lnTo>
                  <a:pt x="109778" y="759078"/>
                </a:lnTo>
                <a:lnTo>
                  <a:pt x="110536" y="757859"/>
                </a:lnTo>
                <a:lnTo>
                  <a:pt x="40601" y="757859"/>
                </a:lnTo>
                <a:lnTo>
                  <a:pt x="53573" y="745616"/>
                </a:lnTo>
                <a:lnTo>
                  <a:pt x="29032" y="745616"/>
                </a:lnTo>
                <a:lnTo>
                  <a:pt x="47980" y="681240"/>
                </a:lnTo>
                <a:lnTo>
                  <a:pt x="45427" y="676554"/>
                </a:lnTo>
                <a:lnTo>
                  <a:pt x="36499" y="673925"/>
                </a:lnTo>
                <a:close/>
              </a:path>
              <a:path w="830579" h="784860">
                <a:moveTo>
                  <a:pt x="105956" y="742670"/>
                </a:moveTo>
                <a:lnTo>
                  <a:pt x="40601" y="757859"/>
                </a:lnTo>
                <a:lnTo>
                  <a:pt x="110536" y="757859"/>
                </a:lnTo>
                <a:lnTo>
                  <a:pt x="112598" y="754545"/>
                </a:lnTo>
                <a:lnTo>
                  <a:pt x="110490" y="745489"/>
                </a:lnTo>
                <a:lnTo>
                  <a:pt x="105956" y="742670"/>
                </a:lnTo>
                <a:close/>
              </a:path>
              <a:path w="830579" h="784860">
                <a:moveTo>
                  <a:pt x="819010" y="0"/>
                </a:moveTo>
                <a:lnTo>
                  <a:pt x="29032" y="745616"/>
                </a:lnTo>
                <a:lnTo>
                  <a:pt x="53573" y="745616"/>
                </a:lnTo>
                <a:lnTo>
                  <a:pt x="830580" y="12255"/>
                </a:lnTo>
                <a:lnTo>
                  <a:pt x="819010" y="0"/>
                </a:lnTo>
                <a:close/>
              </a:path>
            </a:pathLst>
          </a:custGeom>
          <a:solidFill>
            <a:srgbClr val="DD80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919129" y="4910666"/>
            <a:ext cx="461432" cy="9440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965992" y="4930812"/>
            <a:ext cx="297180" cy="753110"/>
          </a:xfrm>
          <a:custGeom>
            <a:avLst/>
            <a:gdLst/>
            <a:ahLst/>
            <a:cxnLst/>
            <a:rect l="l" t="t" r="r" b="b"/>
            <a:pathLst>
              <a:path w="297179" h="753110">
                <a:moveTo>
                  <a:pt x="200926" y="667600"/>
                </a:moveTo>
                <a:lnTo>
                  <a:pt x="195618" y="668058"/>
                </a:lnTo>
                <a:lnTo>
                  <a:pt x="189623" y="675182"/>
                </a:lnTo>
                <a:lnTo>
                  <a:pt x="190093" y="680491"/>
                </a:lnTo>
                <a:lnTo>
                  <a:pt x="276351" y="753021"/>
                </a:lnTo>
                <a:lnTo>
                  <a:pt x="284229" y="710780"/>
                </a:lnTo>
                <a:lnTo>
                  <a:pt x="252285" y="710780"/>
                </a:lnTo>
                <a:lnTo>
                  <a:pt x="200926" y="667600"/>
                </a:lnTo>
                <a:close/>
              </a:path>
              <a:path w="297179" h="753110">
                <a:moveTo>
                  <a:pt x="15862" y="0"/>
                </a:moveTo>
                <a:lnTo>
                  <a:pt x="0" y="5676"/>
                </a:lnTo>
                <a:lnTo>
                  <a:pt x="252285" y="710780"/>
                </a:lnTo>
                <a:lnTo>
                  <a:pt x="284229" y="710780"/>
                </a:lnTo>
                <a:lnTo>
                  <a:pt x="285288" y="705104"/>
                </a:lnTo>
                <a:lnTo>
                  <a:pt x="268147" y="705104"/>
                </a:lnTo>
                <a:lnTo>
                  <a:pt x="15862" y="0"/>
                </a:lnTo>
                <a:close/>
              </a:path>
              <a:path w="297179" h="753110">
                <a:moveTo>
                  <a:pt x="284860" y="636130"/>
                </a:moveTo>
                <a:lnTo>
                  <a:pt x="280466" y="639140"/>
                </a:lnTo>
                <a:lnTo>
                  <a:pt x="268147" y="705104"/>
                </a:lnTo>
                <a:lnTo>
                  <a:pt x="285288" y="705104"/>
                </a:lnTo>
                <a:lnTo>
                  <a:pt x="297014" y="642226"/>
                </a:lnTo>
                <a:lnTo>
                  <a:pt x="294004" y="637832"/>
                </a:lnTo>
                <a:lnTo>
                  <a:pt x="284860" y="636130"/>
                </a:lnTo>
                <a:close/>
              </a:path>
            </a:pathLst>
          </a:custGeom>
          <a:solidFill>
            <a:srgbClr val="DD80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511800" y="4796361"/>
            <a:ext cx="1020232" cy="97366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560720" y="4905324"/>
            <a:ext cx="830580" cy="784860"/>
          </a:xfrm>
          <a:custGeom>
            <a:avLst/>
            <a:gdLst/>
            <a:ahLst/>
            <a:cxnLst/>
            <a:rect l="l" t="t" r="r" b="b"/>
            <a:pathLst>
              <a:path w="830579" h="784860">
                <a:moveTo>
                  <a:pt x="822700" y="26733"/>
                </a:moveTo>
                <a:lnTo>
                  <a:pt x="789978" y="26733"/>
                </a:lnTo>
                <a:lnTo>
                  <a:pt x="0" y="772350"/>
                </a:lnTo>
                <a:lnTo>
                  <a:pt x="11557" y="784593"/>
                </a:lnTo>
                <a:lnTo>
                  <a:pt x="801535" y="38989"/>
                </a:lnTo>
                <a:lnTo>
                  <a:pt x="819094" y="38989"/>
                </a:lnTo>
                <a:lnTo>
                  <a:pt x="822700" y="26733"/>
                </a:lnTo>
                <a:close/>
              </a:path>
              <a:path w="830579" h="784860">
                <a:moveTo>
                  <a:pt x="819094" y="38989"/>
                </a:moveTo>
                <a:lnTo>
                  <a:pt x="801535" y="38989"/>
                </a:lnTo>
                <a:lnTo>
                  <a:pt x="782599" y="103365"/>
                </a:lnTo>
                <a:lnTo>
                  <a:pt x="785152" y="108038"/>
                </a:lnTo>
                <a:lnTo>
                  <a:pt x="794067" y="110667"/>
                </a:lnTo>
                <a:lnTo>
                  <a:pt x="798753" y="108115"/>
                </a:lnTo>
                <a:lnTo>
                  <a:pt x="819094" y="38989"/>
                </a:lnTo>
                <a:close/>
              </a:path>
              <a:path w="830579" h="784860">
                <a:moveTo>
                  <a:pt x="830567" y="0"/>
                </a:moveTo>
                <a:lnTo>
                  <a:pt x="720801" y="25527"/>
                </a:lnTo>
                <a:lnTo>
                  <a:pt x="717981" y="30048"/>
                </a:lnTo>
                <a:lnTo>
                  <a:pt x="720090" y="39116"/>
                </a:lnTo>
                <a:lnTo>
                  <a:pt x="724611" y="41935"/>
                </a:lnTo>
                <a:lnTo>
                  <a:pt x="789978" y="26733"/>
                </a:lnTo>
                <a:lnTo>
                  <a:pt x="822700" y="26733"/>
                </a:lnTo>
                <a:lnTo>
                  <a:pt x="830567" y="0"/>
                </a:lnTo>
                <a:close/>
              </a:path>
            </a:pathLst>
          </a:custGeom>
          <a:solidFill>
            <a:srgbClr val="DD80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902200" y="4652429"/>
            <a:ext cx="1316570" cy="2921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041023" y="4667732"/>
            <a:ext cx="1122045" cy="151765"/>
          </a:xfrm>
          <a:custGeom>
            <a:avLst/>
            <a:gdLst/>
            <a:ahLst/>
            <a:cxnLst/>
            <a:rect l="l" t="t" r="r" b="b"/>
            <a:pathLst>
              <a:path w="1122045" h="151764">
                <a:moveTo>
                  <a:pt x="92176" y="38988"/>
                </a:moveTo>
                <a:lnTo>
                  <a:pt x="0" y="103835"/>
                </a:lnTo>
                <a:lnTo>
                  <a:pt x="99720" y="151155"/>
                </a:lnTo>
                <a:lnTo>
                  <a:pt x="102019" y="151206"/>
                </a:lnTo>
                <a:lnTo>
                  <a:pt x="106083" y="149758"/>
                </a:lnTo>
                <a:lnTo>
                  <a:pt x="107835" y="148259"/>
                </a:lnTo>
                <a:lnTo>
                  <a:pt x="110832" y="141960"/>
                </a:lnTo>
                <a:lnTo>
                  <a:pt x="109042" y="136931"/>
                </a:lnTo>
                <a:lnTo>
                  <a:pt x="48412" y="108165"/>
                </a:lnTo>
                <a:lnTo>
                  <a:pt x="245621" y="91376"/>
                </a:lnTo>
                <a:lnTo>
                  <a:pt x="46989" y="91376"/>
                </a:lnTo>
                <a:lnTo>
                  <a:pt x="101866" y="52768"/>
                </a:lnTo>
                <a:lnTo>
                  <a:pt x="102793" y="47523"/>
                </a:lnTo>
                <a:lnTo>
                  <a:pt x="97434" y="39903"/>
                </a:lnTo>
                <a:lnTo>
                  <a:pt x="92176" y="38988"/>
                </a:lnTo>
                <a:close/>
              </a:path>
              <a:path w="1122045" h="151764">
                <a:moveTo>
                  <a:pt x="1120305" y="0"/>
                </a:moveTo>
                <a:lnTo>
                  <a:pt x="46989" y="91376"/>
                </a:lnTo>
                <a:lnTo>
                  <a:pt x="245621" y="91376"/>
                </a:lnTo>
                <a:lnTo>
                  <a:pt x="1121727" y="16789"/>
                </a:lnTo>
                <a:lnTo>
                  <a:pt x="1120305" y="0"/>
                </a:lnTo>
                <a:close/>
              </a:path>
            </a:pathLst>
          </a:custGeom>
          <a:solidFill>
            <a:srgbClr val="DD80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498170" y="4813303"/>
            <a:ext cx="618067" cy="97366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545948" y="4834191"/>
            <a:ext cx="433705" cy="782955"/>
          </a:xfrm>
          <a:custGeom>
            <a:avLst/>
            <a:gdLst/>
            <a:ahLst/>
            <a:cxnLst/>
            <a:rect l="l" t="t" r="r" b="b"/>
            <a:pathLst>
              <a:path w="433704" h="782954">
                <a:moveTo>
                  <a:pt x="342442" y="709637"/>
                </a:moveTo>
                <a:lnTo>
                  <a:pt x="337261" y="710907"/>
                </a:lnTo>
                <a:lnTo>
                  <a:pt x="332435" y="718858"/>
                </a:lnTo>
                <a:lnTo>
                  <a:pt x="333705" y="724039"/>
                </a:lnTo>
                <a:lnTo>
                  <a:pt x="430047" y="782497"/>
                </a:lnTo>
                <a:lnTo>
                  <a:pt x="431218" y="744448"/>
                </a:lnTo>
                <a:lnTo>
                  <a:pt x="399808" y="744448"/>
                </a:lnTo>
                <a:lnTo>
                  <a:pt x="342442" y="709637"/>
                </a:lnTo>
                <a:close/>
              </a:path>
              <a:path w="433704" h="782954">
                <a:moveTo>
                  <a:pt x="14808" y="0"/>
                </a:moveTo>
                <a:lnTo>
                  <a:pt x="0" y="8039"/>
                </a:lnTo>
                <a:lnTo>
                  <a:pt x="399808" y="744448"/>
                </a:lnTo>
                <a:lnTo>
                  <a:pt x="431218" y="744448"/>
                </a:lnTo>
                <a:lnTo>
                  <a:pt x="431465" y="736409"/>
                </a:lnTo>
                <a:lnTo>
                  <a:pt x="414616" y="736409"/>
                </a:lnTo>
                <a:lnTo>
                  <a:pt x="14808" y="0"/>
                </a:lnTo>
                <a:close/>
              </a:path>
              <a:path w="433704" h="782954">
                <a:moveTo>
                  <a:pt x="420560" y="665683"/>
                </a:moveTo>
                <a:lnTo>
                  <a:pt x="416674" y="669340"/>
                </a:lnTo>
                <a:lnTo>
                  <a:pt x="414616" y="736409"/>
                </a:lnTo>
                <a:lnTo>
                  <a:pt x="431465" y="736409"/>
                </a:lnTo>
                <a:lnTo>
                  <a:pt x="433514" y="669848"/>
                </a:lnTo>
                <a:lnTo>
                  <a:pt x="429856" y="665962"/>
                </a:lnTo>
                <a:lnTo>
                  <a:pt x="420560" y="665683"/>
                </a:lnTo>
                <a:close/>
              </a:path>
            </a:pathLst>
          </a:custGeom>
          <a:solidFill>
            <a:srgbClr val="DD80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579529" y="5740403"/>
            <a:ext cx="1308100" cy="27516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633643" y="5790019"/>
            <a:ext cx="1113155" cy="113030"/>
          </a:xfrm>
          <a:custGeom>
            <a:avLst/>
            <a:gdLst/>
            <a:ahLst/>
            <a:cxnLst/>
            <a:rect l="l" t="t" r="r" b="b"/>
            <a:pathLst>
              <a:path w="1113154" h="113029">
                <a:moveTo>
                  <a:pt x="1015517" y="0"/>
                </a:moveTo>
                <a:lnTo>
                  <a:pt x="1011351" y="1104"/>
                </a:lnTo>
                <a:lnTo>
                  <a:pt x="1009472" y="2438"/>
                </a:lnTo>
                <a:lnTo>
                  <a:pt x="1005966" y="8470"/>
                </a:lnTo>
                <a:lnTo>
                  <a:pt x="1007313" y="13627"/>
                </a:lnTo>
                <a:lnTo>
                  <a:pt x="1065288" y="47434"/>
                </a:lnTo>
                <a:lnTo>
                  <a:pt x="0" y="47434"/>
                </a:lnTo>
                <a:lnTo>
                  <a:pt x="0" y="64287"/>
                </a:lnTo>
                <a:lnTo>
                  <a:pt x="1065288" y="64287"/>
                </a:lnTo>
                <a:lnTo>
                  <a:pt x="1007313" y="98094"/>
                </a:lnTo>
                <a:lnTo>
                  <a:pt x="1005966" y="103250"/>
                </a:lnTo>
                <a:lnTo>
                  <a:pt x="1010653" y="111290"/>
                </a:lnTo>
                <a:lnTo>
                  <a:pt x="1015809" y="112648"/>
                </a:lnTo>
                <a:lnTo>
                  <a:pt x="1113155" y="55867"/>
                </a:lnTo>
                <a:lnTo>
                  <a:pt x="1017816" y="253"/>
                </a:lnTo>
                <a:lnTo>
                  <a:pt x="1015517" y="0"/>
                </a:lnTo>
                <a:close/>
              </a:path>
            </a:pathLst>
          </a:custGeom>
          <a:solidFill>
            <a:srgbClr val="DD80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919129" y="4910666"/>
            <a:ext cx="2032000" cy="94403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970741" y="4925847"/>
            <a:ext cx="1843405" cy="774065"/>
          </a:xfrm>
          <a:custGeom>
            <a:avLst/>
            <a:gdLst/>
            <a:ahLst/>
            <a:cxnLst/>
            <a:rect l="l" t="t" r="r" b="b"/>
            <a:pathLst>
              <a:path w="1843404" h="774064">
                <a:moveTo>
                  <a:pt x="6362" y="0"/>
                </a:moveTo>
                <a:lnTo>
                  <a:pt x="0" y="15595"/>
                </a:lnTo>
                <a:lnTo>
                  <a:pt x="1795678" y="747687"/>
                </a:lnTo>
                <a:lnTo>
                  <a:pt x="1729244" y="757110"/>
                </a:lnTo>
                <a:lnTo>
                  <a:pt x="1726044" y="761377"/>
                </a:lnTo>
                <a:lnTo>
                  <a:pt x="1727352" y="770585"/>
                </a:lnTo>
                <a:lnTo>
                  <a:pt x="1731606" y="773798"/>
                </a:lnTo>
                <a:lnTo>
                  <a:pt x="1843189" y="757961"/>
                </a:lnTo>
                <a:lnTo>
                  <a:pt x="1823292" y="732091"/>
                </a:lnTo>
                <a:lnTo>
                  <a:pt x="1802041" y="732091"/>
                </a:lnTo>
                <a:lnTo>
                  <a:pt x="6362" y="0"/>
                </a:lnTo>
                <a:close/>
              </a:path>
              <a:path w="1843404" h="774064">
                <a:moveTo>
                  <a:pt x="1769198" y="667931"/>
                </a:moveTo>
                <a:lnTo>
                  <a:pt x="1761820" y="673608"/>
                </a:lnTo>
                <a:lnTo>
                  <a:pt x="1761134" y="678891"/>
                </a:lnTo>
                <a:lnTo>
                  <a:pt x="1802041" y="732091"/>
                </a:lnTo>
                <a:lnTo>
                  <a:pt x="1823292" y="732091"/>
                </a:lnTo>
                <a:lnTo>
                  <a:pt x="1774482" y="668629"/>
                </a:lnTo>
                <a:lnTo>
                  <a:pt x="1769198" y="667931"/>
                </a:lnTo>
                <a:close/>
              </a:path>
            </a:pathLst>
          </a:custGeom>
          <a:solidFill>
            <a:srgbClr val="DD80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161370" y="5740400"/>
            <a:ext cx="1151467" cy="6477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213885" y="5836449"/>
            <a:ext cx="961390" cy="473709"/>
          </a:xfrm>
          <a:custGeom>
            <a:avLst/>
            <a:gdLst/>
            <a:ahLst/>
            <a:cxnLst/>
            <a:rect l="l" t="t" r="r" b="b"/>
            <a:pathLst>
              <a:path w="961389" h="473710">
                <a:moveTo>
                  <a:pt x="849033" y="0"/>
                </a:moveTo>
                <a:lnTo>
                  <a:pt x="844956" y="3441"/>
                </a:lnTo>
                <a:lnTo>
                  <a:pt x="844181" y="12712"/>
                </a:lnTo>
                <a:lnTo>
                  <a:pt x="847623" y="16789"/>
                </a:lnTo>
                <a:lnTo>
                  <a:pt x="914501" y="22390"/>
                </a:lnTo>
                <a:lnTo>
                  <a:pt x="0" y="457907"/>
                </a:lnTo>
                <a:lnTo>
                  <a:pt x="7238" y="473115"/>
                </a:lnTo>
                <a:lnTo>
                  <a:pt x="921740" y="37604"/>
                </a:lnTo>
                <a:lnTo>
                  <a:pt x="942122" y="37604"/>
                </a:lnTo>
                <a:lnTo>
                  <a:pt x="961339" y="9410"/>
                </a:lnTo>
                <a:lnTo>
                  <a:pt x="849033" y="0"/>
                </a:lnTo>
                <a:close/>
              </a:path>
              <a:path w="961389" h="473710">
                <a:moveTo>
                  <a:pt x="942122" y="37604"/>
                </a:moveTo>
                <a:lnTo>
                  <a:pt x="921740" y="37604"/>
                </a:lnTo>
                <a:lnTo>
                  <a:pt x="883945" y="93052"/>
                </a:lnTo>
                <a:lnTo>
                  <a:pt x="884936" y="98285"/>
                </a:lnTo>
                <a:lnTo>
                  <a:pt x="892632" y="103530"/>
                </a:lnTo>
                <a:lnTo>
                  <a:pt x="897864" y="102539"/>
                </a:lnTo>
                <a:lnTo>
                  <a:pt x="942122" y="37604"/>
                </a:lnTo>
                <a:close/>
              </a:path>
            </a:pathLst>
          </a:custGeom>
          <a:solidFill>
            <a:srgbClr val="DD80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229100" y="5901266"/>
            <a:ext cx="2722029" cy="6477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283151" y="5969355"/>
            <a:ext cx="2531110" cy="503555"/>
          </a:xfrm>
          <a:custGeom>
            <a:avLst/>
            <a:gdLst/>
            <a:ahLst/>
            <a:cxnLst/>
            <a:rect l="l" t="t" r="r" b="b"/>
            <a:pathLst>
              <a:path w="2531109" h="503554">
                <a:moveTo>
                  <a:pt x="2424912" y="0"/>
                </a:moveTo>
                <a:lnTo>
                  <a:pt x="2420073" y="2247"/>
                </a:lnTo>
                <a:lnTo>
                  <a:pt x="2416886" y="10985"/>
                </a:lnTo>
                <a:lnTo>
                  <a:pt x="2419134" y="15824"/>
                </a:lnTo>
                <a:lnTo>
                  <a:pt x="2482176" y="38811"/>
                </a:lnTo>
                <a:lnTo>
                  <a:pt x="0" y="486403"/>
                </a:lnTo>
                <a:lnTo>
                  <a:pt x="2984" y="502982"/>
                </a:lnTo>
                <a:lnTo>
                  <a:pt x="2485174" y="55384"/>
                </a:lnTo>
                <a:lnTo>
                  <a:pt x="2511119" y="55384"/>
                </a:lnTo>
                <a:lnTo>
                  <a:pt x="2530779" y="38607"/>
                </a:lnTo>
                <a:lnTo>
                  <a:pt x="2424912" y="0"/>
                </a:lnTo>
                <a:close/>
              </a:path>
              <a:path w="2531109" h="503554">
                <a:moveTo>
                  <a:pt x="2511119" y="55384"/>
                </a:moveTo>
                <a:lnTo>
                  <a:pt x="2485174" y="55384"/>
                </a:lnTo>
                <a:lnTo>
                  <a:pt x="2434120" y="98945"/>
                </a:lnTo>
                <a:lnTo>
                  <a:pt x="2433701" y="104266"/>
                </a:lnTo>
                <a:lnTo>
                  <a:pt x="2439746" y="111340"/>
                </a:lnTo>
                <a:lnTo>
                  <a:pt x="2445054" y="111759"/>
                </a:lnTo>
                <a:lnTo>
                  <a:pt x="2511119" y="55384"/>
                </a:lnTo>
                <a:close/>
              </a:path>
            </a:pathLst>
          </a:custGeom>
          <a:solidFill>
            <a:srgbClr val="DD80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076700" y="6053665"/>
            <a:ext cx="2954870" cy="74506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217466" y="6066840"/>
            <a:ext cx="2760345" cy="596265"/>
          </a:xfrm>
          <a:custGeom>
            <a:avLst/>
            <a:gdLst/>
            <a:ahLst/>
            <a:cxnLst/>
            <a:rect l="l" t="t" r="r" b="b"/>
            <a:pathLst>
              <a:path w="2760345" h="596265">
                <a:moveTo>
                  <a:pt x="84340" y="484546"/>
                </a:moveTo>
                <a:lnTo>
                  <a:pt x="0" y="559301"/>
                </a:lnTo>
                <a:lnTo>
                  <a:pt x="106591" y="595918"/>
                </a:lnTo>
                <a:lnTo>
                  <a:pt x="111378" y="593576"/>
                </a:lnTo>
                <a:lnTo>
                  <a:pt x="114401" y="584777"/>
                </a:lnTo>
                <a:lnTo>
                  <a:pt x="112064" y="579986"/>
                </a:lnTo>
                <a:lnTo>
                  <a:pt x="48590" y="558184"/>
                </a:lnTo>
                <a:lnTo>
                  <a:pt x="131284" y="541665"/>
                </a:lnTo>
                <a:lnTo>
                  <a:pt x="45300" y="541665"/>
                </a:lnTo>
                <a:lnTo>
                  <a:pt x="95516" y="497152"/>
                </a:lnTo>
                <a:lnTo>
                  <a:pt x="95834" y="491830"/>
                </a:lnTo>
                <a:lnTo>
                  <a:pt x="89662" y="484868"/>
                </a:lnTo>
                <a:lnTo>
                  <a:pt x="84340" y="484546"/>
                </a:lnTo>
                <a:close/>
              </a:path>
              <a:path w="2760345" h="596265">
                <a:moveTo>
                  <a:pt x="2756865" y="0"/>
                </a:moveTo>
                <a:lnTo>
                  <a:pt x="45300" y="541665"/>
                </a:lnTo>
                <a:lnTo>
                  <a:pt x="131284" y="541665"/>
                </a:lnTo>
                <a:lnTo>
                  <a:pt x="2760167" y="16522"/>
                </a:lnTo>
                <a:lnTo>
                  <a:pt x="2756865" y="0"/>
                </a:lnTo>
                <a:close/>
              </a:path>
            </a:pathLst>
          </a:custGeom>
          <a:solidFill>
            <a:srgbClr val="DD8047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850" y="627138"/>
            <a:ext cx="221932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/>
              <a:t>Directed</a:t>
            </a:r>
            <a:r>
              <a:rPr dirty="0" sz="3200" spc="-75"/>
              <a:t> </a:t>
            </a:r>
            <a:r>
              <a:rPr dirty="0" sz="3200" spc="-5"/>
              <a:t>path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092200" y="2002370"/>
            <a:ext cx="8978900" cy="1782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17600" y="2235200"/>
            <a:ext cx="8906929" cy="139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45522" y="2021979"/>
            <a:ext cx="8873490" cy="1679575"/>
          </a:xfrm>
          <a:custGeom>
            <a:avLst/>
            <a:gdLst/>
            <a:ahLst/>
            <a:cxnLst/>
            <a:rect l="l" t="t" r="r" b="b"/>
            <a:pathLst>
              <a:path w="8873490" h="1679575">
                <a:moveTo>
                  <a:pt x="8593256" y="0"/>
                </a:moveTo>
                <a:lnTo>
                  <a:pt x="279836" y="0"/>
                </a:lnTo>
                <a:lnTo>
                  <a:pt x="234446" y="3662"/>
                </a:lnTo>
                <a:lnTo>
                  <a:pt x="191388" y="14266"/>
                </a:lnTo>
                <a:lnTo>
                  <a:pt x="151237" y="31234"/>
                </a:lnTo>
                <a:lnTo>
                  <a:pt x="114570" y="53991"/>
                </a:lnTo>
                <a:lnTo>
                  <a:pt x="81963" y="81961"/>
                </a:lnTo>
                <a:lnTo>
                  <a:pt x="53993" y="114567"/>
                </a:lnTo>
                <a:lnTo>
                  <a:pt x="31235" y="151233"/>
                </a:lnTo>
                <a:lnTo>
                  <a:pt x="14266" y="191383"/>
                </a:lnTo>
                <a:lnTo>
                  <a:pt x="3662" y="234441"/>
                </a:lnTo>
                <a:lnTo>
                  <a:pt x="0" y="279831"/>
                </a:lnTo>
                <a:lnTo>
                  <a:pt x="0" y="1399146"/>
                </a:lnTo>
                <a:lnTo>
                  <a:pt x="3662" y="1444539"/>
                </a:lnTo>
                <a:lnTo>
                  <a:pt x="14266" y="1487600"/>
                </a:lnTo>
                <a:lnTo>
                  <a:pt x="31235" y="1527753"/>
                </a:lnTo>
                <a:lnTo>
                  <a:pt x="53993" y="1564421"/>
                </a:lnTo>
                <a:lnTo>
                  <a:pt x="81963" y="1597028"/>
                </a:lnTo>
                <a:lnTo>
                  <a:pt x="114570" y="1624998"/>
                </a:lnTo>
                <a:lnTo>
                  <a:pt x="151237" y="1647756"/>
                </a:lnTo>
                <a:lnTo>
                  <a:pt x="191388" y="1664724"/>
                </a:lnTo>
                <a:lnTo>
                  <a:pt x="234446" y="1675328"/>
                </a:lnTo>
                <a:lnTo>
                  <a:pt x="279836" y="1678990"/>
                </a:lnTo>
                <a:lnTo>
                  <a:pt x="8593256" y="1678990"/>
                </a:lnTo>
                <a:lnTo>
                  <a:pt x="8638650" y="1675328"/>
                </a:lnTo>
                <a:lnTo>
                  <a:pt x="8681711" y="1664724"/>
                </a:lnTo>
                <a:lnTo>
                  <a:pt x="8721863" y="1647756"/>
                </a:lnTo>
                <a:lnTo>
                  <a:pt x="8758531" y="1624998"/>
                </a:lnTo>
                <a:lnTo>
                  <a:pt x="8791138" y="1597028"/>
                </a:lnTo>
                <a:lnTo>
                  <a:pt x="8819109" y="1564421"/>
                </a:lnTo>
                <a:lnTo>
                  <a:pt x="8841866" y="1527753"/>
                </a:lnTo>
                <a:lnTo>
                  <a:pt x="8858835" y="1487600"/>
                </a:lnTo>
                <a:lnTo>
                  <a:pt x="8869438" y="1444539"/>
                </a:lnTo>
                <a:lnTo>
                  <a:pt x="8873101" y="1399146"/>
                </a:lnTo>
                <a:lnTo>
                  <a:pt x="8873101" y="279831"/>
                </a:lnTo>
                <a:lnTo>
                  <a:pt x="8869438" y="234441"/>
                </a:lnTo>
                <a:lnTo>
                  <a:pt x="8858835" y="191383"/>
                </a:lnTo>
                <a:lnTo>
                  <a:pt x="8841866" y="151233"/>
                </a:lnTo>
                <a:lnTo>
                  <a:pt x="8819109" y="114567"/>
                </a:lnTo>
                <a:lnTo>
                  <a:pt x="8791138" y="81961"/>
                </a:lnTo>
                <a:lnTo>
                  <a:pt x="8758531" y="53991"/>
                </a:lnTo>
                <a:lnTo>
                  <a:pt x="8721863" y="31234"/>
                </a:lnTo>
                <a:lnTo>
                  <a:pt x="8681711" y="14266"/>
                </a:lnTo>
                <a:lnTo>
                  <a:pt x="8638650" y="3662"/>
                </a:lnTo>
                <a:lnTo>
                  <a:pt x="8593256" y="0"/>
                </a:lnTo>
                <a:close/>
              </a:path>
            </a:pathLst>
          </a:custGeom>
          <a:solidFill>
            <a:srgbClr val="C9CD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45522" y="2021979"/>
            <a:ext cx="8873490" cy="1679575"/>
          </a:xfrm>
          <a:custGeom>
            <a:avLst/>
            <a:gdLst/>
            <a:ahLst/>
            <a:cxnLst/>
            <a:rect l="l" t="t" r="r" b="b"/>
            <a:pathLst>
              <a:path w="8873490" h="1679575">
                <a:moveTo>
                  <a:pt x="0" y="279837"/>
                </a:moveTo>
                <a:lnTo>
                  <a:pt x="3662" y="234446"/>
                </a:lnTo>
                <a:lnTo>
                  <a:pt x="14266" y="191387"/>
                </a:lnTo>
                <a:lnTo>
                  <a:pt x="31234" y="151236"/>
                </a:lnTo>
                <a:lnTo>
                  <a:pt x="53992" y="114569"/>
                </a:lnTo>
                <a:lnTo>
                  <a:pt x="81961" y="81962"/>
                </a:lnTo>
                <a:lnTo>
                  <a:pt x="114568" y="53992"/>
                </a:lnTo>
                <a:lnTo>
                  <a:pt x="151235" y="31234"/>
                </a:lnTo>
                <a:lnTo>
                  <a:pt x="191386" y="14266"/>
                </a:lnTo>
                <a:lnTo>
                  <a:pt x="234445" y="3662"/>
                </a:lnTo>
                <a:lnTo>
                  <a:pt x="279836" y="0"/>
                </a:lnTo>
                <a:lnTo>
                  <a:pt x="8593264" y="0"/>
                </a:lnTo>
                <a:lnTo>
                  <a:pt x="8638655" y="3662"/>
                </a:lnTo>
                <a:lnTo>
                  <a:pt x="8681714" y="14266"/>
                </a:lnTo>
                <a:lnTo>
                  <a:pt x="8721865" y="31234"/>
                </a:lnTo>
                <a:lnTo>
                  <a:pt x="8758532" y="53992"/>
                </a:lnTo>
                <a:lnTo>
                  <a:pt x="8791138" y="81962"/>
                </a:lnTo>
                <a:lnTo>
                  <a:pt x="8819108" y="114569"/>
                </a:lnTo>
                <a:lnTo>
                  <a:pt x="8841865" y="151236"/>
                </a:lnTo>
                <a:lnTo>
                  <a:pt x="8858834" y="191387"/>
                </a:lnTo>
                <a:lnTo>
                  <a:pt x="8869437" y="234446"/>
                </a:lnTo>
                <a:lnTo>
                  <a:pt x="8873100" y="279837"/>
                </a:lnTo>
                <a:lnTo>
                  <a:pt x="8873100" y="1399160"/>
                </a:lnTo>
                <a:lnTo>
                  <a:pt x="8869437" y="1444551"/>
                </a:lnTo>
                <a:lnTo>
                  <a:pt x="8858834" y="1487611"/>
                </a:lnTo>
                <a:lnTo>
                  <a:pt x="8841865" y="1527762"/>
                </a:lnTo>
                <a:lnTo>
                  <a:pt x="8819108" y="1564428"/>
                </a:lnTo>
                <a:lnTo>
                  <a:pt x="8791138" y="1597035"/>
                </a:lnTo>
                <a:lnTo>
                  <a:pt x="8758532" y="1625005"/>
                </a:lnTo>
                <a:lnTo>
                  <a:pt x="8721865" y="1647762"/>
                </a:lnTo>
                <a:lnTo>
                  <a:pt x="8681714" y="1664730"/>
                </a:lnTo>
                <a:lnTo>
                  <a:pt x="8638655" y="1675334"/>
                </a:lnTo>
                <a:lnTo>
                  <a:pt x="8593264" y="1678996"/>
                </a:lnTo>
                <a:lnTo>
                  <a:pt x="279836" y="1678996"/>
                </a:lnTo>
                <a:lnTo>
                  <a:pt x="234445" y="1675334"/>
                </a:lnTo>
                <a:lnTo>
                  <a:pt x="191386" y="1664730"/>
                </a:lnTo>
                <a:lnTo>
                  <a:pt x="151235" y="1647762"/>
                </a:lnTo>
                <a:lnTo>
                  <a:pt x="114568" y="1625005"/>
                </a:lnTo>
                <a:lnTo>
                  <a:pt x="81961" y="1597035"/>
                </a:lnTo>
                <a:lnTo>
                  <a:pt x="53992" y="1564428"/>
                </a:lnTo>
                <a:lnTo>
                  <a:pt x="31234" y="1527762"/>
                </a:lnTo>
                <a:lnTo>
                  <a:pt x="14266" y="1487611"/>
                </a:lnTo>
                <a:lnTo>
                  <a:pt x="3662" y="1444551"/>
                </a:lnTo>
                <a:lnTo>
                  <a:pt x="0" y="1399160"/>
                </a:lnTo>
                <a:lnTo>
                  <a:pt x="0" y="279837"/>
                </a:lnTo>
                <a:close/>
              </a:path>
            </a:pathLst>
          </a:custGeom>
          <a:ln w="10611">
            <a:solidFill>
              <a:srgbClr val="A5AB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11808" y="2194444"/>
            <a:ext cx="8526780" cy="1190625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algn="ctr" marL="5715">
              <a:lnSpc>
                <a:spcPct val="100000"/>
              </a:lnSpc>
              <a:spcBef>
                <a:spcPts val="815"/>
              </a:spcBef>
            </a:pPr>
            <a:r>
              <a:rPr dirty="0" sz="2200" spc="-40" b="1" i="1">
                <a:latin typeface="Garamond"/>
                <a:cs typeface="Garamond"/>
              </a:rPr>
              <a:t>Definition</a:t>
            </a:r>
            <a:endParaRPr sz="2200">
              <a:latin typeface="Garamond"/>
              <a:cs typeface="Garamond"/>
            </a:endParaRPr>
          </a:p>
          <a:p>
            <a:pPr algn="ctr">
              <a:lnSpc>
                <a:spcPct val="100000"/>
              </a:lnSpc>
              <a:spcBef>
                <a:spcPts val="725"/>
              </a:spcBef>
              <a:tabLst>
                <a:tab pos="5275580" algn="l"/>
              </a:tabLst>
            </a:pPr>
            <a:r>
              <a:rPr dirty="0" sz="2100" spc="15">
                <a:latin typeface="Garamond"/>
                <a:cs typeface="Garamond"/>
              </a:rPr>
              <a:t>A </a:t>
            </a:r>
            <a:r>
              <a:rPr dirty="0" sz="2100" spc="0">
                <a:latin typeface="Garamond"/>
                <a:cs typeface="Garamond"/>
              </a:rPr>
              <a:t>sequence </a:t>
            </a:r>
            <a:r>
              <a:rPr dirty="0" sz="2100" spc="5">
                <a:latin typeface="Garamond"/>
                <a:cs typeface="Garamond"/>
              </a:rPr>
              <a:t>of  </a:t>
            </a:r>
            <a:r>
              <a:rPr dirty="0" sz="2100">
                <a:latin typeface="Garamond"/>
                <a:cs typeface="Garamond"/>
              </a:rPr>
              <a:t>consecutive </a:t>
            </a:r>
            <a:r>
              <a:rPr dirty="0" sz="2100" spc="0">
                <a:latin typeface="Garamond"/>
                <a:cs typeface="Garamond"/>
              </a:rPr>
              <a:t>arcs (</a:t>
            </a:r>
            <a:r>
              <a:rPr dirty="0" sz="2100" spc="0" i="1">
                <a:latin typeface="Garamond"/>
                <a:cs typeface="Garamond"/>
              </a:rPr>
              <a:t>v</a:t>
            </a:r>
            <a:r>
              <a:rPr dirty="0" baseline="-19841" sz="2100" spc="0" i="1">
                <a:latin typeface="Garamond"/>
                <a:cs typeface="Garamond"/>
              </a:rPr>
              <a:t>1</a:t>
            </a:r>
            <a:r>
              <a:rPr dirty="0" sz="2100" spc="0">
                <a:latin typeface="Garamond"/>
                <a:cs typeface="Garamond"/>
              </a:rPr>
              <a:t>, </a:t>
            </a:r>
            <a:r>
              <a:rPr dirty="0" sz="2100" spc="0" i="1">
                <a:latin typeface="Garamond"/>
                <a:cs typeface="Garamond"/>
              </a:rPr>
              <a:t>v</a:t>
            </a:r>
            <a:r>
              <a:rPr dirty="0" baseline="-19841" sz="2100" spc="0" i="1">
                <a:latin typeface="Garamond"/>
                <a:cs typeface="Garamond"/>
              </a:rPr>
              <a:t>2</a:t>
            </a:r>
            <a:r>
              <a:rPr dirty="0" sz="2100" spc="0">
                <a:latin typeface="Garamond"/>
                <a:cs typeface="Garamond"/>
              </a:rPr>
              <a:t>),</a:t>
            </a:r>
            <a:r>
              <a:rPr dirty="0" sz="2100" spc="-260">
                <a:latin typeface="Garamond"/>
                <a:cs typeface="Garamond"/>
              </a:rPr>
              <a:t> </a:t>
            </a:r>
            <a:r>
              <a:rPr dirty="0" sz="2100" spc="0">
                <a:latin typeface="Garamond"/>
                <a:cs typeface="Garamond"/>
              </a:rPr>
              <a:t>(</a:t>
            </a:r>
            <a:r>
              <a:rPr dirty="0" sz="2100" spc="0" i="1">
                <a:latin typeface="Garamond"/>
                <a:cs typeface="Garamond"/>
              </a:rPr>
              <a:t>v</a:t>
            </a:r>
            <a:r>
              <a:rPr dirty="0" baseline="-19841" sz="2100" spc="0" i="1">
                <a:latin typeface="Garamond"/>
                <a:cs typeface="Garamond"/>
              </a:rPr>
              <a:t>2</a:t>
            </a:r>
            <a:r>
              <a:rPr dirty="0" sz="2100" spc="0">
                <a:latin typeface="Garamond"/>
                <a:cs typeface="Garamond"/>
              </a:rPr>
              <a:t>, </a:t>
            </a:r>
            <a:r>
              <a:rPr dirty="0" sz="2100" spc="0" i="1">
                <a:latin typeface="Garamond"/>
                <a:cs typeface="Garamond"/>
              </a:rPr>
              <a:t>v</a:t>
            </a:r>
            <a:r>
              <a:rPr dirty="0" baseline="-19841" sz="2100" spc="0" i="1">
                <a:latin typeface="Garamond"/>
                <a:cs typeface="Garamond"/>
              </a:rPr>
              <a:t>3</a:t>
            </a:r>
            <a:r>
              <a:rPr dirty="0" sz="2100" spc="0">
                <a:latin typeface="Garamond"/>
                <a:cs typeface="Garamond"/>
              </a:rPr>
              <a:t>),…,	</a:t>
            </a:r>
            <a:r>
              <a:rPr dirty="0" sz="2100">
                <a:latin typeface="Garamond"/>
                <a:cs typeface="Garamond"/>
              </a:rPr>
              <a:t>(</a:t>
            </a:r>
            <a:r>
              <a:rPr dirty="0" sz="2100" i="1">
                <a:latin typeface="Garamond"/>
                <a:cs typeface="Garamond"/>
              </a:rPr>
              <a:t>v</a:t>
            </a:r>
            <a:r>
              <a:rPr dirty="0" baseline="-19841" sz="2100" i="1">
                <a:latin typeface="Garamond"/>
                <a:cs typeface="Garamond"/>
              </a:rPr>
              <a:t>k-1</a:t>
            </a:r>
            <a:r>
              <a:rPr dirty="0" sz="2100">
                <a:latin typeface="Garamond"/>
                <a:cs typeface="Garamond"/>
              </a:rPr>
              <a:t>, </a:t>
            </a:r>
            <a:r>
              <a:rPr dirty="0" sz="2100" spc="0" i="1">
                <a:latin typeface="Garamond"/>
                <a:cs typeface="Garamond"/>
              </a:rPr>
              <a:t>v</a:t>
            </a:r>
            <a:r>
              <a:rPr dirty="0" baseline="-19841" sz="2100" spc="0" i="1">
                <a:latin typeface="Garamond"/>
                <a:cs typeface="Garamond"/>
              </a:rPr>
              <a:t>k</a:t>
            </a:r>
            <a:r>
              <a:rPr dirty="0" sz="2100" spc="0">
                <a:latin typeface="Garamond"/>
                <a:cs typeface="Garamond"/>
              </a:rPr>
              <a:t>) is </a:t>
            </a:r>
            <a:r>
              <a:rPr dirty="0" sz="2100" spc="5">
                <a:latin typeface="Garamond"/>
                <a:cs typeface="Garamond"/>
              </a:rPr>
              <a:t>a </a:t>
            </a:r>
            <a:r>
              <a:rPr dirty="0" u="sng" sz="2100" spc="5" i="1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directed </a:t>
            </a:r>
            <a:r>
              <a:rPr dirty="0" u="sng" sz="2100" spc="0" i="1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path</a:t>
            </a:r>
            <a:r>
              <a:rPr dirty="0" sz="2100" spc="0" i="1">
                <a:latin typeface="Garamond"/>
                <a:cs typeface="Garamond"/>
              </a:rPr>
              <a:t> </a:t>
            </a:r>
            <a:r>
              <a:rPr dirty="0" sz="2100" spc="5">
                <a:latin typeface="Garamond"/>
                <a:cs typeface="Garamond"/>
              </a:rPr>
              <a:t>from</a:t>
            </a:r>
            <a:r>
              <a:rPr dirty="0" sz="2100" spc="-60">
                <a:latin typeface="Garamond"/>
                <a:cs typeface="Garamond"/>
              </a:rPr>
              <a:t> </a:t>
            </a:r>
            <a:r>
              <a:rPr dirty="0" sz="2100" i="1">
                <a:latin typeface="Garamond"/>
                <a:cs typeface="Garamond"/>
              </a:rPr>
              <a:t>v</a:t>
            </a:r>
            <a:r>
              <a:rPr dirty="0" baseline="-19841" sz="2100" i="1">
                <a:latin typeface="Garamond"/>
                <a:cs typeface="Garamond"/>
              </a:rPr>
              <a:t>1</a:t>
            </a:r>
            <a:endParaRPr baseline="-19841" sz="21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2100" spc="5">
                <a:latin typeface="Garamond"/>
                <a:cs typeface="Garamond"/>
              </a:rPr>
              <a:t>to</a:t>
            </a:r>
            <a:r>
              <a:rPr dirty="0" sz="2100" spc="350">
                <a:latin typeface="Garamond"/>
                <a:cs typeface="Garamond"/>
              </a:rPr>
              <a:t> </a:t>
            </a:r>
            <a:r>
              <a:rPr dirty="0" sz="2100" i="1">
                <a:latin typeface="Garamond"/>
                <a:cs typeface="Garamond"/>
              </a:rPr>
              <a:t>v</a:t>
            </a:r>
            <a:r>
              <a:rPr dirty="0" baseline="-19841" sz="2100" i="1">
                <a:latin typeface="Garamond"/>
                <a:cs typeface="Garamond"/>
              </a:rPr>
              <a:t>k</a:t>
            </a:r>
            <a:endParaRPr baseline="-19841" sz="2100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26351" y="6869345"/>
            <a:ext cx="3223895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5">
                <a:solidFill>
                  <a:srgbClr val="FF0000"/>
                </a:solidFill>
                <a:latin typeface="Times New Roman"/>
                <a:cs typeface="Times New Roman"/>
              </a:rPr>
              <a:t>directed path </a:t>
            </a:r>
            <a:r>
              <a:rPr dirty="0" sz="2500" spc="10">
                <a:solidFill>
                  <a:srgbClr val="FF0000"/>
                </a:solidFill>
                <a:latin typeface="Times New Roman"/>
                <a:cs typeface="Times New Roman"/>
              </a:rPr>
              <a:t>from 1 </a:t>
            </a:r>
            <a:r>
              <a:rPr dirty="0" sz="2500" spc="5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dirty="0" sz="25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500" spc="1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92900" y="5596466"/>
            <a:ext cx="563032" cy="563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726770" y="5613403"/>
            <a:ext cx="499532" cy="6053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746761" y="5616651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40"/>
                </a:lnTo>
                <a:lnTo>
                  <a:pt x="39148" y="101066"/>
                </a:lnTo>
                <a:lnTo>
                  <a:pt x="18013" y="140004"/>
                </a:lnTo>
                <a:lnTo>
                  <a:pt x="4657" y="183035"/>
                </a:lnTo>
                <a:lnTo>
                  <a:pt x="0" y="229235"/>
                </a:lnTo>
                <a:lnTo>
                  <a:pt x="4657" y="275430"/>
                </a:lnTo>
                <a:lnTo>
                  <a:pt x="18013" y="318457"/>
                </a:lnTo>
                <a:lnTo>
                  <a:pt x="39148" y="357394"/>
                </a:lnTo>
                <a:lnTo>
                  <a:pt x="67138" y="391318"/>
                </a:lnTo>
                <a:lnTo>
                  <a:pt x="101062" y="419309"/>
                </a:lnTo>
                <a:lnTo>
                  <a:pt x="139999" y="440443"/>
                </a:lnTo>
                <a:lnTo>
                  <a:pt x="183026" y="453800"/>
                </a:lnTo>
                <a:lnTo>
                  <a:pt x="229222" y="458457"/>
                </a:lnTo>
                <a:lnTo>
                  <a:pt x="275417" y="453800"/>
                </a:lnTo>
                <a:lnTo>
                  <a:pt x="318444" y="440443"/>
                </a:lnTo>
                <a:lnTo>
                  <a:pt x="357381" y="419309"/>
                </a:lnTo>
                <a:lnTo>
                  <a:pt x="391306" y="391318"/>
                </a:lnTo>
                <a:lnTo>
                  <a:pt x="419296" y="357394"/>
                </a:lnTo>
                <a:lnTo>
                  <a:pt x="440430" y="318457"/>
                </a:lnTo>
                <a:lnTo>
                  <a:pt x="453787" y="275430"/>
                </a:lnTo>
                <a:lnTo>
                  <a:pt x="458444" y="229235"/>
                </a:lnTo>
                <a:lnTo>
                  <a:pt x="453787" y="183035"/>
                </a:lnTo>
                <a:lnTo>
                  <a:pt x="440430" y="140004"/>
                </a:lnTo>
                <a:lnTo>
                  <a:pt x="419296" y="101066"/>
                </a:lnTo>
                <a:lnTo>
                  <a:pt x="391306" y="67140"/>
                </a:lnTo>
                <a:lnTo>
                  <a:pt x="357381" y="39148"/>
                </a:lnTo>
                <a:lnTo>
                  <a:pt x="318444" y="18013"/>
                </a:lnTo>
                <a:lnTo>
                  <a:pt x="275417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46761" y="5616651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906006" y="5670715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3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22329" y="5596466"/>
            <a:ext cx="563032" cy="5630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156200" y="5613403"/>
            <a:ext cx="499532" cy="6053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75186" y="5616651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40"/>
                </a:lnTo>
                <a:lnTo>
                  <a:pt x="39148" y="101066"/>
                </a:lnTo>
                <a:lnTo>
                  <a:pt x="18013" y="140004"/>
                </a:lnTo>
                <a:lnTo>
                  <a:pt x="4657" y="183035"/>
                </a:lnTo>
                <a:lnTo>
                  <a:pt x="0" y="229235"/>
                </a:lnTo>
                <a:lnTo>
                  <a:pt x="4657" y="275430"/>
                </a:lnTo>
                <a:lnTo>
                  <a:pt x="18013" y="318457"/>
                </a:lnTo>
                <a:lnTo>
                  <a:pt x="39148" y="357394"/>
                </a:lnTo>
                <a:lnTo>
                  <a:pt x="67138" y="391318"/>
                </a:lnTo>
                <a:lnTo>
                  <a:pt x="101062" y="419309"/>
                </a:lnTo>
                <a:lnTo>
                  <a:pt x="139999" y="440443"/>
                </a:lnTo>
                <a:lnTo>
                  <a:pt x="183026" y="453800"/>
                </a:lnTo>
                <a:lnTo>
                  <a:pt x="229222" y="458457"/>
                </a:lnTo>
                <a:lnTo>
                  <a:pt x="275422" y="453800"/>
                </a:lnTo>
                <a:lnTo>
                  <a:pt x="318452" y="440443"/>
                </a:lnTo>
                <a:lnTo>
                  <a:pt x="357391" y="419309"/>
                </a:lnTo>
                <a:lnTo>
                  <a:pt x="391317" y="391318"/>
                </a:lnTo>
                <a:lnTo>
                  <a:pt x="419308" y="357394"/>
                </a:lnTo>
                <a:lnTo>
                  <a:pt x="440443" y="318457"/>
                </a:lnTo>
                <a:lnTo>
                  <a:pt x="453800" y="275430"/>
                </a:lnTo>
                <a:lnTo>
                  <a:pt x="458457" y="229235"/>
                </a:lnTo>
                <a:lnTo>
                  <a:pt x="453800" y="183035"/>
                </a:lnTo>
                <a:lnTo>
                  <a:pt x="440443" y="140004"/>
                </a:lnTo>
                <a:lnTo>
                  <a:pt x="419308" y="101066"/>
                </a:lnTo>
                <a:lnTo>
                  <a:pt x="391317" y="67140"/>
                </a:lnTo>
                <a:lnTo>
                  <a:pt x="357391" y="39148"/>
                </a:lnTo>
                <a:lnTo>
                  <a:pt x="318452" y="18013"/>
                </a:lnTo>
                <a:lnTo>
                  <a:pt x="275422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175186" y="5616651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334431" y="5670715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5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76129" y="6214533"/>
            <a:ext cx="558800" cy="5630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05770" y="6231465"/>
            <a:ext cx="499532" cy="6053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26192" y="6234823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35" y="0"/>
                </a:moveTo>
                <a:lnTo>
                  <a:pt x="183035" y="4657"/>
                </a:lnTo>
                <a:lnTo>
                  <a:pt x="140004" y="18013"/>
                </a:lnTo>
                <a:lnTo>
                  <a:pt x="101066" y="39147"/>
                </a:lnTo>
                <a:lnTo>
                  <a:pt x="67140" y="67138"/>
                </a:lnTo>
                <a:lnTo>
                  <a:pt x="39148" y="101063"/>
                </a:lnTo>
                <a:lnTo>
                  <a:pt x="18013" y="140000"/>
                </a:lnTo>
                <a:lnTo>
                  <a:pt x="4657" y="183028"/>
                </a:lnTo>
                <a:lnTo>
                  <a:pt x="0" y="229224"/>
                </a:lnTo>
                <a:lnTo>
                  <a:pt x="4657" y="275421"/>
                </a:lnTo>
                <a:lnTo>
                  <a:pt x="18013" y="318449"/>
                </a:lnTo>
                <a:lnTo>
                  <a:pt x="39148" y="357386"/>
                </a:lnTo>
                <a:lnTo>
                  <a:pt x="67140" y="391311"/>
                </a:lnTo>
                <a:lnTo>
                  <a:pt x="101066" y="419301"/>
                </a:lnTo>
                <a:lnTo>
                  <a:pt x="140004" y="440436"/>
                </a:lnTo>
                <a:lnTo>
                  <a:pt x="183035" y="453792"/>
                </a:lnTo>
                <a:lnTo>
                  <a:pt x="229235" y="458449"/>
                </a:lnTo>
                <a:lnTo>
                  <a:pt x="275430" y="453792"/>
                </a:lnTo>
                <a:lnTo>
                  <a:pt x="318457" y="440436"/>
                </a:lnTo>
                <a:lnTo>
                  <a:pt x="357394" y="419301"/>
                </a:lnTo>
                <a:lnTo>
                  <a:pt x="391318" y="391311"/>
                </a:lnTo>
                <a:lnTo>
                  <a:pt x="419309" y="357386"/>
                </a:lnTo>
                <a:lnTo>
                  <a:pt x="440443" y="318449"/>
                </a:lnTo>
                <a:lnTo>
                  <a:pt x="453800" y="275421"/>
                </a:lnTo>
                <a:lnTo>
                  <a:pt x="458457" y="229224"/>
                </a:lnTo>
                <a:lnTo>
                  <a:pt x="453800" y="183028"/>
                </a:lnTo>
                <a:lnTo>
                  <a:pt x="440443" y="140000"/>
                </a:lnTo>
                <a:lnTo>
                  <a:pt x="419309" y="101063"/>
                </a:lnTo>
                <a:lnTo>
                  <a:pt x="391318" y="67138"/>
                </a:lnTo>
                <a:lnTo>
                  <a:pt x="357394" y="39147"/>
                </a:lnTo>
                <a:lnTo>
                  <a:pt x="318457" y="18013"/>
                </a:lnTo>
                <a:lnTo>
                  <a:pt x="275430" y="4657"/>
                </a:lnTo>
                <a:lnTo>
                  <a:pt x="229235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26192" y="6234823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985437" y="6288890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4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108700" y="4428066"/>
            <a:ext cx="563032" cy="5630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142570" y="4440761"/>
            <a:ext cx="499532" cy="6053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162040" y="4446904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38"/>
                </a:lnTo>
                <a:lnTo>
                  <a:pt x="39148" y="101062"/>
                </a:lnTo>
                <a:lnTo>
                  <a:pt x="18013" y="139999"/>
                </a:lnTo>
                <a:lnTo>
                  <a:pt x="4657" y="183026"/>
                </a:lnTo>
                <a:lnTo>
                  <a:pt x="0" y="229222"/>
                </a:lnTo>
                <a:lnTo>
                  <a:pt x="4657" y="275417"/>
                </a:lnTo>
                <a:lnTo>
                  <a:pt x="18013" y="318444"/>
                </a:lnTo>
                <a:lnTo>
                  <a:pt x="39148" y="357381"/>
                </a:lnTo>
                <a:lnTo>
                  <a:pt x="67138" y="391306"/>
                </a:lnTo>
                <a:lnTo>
                  <a:pt x="101062" y="419296"/>
                </a:lnTo>
                <a:lnTo>
                  <a:pt x="139999" y="440430"/>
                </a:lnTo>
                <a:lnTo>
                  <a:pt x="183026" y="453787"/>
                </a:lnTo>
                <a:lnTo>
                  <a:pt x="229222" y="458444"/>
                </a:lnTo>
                <a:lnTo>
                  <a:pt x="275422" y="453787"/>
                </a:lnTo>
                <a:lnTo>
                  <a:pt x="318452" y="440430"/>
                </a:lnTo>
                <a:lnTo>
                  <a:pt x="357391" y="419296"/>
                </a:lnTo>
                <a:lnTo>
                  <a:pt x="391317" y="391306"/>
                </a:lnTo>
                <a:lnTo>
                  <a:pt x="419308" y="357381"/>
                </a:lnTo>
                <a:lnTo>
                  <a:pt x="440443" y="318444"/>
                </a:lnTo>
                <a:lnTo>
                  <a:pt x="453800" y="275417"/>
                </a:lnTo>
                <a:lnTo>
                  <a:pt x="458457" y="229222"/>
                </a:lnTo>
                <a:lnTo>
                  <a:pt x="453800" y="183026"/>
                </a:lnTo>
                <a:lnTo>
                  <a:pt x="440443" y="139999"/>
                </a:lnTo>
                <a:lnTo>
                  <a:pt x="419308" y="101062"/>
                </a:lnTo>
                <a:lnTo>
                  <a:pt x="391317" y="67138"/>
                </a:lnTo>
                <a:lnTo>
                  <a:pt x="357391" y="39148"/>
                </a:lnTo>
                <a:lnTo>
                  <a:pt x="318452" y="18013"/>
                </a:lnTo>
                <a:lnTo>
                  <a:pt x="275422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162040" y="4446904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321285" y="4500969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2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000500" y="4825994"/>
            <a:ext cx="787400" cy="149437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047756" y="4933606"/>
            <a:ext cx="613410" cy="1304925"/>
          </a:xfrm>
          <a:custGeom>
            <a:avLst/>
            <a:gdLst/>
            <a:ahLst/>
            <a:cxnLst/>
            <a:rect l="l" t="t" r="r" b="b"/>
            <a:pathLst>
              <a:path w="613410" h="1304925">
                <a:moveTo>
                  <a:pt x="606017" y="40043"/>
                </a:moveTo>
                <a:lnTo>
                  <a:pt x="574459" y="40043"/>
                </a:lnTo>
                <a:lnTo>
                  <a:pt x="0" y="1297711"/>
                </a:lnTo>
                <a:lnTo>
                  <a:pt x="15328" y="1304709"/>
                </a:lnTo>
                <a:lnTo>
                  <a:pt x="589788" y="47040"/>
                </a:lnTo>
                <a:lnTo>
                  <a:pt x="606716" y="47040"/>
                </a:lnTo>
                <a:lnTo>
                  <a:pt x="606017" y="40043"/>
                </a:lnTo>
                <a:close/>
              </a:path>
              <a:path w="613410" h="1304925">
                <a:moveTo>
                  <a:pt x="606716" y="47040"/>
                </a:moveTo>
                <a:lnTo>
                  <a:pt x="589788" y="47040"/>
                </a:lnTo>
                <a:lnTo>
                  <a:pt x="596455" y="113817"/>
                </a:lnTo>
                <a:lnTo>
                  <a:pt x="600583" y="117195"/>
                </a:lnTo>
                <a:lnTo>
                  <a:pt x="609841" y="116268"/>
                </a:lnTo>
                <a:lnTo>
                  <a:pt x="613219" y="112140"/>
                </a:lnTo>
                <a:lnTo>
                  <a:pt x="606716" y="47040"/>
                </a:lnTo>
                <a:close/>
              </a:path>
              <a:path w="613410" h="1304925">
                <a:moveTo>
                  <a:pt x="602018" y="0"/>
                </a:moveTo>
                <a:lnTo>
                  <a:pt x="509917" y="64960"/>
                </a:lnTo>
                <a:lnTo>
                  <a:pt x="509003" y="70218"/>
                </a:lnTo>
                <a:lnTo>
                  <a:pt x="514362" y="77812"/>
                </a:lnTo>
                <a:lnTo>
                  <a:pt x="519620" y="78727"/>
                </a:lnTo>
                <a:lnTo>
                  <a:pt x="574459" y="40043"/>
                </a:lnTo>
                <a:lnTo>
                  <a:pt x="606017" y="40043"/>
                </a:lnTo>
                <a:lnTo>
                  <a:pt x="602018" y="0"/>
                </a:lnTo>
                <a:close/>
              </a:path>
            </a:pathLst>
          </a:custGeom>
          <a:solidFill>
            <a:srgbClr val="DD80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529670" y="4521200"/>
            <a:ext cx="563029" cy="56302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563529" y="4538133"/>
            <a:ext cx="499532" cy="6053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82617" y="4542332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38"/>
                </a:lnTo>
                <a:lnTo>
                  <a:pt x="39148" y="101062"/>
                </a:lnTo>
                <a:lnTo>
                  <a:pt x="18013" y="139999"/>
                </a:lnTo>
                <a:lnTo>
                  <a:pt x="4657" y="183026"/>
                </a:lnTo>
                <a:lnTo>
                  <a:pt x="0" y="229222"/>
                </a:lnTo>
                <a:lnTo>
                  <a:pt x="4657" y="275422"/>
                </a:lnTo>
                <a:lnTo>
                  <a:pt x="18013" y="318452"/>
                </a:lnTo>
                <a:lnTo>
                  <a:pt x="39148" y="357391"/>
                </a:lnTo>
                <a:lnTo>
                  <a:pt x="67138" y="391317"/>
                </a:lnTo>
                <a:lnTo>
                  <a:pt x="101062" y="419308"/>
                </a:lnTo>
                <a:lnTo>
                  <a:pt x="139999" y="440443"/>
                </a:lnTo>
                <a:lnTo>
                  <a:pt x="183026" y="453800"/>
                </a:lnTo>
                <a:lnTo>
                  <a:pt x="229222" y="458457"/>
                </a:lnTo>
                <a:lnTo>
                  <a:pt x="275417" y="453800"/>
                </a:lnTo>
                <a:lnTo>
                  <a:pt x="318444" y="440443"/>
                </a:lnTo>
                <a:lnTo>
                  <a:pt x="357381" y="419308"/>
                </a:lnTo>
                <a:lnTo>
                  <a:pt x="391306" y="391317"/>
                </a:lnTo>
                <a:lnTo>
                  <a:pt x="419296" y="357391"/>
                </a:lnTo>
                <a:lnTo>
                  <a:pt x="440430" y="318452"/>
                </a:lnTo>
                <a:lnTo>
                  <a:pt x="453787" y="275422"/>
                </a:lnTo>
                <a:lnTo>
                  <a:pt x="458444" y="229222"/>
                </a:lnTo>
                <a:lnTo>
                  <a:pt x="453787" y="183026"/>
                </a:lnTo>
                <a:lnTo>
                  <a:pt x="440430" y="139999"/>
                </a:lnTo>
                <a:lnTo>
                  <a:pt x="419296" y="101062"/>
                </a:lnTo>
                <a:lnTo>
                  <a:pt x="391306" y="67138"/>
                </a:lnTo>
                <a:lnTo>
                  <a:pt x="357381" y="39148"/>
                </a:lnTo>
                <a:lnTo>
                  <a:pt x="318444" y="18013"/>
                </a:lnTo>
                <a:lnTo>
                  <a:pt x="275417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582617" y="4542332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741862" y="4596396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1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754970" y="4855638"/>
            <a:ext cx="880532" cy="161712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884663" y="4875631"/>
            <a:ext cx="706120" cy="1426845"/>
          </a:xfrm>
          <a:custGeom>
            <a:avLst/>
            <a:gdLst/>
            <a:ahLst/>
            <a:cxnLst/>
            <a:rect l="l" t="t" r="r" b="b"/>
            <a:pathLst>
              <a:path w="706120" h="1426845">
                <a:moveTo>
                  <a:pt x="12738" y="1309230"/>
                </a:moveTo>
                <a:lnTo>
                  <a:pt x="3467" y="1309954"/>
                </a:lnTo>
                <a:lnTo>
                  <a:pt x="0" y="1314005"/>
                </a:lnTo>
                <a:lnTo>
                  <a:pt x="8648" y="1426364"/>
                </a:lnTo>
                <a:lnTo>
                  <a:pt x="67316" y="1386954"/>
                </a:lnTo>
                <a:lnTo>
                  <a:pt x="37109" y="1386954"/>
                </a:lnTo>
                <a:lnTo>
                  <a:pt x="40665" y="1379613"/>
                </a:lnTo>
                <a:lnTo>
                  <a:pt x="21945" y="1379613"/>
                </a:lnTo>
                <a:lnTo>
                  <a:pt x="16789" y="1312710"/>
                </a:lnTo>
                <a:lnTo>
                  <a:pt x="12738" y="1309230"/>
                </a:lnTo>
                <a:close/>
              </a:path>
              <a:path w="706120" h="1426845">
                <a:moveTo>
                  <a:pt x="92811" y="1349540"/>
                </a:moveTo>
                <a:lnTo>
                  <a:pt x="37109" y="1386954"/>
                </a:lnTo>
                <a:lnTo>
                  <a:pt x="67316" y="1386954"/>
                </a:lnTo>
                <a:lnTo>
                  <a:pt x="102196" y="1363522"/>
                </a:lnTo>
                <a:lnTo>
                  <a:pt x="103225" y="1358290"/>
                </a:lnTo>
                <a:lnTo>
                  <a:pt x="98043" y="1350568"/>
                </a:lnTo>
                <a:lnTo>
                  <a:pt x="92811" y="1349540"/>
                </a:lnTo>
                <a:close/>
              </a:path>
              <a:path w="706120" h="1426845">
                <a:moveTo>
                  <a:pt x="690371" y="0"/>
                </a:moveTo>
                <a:lnTo>
                  <a:pt x="21945" y="1379613"/>
                </a:lnTo>
                <a:lnTo>
                  <a:pt x="40665" y="1379613"/>
                </a:lnTo>
                <a:lnTo>
                  <a:pt x="705535" y="7340"/>
                </a:lnTo>
                <a:lnTo>
                  <a:pt x="690371" y="0"/>
                </a:lnTo>
                <a:close/>
              </a:path>
            </a:pathLst>
          </a:custGeom>
          <a:solidFill>
            <a:srgbClr val="DD80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266270" y="4813303"/>
            <a:ext cx="1016000" cy="97366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404383" y="4832083"/>
            <a:ext cx="830580" cy="784860"/>
          </a:xfrm>
          <a:custGeom>
            <a:avLst/>
            <a:gdLst/>
            <a:ahLst/>
            <a:cxnLst/>
            <a:rect l="l" t="t" r="r" b="b"/>
            <a:pathLst>
              <a:path w="830579" h="784860">
                <a:moveTo>
                  <a:pt x="36499" y="673925"/>
                </a:moveTo>
                <a:lnTo>
                  <a:pt x="31813" y="676490"/>
                </a:lnTo>
                <a:lnTo>
                  <a:pt x="0" y="784593"/>
                </a:lnTo>
                <a:lnTo>
                  <a:pt x="109778" y="759078"/>
                </a:lnTo>
                <a:lnTo>
                  <a:pt x="110536" y="757859"/>
                </a:lnTo>
                <a:lnTo>
                  <a:pt x="40601" y="757859"/>
                </a:lnTo>
                <a:lnTo>
                  <a:pt x="53573" y="745616"/>
                </a:lnTo>
                <a:lnTo>
                  <a:pt x="29032" y="745616"/>
                </a:lnTo>
                <a:lnTo>
                  <a:pt x="47980" y="681240"/>
                </a:lnTo>
                <a:lnTo>
                  <a:pt x="45427" y="676554"/>
                </a:lnTo>
                <a:lnTo>
                  <a:pt x="36499" y="673925"/>
                </a:lnTo>
                <a:close/>
              </a:path>
              <a:path w="830579" h="784860">
                <a:moveTo>
                  <a:pt x="105956" y="742670"/>
                </a:moveTo>
                <a:lnTo>
                  <a:pt x="40601" y="757859"/>
                </a:lnTo>
                <a:lnTo>
                  <a:pt x="110536" y="757859"/>
                </a:lnTo>
                <a:lnTo>
                  <a:pt x="112598" y="754545"/>
                </a:lnTo>
                <a:lnTo>
                  <a:pt x="110490" y="745489"/>
                </a:lnTo>
                <a:lnTo>
                  <a:pt x="105956" y="742670"/>
                </a:lnTo>
                <a:close/>
              </a:path>
              <a:path w="830579" h="784860">
                <a:moveTo>
                  <a:pt x="819010" y="0"/>
                </a:moveTo>
                <a:lnTo>
                  <a:pt x="29032" y="745616"/>
                </a:lnTo>
                <a:lnTo>
                  <a:pt x="53573" y="745616"/>
                </a:lnTo>
                <a:lnTo>
                  <a:pt x="830580" y="12255"/>
                </a:lnTo>
                <a:lnTo>
                  <a:pt x="819010" y="0"/>
                </a:lnTo>
                <a:close/>
              </a:path>
            </a:pathLst>
          </a:custGeom>
          <a:solidFill>
            <a:srgbClr val="DD80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919129" y="4910666"/>
            <a:ext cx="461432" cy="9440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965992" y="4930812"/>
            <a:ext cx="297180" cy="753110"/>
          </a:xfrm>
          <a:custGeom>
            <a:avLst/>
            <a:gdLst/>
            <a:ahLst/>
            <a:cxnLst/>
            <a:rect l="l" t="t" r="r" b="b"/>
            <a:pathLst>
              <a:path w="297179" h="753110">
                <a:moveTo>
                  <a:pt x="200926" y="667600"/>
                </a:moveTo>
                <a:lnTo>
                  <a:pt x="195618" y="668058"/>
                </a:lnTo>
                <a:lnTo>
                  <a:pt x="189623" y="675182"/>
                </a:lnTo>
                <a:lnTo>
                  <a:pt x="190093" y="680491"/>
                </a:lnTo>
                <a:lnTo>
                  <a:pt x="276351" y="753021"/>
                </a:lnTo>
                <a:lnTo>
                  <a:pt x="284229" y="710780"/>
                </a:lnTo>
                <a:lnTo>
                  <a:pt x="252285" y="710780"/>
                </a:lnTo>
                <a:lnTo>
                  <a:pt x="200926" y="667600"/>
                </a:lnTo>
                <a:close/>
              </a:path>
              <a:path w="297179" h="753110">
                <a:moveTo>
                  <a:pt x="15862" y="0"/>
                </a:moveTo>
                <a:lnTo>
                  <a:pt x="0" y="5676"/>
                </a:lnTo>
                <a:lnTo>
                  <a:pt x="252285" y="710780"/>
                </a:lnTo>
                <a:lnTo>
                  <a:pt x="284229" y="710780"/>
                </a:lnTo>
                <a:lnTo>
                  <a:pt x="285288" y="705104"/>
                </a:lnTo>
                <a:lnTo>
                  <a:pt x="268147" y="705104"/>
                </a:lnTo>
                <a:lnTo>
                  <a:pt x="15862" y="0"/>
                </a:lnTo>
                <a:close/>
              </a:path>
              <a:path w="297179" h="753110">
                <a:moveTo>
                  <a:pt x="284860" y="636130"/>
                </a:moveTo>
                <a:lnTo>
                  <a:pt x="280466" y="639140"/>
                </a:lnTo>
                <a:lnTo>
                  <a:pt x="268147" y="705104"/>
                </a:lnTo>
                <a:lnTo>
                  <a:pt x="285288" y="705104"/>
                </a:lnTo>
                <a:lnTo>
                  <a:pt x="297014" y="642226"/>
                </a:lnTo>
                <a:lnTo>
                  <a:pt x="294004" y="637832"/>
                </a:lnTo>
                <a:lnTo>
                  <a:pt x="284860" y="636130"/>
                </a:lnTo>
                <a:close/>
              </a:path>
            </a:pathLst>
          </a:custGeom>
          <a:solidFill>
            <a:srgbClr val="DD80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507570" y="4770970"/>
            <a:ext cx="1049867" cy="10033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557253" y="4905311"/>
            <a:ext cx="834390" cy="788670"/>
          </a:xfrm>
          <a:custGeom>
            <a:avLst/>
            <a:gdLst/>
            <a:ahLst/>
            <a:cxnLst/>
            <a:rect l="l" t="t" r="r" b="b"/>
            <a:pathLst>
              <a:path w="834389" h="788670">
                <a:moveTo>
                  <a:pt x="821471" y="42773"/>
                </a:moveTo>
                <a:lnTo>
                  <a:pt x="769112" y="42773"/>
                </a:lnTo>
                <a:lnTo>
                  <a:pt x="0" y="768680"/>
                </a:lnTo>
                <a:lnTo>
                  <a:pt x="18503" y="788288"/>
                </a:lnTo>
                <a:lnTo>
                  <a:pt x="787603" y="62369"/>
                </a:lnTo>
                <a:lnTo>
                  <a:pt x="815704" y="62369"/>
                </a:lnTo>
                <a:lnTo>
                  <a:pt x="821471" y="42773"/>
                </a:lnTo>
                <a:close/>
              </a:path>
              <a:path w="834389" h="788670">
                <a:moveTo>
                  <a:pt x="815704" y="62369"/>
                </a:moveTo>
                <a:lnTo>
                  <a:pt x="787603" y="62369"/>
                </a:lnTo>
                <a:lnTo>
                  <a:pt x="773150" y="111493"/>
                </a:lnTo>
                <a:lnTo>
                  <a:pt x="777239" y="118986"/>
                </a:lnTo>
                <a:lnTo>
                  <a:pt x="791514" y="123189"/>
                </a:lnTo>
                <a:lnTo>
                  <a:pt x="799007" y="119100"/>
                </a:lnTo>
                <a:lnTo>
                  <a:pt x="815704" y="62369"/>
                </a:lnTo>
                <a:close/>
              </a:path>
              <a:path w="834389" h="788670">
                <a:moveTo>
                  <a:pt x="834059" y="0"/>
                </a:moveTo>
                <a:lnTo>
                  <a:pt x="713130" y="28117"/>
                </a:lnTo>
                <a:lnTo>
                  <a:pt x="708621" y="35356"/>
                </a:lnTo>
                <a:lnTo>
                  <a:pt x="711987" y="49860"/>
                </a:lnTo>
                <a:lnTo>
                  <a:pt x="719239" y="54368"/>
                </a:lnTo>
                <a:lnTo>
                  <a:pt x="769112" y="42773"/>
                </a:lnTo>
                <a:lnTo>
                  <a:pt x="821471" y="42773"/>
                </a:lnTo>
                <a:lnTo>
                  <a:pt x="8340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902200" y="4652429"/>
            <a:ext cx="1316570" cy="2921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041023" y="4667732"/>
            <a:ext cx="1122045" cy="151765"/>
          </a:xfrm>
          <a:custGeom>
            <a:avLst/>
            <a:gdLst/>
            <a:ahLst/>
            <a:cxnLst/>
            <a:rect l="l" t="t" r="r" b="b"/>
            <a:pathLst>
              <a:path w="1122045" h="151764">
                <a:moveTo>
                  <a:pt x="92176" y="38988"/>
                </a:moveTo>
                <a:lnTo>
                  <a:pt x="0" y="103835"/>
                </a:lnTo>
                <a:lnTo>
                  <a:pt x="99720" y="151155"/>
                </a:lnTo>
                <a:lnTo>
                  <a:pt x="102019" y="151206"/>
                </a:lnTo>
                <a:lnTo>
                  <a:pt x="106083" y="149758"/>
                </a:lnTo>
                <a:lnTo>
                  <a:pt x="107835" y="148259"/>
                </a:lnTo>
                <a:lnTo>
                  <a:pt x="110832" y="141960"/>
                </a:lnTo>
                <a:lnTo>
                  <a:pt x="109042" y="136931"/>
                </a:lnTo>
                <a:lnTo>
                  <a:pt x="48412" y="108165"/>
                </a:lnTo>
                <a:lnTo>
                  <a:pt x="245621" y="91376"/>
                </a:lnTo>
                <a:lnTo>
                  <a:pt x="46989" y="91376"/>
                </a:lnTo>
                <a:lnTo>
                  <a:pt x="101866" y="52768"/>
                </a:lnTo>
                <a:lnTo>
                  <a:pt x="102793" y="47523"/>
                </a:lnTo>
                <a:lnTo>
                  <a:pt x="97434" y="39903"/>
                </a:lnTo>
                <a:lnTo>
                  <a:pt x="92176" y="38988"/>
                </a:lnTo>
                <a:close/>
              </a:path>
              <a:path w="1122045" h="151764">
                <a:moveTo>
                  <a:pt x="1120305" y="0"/>
                </a:moveTo>
                <a:lnTo>
                  <a:pt x="46989" y="91376"/>
                </a:lnTo>
                <a:lnTo>
                  <a:pt x="245621" y="91376"/>
                </a:lnTo>
                <a:lnTo>
                  <a:pt x="1121727" y="16789"/>
                </a:lnTo>
                <a:lnTo>
                  <a:pt x="1120305" y="0"/>
                </a:lnTo>
                <a:close/>
              </a:path>
            </a:pathLst>
          </a:custGeom>
          <a:solidFill>
            <a:srgbClr val="DD80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498170" y="4813303"/>
            <a:ext cx="618067" cy="97366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545948" y="4834191"/>
            <a:ext cx="433705" cy="782955"/>
          </a:xfrm>
          <a:custGeom>
            <a:avLst/>
            <a:gdLst/>
            <a:ahLst/>
            <a:cxnLst/>
            <a:rect l="l" t="t" r="r" b="b"/>
            <a:pathLst>
              <a:path w="433704" h="782954">
                <a:moveTo>
                  <a:pt x="342442" y="709637"/>
                </a:moveTo>
                <a:lnTo>
                  <a:pt x="337261" y="710907"/>
                </a:lnTo>
                <a:lnTo>
                  <a:pt x="332435" y="718858"/>
                </a:lnTo>
                <a:lnTo>
                  <a:pt x="333705" y="724039"/>
                </a:lnTo>
                <a:lnTo>
                  <a:pt x="430047" y="782497"/>
                </a:lnTo>
                <a:lnTo>
                  <a:pt x="431218" y="744448"/>
                </a:lnTo>
                <a:lnTo>
                  <a:pt x="399808" y="744448"/>
                </a:lnTo>
                <a:lnTo>
                  <a:pt x="342442" y="709637"/>
                </a:lnTo>
                <a:close/>
              </a:path>
              <a:path w="433704" h="782954">
                <a:moveTo>
                  <a:pt x="14808" y="0"/>
                </a:moveTo>
                <a:lnTo>
                  <a:pt x="0" y="8039"/>
                </a:lnTo>
                <a:lnTo>
                  <a:pt x="399808" y="744448"/>
                </a:lnTo>
                <a:lnTo>
                  <a:pt x="431218" y="744448"/>
                </a:lnTo>
                <a:lnTo>
                  <a:pt x="431465" y="736409"/>
                </a:lnTo>
                <a:lnTo>
                  <a:pt x="414616" y="736409"/>
                </a:lnTo>
                <a:lnTo>
                  <a:pt x="14808" y="0"/>
                </a:lnTo>
                <a:close/>
              </a:path>
              <a:path w="433704" h="782954">
                <a:moveTo>
                  <a:pt x="420560" y="665683"/>
                </a:moveTo>
                <a:lnTo>
                  <a:pt x="416674" y="669340"/>
                </a:lnTo>
                <a:lnTo>
                  <a:pt x="414616" y="736409"/>
                </a:lnTo>
                <a:lnTo>
                  <a:pt x="431465" y="736409"/>
                </a:lnTo>
                <a:lnTo>
                  <a:pt x="433514" y="669848"/>
                </a:lnTo>
                <a:lnTo>
                  <a:pt x="429856" y="665962"/>
                </a:lnTo>
                <a:lnTo>
                  <a:pt x="420560" y="665683"/>
                </a:lnTo>
                <a:close/>
              </a:path>
            </a:pathLst>
          </a:custGeom>
          <a:solidFill>
            <a:srgbClr val="DD80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579529" y="5740403"/>
            <a:ext cx="1308100" cy="27516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633643" y="5790019"/>
            <a:ext cx="1113155" cy="113030"/>
          </a:xfrm>
          <a:custGeom>
            <a:avLst/>
            <a:gdLst/>
            <a:ahLst/>
            <a:cxnLst/>
            <a:rect l="l" t="t" r="r" b="b"/>
            <a:pathLst>
              <a:path w="1113154" h="113029">
                <a:moveTo>
                  <a:pt x="1015517" y="0"/>
                </a:moveTo>
                <a:lnTo>
                  <a:pt x="1011351" y="1104"/>
                </a:lnTo>
                <a:lnTo>
                  <a:pt x="1009472" y="2438"/>
                </a:lnTo>
                <a:lnTo>
                  <a:pt x="1005966" y="8470"/>
                </a:lnTo>
                <a:lnTo>
                  <a:pt x="1007313" y="13627"/>
                </a:lnTo>
                <a:lnTo>
                  <a:pt x="1065288" y="47434"/>
                </a:lnTo>
                <a:lnTo>
                  <a:pt x="0" y="47434"/>
                </a:lnTo>
                <a:lnTo>
                  <a:pt x="0" y="64287"/>
                </a:lnTo>
                <a:lnTo>
                  <a:pt x="1065288" y="64287"/>
                </a:lnTo>
                <a:lnTo>
                  <a:pt x="1007313" y="98094"/>
                </a:lnTo>
                <a:lnTo>
                  <a:pt x="1005966" y="103250"/>
                </a:lnTo>
                <a:lnTo>
                  <a:pt x="1010653" y="111290"/>
                </a:lnTo>
                <a:lnTo>
                  <a:pt x="1015809" y="112648"/>
                </a:lnTo>
                <a:lnTo>
                  <a:pt x="1113155" y="55867"/>
                </a:lnTo>
                <a:lnTo>
                  <a:pt x="1017816" y="253"/>
                </a:lnTo>
                <a:lnTo>
                  <a:pt x="1015517" y="0"/>
                </a:lnTo>
                <a:close/>
              </a:path>
            </a:pathLst>
          </a:custGeom>
          <a:solidFill>
            <a:srgbClr val="DD80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914900" y="4906429"/>
            <a:ext cx="2065870" cy="9779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968837" y="4921173"/>
            <a:ext cx="1845310" cy="780415"/>
          </a:xfrm>
          <a:custGeom>
            <a:avLst/>
            <a:gdLst/>
            <a:ahLst/>
            <a:cxnLst/>
            <a:rect l="l" t="t" r="r" b="b"/>
            <a:pathLst>
              <a:path w="1845309" h="780414">
                <a:moveTo>
                  <a:pt x="10172" y="0"/>
                </a:moveTo>
                <a:lnTo>
                  <a:pt x="0" y="24955"/>
                </a:lnTo>
                <a:lnTo>
                  <a:pt x="1769110" y="746201"/>
                </a:lnTo>
                <a:lnTo>
                  <a:pt x="1718411" y="753402"/>
                </a:lnTo>
                <a:lnTo>
                  <a:pt x="1713280" y="760221"/>
                </a:lnTo>
                <a:lnTo>
                  <a:pt x="1715376" y="774953"/>
                </a:lnTo>
                <a:lnTo>
                  <a:pt x="1722196" y="780084"/>
                </a:lnTo>
                <a:lnTo>
                  <a:pt x="1845119" y="762647"/>
                </a:lnTo>
                <a:lnTo>
                  <a:pt x="1813275" y="721245"/>
                </a:lnTo>
                <a:lnTo>
                  <a:pt x="1779282" y="721245"/>
                </a:lnTo>
                <a:lnTo>
                  <a:pt x="10172" y="0"/>
                </a:lnTo>
                <a:close/>
              </a:path>
              <a:path w="1845309" h="780414">
                <a:moveTo>
                  <a:pt x="1760969" y="663130"/>
                </a:moveTo>
                <a:lnTo>
                  <a:pt x="1749170" y="672198"/>
                </a:lnTo>
                <a:lnTo>
                  <a:pt x="1748066" y="680656"/>
                </a:lnTo>
                <a:lnTo>
                  <a:pt x="1779282" y="721245"/>
                </a:lnTo>
                <a:lnTo>
                  <a:pt x="1813275" y="721245"/>
                </a:lnTo>
                <a:lnTo>
                  <a:pt x="1769427" y="664235"/>
                </a:lnTo>
                <a:lnTo>
                  <a:pt x="1760969" y="6631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157129" y="5710765"/>
            <a:ext cx="1185332" cy="68156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211713" y="5835484"/>
            <a:ext cx="963930" cy="478790"/>
          </a:xfrm>
          <a:custGeom>
            <a:avLst/>
            <a:gdLst/>
            <a:ahLst/>
            <a:cxnLst/>
            <a:rect l="l" t="t" r="r" b="b"/>
            <a:pathLst>
              <a:path w="963929" h="478789">
                <a:moveTo>
                  <a:pt x="839812" y="0"/>
                </a:moveTo>
                <a:lnTo>
                  <a:pt x="833297" y="5511"/>
                </a:lnTo>
                <a:lnTo>
                  <a:pt x="832053" y="20345"/>
                </a:lnTo>
                <a:lnTo>
                  <a:pt x="837565" y="26860"/>
                </a:lnTo>
                <a:lnTo>
                  <a:pt x="888580" y="31140"/>
                </a:lnTo>
                <a:lnTo>
                  <a:pt x="0" y="454309"/>
                </a:lnTo>
                <a:lnTo>
                  <a:pt x="11595" y="478643"/>
                </a:lnTo>
                <a:lnTo>
                  <a:pt x="900176" y="55473"/>
                </a:lnTo>
                <a:lnTo>
                  <a:pt x="932788" y="55473"/>
                </a:lnTo>
                <a:lnTo>
                  <a:pt x="963536" y="10363"/>
                </a:lnTo>
                <a:lnTo>
                  <a:pt x="839812" y="0"/>
                </a:lnTo>
                <a:close/>
              </a:path>
              <a:path w="963929" h="478789">
                <a:moveTo>
                  <a:pt x="932788" y="55473"/>
                </a:moveTo>
                <a:lnTo>
                  <a:pt x="900176" y="55473"/>
                </a:lnTo>
                <a:lnTo>
                  <a:pt x="871334" y="97777"/>
                </a:lnTo>
                <a:lnTo>
                  <a:pt x="872921" y="106159"/>
                </a:lnTo>
                <a:lnTo>
                  <a:pt x="885228" y="114541"/>
                </a:lnTo>
                <a:lnTo>
                  <a:pt x="893610" y="112953"/>
                </a:lnTo>
                <a:lnTo>
                  <a:pt x="932788" y="554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229100" y="5901266"/>
            <a:ext cx="2722029" cy="6477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283151" y="5969355"/>
            <a:ext cx="2531110" cy="503555"/>
          </a:xfrm>
          <a:custGeom>
            <a:avLst/>
            <a:gdLst/>
            <a:ahLst/>
            <a:cxnLst/>
            <a:rect l="l" t="t" r="r" b="b"/>
            <a:pathLst>
              <a:path w="2531109" h="503554">
                <a:moveTo>
                  <a:pt x="2424912" y="0"/>
                </a:moveTo>
                <a:lnTo>
                  <a:pt x="2420073" y="2247"/>
                </a:lnTo>
                <a:lnTo>
                  <a:pt x="2416886" y="10985"/>
                </a:lnTo>
                <a:lnTo>
                  <a:pt x="2419134" y="15824"/>
                </a:lnTo>
                <a:lnTo>
                  <a:pt x="2482176" y="38811"/>
                </a:lnTo>
                <a:lnTo>
                  <a:pt x="0" y="486403"/>
                </a:lnTo>
                <a:lnTo>
                  <a:pt x="2984" y="502982"/>
                </a:lnTo>
                <a:lnTo>
                  <a:pt x="2485174" y="55384"/>
                </a:lnTo>
                <a:lnTo>
                  <a:pt x="2511119" y="55384"/>
                </a:lnTo>
                <a:lnTo>
                  <a:pt x="2530779" y="38607"/>
                </a:lnTo>
                <a:lnTo>
                  <a:pt x="2424912" y="0"/>
                </a:lnTo>
                <a:close/>
              </a:path>
              <a:path w="2531109" h="503554">
                <a:moveTo>
                  <a:pt x="2511119" y="55384"/>
                </a:moveTo>
                <a:lnTo>
                  <a:pt x="2485174" y="55384"/>
                </a:lnTo>
                <a:lnTo>
                  <a:pt x="2434120" y="98945"/>
                </a:lnTo>
                <a:lnTo>
                  <a:pt x="2433701" y="104266"/>
                </a:lnTo>
                <a:lnTo>
                  <a:pt x="2439746" y="111340"/>
                </a:lnTo>
                <a:lnTo>
                  <a:pt x="2445054" y="111759"/>
                </a:lnTo>
                <a:lnTo>
                  <a:pt x="2511119" y="55384"/>
                </a:lnTo>
                <a:close/>
              </a:path>
            </a:pathLst>
          </a:custGeom>
          <a:solidFill>
            <a:srgbClr val="DD80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051300" y="6045200"/>
            <a:ext cx="2984500" cy="77893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217441" y="6061887"/>
            <a:ext cx="2761615" cy="603250"/>
          </a:xfrm>
          <a:custGeom>
            <a:avLst/>
            <a:gdLst/>
            <a:ahLst/>
            <a:cxnLst/>
            <a:rect l="l" t="t" r="r" b="b"/>
            <a:pathLst>
              <a:path w="2761615" h="603250">
                <a:moveTo>
                  <a:pt x="92913" y="481906"/>
                </a:moveTo>
                <a:lnTo>
                  <a:pt x="0" y="564259"/>
                </a:lnTo>
                <a:lnTo>
                  <a:pt x="112140" y="602783"/>
                </a:lnTo>
                <a:lnTo>
                  <a:pt x="113944" y="603002"/>
                </a:lnTo>
                <a:lnTo>
                  <a:pt x="120929" y="602518"/>
                </a:lnTo>
                <a:lnTo>
                  <a:pt x="125691" y="599092"/>
                </a:lnTo>
                <a:lnTo>
                  <a:pt x="129921" y="586773"/>
                </a:lnTo>
                <a:lnTo>
                  <a:pt x="126174" y="579107"/>
                </a:lnTo>
                <a:lnTo>
                  <a:pt x="77749" y="562470"/>
                </a:lnTo>
                <a:lnTo>
                  <a:pt x="210058" y="536040"/>
                </a:lnTo>
                <a:lnTo>
                  <a:pt x="72478" y="536040"/>
                </a:lnTo>
                <a:lnTo>
                  <a:pt x="110794" y="502076"/>
                </a:lnTo>
                <a:lnTo>
                  <a:pt x="111302" y="493560"/>
                </a:lnTo>
                <a:lnTo>
                  <a:pt x="101434" y="482419"/>
                </a:lnTo>
                <a:lnTo>
                  <a:pt x="92913" y="481906"/>
                </a:lnTo>
                <a:close/>
              </a:path>
              <a:path w="2761615" h="603250">
                <a:moveTo>
                  <a:pt x="2755900" y="0"/>
                </a:moveTo>
                <a:lnTo>
                  <a:pt x="72478" y="536040"/>
                </a:lnTo>
                <a:lnTo>
                  <a:pt x="210058" y="536040"/>
                </a:lnTo>
                <a:lnTo>
                  <a:pt x="2761183" y="26428"/>
                </a:lnTo>
                <a:lnTo>
                  <a:pt x="27559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850" y="627138"/>
            <a:ext cx="211899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/>
              <a:t>Cycle/circuit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092200" y="2002370"/>
            <a:ext cx="8978900" cy="1782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17600" y="2197100"/>
            <a:ext cx="5304370" cy="1490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45522" y="2021979"/>
            <a:ext cx="8873490" cy="1679575"/>
          </a:xfrm>
          <a:custGeom>
            <a:avLst/>
            <a:gdLst/>
            <a:ahLst/>
            <a:cxnLst/>
            <a:rect l="l" t="t" r="r" b="b"/>
            <a:pathLst>
              <a:path w="8873490" h="1679575">
                <a:moveTo>
                  <a:pt x="8593256" y="0"/>
                </a:moveTo>
                <a:lnTo>
                  <a:pt x="279836" y="0"/>
                </a:lnTo>
                <a:lnTo>
                  <a:pt x="234446" y="3662"/>
                </a:lnTo>
                <a:lnTo>
                  <a:pt x="191388" y="14266"/>
                </a:lnTo>
                <a:lnTo>
                  <a:pt x="151237" y="31234"/>
                </a:lnTo>
                <a:lnTo>
                  <a:pt x="114570" y="53991"/>
                </a:lnTo>
                <a:lnTo>
                  <a:pt x="81963" y="81961"/>
                </a:lnTo>
                <a:lnTo>
                  <a:pt x="53993" y="114567"/>
                </a:lnTo>
                <a:lnTo>
                  <a:pt x="31235" y="151233"/>
                </a:lnTo>
                <a:lnTo>
                  <a:pt x="14266" y="191383"/>
                </a:lnTo>
                <a:lnTo>
                  <a:pt x="3662" y="234441"/>
                </a:lnTo>
                <a:lnTo>
                  <a:pt x="0" y="279831"/>
                </a:lnTo>
                <a:lnTo>
                  <a:pt x="0" y="1399146"/>
                </a:lnTo>
                <a:lnTo>
                  <a:pt x="3662" y="1444539"/>
                </a:lnTo>
                <a:lnTo>
                  <a:pt x="14266" y="1487600"/>
                </a:lnTo>
                <a:lnTo>
                  <a:pt x="31235" y="1527753"/>
                </a:lnTo>
                <a:lnTo>
                  <a:pt x="53993" y="1564421"/>
                </a:lnTo>
                <a:lnTo>
                  <a:pt x="81963" y="1597028"/>
                </a:lnTo>
                <a:lnTo>
                  <a:pt x="114570" y="1624998"/>
                </a:lnTo>
                <a:lnTo>
                  <a:pt x="151237" y="1647756"/>
                </a:lnTo>
                <a:lnTo>
                  <a:pt x="191388" y="1664724"/>
                </a:lnTo>
                <a:lnTo>
                  <a:pt x="234446" y="1675328"/>
                </a:lnTo>
                <a:lnTo>
                  <a:pt x="279836" y="1678990"/>
                </a:lnTo>
                <a:lnTo>
                  <a:pt x="8593256" y="1678990"/>
                </a:lnTo>
                <a:lnTo>
                  <a:pt x="8638650" y="1675328"/>
                </a:lnTo>
                <a:lnTo>
                  <a:pt x="8681711" y="1664724"/>
                </a:lnTo>
                <a:lnTo>
                  <a:pt x="8721863" y="1647756"/>
                </a:lnTo>
                <a:lnTo>
                  <a:pt x="8758531" y="1624998"/>
                </a:lnTo>
                <a:lnTo>
                  <a:pt x="8791138" y="1597028"/>
                </a:lnTo>
                <a:lnTo>
                  <a:pt x="8819109" y="1564421"/>
                </a:lnTo>
                <a:lnTo>
                  <a:pt x="8841866" y="1527753"/>
                </a:lnTo>
                <a:lnTo>
                  <a:pt x="8858835" y="1487600"/>
                </a:lnTo>
                <a:lnTo>
                  <a:pt x="8869438" y="1444539"/>
                </a:lnTo>
                <a:lnTo>
                  <a:pt x="8873101" y="1399146"/>
                </a:lnTo>
                <a:lnTo>
                  <a:pt x="8873101" y="279831"/>
                </a:lnTo>
                <a:lnTo>
                  <a:pt x="8869438" y="234441"/>
                </a:lnTo>
                <a:lnTo>
                  <a:pt x="8858835" y="191383"/>
                </a:lnTo>
                <a:lnTo>
                  <a:pt x="8841866" y="151233"/>
                </a:lnTo>
                <a:lnTo>
                  <a:pt x="8819109" y="114567"/>
                </a:lnTo>
                <a:lnTo>
                  <a:pt x="8791138" y="81961"/>
                </a:lnTo>
                <a:lnTo>
                  <a:pt x="8758531" y="53991"/>
                </a:lnTo>
                <a:lnTo>
                  <a:pt x="8721863" y="31234"/>
                </a:lnTo>
                <a:lnTo>
                  <a:pt x="8681711" y="14266"/>
                </a:lnTo>
                <a:lnTo>
                  <a:pt x="8638650" y="3662"/>
                </a:lnTo>
                <a:lnTo>
                  <a:pt x="8593256" y="0"/>
                </a:lnTo>
                <a:close/>
              </a:path>
            </a:pathLst>
          </a:custGeom>
          <a:solidFill>
            <a:srgbClr val="C9CD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45522" y="2021979"/>
            <a:ext cx="8873490" cy="1679575"/>
          </a:xfrm>
          <a:custGeom>
            <a:avLst/>
            <a:gdLst/>
            <a:ahLst/>
            <a:cxnLst/>
            <a:rect l="l" t="t" r="r" b="b"/>
            <a:pathLst>
              <a:path w="8873490" h="1679575">
                <a:moveTo>
                  <a:pt x="0" y="279837"/>
                </a:moveTo>
                <a:lnTo>
                  <a:pt x="3662" y="234446"/>
                </a:lnTo>
                <a:lnTo>
                  <a:pt x="14266" y="191387"/>
                </a:lnTo>
                <a:lnTo>
                  <a:pt x="31234" y="151236"/>
                </a:lnTo>
                <a:lnTo>
                  <a:pt x="53992" y="114569"/>
                </a:lnTo>
                <a:lnTo>
                  <a:pt x="81961" y="81962"/>
                </a:lnTo>
                <a:lnTo>
                  <a:pt x="114568" y="53992"/>
                </a:lnTo>
                <a:lnTo>
                  <a:pt x="151235" y="31234"/>
                </a:lnTo>
                <a:lnTo>
                  <a:pt x="191386" y="14266"/>
                </a:lnTo>
                <a:lnTo>
                  <a:pt x="234445" y="3662"/>
                </a:lnTo>
                <a:lnTo>
                  <a:pt x="279836" y="0"/>
                </a:lnTo>
                <a:lnTo>
                  <a:pt x="8593264" y="0"/>
                </a:lnTo>
                <a:lnTo>
                  <a:pt x="8638655" y="3662"/>
                </a:lnTo>
                <a:lnTo>
                  <a:pt x="8681714" y="14266"/>
                </a:lnTo>
                <a:lnTo>
                  <a:pt x="8721865" y="31234"/>
                </a:lnTo>
                <a:lnTo>
                  <a:pt x="8758532" y="53992"/>
                </a:lnTo>
                <a:lnTo>
                  <a:pt x="8791138" y="81962"/>
                </a:lnTo>
                <a:lnTo>
                  <a:pt x="8819108" y="114569"/>
                </a:lnTo>
                <a:lnTo>
                  <a:pt x="8841865" y="151236"/>
                </a:lnTo>
                <a:lnTo>
                  <a:pt x="8858834" y="191387"/>
                </a:lnTo>
                <a:lnTo>
                  <a:pt x="8869437" y="234446"/>
                </a:lnTo>
                <a:lnTo>
                  <a:pt x="8873100" y="279837"/>
                </a:lnTo>
                <a:lnTo>
                  <a:pt x="8873100" y="1399160"/>
                </a:lnTo>
                <a:lnTo>
                  <a:pt x="8869437" y="1444551"/>
                </a:lnTo>
                <a:lnTo>
                  <a:pt x="8858834" y="1487611"/>
                </a:lnTo>
                <a:lnTo>
                  <a:pt x="8841865" y="1527762"/>
                </a:lnTo>
                <a:lnTo>
                  <a:pt x="8819108" y="1564428"/>
                </a:lnTo>
                <a:lnTo>
                  <a:pt x="8791138" y="1597035"/>
                </a:lnTo>
                <a:lnTo>
                  <a:pt x="8758532" y="1625005"/>
                </a:lnTo>
                <a:lnTo>
                  <a:pt x="8721865" y="1647762"/>
                </a:lnTo>
                <a:lnTo>
                  <a:pt x="8681714" y="1664730"/>
                </a:lnTo>
                <a:lnTo>
                  <a:pt x="8638655" y="1675334"/>
                </a:lnTo>
                <a:lnTo>
                  <a:pt x="8593264" y="1678996"/>
                </a:lnTo>
                <a:lnTo>
                  <a:pt x="279836" y="1678996"/>
                </a:lnTo>
                <a:lnTo>
                  <a:pt x="234445" y="1675334"/>
                </a:lnTo>
                <a:lnTo>
                  <a:pt x="191386" y="1664730"/>
                </a:lnTo>
                <a:lnTo>
                  <a:pt x="151235" y="1647762"/>
                </a:lnTo>
                <a:lnTo>
                  <a:pt x="114568" y="1625005"/>
                </a:lnTo>
                <a:lnTo>
                  <a:pt x="81961" y="1597035"/>
                </a:lnTo>
                <a:lnTo>
                  <a:pt x="53992" y="1564428"/>
                </a:lnTo>
                <a:lnTo>
                  <a:pt x="31234" y="1527762"/>
                </a:lnTo>
                <a:lnTo>
                  <a:pt x="14266" y="1487611"/>
                </a:lnTo>
                <a:lnTo>
                  <a:pt x="3662" y="1444551"/>
                </a:lnTo>
                <a:lnTo>
                  <a:pt x="0" y="1399160"/>
                </a:lnTo>
                <a:lnTo>
                  <a:pt x="0" y="279837"/>
                </a:lnTo>
                <a:close/>
              </a:path>
            </a:pathLst>
          </a:custGeom>
          <a:ln w="10611">
            <a:solidFill>
              <a:srgbClr val="A5AB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11808" y="2154020"/>
            <a:ext cx="4917440" cy="128397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815"/>
              </a:spcBef>
            </a:pPr>
            <a:r>
              <a:rPr dirty="0" sz="2200" spc="-70" b="1" i="1">
                <a:latin typeface="Garamond"/>
                <a:cs typeface="Garamond"/>
              </a:rPr>
              <a:t>D</a:t>
            </a:r>
            <a:r>
              <a:rPr dirty="0" sz="2200" spc="-40" b="1" i="1">
                <a:latin typeface="Garamond"/>
                <a:cs typeface="Garamond"/>
              </a:rPr>
              <a:t>ef</a:t>
            </a:r>
            <a:r>
              <a:rPr dirty="0" sz="2200" spc="-25" b="1" i="1">
                <a:latin typeface="Garamond"/>
                <a:cs typeface="Garamond"/>
              </a:rPr>
              <a:t>i</a:t>
            </a:r>
            <a:r>
              <a:rPr dirty="0" sz="2200" spc="-55" b="1" i="1">
                <a:latin typeface="Garamond"/>
                <a:cs typeface="Garamond"/>
              </a:rPr>
              <a:t>n</a:t>
            </a:r>
            <a:r>
              <a:rPr dirty="0" sz="2200" spc="-25" b="1" i="1">
                <a:latin typeface="Garamond"/>
                <a:cs typeface="Garamond"/>
              </a:rPr>
              <a:t>iti</a:t>
            </a:r>
            <a:r>
              <a:rPr dirty="0" sz="2200" spc="-55" b="1" i="1">
                <a:latin typeface="Garamond"/>
                <a:cs typeface="Garamond"/>
              </a:rPr>
              <a:t>on</a:t>
            </a:r>
            <a:r>
              <a:rPr dirty="0" sz="2200" spc="-30" b="1" i="1">
                <a:latin typeface="Garamond"/>
                <a:cs typeface="Garamond"/>
              </a:rPr>
              <a:t>s</a:t>
            </a:r>
            <a:endParaRPr sz="22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2100" spc="15">
                <a:latin typeface="Garamond"/>
                <a:cs typeface="Garamond"/>
              </a:rPr>
              <a:t>A </a:t>
            </a:r>
            <a:r>
              <a:rPr dirty="0" u="sng" sz="2100" spc="0" i="1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cycle</a:t>
            </a:r>
            <a:r>
              <a:rPr dirty="0" sz="2100" spc="0" i="1">
                <a:latin typeface="Garamond"/>
                <a:cs typeface="Garamond"/>
              </a:rPr>
              <a:t> </a:t>
            </a:r>
            <a:r>
              <a:rPr dirty="0" sz="2100" spc="0">
                <a:latin typeface="Garamond"/>
                <a:cs typeface="Garamond"/>
              </a:rPr>
              <a:t>is </a:t>
            </a:r>
            <a:r>
              <a:rPr dirty="0" sz="2100" spc="5">
                <a:latin typeface="Garamond"/>
                <a:cs typeface="Garamond"/>
              </a:rPr>
              <a:t>a path with </a:t>
            </a:r>
            <a:r>
              <a:rPr dirty="0" sz="2100" i="1">
                <a:latin typeface="Garamond"/>
                <a:cs typeface="Garamond"/>
              </a:rPr>
              <a:t>v</a:t>
            </a:r>
            <a:r>
              <a:rPr dirty="0" baseline="-19841" sz="2100" i="1">
                <a:latin typeface="Garamond"/>
                <a:cs typeface="Garamond"/>
              </a:rPr>
              <a:t>k </a:t>
            </a:r>
            <a:r>
              <a:rPr dirty="0" sz="2100" spc="15">
                <a:latin typeface="Garamond"/>
                <a:cs typeface="Garamond"/>
              </a:rPr>
              <a:t>=</a:t>
            </a:r>
            <a:r>
              <a:rPr dirty="0" sz="2100" spc="-80">
                <a:latin typeface="Garamond"/>
                <a:cs typeface="Garamond"/>
              </a:rPr>
              <a:t> </a:t>
            </a:r>
            <a:r>
              <a:rPr dirty="0" sz="2100" i="1">
                <a:latin typeface="Garamond"/>
                <a:cs typeface="Garamond"/>
              </a:rPr>
              <a:t>v</a:t>
            </a:r>
            <a:r>
              <a:rPr dirty="0" baseline="-19841" sz="2100">
                <a:latin typeface="Garamond"/>
                <a:cs typeface="Garamond"/>
              </a:rPr>
              <a:t>1</a:t>
            </a:r>
            <a:endParaRPr baseline="-19841" sz="21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930910" algn="l"/>
                <a:tab pos="2307590" algn="l"/>
              </a:tabLst>
            </a:pPr>
            <a:r>
              <a:rPr dirty="0" sz="2100" spc="15">
                <a:latin typeface="Garamond"/>
                <a:cs typeface="Garamond"/>
              </a:rPr>
              <a:t>A</a:t>
            </a:r>
            <a:r>
              <a:rPr dirty="0" sz="2100" spc="-10">
                <a:latin typeface="Garamond"/>
                <a:cs typeface="Garamond"/>
              </a:rPr>
              <a:t> </a:t>
            </a:r>
            <a:r>
              <a:rPr dirty="0" u="sng" sz="2100" spc="0" i="1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circuit</a:t>
            </a:r>
            <a:r>
              <a:rPr dirty="0" sz="2100" spc="0" i="1">
                <a:latin typeface="Garamond"/>
                <a:cs typeface="Garamond"/>
              </a:rPr>
              <a:t>	</a:t>
            </a:r>
            <a:r>
              <a:rPr dirty="0" sz="2100" spc="0">
                <a:latin typeface="Garamond"/>
                <a:cs typeface="Garamond"/>
              </a:rPr>
              <a:t>is </a:t>
            </a:r>
            <a:r>
              <a:rPr dirty="0" sz="2100" spc="5">
                <a:latin typeface="Garamond"/>
                <a:cs typeface="Garamond"/>
              </a:rPr>
              <a:t>a</a:t>
            </a:r>
            <a:r>
              <a:rPr dirty="0" sz="2100" spc="0">
                <a:latin typeface="Garamond"/>
                <a:cs typeface="Garamond"/>
              </a:rPr>
              <a:t> directed	</a:t>
            </a:r>
            <a:r>
              <a:rPr dirty="0" sz="2100" spc="5">
                <a:latin typeface="Garamond"/>
                <a:cs typeface="Garamond"/>
              </a:rPr>
              <a:t>path with </a:t>
            </a:r>
            <a:r>
              <a:rPr dirty="0" sz="2100" i="1">
                <a:latin typeface="Garamond"/>
                <a:cs typeface="Garamond"/>
              </a:rPr>
              <a:t>v</a:t>
            </a:r>
            <a:r>
              <a:rPr dirty="0" baseline="-19841" sz="2100" i="1">
                <a:latin typeface="Garamond"/>
                <a:cs typeface="Garamond"/>
              </a:rPr>
              <a:t>k </a:t>
            </a:r>
            <a:r>
              <a:rPr dirty="0" sz="2100" spc="15">
                <a:latin typeface="Garamond"/>
                <a:cs typeface="Garamond"/>
              </a:rPr>
              <a:t>=</a:t>
            </a:r>
            <a:r>
              <a:rPr dirty="0" sz="2100" spc="-35">
                <a:latin typeface="Garamond"/>
                <a:cs typeface="Garamond"/>
              </a:rPr>
              <a:t> </a:t>
            </a:r>
            <a:r>
              <a:rPr dirty="0" sz="2100" i="1">
                <a:latin typeface="Garamond"/>
                <a:cs typeface="Garamond"/>
              </a:rPr>
              <a:t>v</a:t>
            </a:r>
            <a:r>
              <a:rPr dirty="0" baseline="-19841" sz="2100">
                <a:latin typeface="Garamond"/>
                <a:cs typeface="Garamond"/>
              </a:rPr>
              <a:t>1</a:t>
            </a:r>
            <a:endParaRPr baseline="-19841" sz="2100">
              <a:latin typeface="Garamond"/>
              <a:cs typeface="Garamon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45470" y="5113866"/>
            <a:ext cx="558800" cy="563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75100" y="5130803"/>
            <a:ext cx="499532" cy="6053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96054" y="5134622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40"/>
                </a:lnTo>
                <a:lnTo>
                  <a:pt x="39148" y="101066"/>
                </a:lnTo>
                <a:lnTo>
                  <a:pt x="18013" y="140004"/>
                </a:lnTo>
                <a:lnTo>
                  <a:pt x="4657" y="183035"/>
                </a:lnTo>
                <a:lnTo>
                  <a:pt x="0" y="229235"/>
                </a:lnTo>
                <a:lnTo>
                  <a:pt x="4657" y="275430"/>
                </a:lnTo>
                <a:lnTo>
                  <a:pt x="18013" y="318457"/>
                </a:lnTo>
                <a:lnTo>
                  <a:pt x="39148" y="357394"/>
                </a:lnTo>
                <a:lnTo>
                  <a:pt x="67138" y="391318"/>
                </a:lnTo>
                <a:lnTo>
                  <a:pt x="101062" y="419309"/>
                </a:lnTo>
                <a:lnTo>
                  <a:pt x="139999" y="440443"/>
                </a:lnTo>
                <a:lnTo>
                  <a:pt x="183026" y="453800"/>
                </a:lnTo>
                <a:lnTo>
                  <a:pt x="229222" y="458457"/>
                </a:lnTo>
                <a:lnTo>
                  <a:pt x="275417" y="453800"/>
                </a:lnTo>
                <a:lnTo>
                  <a:pt x="318444" y="440443"/>
                </a:lnTo>
                <a:lnTo>
                  <a:pt x="357381" y="419309"/>
                </a:lnTo>
                <a:lnTo>
                  <a:pt x="391306" y="391318"/>
                </a:lnTo>
                <a:lnTo>
                  <a:pt x="419296" y="357394"/>
                </a:lnTo>
                <a:lnTo>
                  <a:pt x="440430" y="318457"/>
                </a:lnTo>
                <a:lnTo>
                  <a:pt x="453787" y="275430"/>
                </a:lnTo>
                <a:lnTo>
                  <a:pt x="458444" y="229235"/>
                </a:lnTo>
                <a:lnTo>
                  <a:pt x="453787" y="183035"/>
                </a:lnTo>
                <a:lnTo>
                  <a:pt x="440430" y="140004"/>
                </a:lnTo>
                <a:lnTo>
                  <a:pt x="419296" y="101066"/>
                </a:lnTo>
                <a:lnTo>
                  <a:pt x="391306" y="67140"/>
                </a:lnTo>
                <a:lnTo>
                  <a:pt x="357381" y="39148"/>
                </a:lnTo>
                <a:lnTo>
                  <a:pt x="318444" y="18013"/>
                </a:lnTo>
                <a:lnTo>
                  <a:pt x="275417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96054" y="5134622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155300" y="5188699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3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70670" y="5113866"/>
            <a:ext cx="563029" cy="5630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404529" y="5130803"/>
            <a:ext cx="499532" cy="6053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24480" y="5134622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69" h="458470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40"/>
                </a:lnTo>
                <a:lnTo>
                  <a:pt x="39148" y="101066"/>
                </a:lnTo>
                <a:lnTo>
                  <a:pt x="18013" y="140004"/>
                </a:lnTo>
                <a:lnTo>
                  <a:pt x="4657" y="183035"/>
                </a:lnTo>
                <a:lnTo>
                  <a:pt x="0" y="229235"/>
                </a:lnTo>
                <a:lnTo>
                  <a:pt x="4657" y="275430"/>
                </a:lnTo>
                <a:lnTo>
                  <a:pt x="18013" y="318457"/>
                </a:lnTo>
                <a:lnTo>
                  <a:pt x="39148" y="357394"/>
                </a:lnTo>
                <a:lnTo>
                  <a:pt x="67138" y="391318"/>
                </a:lnTo>
                <a:lnTo>
                  <a:pt x="101062" y="419309"/>
                </a:lnTo>
                <a:lnTo>
                  <a:pt x="139999" y="440443"/>
                </a:lnTo>
                <a:lnTo>
                  <a:pt x="183026" y="453800"/>
                </a:lnTo>
                <a:lnTo>
                  <a:pt x="229222" y="458457"/>
                </a:lnTo>
                <a:lnTo>
                  <a:pt x="275422" y="453800"/>
                </a:lnTo>
                <a:lnTo>
                  <a:pt x="318452" y="440443"/>
                </a:lnTo>
                <a:lnTo>
                  <a:pt x="357391" y="419309"/>
                </a:lnTo>
                <a:lnTo>
                  <a:pt x="391317" y="391318"/>
                </a:lnTo>
                <a:lnTo>
                  <a:pt x="419308" y="357394"/>
                </a:lnTo>
                <a:lnTo>
                  <a:pt x="440443" y="318457"/>
                </a:lnTo>
                <a:lnTo>
                  <a:pt x="453800" y="275430"/>
                </a:lnTo>
                <a:lnTo>
                  <a:pt x="458457" y="229235"/>
                </a:lnTo>
                <a:lnTo>
                  <a:pt x="453800" y="183035"/>
                </a:lnTo>
                <a:lnTo>
                  <a:pt x="440443" y="140004"/>
                </a:lnTo>
                <a:lnTo>
                  <a:pt x="419308" y="101066"/>
                </a:lnTo>
                <a:lnTo>
                  <a:pt x="391317" y="67140"/>
                </a:lnTo>
                <a:lnTo>
                  <a:pt x="357391" y="39148"/>
                </a:lnTo>
                <a:lnTo>
                  <a:pt x="318452" y="18013"/>
                </a:lnTo>
                <a:lnTo>
                  <a:pt x="275422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424480" y="5134622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69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583726" y="5188699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5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24467" y="5731934"/>
            <a:ext cx="563032" cy="5630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54100" y="5748865"/>
            <a:ext cx="499532" cy="6053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75490" y="5752795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69" h="458470">
                <a:moveTo>
                  <a:pt x="229231" y="0"/>
                </a:moveTo>
                <a:lnTo>
                  <a:pt x="183032" y="4657"/>
                </a:lnTo>
                <a:lnTo>
                  <a:pt x="140003" y="18013"/>
                </a:lnTo>
                <a:lnTo>
                  <a:pt x="101065" y="39148"/>
                </a:lnTo>
                <a:lnTo>
                  <a:pt x="67139" y="67138"/>
                </a:lnTo>
                <a:lnTo>
                  <a:pt x="39148" y="101062"/>
                </a:lnTo>
                <a:lnTo>
                  <a:pt x="18013" y="139999"/>
                </a:lnTo>
                <a:lnTo>
                  <a:pt x="4657" y="183026"/>
                </a:lnTo>
                <a:lnTo>
                  <a:pt x="0" y="229222"/>
                </a:lnTo>
                <a:lnTo>
                  <a:pt x="4657" y="275422"/>
                </a:lnTo>
                <a:lnTo>
                  <a:pt x="18013" y="318452"/>
                </a:lnTo>
                <a:lnTo>
                  <a:pt x="39148" y="357391"/>
                </a:lnTo>
                <a:lnTo>
                  <a:pt x="67139" y="391317"/>
                </a:lnTo>
                <a:lnTo>
                  <a:pt x="101065" y="419308"/>
                </a:lnTo>
                <a:lnTo>
                  <a:pt x="140003" y="440443"/>
                </a:lnTo>
                <a:lnTo>
                  <a:pt x="183032" y="453800"/>
                </a:lnTo>
                <a:lnTo>
                  <a:pt x="229231" y="458457"/>
                </a:lnTo>
                <a:lnTo>
                  <a:pt x="275426" y="453800"/>
                </a:lnTo>
                <a:lnTo>
                  <a:pt x="318453" y="440443"/>
                </a:lnTo>
                <a:lnTo>
                  <a:pt x="357390" y="419308"/>
                </a:lnTo>
                <a:lnTo>
                  <a:pt x="391314" y="391317"/>
                </a:lnTo>
                <a:lnTo>
                  <a:pt x="419305" y="357391"/>
                </a:lnTo>
                <a:lnTo>
                  <a:pt x="440439" y="318452"/>
                </a:lnTo>
                <a:lnTo>
                  <a:pt x="453796" y="275422"/>
                </a:lnTo>
                <a:lnTo>
                  <a:pt x="458453" y="229222"/>
                </a:lnTo>
                <a:lnTo>
                  <a:pt x="453796" y="183026"/>
                </a:lnTo>
                <a:lnTo>
                  <a:pt x="440439" y="139999"/>
                </a:lnTo>
                <a:lnTo>
                  <a:pt x="419305" y="101062"/>
                </a:lnTo>
                <a:lnTo>
                  <a:pt x="391314" y="67138"/>
                </a:lnTo>
                <a:lnTo>
                  <a:pt x="357390" y="39148"/>
                </a:lnTo>
                <a:lnTo>
                  <a:pt x="318453" y="18013"/>
                </a:lnTo>
                <a:lnTo>
                  <a:pt x="275426" y="4657"/>
                </a:lnTo>
                <a:lnTo>
                  <a:pt x="229231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75490" y="5752795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69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234735" y="5806859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4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43670" y="4161361"/>
            <a:ext cx="1231900" cy="2243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290356" y="4194106"/>
            <a:ext cx="1121410" cy="95885"/>
          </a:xfrm>
          <a:custGeom>
            <a:avLst/>
            <a:gdLst/>
            <a:ahLst/>
            <a:cxnLst/>
            <a:rect l="l" t="t" r="r" b="b"/>
            <a:pathLst>
              <a:path w="1121410" h="95885">
                <a:moveTo>
                  <a:pt x="0" y="95433"/>
                </a:moveTo>
                <a:lnTo>
                  <a:pt x="1120979" y="0"/>
                </a:lnTo>
              </a:path>
            </a:pathLst>
          </a:custGeom>
          <a:ln w="3705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49129" y="4322229"/>
            <a:ext cx="639232" cy="9017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713087" y="4356182"/>
            <a:ext cx="512445" cy="778510"/>
          </a:xfrm>
          <a:custGeom>
            <a:avLst/>
            <a:gdLst/>
            <a:ahLst/>
            <a:cxnLst/>
            <a:rect l="l" t="t" r="r" b="b"/>
            <a:pathLst>
              <a:path w="512445" h="778510">
                <a:moveTo>
                  <a:pt x="512190" y="778439"/>
                </a:moveTo>
                <a:lnTo>
                  <a:pt x="0" y="0"/>
                </a:lnTo>
              </a:path>
            </a:pathLst>
          </a:custGeom>
          <a:ln w="3705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361270" y="3945466"/>
            <a:ext cx="558800" cy="5630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390900" y="3962396"/>
            <a:ext cx="499532" cy="6011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411334" y="3964876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38"/>
                </a:lnTo>
                <a:lnTo>
                  <a:pt x="39148" y="101062"/>
                </a:lnTo>
                <a:lnTo>
                  <a:pt x="18013" y="139999"/>
                </a:lnTo>
                <a:lnTo>
                  <a:pt x="4657" y="183026"/>
                </a:lnTo>
                <a:lnTo>
                  <a:pt x="0" y="229222"/>
                </a:lnTo>
                <a:lnTo>
                  <a:pt x="4657" y="275422"/>
                </a:lnTo>
                <a:lnTo>
                  <a:pt x="18013" y="318452"/>
                </a:lnTo>
                <a:lnTo>
                  <a:pt x="39148" y="357391"/>
                </a:lnTo>
                <a:lnTo>
                  <a:pt x="67138" y="391317"/>
                </a:lnTo>
                <a:lnTo>
                  <a:pt x="101062" y="419308"/>
                </a:lnTo>
                <a:lnTo>
                  <a:pt x="139999" y="440443"/>
                </a:lnTo>
                <a:lnTo>
                  <a:pt x="183026" y="453800"/>
                </a:lnTo>
                <a:lnTo>
                  <a:pt x="229222" y="458457"/>
                </a:lnTo>
                <a:lnTo>
                  <a:pt x="275421" y="453800"/>
                </a:lnTo>
                <a:lnTo>
                  <a:pt x="318450" y="440443"/>
                </a:lnTo>
                <a:lnTo>
                  <a:pt x="357387" y="419308"/>
                </a:lnTo>
                <a:lnTo>
                  <a:pt x="391310" y="391317"/>
                </a:lnTo>
                <a:lnTo>
                  <a:pt x="419299" y="357391"/>
                </a:lnTo>
                <a:lnTo>
                  <a:pt x="440432" y="318452"/>
                </a:lnTo>
                <a:lnTo>
                  <a:pt x="453788" y="275422"/>
                </a:lnTo>
                <a:lnTo>
                  <a:pt x="458444" y="229222"/>
                </a:lnTo>
                <a:lnTo>
                  <a:pt x="453788" y="183026"/>
                </a:lnTo>
                <a:lnTo>
                  <a:pt x="440432" y="139999"/>
                </a:lnTo>
                <a:lnTo>
                  <a:pt x="419299" y="101062"/>
                </a:lnTo>
                <a:lnTo>
                  <a:pt x="391310" y="67138"/>
                </a:lnTo>
                <a:lnTo>
                  <a:pt x="357387" y="39148"/>
                </a:lnTo>
                <a:lnTo>
                  <a:pt x="318450" y="18013"/>
                </a:lnTo>
                <a:lnTo>
                  <a:pt x="275421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411334" y="3964876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570579" y="4018940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2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827870" y="5338229"/>
            <a:ext cx="1214967" cy="1143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882938" y="5363857"/>
            <a:ext cx="1113155" cy="0"/>
          </a:xfrm>
          <a:custGeom>
            <a:avLst/>
            <a:gdLst/>
            <a:ahLst/>
            <a:cxnLst/>
            <a:rect l="l" t="t" r="r" b="b"/>
            <a:pathLst>
              <a:path w="1113154" h="0">
                <a:moveTo>
                  <a:pt x="1113116" y="0"/>
                </a:moveTo>
                <a:lnTo>
                  <a:pt x="0" y="1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760129" y="4330696"/>
            <a:ext cx="774699" cy="9567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815793" y="4356187"/>
            <a:ext cx="662940" cy="845819"/>
          </a:xfrm>
          <a:custGeom>
            <a:avLst/>
            <a:gdLst/>
            <a:ahLst/>
            <a:cxnLst/>
            <a:rect l="l" t="t" r="r" b="b"/>
            <a:pathLst>
              <a:path w="662939" h="845820">
                <a:moveTo>
                  <a:pt x="0" y="845579"/>
                </a:moveTo>
                <a:lnTo>
                  <a:pt x="662676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002370" y="4495796"/>
            <a:ext cx="546100" cy="79163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061137" y="4518759"/>
            <a:ext cx="430530" cy="683260"/>
          </a:xfrm>
          <a:custGeom>
            <a:avLst/>
            <a:gdLst/>
            <a:ahLst/>
            <a:cxnLst/>
            <a:rect l="l" t="t" r="r" b="b"/>
            <a:pathLst>
              <a:path w="430530" h="683260">
                <a:moveTo>
                  <a:pt x="430487" y="683007"/>
                </a:moveTo>
                <a:lnTo>
                  <a:pt x="0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468970" y="5494870"/>
            <a:ext cx="2645829" cy="5842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533932" y="5525935"/>
            <a:ext cx="2529840" cy="456565"/>
          </a:xfrm>
          <a:custGeom>
            <a:avLst/>
            <a:gdLst/>
            <a:ahLst/>
            <a:cxnLst/>
            <a:rect l="l" t="t" r="r" b="b"/>
            <a:pathLst>
              <a:path w="2529840" h="456564">
                <a:moveTo>
                  <a:pt x="2529255" y="0"/>
                </a:moveTo>
                <a:lnTo>
                  <a:pt x="0" y="456081"/>
                </a:lnTo>
              </a:path>
            </a:pathLst>
          </a:custGeom>
          <a:ln w="3705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240367" y="4428070"/>
            <a:ext cx="723899" cy="14224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304711" y="4451616"/>
            <a:ext cx="594360" cy="1301750"/>
          </a:xfrm>
          <a:custGeom>
            <a:avLst/>
            <a:gdLst/>
            <a:ahLst/>
            <a:cxnLst/>
            <a:rect l="l" t="t" r="r" b="b"/>
            <a:pathLst>
              <a:path w="594360" h="1301750">
                <a:moveTo>
                  <a:pt x="594331" y="0"/>
                </a:moveTo>
                <a:lnTo>
                  <a:pt x="0" y="1301177"/>
                </a:lnTo>
              </a:path>
            </a:pathLst>
          </a:custGeom>
          <a:ln w="3705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167470" y="4428061"/>
            <a:ext cx="1947329" cy="85936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223219" y="4451620"/>
            <a:ext cx="1840230" cy="750570"/>
          </a:xfrm>
          <a:custGeom>
            <a:avLst/>
            <a:gdLst/>
            <a:ahLst/>
            <a:cxnLst/>
            <a:rect l="l" t="t" r="r" b="b"/>
            <a:pathLst>
              <a:path w="1840229" h="750570">
                <a:moveTo>
                  <a:pt x="1839967" y="750146"/>
                </a:moveTo>
                <a:lnTo>
                  <a:pt x="0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778000" y="4038600"/>
            <a:ext cx="563032" cy="56302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811870" y="4055533"/>
            <a:ext cx="499532" cy="60536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831911" y="4060304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69" h="458470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40"/>
                </a:lnTo>
                <a:lnTo>
                  <a:pt x="39148" y="101066"/>
                </a:lnTo>
                <a:lnTo>
                  <a:pt x="18013" y="140004"/>
                </a:lnTo>
                <a:lnTo>
                  <a:pt x="4657" y="183035"/>
                </a:lnTo>
                <a:lnTo>
                  <a:pt x="0" y="229235"/>
                </a:lnTo>
                <a:lnTo>
                  <a:pt x="4657" y="275430"/>
                </a:lnTo>
                <a:lnTo>
                  <a:pt x="18013" y="318457"/>
                </a:lnTo>
                <a:lnTo>
                  <a:pt x="39148" y="357394"/>
                </a:lnTo>
                <a:lnTo>
                  <a:pt x="67138" y="391318"/>
                </a:lnTo>
                <a:lnTo>
                  <a:pt x="101062" y="419309"/>
                </a:lnTo>
                <a:lnTo>
                  <a:pt x="139999" y="440443"/>
                </a:lnTo>
                <a:lnTo>
                  <a:pt x="183026" y="453800"/>
                </a:lnTo>
                <a:lnTo>
                  <a:pt x="229222" y="458457"/>
                </a:lnTo>
                <a:lnTo>
                  <a:pt x="275417" y="453800"/>
                </a:lnTo>
                <a:lnTo>
                  <a:pt x="318444" y="440443"/>
                </a:lnTo>
                <a:lnTo>
                  <a:pt x="357381" y="419309"/>
                </a:lnTo>
                <a:lnTo>
                  <a:pt x="391306" y="391318"/>
                </a:lnTo>
                <a:lnTo>
                  <a:pt x="419296" y="357394"/>
                </a:lnTo>
                <a:lnTo>
                  <a:pt x="440430" y="318457"/>
                </a:lnTo>
                <a:lnTo>
                  <a:pt x="453787" y="275430"/>
                </a:lnTo>
                <a:lnTo>
                  <a:pt x="458444" y="229235"/>
                </a:lnTo>
                <a:lnTo>
                  <a:pt x="453787" y="183035"/>
                </a:lnTo>
                <a:lnTo>
                  <a:pt x="440430" y="140004"/>
                </a:lnTo>
                <a:lnTo>
                  <a:pt x="419296" y="101066"/>
                </a:lnTo>
                <a:lnTo>
                  <a:pt x="391306" y="67140"/>
                </a:lnTo>
                <a:lnTo>
                  <a:pt x="357381" y="39148"/>
                </a:lnTo>
                <a:lnTo>
                  <a:pt x="318444" y="18013"/>
                </a:lnTo>
                <a:lnTo>
                  <a:pt x="275417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831911" y="4060304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69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1991156" y="4114381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1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418170" y="5499096"/>
            <a:ext cx="1130300" cy="41063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466799" y="5525945"/>
            <a:ext cx="1024890" cy="294005"/>
          </a:xfrm>
          <a:custGeom>
            <a:avLst/>
            <a:gdLst/>
            <a:ahLst/>
            <a:cxnLst/>
            <a:rect l="l" t="t" r="r" b="b"/>
            <a:pathLst>
              <a:path w="1024889" h="294004">
                <a:moveTo>
                  <a:pt x="0" y="293994"/>
                </a:moveTo>
                <a:lnTo>
                  <a:pt x="1024819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2759227" y="6065170"/>
            <a:ext cx="48514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solidFill>
                  <a:srgbClr val="FF0000"/>
                </a:solidFill>
                <a:latin typeface="Garamond"/>
                <a:cs typeface="Garamond"/>
              </a:rPr>
              <a:t>cycle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606370" y="5080000"/>
            <a:ext cx="563029" cy="56302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636000" y="5096933"/>
            <a:ext cx="499532" cy="60536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656967" y="5100815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35" y="0"/>
                </a:moveTo>
                <a:lnTo>
                  <a:pt x="183035" y="4657"/>
                </a:lnTo>
                <a:lnTo>
                  <a:pt x="140004" y="18013"/>
                </a:lnTo>
                <a:lnTo>
                  <a:pt x="101066" y="39148"/>
                </a:lnTo>
                <a:lnTo>
                  <a:pt x="67140" y="67140"/>
                </a:lnTo>
                <a:lnTo>
                  <a:pt x="39148" y="101066"/>
                </a:lnTo>
                <a:lnTo>
                  <a:pt x="18013" y="140004"/>
                </a:lnTo>
                <a:lnTo>
                  <a:pt x="4657" y="183035"/>
                </a:lnTo>
                <a:lnTo>
                  <a:pt x="0" y="229234"/>
                </a:lnTo>
                <a:lnTo>
                  <a:pt x="4657" y="275430"/>
                </a:lnTo>
                <a:lnTo>
                  <a:pt x="18013" y="318457"/>
                </a:lnTo>
                <a:lnTo>
                  <a:pt x="39148" y="357394"/>
                </a:lnTo>
                <a:lnTo>
                  <a:pt x="67140" y="391318"/>
                </a:lnTo>
                <a:lnTo>
                  <a:pt x="101066" y="419309"/>
                </a:lnTo>
                <a:lnTo>
                  <a:pt x="140004" y="440443"/>
                </a:lnTo>
                <a:lnTo>
                  <a:pt x="183035" y="453800"/>
                </a:lnTo>
                <a:lnTo>
                  <a:pt x="229235" y="458457"/>
                </a:lnTo>
                <a:lnTo>
                  <a:pt x="275430" y="453800"/>
                </a:lnTo>
                <a:lnTo>
                  <a:pt x="318457" y="440443"/>
                </a:lnTo>
                <a:lnTo>
                  <a:pt x="357394" y="419309"/>
                </a:lnTo>
                <a:lnTo>
                  <a:pt x="391318" y="391318"/>
                </a:lnTo>
                <a:lnTo>
                  <a:pt x="419309" y="357394"/>
                </a:lnTo>
                <a:lnTo>
                  <a:pt x="440443" y="318457"/>
                </a:lnTo>
                <a:lnTo>
                  <a:pt x="453800" y="275430"/>
                </a:lnTo>
                <a:lnTo>
                  <a:pt x="458457" y="229234"/>
                </a:lnTo>
                <a:lnTo>
                  <a:pt x="453800" y="183035"/>
                </a:lnTo>
                <a:lnTo>
                  <a:pt x="440443" y="140004"/>
                </a:lnTo>
                <a:lnTo>
                  <a:pt x="419309" y="101066"/>
                </a:lnTo>
                <a:lnTo>
                  <a:pt x="391318" y="67140"/>
                </a:lnTo>
                <a:lnTo>
                  <a:pt x="357394" y="39148"/>
                </a:lnTo>
                <a:lnTo>
                  <a:pt x="318457" y="18013"/>
                </a:lnTo>
                <a:lnTo>
                  <a:pt x="275430" y="4657"/>
                </a:lnTo>
                <a:lnTo>
                  <a:pt x="229235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656967" y="5100815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8816213" y="5154892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3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031570" y="5080000"/>
            <a:ext cx="563029" cy="56302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065429" y="5096933"/>
            <a:ext cx="499532" cy="60536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085406" y="5100815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40"/>
                </a:lnTo>
                <a:lnTo>
                  <a:pt x="39148" y="101066"/>
                </a:lnTo>
                <a:lnTo>
                  <a:pt x="18013" y="140004"/>
                </a:lnTo>
                <a:lnTo>
                  <a:pt x="4657" y="183035"/>
                </a:lnTo>
                <a:lnTo>
                  <a:pt x="0" y="229234"/>
                </a:lnTo>
                <a:lnTo>
                  <a:pt x="4657" y="275430"/>
                </a:lnTo>
                <a:lnTo>
                  <a:pt x="18013" y="318457"/>
                </a:lnTo>
                <a:lnTo>
                  <a:pt x="39148" y="357394"/>
                </a:lnTo>
                <a:lnTo>
                  <a:pt x="67138" y="391318"/>
                </a:lnTo>
                <a:lnTo>
                  <a:pt x="101062" y="419309"/>
                </a:lnTo>
                <a:lnTo>
                  <a:pt x="139999" y="440443"/>
                </a:lnTo>
                <a:lnTo>
                  <a:pt x="183026" y="453800"/>
                </a:lnTo>
                <a:lnTo>
                  <a:pt x="229222" y="458457"/>
                </a:lnTo>
                <a:lnTo>
                  <a:pt x="275417" y="453800"/>
                </a:lnTo>
                <a:lnTo>
                  <a:pt x="318444" y="440443"/>
                </a:lnTo>
                <a:lnTo>
                  <a:pt x="357381" y="419309"/>
                </a:lnTo>
                <a:lnTo>
                  <a:pt x="391306" y="391318"/>
                </a:lnTo>
                <a:lnTo>
                  <a:pt x="419296" y="357394"/>
                </a:lnTo>
                <a:lnTo>
                  <a:pt x="440430" y="318457"/>
                </a:lnTo>
                <a:lnTo>
                  <a:pt x="453787" y="275430"/>
                </a:lnTo>
                <a:lnTo>
                  <a:pt x="458444" y="229234"/>
                </a:lnTo>
                <a:lnTo>
                  <a:pt x="453787" y="183035"/>
                </a:lnTo>
                <a:lnTo>
                  <a:pt x="440430" y="140004"/>
                </a:lnTo>
                <a:lnTo>
                  <a:pt x="419296" y="101066"/>
                </a:lnTo>
                <a:lnTo>
                  <a:pt x="391306" y="67140"/>
                </a:lnTo>
                <a:lnTo>
                  <a:pt x="357381" y="39148"/>
                </a:lnTo>
                <a:lnTo>
                  <a:pt x="318444" y="18013"/>
                </a:lnTo>
                <a:lnTo>
                  <a:pt x="275417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085406" y="5100815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7244651" y="5154892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5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685370" y="5698066"/>
            <a:ext cx="563029" cy="56303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715000" y="5714998"/>
            <a:ext cx="499532" cy="60536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736412" y="5718987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38"/>
                </a:lnTo>
                <a:lnTo>
                  <a:pt x="39148" y="101062"/>
                </a:lnTo>
                <a:lnTo>
                  <a:pt x="18013" y="139999"/>
                </a:lnTo>
                <a:lnTo>
                  <a:pt x="4657" y="183026"/>
                </a:lnTo>
                <a:lnTo>
                  <a:pt x="0" y="229222"/>
                </a:lnTo>
                <a:lnTo>
                  <a:pt x="4657" y="275421"/>
                </a:lnTo>
                <a:lnTo>
                  <a:pt x="18013" y="318450"/>
                </a:lnTo>
                <a:lnTo>
                  <a:pt x="39148" y="357387"/>
                </a:lnTo>
                <a:lnTo>
                  <a:pt x="67138" y="391310"/>
                </a:lnTo>
                <a:lnTo>
                  <a:pt x="101062" y="419299"/>
                </a:lnTo>
                <a:lnTo>
                  <a:pt x="139999" y="440432"/>
                </a:lnTo>
                <a:lnTo>
                  <a:pt x="183026" y="453788"/>
                </a:lnTo>
                <a:lnTo>
                  <a:pt x="229222" y="458444"/>
                </a:lnTo>
                <a:lnTo>
                  <a:pt x="275417" y="453788"/>
                </a:lnTo>
                <a:lnTo>
                  <a:pt x="318444" y="440432"/>
                </a:lnTo>
                <a:lnTo>
                  <a:pt x="357381" y="419299"/>
                </a:lnTo>
                <a:lnTo>
                  <a:pt x="391306" y="391310"/>
                </a:lnTo>
                <a:lnTo>
                  <a:pt x="419296" y="357387"/>
                </a:lnTo>
                <a:lnTo>
                  <a:pt x="440430" y="318450"/>
                </a:lnTo>
                <a:lnTo>
                  <a:pt x="453787" y="275421"/>
                </a:lnTo>
                <a:lnTo>
                  <a:pt x="458444" y="229222"/>
                </a:lnTo>
                <a:lnTo>
                  <a:pt x="453787" y="183026"/>
                </a:lnTo>
                <a:lnTo>
                  <a:pt x="440430" y="139999"/>
                </a:lnTo>
                <a:lnTo>
                  <a:pt x="419296" y="101062"/>
                </a:lnTo>
                <a:lnTo>
                  <a:pt x="391306" y="67138"/>
                </a:lnTo>
                <a:lnTo>
                  <a:pt x="357381" y="39148"/>
                </a:lnTo>
                <a:lnTo>
                  <a:pt x="318444" y="18013"/>
                </a:lnTo>
                <a:lnTo>
                  <a:pt x="275417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736412" y="5718987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5895657" y="5773051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4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022170" y="3911600"/>
            <a:ext cx="558800" cy="56302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051800" y="3928538"/>
            <a:ext cx="499532" cy="60113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072246" y="3931068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34" y="0"/>
                </a:moveTo>
                <a:lnTo>
                  <a:pt x="183035" y="4657"/>
                </a:lnTo>
                <a:lnTo>
                  <a:pt x="140004" y="18013"/>
                </a:lnTo>
                <a:lnTo>
                  <a:pt x="101066" y="39148"/>
                </a:lnTo>
                <a:lnTo>
                  <a:pt x="67140" y="67138"/>
                </a:lnTo>
                <a:lnTo>
                  <a:pt x="39148" y="101062"/>
                </a:lnTo>
                <a:lnTo>
                  <a:pt x="18013" y="139999"/>
                </a:lnTo>
                <a:lnTo>
                  <a:pt x="4657" y="183026"/>
                </a:lnTo>
                <a:lnTo>
                  <a:pt x="0" y="229222"/>
                </a:lnTo>
                <a:lnTo>
                  <a:pt x="4657" y="275417"/>
                </a:lnTo>
                <a:lnTo>
                  <a:pt x="18013" y="318444"/>
                </a:lnTo>
                <a:lnTo>
                  <a:pt x="39148" y="357381"/>
                </a:lnTo>
                <a:lnTo>
                  <a:pt x="67140" y="391306"/>
                </a:lnTo>
                <a:lnTo>
                  <a:pt x="101066" y="419296"/>
                </a:lnTo>
                <a:lnTo>
                  <a:pt x="140004" y="440430"/>
                </a:lnTo>
                <a:lnTo>
                  <a:pt x="183035" y="453787"/>
                </a:lnTo>
                <a:lnTo>
                  <a:pt x="229234" y="458444"/>
                </a:lnTo>
                <a:lnTo>
                  <a:pt x="275430" y="453787"/>
                </a:lnTo>
                <a:lnTo>
                  <a:pt x="318457" y="440430"/>
                </a:lnTo>
                <a:lnTo>
                  <a:pt x="357394" y="419296"/>
                </a:lnTo>
                <a:lnTo>
                  <a:pt x="391318" y="391306"/>
                </a:lnTo>
                <a:lnTo>
                  <a:pt x="419309" y="357381"/>
                </a:lnTo>
                <a:lnTo>
                  <a:pt x="440443" y="318444"/>
                </a:lnTo>
                <a:lnTo>
                  <a:pt x="453800" y="275417"/>
                </a:lnTo>
                <a:lnTo>
                  <a:pt x="458457" y="229222"/>
                </a:lnTo>
                <a:lnTo>
                  <a:pt x="453800" y="183026"/>
                </a:lnTo>
                <a:lnTo>
                  <a:pt x="440443" y="139999"/>
                </a:lnTo>
                <a:lnTo>
                  <a:pt x="419309" y="101062"/>
                </a:lnTo>
                <a:lnTo>
                  <a:pt x="391318" y="67138"/>
                </a:lnTo>
                <a:lnTo>
                  <a:pt x="357394" y="39148"/>
                </a:lnTo>
                <a:lnTo>
                  <a:pt x="318457" y="18013"/>
                </a:lnTo>
                <a:lnTo>
                  <a:pt x="275430" y="4657"/>
                </a:lnTo>
                <a:lnTo>
                  <a:pt x="229234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072246" y="3931068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8231492" y="3985133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2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909729" y="4309529"/>
            <a:ext cx="787400" cy="149437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957976" y="4417771"/>
            <a:ext cx="613410" cy="1304925"/>
          </a:xfrm>
          <a:custGeom>
            <a:avLst/>
            <a:gdLst/>
            <a:ahLst/>
            <a:cxnLst/>
            <a:rect l="l" t="t" r="r" b="b"/>
            <a:pathLst>
              <a:path w="613409" h="1304925">
                <a:moveTo>
                  <a:pt x="606006" y="40055"/>
                </a:moveTo>
                <a:lnTo>
                  <a:pt x="574459" y="40055"/>
                </a:lnTo>
                <a:lnTo>
                  <a:pt x="0" y="1297711"/>
                </a:lnTo>
                <a:lnTo>
                  <a:pt x="15316" y="1304721"/>
                </a:lnTo>
                <a:lnTo>
                  <a:pt x="589775" y="47053"/>
                </a:lnTo>
                <a:lnTo>
                  <a:pt x="606705" y="47053"/>
                </a:lnTo>
                <a:lnTo>
                  <a:pt x="606006" y="40055"/>
                </a:lnTo>
                <a:close/>
              </a:path>
              <a:path w="613409" h="1304925">
                <a:moveTo>
                  <a:pt x="606705" y="47053"/>
                </a:moveTo>
                <a:lnTo>
                  <a:pt x="589775" y="47053"/>
                </a:lnTo>
                <a:lnTo>
                  <a:pt x="596455" y="113817"/>
                </a:lnTo>
                <a:lnTo>
                  <a:pt x="600583" y="117195"/>
                </a:lnTo>
                <a:lnTo>
                  <a:pt x="609841" y="116268"/>
                </a:lnTo>
                <a:lnTo>
                  <a:pt x="613206" y="112141"/>
                </a:lnTo>
                <a:lnTo>
                  <a:pt x="606705" y="47053"/>
                </a:lnTo>
                <a:close/>
              </a:path>
              <a:path w="613409" h="1304925">
                <a:moveTo>
                  <a:pt x="602005" y="0"/>
                </a:moveTo>
                <a:lnTo>
                  <a:pt x="509904" y="64960"/>
                </a:lnTo>
                <a:lnTo>
                  <a:pt x="509003" y="70218"/>
                </a:lnTo>
                <a:lnTo>
                  <a:pt x="514362" y="77812"/>
                </a:lnTo>
                <a:lnTo>
                  <a:pt x="519620" y="78727"/>
                </a:lnTo>
                <a:lnTo>
                  <a:pt x="574459" y="40055"/>
                </a:lnTo>
                <a:lnTo>
                  <a:pt x="606006" y="40055"/>
                </a:lnTo>
                <a:lnTo>
                  <a:pt x="602005" y="0"/>
                </a:lnTo>
                <a:close/>
              </a:path>
            </a:pathLst>
          </a:custGeom>
          <a:solidFill>
            <a:srgbClr val="DD80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438900" y="4004738"/>
            <a:ext cx="563032" cy="56303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472770" y="4021661"/>
            <a:ext cx="499532" cy="60536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492824" y="4026496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35" y="0"/>
                </a:moveTo>
                <a:lnTo>
                  <a:pt x="183035" y="4657"/>
                </a:lnTo>
                <a:lnTo>
                  <a:pt x="140004" y="18013"/>
                </a:lnTo>
                <a:lnTo>
                  <a:pt x="101066" y="39148"/>
                </a:lnTo>
                <a:lnTo>
                  <a:pt x="67140" y="67140"/>
                </a:lnTo>
                <a:lnTo>
                  <a:pt x="39148" y="101066"/>
                </a:lnTo>
                <a:lnTo>
                  <a:pt x="18013" y="140004"/>
                </a:lnTo>
                <a:lnTo>
                  <a:pt x="4657" y="183035"/>
                </a:lnTo>
                <a:lnTo>
                  <a:pt x="0" y="229234"/>
                </a:lnTo>
                <a:lnTo>
                  <a:pt x="4657" y="275430"/>
                </a:lnTo>
                <a:lnTo>
                  <a:pt x="18013" y="318457"/>
                </a:lnTo>
                <a:lnTo>
                  <a:pt x="39148" y="357394"/>
                </a:lnTo>
                <a:lnTo>
                  <a:pt x="67140" y="391318"/>
                </a:lnTo>
                <a:lnTo>
                  <a:pt x="101066" y="419309"/>
                </a:lnTo>
                <a:lnTo>
                  <a:pt x="140004" y="440443"/>
                </a:lnTo>
                <a:lnTo>
                  <a:pt x="183035" y="453800"/>
                </a:lnTo>
                <a:lnTo>
                  <a:pt x="229235" y="458457"/>
                </a:lnTo>
                <a:lnTo>
                  <a:pt x="275430" y="453800"/>
                </a:lnTo>
                <a:lnTo>
                  <a:pt x="318457" y="440443"/>
                </a:lnTo>
                <a:lnTo>
                  <a:pt x="357394" y="419309"/>
                </a:lnTo>
                <a:lnTo>
                  <a:pt x="391318" y="391318"/>
                </a:lnTo>
                <a:lnTo>
                  <a:pt x="419309" y="357394"/>
                </a:lnTo>
                <a:lnTo>
                  <a:pt x="440443" y="318457"/>
                </a:lnTo>
                <a:lnTo>
                  <a:pt x="453800" y="275430"/>
                </a:lnTo>
                <a:lnTo>
                  <a:pt x="458457" y="229234"/>
                </a:lnTo>
                <a:lnTo>
                  <a:pt x="453800" y="183035"/>
                </a:lnTo>
                <a:lnTo>
                  <a:pt x="440443" y="140004"/>
                </a:lnTo>
                <a:lnTo>
                  <a:pt x="419309" y="101066"/>
                </a:lnTo>
                <a:lnTo>
                  <a:pt x="391318" y="67140"/>
                </a:lnTo>
                <a:lnTo>
                  <a:pt x="357394" y="39148"/>
                </a:lnTo>
                <a:lnTo>
                  <a:pt x="318457" y="18013"/>
                </a:lnTo>
                <a:lnTo>
                  <a:pt x="275430" y="4657"/>
                </a:lnTo>
                <a:lnTo>
                  <a:pt x="229235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492824" y="4026496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6652069" y="4080573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1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5664200" y="4339170"/>
            <a:ext cx="884767" cy="161712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794870" y="4359795"/>
            <a:ext cx="706120" cy="1426845"/>
          </a:xfrm>
          <a:custGeom>
            <a:avLst/>
            <a:gdLst/>
            <a:ahLst/>
            <a:cxnLst/>
            <a:rect l="l" t="t" r="r" b="b"/>
            <a:pathLst>
              <a:path w="706120" h="1426845">
                <a:moveTo>
                  <a:pt x="12750" y="1309243"/>
                </a:moveTo>
                <a:lnTo>
                  <a:pt x="3467" y="1309954"/>
                </a:lnTo>
                <a:lnTo>
                  <a:pt x="0" y="1314005"/>
                </a:lnTo>
                <a:lnTo>
                  <a:pt x="8661" y="1426362"/>
                </a:lnTo>
                <a:lnTo>
                  <a:pt x="67327" y="1386954"/>
                </a:lnTo>
                <a:lnTo>
                  <a:pt x="37109" y="1386954"/>
                </a:lnTo>
                <a:lnTo>
                  <a:pt x="40665" y="1379613"/>
                </a:lnTo>
                <a:lnTo>
                  <a:pt x="21958" y="1379613"/>
                </a:lnTo>
                <a:lnTo>
                  <a:pt x="16802" y="1312710"/>
                </a:lnTo>
                <a:lnTo>
                  <a:pt x="12750" y="1309243"/>
                </a:lnTo>
                <a:close/>
              </a:path>
              <a:path w="706120" h="1426845">
                <a:moveTo>
                  <a:pt x="92811" y="1349540"/>
                </a:moveTo>
                <a:lnTo>
                  <a:pt x="37109" y="1386954"/>
                </a:lnTo>
                <a:lnTo>
                  <a:pt x="67327" y="1386954"/>
                </a:lnTo>
                <a:lnTo>
                  <a:pt x="102209" y="1363522"/>
                </a:lnTo>
                <a:lnTo>
                  <a:pt x="103238" y="1358290"/>
                </a:lnTo>
                <a:lnTo>
                  <a:pt x="98044" y="1350568"/>
                </a:lnTo>
                <a:lnTo>
                  <a:pt x="92811" y="1349540"/>
                </a:lnTo>
                <a:close/>
              </a:path>
              <a:path w="706120" h="1426845">
                <a:moveTo>
                  <a:pt x="690372" y="0"/>
                </a:moveTo>
                <a:lnTo>
                  <a:pt x="21958" y="1379613"/>
                </a:lnTo>
                <a:lnTo>
                  <a:pt x="40665" y="1379613"/>
                </a:lnTo>
                <a:lnTo>
                  <a:pt x="705535" y="7353"/>
                </a:lnTo>
                <a:lnTo>
                  <a:pt x="690372" y="0"/>
                </a:lnTo>
                <a:close/>
              </a:path>
            </a:pathLst>
          </a:custGeom>
          <a:solidFill>
            <a:srgbClr val="DD80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175500" y="4301066"/>
            <a:ext cx="1020232" cy="96943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314603" y="4316260"/>
            <a:ext cx="830580" cy="784860"/>
          </a:xfrm>
          <a:custGeom>
            <a:avLst/>
            <a:gdLst/>
            <a:ahLst/>
            <a:cxnLst/>
            <a:rect l="l" t="t" r="r" b="b"/>
            <a:pathLst>
              <a:path w="830579" h="784860">
                <a:moveTo>
                  <a:pt x="36499" y="673925"/>
                </a:moveTo>
                <a:lnTo>
                  <a:pt x="31813" y="676478"/>
                </a:lnTo>
                <a:lnTo>
                  <a:pt x="0" y="784580"/>
                </a:lnTo>
                <a:lnTo>
                  <a:pt x="109766" y="759066"/>
                </a:lnTo>
                <a:lnTo>
                  <a:pt x="110518" y="757859"/>
                </a:lnTo>
                <a:lnTo>
                  <a:pt x="40589" y="757859"/>
                </a:lnTo>
                <a:lnTo>
                  <a:pt x="53573" y="745604"/>
                </a:lnTo>
                <a:lnTo>
                  <a:pt x="29032" y="745604"/>
                </a:lnTo>
                <a:lnTo>
                  <a:pt x="47967" y="681227"/>
                </a:lnTo>
                <a:lnTo>
                  <a:pt x="45415" y="676541"/>
                </a:lnTo>
                <a:lnTo>
                  <a:pt x="36499" y="673925"/>
                </a:lnTo>
                <a:close/>
              </a:path>
              <a:path w="830579" h="784860">
                <a:moveTo>
                  <a:pt x="105956" y="742657"/>
                </a:moveTo>
                <a:lnTo>
                  <a:pt x="40589" y="757859"/>
                </a:lnTo>
                <a:lnTo>
                  <a:pt x="110518" y="757859"/>
                </a:lnTo>
                <a:lnTo>
                  <a:pt x="112585" y="754545"/>
                </a:lnTo>
                <a:lnTo>
                  <a:pt x="110477" y="745477"/>
                </a:lnTo>
                <a:lnTo>
                  <a:pt x="105956" y="742657"/>
                </a:lnTo>
                <a:close/>
              </a:path>
              <a:path w="830579" h="784860">
                <a:moveTo>
                  <a:pt x="819010" y="0"/>
                </a:moveTo>
                <a:lnTo>
                  <a:pt x="29032" y="745604"/>
                </a:lnTo>
                <a:lnTo>
                  <a:pt x="53573" y="745604"/>
                </a:lnTo>
                <a:lnTo>
                  <a:pt x="830567" y="12242"/>
                </a:lnTo>
                <a:lnTo>
                  <a:pt x="819010" y="0"/>
                </a:lnTo>
                <a:close/>
              </a:path>
            </a:pathLst>
          </a:custGeom>
          <a:solidFill>
            <a:srgbClr val="DD80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828370" y="4394196"/>
            <a:ext cx="461432" cy="94403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876212" y="4414977"/>
            <a:ext cx="297180" cy="753110"/>
          </a:xfrm>
          <a:custGeom>
            <a:avLst/>
            <a:gdLst/>
            <a:ahLst/>
            <a:cxnLst/>
            <a:rect l="l" t="t" r="r" b="b"/>
            <a:pathLst>
              <a:path w="297179" h="753110">
                <a:moveTo>
                  <a:pt x="200926" y="667600"/>
                </a:moveTo>
                <a:lnTo>
                  <a:pt x="195605" y="668058"/>
                </a:lnTo>
                <a:lnTo>
                  <a:pt x="189623" y="675182"/>
                </a:lnTo>
                <a:lnTo>
                  <a:pt x="190080" y="680491"/>
                </a:lnTo>
                <a:lnTo>
                  <a:pt x="276339" y="753021"/>
                </a:lnTo>
                <a:lnTo>
                  <a:pt x="284221" y="710780"/>
                </a:lnTo>
                <a:lnTo>
                  <a:pt x="252285" y="710780"/>
                </a:lnTo>
                <a:lnTo>
                  <a:pt x="200926" y="667600"/>
                </a:lnTo>
                <a:close/>
              </a:path>
              <a:path w="297179" h="753110">
                <a:moveTo>
                  <a:pt x="15862" y="0"/>
                </a:moveTo>
                <a:lnTo>
                  <a:pt x="0" y="5676"/>
                </a:lnTo>
                <a:lnTo>
                  <a:pt x="252285" y="710780"/>
                </a:lnTo>
                <a:lnTo>
                  <a:pt x="284221" y="710780"/>
                </a:lnTo>
                <a:lnTo>
                  <a:pt x="285281" y="705104"/>
                </a:lnTo>
                <a:lnTo>
                  <a:pt x="268147" y="705104"/>
                </a:lnTo>
                <a:lnTo>
                  <a:pt x="15862" y="0"/>
                </a:lnTo>
                <a:close/>
              </a:path>
              <a:path w="297179" h="753110">
                <a:moveTo>
                  <a:pt x="284848" y="636130"/>
                </a:moveTo>
                <a:lnTo>
                  <a:pt x="280454" y="639140"/>
                </a:lnTo>
                <a:lnTo>
                  <a:pt x="268147" y="705104"/>
                </a:lnTo>
                <a:lnTo>
                  <a:pt x="285281" y="705104"/>
                </a:lnTo>
                <a:lnTo>
                  <a:pt x="297014" y="642226"/>
                </a:lnTo>
                <a:lnTo>
                  <a:pt x="293992" y="637832"/>
                </a:lnTo>
                <a:lnTo>
                  <a:pt x="284848" y="636130"/>
                </a:lnTo>
                <a:close/>
              </a:path>
            </a:pathLst>
          </a:custGeom>
          <a:solidFill>
            <a:srgbClr val="DD80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412570" y="4224861"/>
            <a:ext cx="1083732" cy="103716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465148" y="4389463"/>
            <a:ext cx="836930" cy="791210"/>
          </a:xfrm>
          <a:custGeom>
            <a:avLst/>
            <a:gdLst/>
            <a:ahLst/>
            <a:cxnLst/>
            <a:rect l="l" t="t" r="r" b="b"/>
            <a:pathLst>
              <a:path w="836929" h="791210">
                <a:moveTo>
                  <a:pt x="820649" y="53466"/>
                </a:moveTo>
                <a:lnTo>
                  <a:pt x="755192" y="53466"/>
                </a:lnTo>
                <a:lnTo>
                  <a:pt x="0" y="766241"/>
                </a:lnTo>
                <a:lnTo>
                  <a:pt x="23126" y="790740"/>
                </a:lnTo>
                <a:lnTo>
                  <a:pt x="778319" y="77965"/>
                </a:lnTo>
                <a:lnTo>
                  <a:pt x="813440" y="77965"/>
                </a:lnTo>
                <a:lnTo>
                  <a:pt x="820649" y="53466"/>
                </a:lnTo>
                <a:close/>
              </a:path>
              <a:path w="836929" h="791210">
                <a:moveTo>
                  <a:pt x="813440" y="77965"/>
                </a:moveTo>
                <a:lnTo>
                  <a:pt x="778319" y="77965"/>
                </a:lnTo>
                <a:lnTo>
                  <a:pt x="762876" y="130441"/>
                </a:lnTo>
                <a:lnTo>
                  <a:pt x="762293" y="137106"/>
                </a:lnTo>
                <a:lnTo>
                  <a:pt x="764244" y="143262"/>
                </a:lnTo>
                <a:lnTo>
                  <a:pt x="768362" y="148236"/>
                </a:lnTo>
                <a:lnTo>
                  <a:pt x="774280" y="151358"/>
                </a:lnTo>
                <a:lnTo>
                  <a:pt x="780946" y="151941"/>
                </a:lnTo>
                <a:lnTo>
                  <a:pt x="787101" y="149990"/>
                </a:lnTo>
                <a:lnTo>
                  <a:pt x="792075" y="145872"/>
                </a:lnTo>
                <a:lnTo>
                  <a:pt x="795197" y="139953"/>
                </a:lnTo>
                <a:lnTo>
                  <a:pt x="813440" y="77965"/>
                </a:lnTo>
                <a:close/>
              </a:path>
              <a:path w="836929" h="791210">
                <a:moveTo>
                  <a:pt x="836383" y="0"/>
                </a:moveTo>
                <a:lnTo>
                  <a:pt x="694283" y="33032"/>
                </a:lnTo>
                <a:lnTo>
                  <a:pt x="688200" y="35808"/>
                </a:lnTo>
                <a:lnTo>
                  <a:pt x="683804" y="40538"/>
                </a:lnTo>
                <a:lnTo>
                  <a:pt x="681501" y="46573"/>
                </a:lnTo>
                <a:lnTo>
                  <a:pt x="681697" y="53263"/>
                </a:lnTo>
                <a:lnTo>
                  <a:pt x="684471" y="59346"/>
                </a:lnTo>
                <a:lnTo>
                  <a:pt x="689197" y="63742"/>
                </a:lnTo>
                <a:lnTo>
                  <a:pt x="695228" y="66045"/>
                </a:lnTo>
                <a:lnTo>
                  <a:pt x="701916" y="65849"/>
                </a:lnTo>
                <a:lnTo>
                  <a:pt x="755192" y="53466"/>
                </a:lnTo>
                <a:lnTo>
                  <a:pt x="820649" y="53466"/>
                </a:lnTo>
                <a:lnTo>
                  <a:pt x="83638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756400" y="4089400"/>
            <a:ext cx="1380070" cy="3937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951205" y="4143514"/>
            <a:ext cx="1122680" cy="177165"/>
          </a:xfrm>
          <a:custGeom>
            <a:avLst/>
            <a:gdLst/>
            <a:ahLst/>
            <a:cxnLst/>
            <a:rect l="l" t="t" r="r" b="b"/>
            <a:pathLst>
              <a:path w="1122679" h="177164">
                <a:moveTo>
                  <a:pt x="131899" y="25469"/>
                </a:moveTo>
                <a:lnTo>
                  <a:pt x="125441" y="25596"/>
                </a:lnTo>
                <a:lnTo>
                  <a:pt x="119316" y="28282"/>
                </a:lnTo>
                <a:lnTo>
                  <a:pt x="0" y="112217"/>
                </a:lnTo>
                <a:lnTo>
                  <a:pt x="133896" y="175767"/>
                </a:lnTo>
                <a:lnTo>
                  <a:pt x="136093" y="176288"/>
                </a:lnTo>
                <a:lnTo>
                  <a:pt x="144843" y="176669"/>
                </a:lnTo>
                <a:lnTo>
                  <a:pt x="151244" y="173075"/>
                </a:lnTo>
                <a:lnTo>
                  <a:pt x="154228" y="166776"/>
                </a:lnTo>
                <a:lnTo>
                  <a:pt x="155843" y="160283"/>
                </a:lnTo>
                <a:lnTo>
                  <a:pt x="154878" y="153898"/>
                </a:lnTo>
                <a:lnTo>
                  <a:pt x="151590" y="148341"/>
                </a:lnTo>
                <a:lnTo>
                  <a:pt x="146240" y="144335"/>
                </a:lnTo>
                <a:lnTo>
                  <a:pt x="96812" y="120878"/>
                </a:lnTo>
                <a:lnTo>
                  <a:pt x="491114" y="87312"/>
                </a:lnTo>
                <a:lnTo>
                  <a:pt x="93954" y="87312"/>
                </a:lnTo>
                <a:lnTo>
                  <a:pt x="138696" y="55841"/>
                </a:lnTo>
                <a:lnTo>
                  <a:pt x="143304" y="50983"/>
                </a:lnTo>
                <a:lnTo>
                  <a:pt x="145608" y="44950"/>
                </a:lnTo>
                <a:lnTo>
                  <a:pt x="145479" y="38495"/>
                </a:lnTo>
                <a:lnTo>
                  <a:pt x="142786" y="32372"/>
                </a:lnTo>
                <a:lnTo>
                  <a:pt x="137933" y="27772"/>
                </a:lnTo>
                <a:lnTo>
                  <a:pt x="131899" y="25469"/>
                </a:lnTo>
                <a:close/>
              </a:path>
              <a:path w="1122679" h="177164">
                <a:moveTo>
                  <a:pt x="1119619" y="0"/>
                </a:moveTo>
                <a:lnTo>
                  <a:pt x="93954" y="87312"/>
                </a:lnTo>
                <a:lnTo>
                  <a:pt x="491114" y="87312"/>
                </a:lnTo>
                <a:lnTo>
                  <a:pt x="1122476" y="33566"/>
                </a:lnTo>
                <a:lnTo>
                  <a:pt x="11196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407400" y="4301066"/>
            <a:ext cx="618067" cy="96943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456155" y="4318355"/>
            <a:ext cx="433705" cy="782955"/>
          </a:xfrm>
          <a:custGeom>
            <a:avLst/>
            <a:gdLst/>
            <a:ahLst/>
            <a:cxnLst/>
            <a:rect l="l" t="t" r="r" b="b"/>
            <a:pathLst>
              <a:path w="433704" h="782954">
                <a:moveTo>
                  <a:pt x="342442" y="709637"/>
                </a:moveTo>
                <a:lnTo>
                  <a:pt x="337261" y="710907"/>
                </a:lnTo>
                <a:lnTo>
                  <a:pt x="332435" y="718858"/>
                </a:lnTo>
                <a:lnTo>
                  <a:pt x="333705" y="724039"/>
                </a:lnTo>
                <a:lnTo>
                  <a:pt x="430060" y="782497"/>
                </a:lnTo>
                <a:lnTo>
                  <a:pt x="431226" y="744448"/>
                </a:lnTo>
                <a:lnTo>
                  <a:pt x="399821" y="744448"/>
                </a:lnTo>
                <a:lnTo>
                  <a:pt x="342442" y="709637"/>
                </a:lnTo>
                <a:close/>
              </a:path>
              <a:path w="433704" h="782954">
                <a:moveTo>
                  <a:pt x="14808" y="0"/>
                </a:moveTo>
                <a:lnTo>
                  <a:pt x="0" y="8039"/>
                </a:lnTo>
                <a:lnTo>
                  <a:pt x="399821" y="744448"/>
                </a:lnTo>
                <a:lnTo>
                  <a:pt x="431226" y="744448"/>
                </a:lnTo>
                <a:lnTo>
                  <a:pt x="431473" y="736409"/>
                </a:lnTo>
                <a:lnTo>
                  <a:pt x="414616" y="736409"/>
                </a:lnTo>
                <a:lnTo>
                  <a:pt x="14808" y="0"/>
                </a:lnTo>
                <a:close/>
              </a:path>
              <a:path w="433704" h="782954">
                <a:moveTo>
                  <a:pt x="420560" y="665683"/>
                </a:moveTo>
                <a:lnTo>
                  <a:pt x="416674" y="669340"/>
                </a:lnTo>
                <a:lnTo>
                  <a:pt x="414616" y="736409"/>
                </a:lnTo>
                <a:lnTo>
                  <a:pt x="431473" y="736409"/>
                </a:lnTo>
                <a:lnTo>
                  <a:pt x="433514" y="669848"/>
                </a:lnTo>
                <a:lnTo>
                  <a:pt x="429869" y="665962"/>
                </a:lnTo>
                <a:lnTo>
                  <a:pt x="420560" y="665683"/>
                </a:lnTo>
                <a:close/>
              </a:path>
            </a:pathLst>
          </a:custGeom>
          <a:solidFill>
            <a:srgbClr val="DD80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488770" y="5223933"/>
            <a:ext cx="1308100" cy="275167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543851" y="5274183"/>
            <a:ext cx="1113155" cy="113030"/>
          </a:xfrm>
          <a:custGeom>
            <a:avLst/>
            <a:gdLst/>
            <a:ahLst/>
            <a:cxnLst/>
            <a:rect l="l" t="t" r="r" b="b"/>
            <a:pathLst>
              <a:path w="1113154" h="113029">
                <a:moveTo>
                  <a:pt x="1015530" y="0"/>
                </a:moveTo>
                <a:lnTo>
                  <a:pt x="1011364" y="1104"/>
                </a:lnTo>
                <a:lnTo>
                  <a:pt x="1009484" y="2438"/>
                </a:lnTo>
                <a:lnTo>
                  <a:pt x="1005967" y="8470"/>
                </a:lnTo>
                <a:lnTo>
                  <a:pt x="1007325" y="13627"/>
                </a:lnTo>
                <a:lnTo>
                  <a:pt x="1065288" y="47434"/>
                </a:lnTo>
                <a:lnTo>
                  <a:pt x="0" y="47447"/>
                </a:lnTo>
                <a:lnTo>
                  <a:pt x="0" y="64287"/>
                </a:lnTo>
                <a:lnTo>
                  <a:pt x="1065288" y="64287"/>
                </a:lnTo>
                <a:lnTo>
                  <a:pt x="1007325" y="98094"/>
                </a:lnTo>
                <a:lnTo>
                  <a:pt x="1005967" y="103251"/>
                </a:lnTo>
                <a:lnTo>
                  <a:pt x="1010653" y="111290"/>
                </a:lnTo>
                <a:lnTo>
                  <a:pt x="1015809" y="112649"/>
                </a:lnTo>
                <a:lnTo>
                  <a:pt x="1113154" y="55867"/>
                </a:lnTo>
                <a:lnTo>
                  <a:pt x="1017816" y="254"/>
                </a:lnTo>
                <a:lnTo>
                  <a:pt x="1015530" y="0"/>
                </a:lnTo>
                <a:close/>
              </a:path>
            </a:pathLst>
          </a:custGeom>
          <a:solidFill>
            <a:srgbClr val="DD80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819900" y="4385733"/>
            <a:ext cx="2099729" cy="101176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877773" y="4402213"/>
            <a:ext cx="1846580" cy="786765"/>
          </a:xfrm>
          <a:custGeom>
            <a:avLst/>
            <a:gdLst/>
            <a:ahLst/>
            <a:cxnLst/>
            <a:rect l="l" t="t" r="r" b="b"/>
            <a:pathLst>
              <a:path w="1846579" h="786764">
                <a:moveTo>
                  <a:pt x="12725" y="0"/>
                </a:moveTo>
                <a:lnTo>
                  <a:pt x="0" y="31203"/>
                </a:lnTo>
                <a:lnTo>
                  <a:pt x="1751393" y="745223"/>
                </a:lnTo>
                <a:lnTo>
                  <a:pt x="1697227" y="752906"/>
                </a:lnTo>
                <a:lnTo>
                  <a:pt x="1690925" y="755140"/>
                </a:lnTo>
                <a:lnTo>
                  <a:pt x="1686134" y="759469"/>
                </a:lnTo>
                <a:lnTo>
                  <a:pt x="1683315" y="765279"/>
                </a:lnTo>
                <a:lnTo>
                  <a:pt x="1682927" y="771956"/>
                </a:lnTo>
                <a:lnTo>
                  <a:pt x="1685159" y="778261"/>
                </a:lnTo>
                <a:lnTo>
                  <a:pt x="1689484" y="783056"/>
                </a:lnTo>
                <a:lnTo>
                  <a:pt x="1695290" y="785879"/>
                </a:lnTo>
                <a:lnTo>
                  <a:pt x="1701965" y="786269"/>
                </a:lnTo>
                <a:lnTo>
                  <a:pt x="1846402" y="765771"/>
                </a:lnTo>
                <a:lnTo>
                  <a:pt x="1806607" y="714032"/>
                </a:lnTo>
                <a:lnTo>
                  <a:pt x="1764106" y="714032"/>
                </a:lnTo>
                <a:lnTo>
                  <a:pt x="12725" y="0"/>
                </a:lnTo>
                <a:close/>
              </a:path>
              <a:path w="1846579" h="786764">
                <a:moveTo>
                  <a:pt x="1746296" y="643699"/>
                </a:moveTo>
                <a:lnTo>
                  <a:pt x="1739849" y="644101"/>
                </a:lnTo>
                <a:lnTo>
                  <a:pt x="1733842" y="647052"/>
                </a:lnTo>
                <a:lnTo>
                  <a:pt x="1729456" y="652095"/>
                </a:lnTo>
                <a:lnTo>
                  <a:pt x="1727414" y="658220"/>
                </a:lnTo>
                <a:lnTo>
                  <a:pt x="1727818" y="664667"/>
                </a:lnTo>
                <a:lnTo>
                  <a:pt x="1730768" y="670674"/>
                </a:lnTo>
                <a:lnTo>
                  <a:pt x="1764106" y="714032"/>
                </a:lnTo>
                <a:lnTo>
                  <a:pt x="1806607" y="714032"/>
                </a:lnTo>
                <a:lnTo>
                  <a:pt x="1757464" y="650138"/>
                </a:lnTo>
                <a:lnTo>
                  <a:pt x="1752421" y="645744"/>
                </a:lnTo>
                <a:lnTo>
                  <a:pt x="1746296" y="6436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066370" y="5164666"/>
            <a:ext cx="1214967" cy="71543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120472" y="5317045"/>
            <a:ext cx="965200" cy="484505"/>
          </a:xfrm>
          <a:custGeom>
            <a:avLst/>
            <a:gdLst/>
            <a:ahLst/>
            <a:cxnLst/>
            <a:rect l="l" t="t" r="r" b="b"/>
            <a:pathLst>
              <a:path w="965200" h="484504">
                <a:moveTo>
                  <a:pt x="810348" y="0"/>
                </a:moveTo>
                <a:lnTo>
                  <a:pt x="802208" y="6896"/>
                </a:lnTo>
                <a:lnTo>
                  <a:pt x="800646" y="25425"/>
                </a:lnTo>
                <a:lnTo>
                  <a:pt x="807542" y="33578"/>
                </a:lnTo>
                <a:lnTo>
                  <a:pt x="871321" y="38925"/>
                </a:lnTo>
                <a:lnTo>
                  <a:pt x="0" y="453872"/>
                </a:lnTo>
                <a:lnTo>
                  <a:pt x="14490" y="484289"/>
                </a:lnTo>
                <a:lnTo>
                  <a:pt x="885799" y="69342"/>
                </a:lnTo>
                <a:lnTo>
                  <a:pt x="926569" y="69342"/>
                </a:lnTo>
                <a:lnTo>
                  <a:pt x="964996" y="12966"/>
                </a:lnTo>
                <a:lnTo>
                  <a:pt x="810348" y="0"/>
                </a:lnTo>
                <a:close/>
              </a:path>
              <a:path w="965200" h="484504">
                <a:moveTo>
                  <a:pt x="926569" y="69342"/>
                </a:moveTo>
                <a:lnTo>
                  <a:pt x="885799" y="69342"/>
                </a:lnTo>
                <a:lnTo>
                  <a:pt x="854989" y="114541"/>
                </a:lnTo>
                <a:lnTo>
                  <a:pt x="852394" y="120702"/>
                </a:lnTo>
                <a:lnTo>
                  <a:pt x="852362" y="127158"/>
                </a:lnTo>
                <a:lnTo>
                  <a:pt x="854751" y="133157"/>
                </a:lnTo>
                <a:lnTo>
                  <a:pt x="859421" y="137947"/>
                </a:lnTo>
                <a:lnTo>
                  <a:pt x="865589" y="140548"/>
                </a:lnTo>
                <a:lnTo>
                  <a:pt x="872048" y="140579"/>
                </a:lnTo>
                <a:lnTo>
                  <a:pt x="878045" y="138186"/>
                </a:lnTo>
                <a:lnTo>
                  <a:pt x="882827" y="133515"/>
                </a:lnTo>
                <a:lnTo>
                  <a:pt x="926569" y="6934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138329" y="5384796"/>
            <a:ext cx="2726270" cy="65193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193370" y="5453519"/>
            <a:ext cx="2531110" cy="503555"/>
          </a:xfrm>
          <a:custGeom>
            <a:avLst/>
            <a:gdLst/>
            <a:ahLst/>
            <a:cxnLst/>
            <a:rect l="l" t="t" r="r" b="b"/>
            <a:pathLst>
              <a:path w="2531109" h="503554">
                <a:moveTo>
                  <a:pt x="2424899" y="0"/>
                </a:moveTo>
                <a:lnTo>
                  <a:pt x="2420061" y="2247"/>
                </a:lnTo>
                <a:lnTo>
                  <a:pt x="2416873" y="10985"/>
                </a:lnTo>
                <a:lnTo>
                  <a:pt x="2419121" y="15824"/>
                </a:lnTo>
                <a:lnTo>
                  <a:pt x="2482176" y="38811"/>
                </a:lnTo>
                <a:lnTo>
                  <a:pt x="0" y="486409"/>
                </a:lnTo>
                <a:lnTo>
                  <a:pt x="2984" y="502983"/>
                </a:lnTo>
                <a:lnTo>
                  <a:pt x="2485161" y="55384"/>
                </a:lnTo>
                <a:lnTo>
                  <a:pt x="2511119" y="55384"/>
                </a:lnTo>
                <a:lnTo>
                  <a:pt x="2530779" y="38607"/>
                </a:lnTo>
                <a:lnTo>
                  <a:pt x="2424899" y="0"/>
                </a:lnTo>
                <a:close/>
              </a:path>
              <a:path w="2531109" h="503554">
                <a:moveTo>
                  <a:pt x="2511119" y="55384"/>
                </a:moveTo>
                <a:lnTo>
                  <a:pt x="2485161" y="55384"/>
                </a:lnTo>
                <a:lnTo>
                  <a:pt x="2434120" y="98958"/>
                </a:lnTo>
                <a:lnTo>
                  <a:pt x="2433701" y="104267"/>
                </a:lnTo>
                <a:lnTo>
                  <a:pt x="2439733" y="111340"/>
                </a:lnTo>
                <a:lnTo>
                  <a:pt x="2445054" y="111760"/>
                </a:lnTo>
                <a:lnTo>
                  <a:pt x="2511119" y="55384"/>
                </a:lnTo>
                <a:close/>
              </a:path>
            </a:pathLst>
          </a:custGeom>
          <a:solidFill>
            <a:srgbClr val="DD80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930900" y="5528733"/>
            <a:ext cx="3018370" cy="808567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127648" y="5542750"/>
            <a:ext cx="2762250" cy="616585"/>
          </a:xfrm>
          <a:custGeom>
            <a:avLst/>
            <a:gdLst/>
            <a:ahLst/>
            <a:cxnLst/>
            <a:rect l="l" t="t" r="r" b="b"/>
            <a:pathLst>
              <a:path w="2762250" h="616585">
                <a:moveTo>
                  <a:pt x="121351" y="466588"/>
                </a:moveTo>
                <a:lnTo>
                  <a:pt x="114952" y="467441"/>
                </a:lnTo>
                <a:lnTo>
                  <a:pt x="109169" y="470801"/>
                </a:lnTo>
                <a:lnTo>
                  <a:pt x="0" y="567562"/>
                </a:lnTo>
                <a:lnTo>
                  <a:pt x="140169" y="615721"/>
                </a:lnTo>
                <a:lnTo>
                  <a:pt x="142417" y="615988"/>
                </a:lnTo>
                <a:lnTo>
                  <a:pt x="151142" y="615391"/>
                </a:lnTo>
                <a:lnTo>
                  <a:pt x="157111" y="611111"/>
                </a:lnTo>
                <a:lnTo>
                  <a:pt x="159372" y="604507"/>
                </a:lnTo>
                <a:lnTo>
                  <a:pt x="160250" y="597875"/>
                </a:lnTo>
                <a:lnTo>
                  <a:pt x="158575" y="591640"/>
                </a:lnTo>
                <a:lnTo>
                  <a:pt x="154686" y="586488"/>
                </a:lnTo>
                <a:lnTo>
                  <a:pt x="148920" y="583107"/>
                </a:lnTo>
                <a:lnTo>
                  <a:pt x="97180" y="565327"/>
                </a:lnTo>
                <a:lnTo>
                  <a:pt x="262545" y="532295"/>
                </a:lnTo>
                <a:lnTo>
                  <a:pt x="90576" y="532295"/>
                </a:lnTo>
                <a:lnTo>
                  <a:pt x="131521" y="496011"/>
                </a:lnTo>
                <a:lnTo>
                  <a:pt x="135547" y="490671"/>
                </a:lnTo>
                <a:lnTo>
                  <a:pt x="137156" y="484417"/>
                </a:lnTo>
                <a:lnTo>
                  <a:pt x="136303" y="478014"/>
                </a:lnTo>
                <a:lnTo>
                  <a:pt x="132943" y="472224"/>
                </a:lnTo>
                <a:lnTo>
                  <a:pt x="127603" y="468197"/>
                </a:lnTo>
                <a:lnTo>
                  <a:pt x="121351" y="466588"/>
                </a:lnTo>
                <a:close/>
              </a:path>
              <a:path w="2762250" h="616585">
                <a:moveTo>
                  <a:pt x="2755252" y="0"/>
                </a:moveTo>
                <a:lnTo>
                  <a:pt x="90576" y="532295"/>
                </a:lnTo>
                <a:lnTo>
                  <a:pt x="262545" y="532295"/>
                </a:lnTo>
                <a:lnTo>
                  <a:pt x="2761843" y="33045"/>
                </a:lnTo>
                <a:lnTo>
                  <a:pt x="275525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 txBox="1"/>
          <p:nvPr/>
        </p:nvSpPr>
        <p:spPr>
          <a:xfrm>
            <a:off x="7702003" y="6065170"/>
            <a:ext cx="61023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solidFill>
                  <a:srgbClr val="FF0000"/>
                </a:solidFill>
                <a:latin typeface="Garamond"/>
                <a:cs typeface="Garamond"/>
              </a:rPr>
              <a:t>circ</a:t>
            </a:r>
            <a:r>
              <a:rPr dirty="0" sz="1900" spc="5">
                <a:solidFill>
                  <a:srgbClr val="FF0000"/>
                </a:solidFill>
                <a:latin typeface="Garamond"/>
                <a:cs typeface="Garamond"/>
              </a:rPr>
              <a:t>u</a:t>
            </a:r>
            <a:r>
              <a:rPr dirty="0" sz="1900">
                <a:solidFill>
                  <a:srgbClr val="FF0000"/>
                </a:solidFill>
                <a:latin typeface="Garamond"/>
                <a:cs typeface="Garamond"/>
              </a:rPr>
              <a:t>it</a:t>
            </a:r>
            <a:endParaRPr sz="19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850" y="627138"/>
            <a:ext cx="262255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/>
              <a:t>Complete</a:t>
            </a:r>
            <a:r>
              <a:rPr dirty="0" sz="3200" spc="-85"/>
              <a:t> </a:t>
            </a:r>
            <a:r>
              <a:rPr dirty="0" sz="3200" spc="-10"/>
              <a:t>graph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092200" y="2002370"/>
            <a:ext cx="8978900" cy="1782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17600" y="2404541"/>
            <a:ext cx="6307670" cy="1490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45522" y="2021979"/>
            <a:ext cx="8873490" cy="1679575"/>
          </a:xfrm>
          <a:custGeom>
            <a:avLst/>
            <a:gdLst/>
            <a:ahLst/>
            <a:cxnLst/>
            <a:rect l="l" t="t" r="r" b="b"/>
            <a:pathLst>
              <a:path w="8873490" h="1679575">
                <a:moveTo>
                  <a:pt x="8593256" y="0"/>
                </a:moveTo>
                <a:lnTo>
                  <a:pt x="279836" y="0"/>
                </a:lnTo>
                <a:lnTo>
                  <a:pt x="234446" y="3662"/>
                </a:lnTo>
                <a:lnTo>
                  <a:pt x="191388" y="14266"/>
                </a:lnTo>
                <a:lnTo>
                  <a:pt x="151237" y="31234"/>
                </a:lnTo>
                <a:lnTo>
                  <a:pt x="114570" y="53991"/>
                </a:lnTo>
                <a:lnTo>
                  <a:pt x="81963" y="81961"/>
                </a:lnTo>
                <a:lnTo>
                  <a:pt x="53993" y="114567"/>
                </a:lnTo>
                <a:lnTo>
                  <a:pt x="31235" y="151233"/>
                </a:lnTo>
                <a:lnTo>
                  <a:pt x="14266" y="191383"/>
                </a:lnTo>
                <a:lnTo>
                  <a:pt x="3662" y="234441"/>
                </a:lnTo>
                <a:lnTo>
                  <a:pt x="0" y="279831"/>
                </a:lnTo>
                <a:lnTo>
                  <a:pt x="0" y="1399146"/>
                </a:lnTo>
                <a:lnTo>
                  <a:pt x="3662" y="1444539"/>
                </a:lnTo>
                <a:lnTo>
                  <a:pt x="14266" y="1487600"/>
                </a:lnTo>
                <a:lnTo>
                  <a:pt x="31235" y="1527753"/>
                </a:lnTo>
                <a:lnTo>
                  <a:pt x="53993" y="1564421"/>
                </a:lnTo>
                <a:lnTo>
                  <a:pt x="81963" y="1597028"/>
                </a:lnTo>
                <a:lnTo>
                  <a:pt x="114570" y="1624998"/>
                </a:lnTo>
                <a:lnTo>
                  <a:pt x="151237" y="1647756"/>
                </a:lnTo>
                <a:lnTo>
                  <a:pt x="191388" y="1664724"/>
                </a:lnTo>
                <a:lnTo>
                  <a:pt x="234446" y="1675328"/>
                </a:lnTo>
                <a:lnTo>
                  <a:pt x="279836" y="1678990"/>
                </a:lnTo>
                <a:lnTo>
                  <a:pt x="8593256" y="1678990"/>
                </a:lnTo>
                <a:lnTo>
                  <a:pt x="8638650" y="1675328"/>
                </a:lnTo>
                <a:lnTo>
                  <a:pt x="8681711" y="1664724"/>
                </a:lnTo>
                <a:lnTo>
                  <a:pt x="8721863" y="1647756"/>
                </a:lnTo>
                <a:lnTo>
                  <a:pt x="8758531" y="1624998"/>
                </a:lnTo>
                <a:lnTo>
                  <a:pt x="8791138" y="1597028"/>
                </a:lnTo>
                <a:lnTo>
                  <a:pt x="8819109" y="1564421"/>
                </a:lnTo>
                <a:lnTo>
                  <a:pt x="8841866" y="1527753"/>
                </a:lnTo>
                <a:lnTo>
                  <a:pt x="8858835" y="1487600"/>
                </a:lnTo>
                <a:lnTo>
                  <a:pt x="8869438" y="1444539"/>
                </a:lnTo>
                <a:lnTo>
                  <a:pt x="8873101" y="1399146"/>
                </a:lnTo>
                <a:lnTo>
                  <a:pt x="8873101" y="279831"/>
                </a:lnTo>
                <a:lnTo>
                  <a:pt x="8869438" y="234441"/>
                </a:lnTo>
                <a:lnTo>
                  <a:pt x="8858835" y="191383"/>
                </a:lnTo>
                <a:lnTo>
                  <a:pt x="8841866" y="151233"/>
                </a:lnTo>
                <a:lnTo>
                  <a:pt x="8819109" y="114567"/>
                </a:lnTo>
                <a:lnTo>
                  <a:pt x="8791138" y="81961"/>
                </a:lnTo>
                <a:lnTo>
                  <a:pt x="8758531" y="53991"/>
                </a:lnTo>
                <a:lnTo>
                  <a:pt x="8721863" y="31234"/>
                </a:lnTo>
                <a:lnTo>
                  <a:pt x="8681711" y="14266"/>
                </a:lnTo>
                <a:lnTo>
                  <a:pt x="8638650" y="3662"/>
                </a:lnTo>
                <a:lnTo>
                  <a:pt x="8593256" y="0"/>
                </a:lnTo>
                <a:close/>
              </a:path>
            </a:pathLst>
          </a:custGeom>
          <a:solidFill>
            <a:srgbClr val="C9CD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45522" y="2021979"/>
            <a:ext cx="8873490" cy="1679575"/>
          </a:xfrm>
          <a:custGeom>
            <a:avLst/>
            <a:gdLst/>
            <a:ahLst/>
            <a:cxnLst/>
            <a:rect l="l" t="t" r="r" b="b"/>
            <a:pathLst>
              <a:path w="8873490" h="1679575">
                <a:moveTo>
                  <a:pt x="0" y="279837"/>
                </a:moveTo>
                <a:lnTo>
                  <a:pt x="3662" y="234446"/>
                </a:lnTo>
                <a:lnTo>
                  <a:pt x="14266" y="191387"/>
                </a:lnTo>
                <a:lnTo>
                  <a:pt x="31234" y="151236"/>
                </a:lnTo>
                <a:lnTo>
                  <a:pt x="53992" y="114569"/>
                </a:lnTo>
                <a:lnTo>
                  <a:pt x="81961" y="81962"/>
                </a:lnTo>
                <a:lnTo>
                  <a:pt x="114568" y="53992"/>
                </a:lnTo>
                <a:lnTo>
                  <a:pt x="151235" y="31234"/>
                </a:lnTo>
                <a:lnTo>
                  <a:pt x="191386" y="14266"/>
                </a:lnTo>
                <a:lnTo>
                  <a:pt x="234445" y="3662"/>
                </a:lnTo>
                <a:lnTo>
                  <a:pt x="279836" y="0"/>
                </a:lnTo>
                <a:lnTo>
                  <a:pt x="8593264" y="0"/>
                </a:lnTo>
                <a:lnTo>
                  <a:pt x="8638655" y="3662"/>
                </a:lnTo>
                <a:lnTo>
                  <a:pt x="8681714" y="14266"/>
                </a:lnTo>
                <a:lnTo>
                  <a:pt x="8721865" y="31234"/>
                </a:lnTo>
                <a:lnTo>
                  <a:pt x="8758532" y="53992"/>
                </a:lnTo>
                <a:lnTo>
                  <a:pt x="8791138" y="81962"/>
                </a:lnTo>
                <a:lnTo>
                  <a:pt x="8819108" y="114569"/>
                </a:lnTo>
                <a:lnTo>
                  <a:pt x="8841865" y="151236"/>
                </a:lnTo>
                <a:lnTo>
                  <a:pt x="8858834" y="191387"/>
                </a:lnTo>
                <a:lnTo>
                  <a:pt x="8869437" y="234446"/>
                </a:lnTo>
                <a:lnTo>
                  <a:pt x="8873100" y="279837"/>
                </a:lnTo>
                <a:lnTo>
                  <a:pt x="8873100" y="1399160"/>
                </a:lnTo>
                <a:lnTo>
                  <a:pt x="8869437" y="1444551"/>
                </a:lnTo>
                <a:lnTo>
                  <a:pt x="8858834" y="1487611"/>
                </a:lnTo>
                <a:lnTo>
                  <a:pt x="8841865" y="1527762"/>
                </a:lnTo>
                <a:lnTo>
                  <a:pt x="8819108" y="1564428"/>
                </a:lnTo>
                <a:lnTo>
                  <a:pt x="8791138" y="1597035"/>
                </a:lnTo>
                <a:lnTo>
                  <a:pt x="8758532" y="1625005"/>
                </a:lnTo>
                <a:lnTo>
                  <a:pt x="8721865" y="1647762"/>
                </a:lnTo>
                <a:lnTo>
                  <a:pt x="8681714" y="1664730"/>
                </a:lnTo>
                <a:lnTo>
                  <a:pt x="8638655" y="1675334"/>
                </a:lnTo>
                <a:lnTo>
                  <a:pt x="8593264" y="1678996"/>
                </a:lnTo>
                <a:lnTo>
                  <a:pt x="279836" y="1678996"/>
                </a:lnTo>
                <a:lnTo>
                  <a:pt x="234445" y="1675334"/>
                </a:lnTo>
                <a:lnTo>
                  <a:pt x="191386" y="1664730"/>
                </a:lnTo>
                <a:lnTo>
                  <a:pt x="151235" y="1647762"/>
                </a:lnTo>
                <a:lnTo>
                  <a:pt x="114568" y="1625005"/>
                </a:lnTo>
                <a:lnTo>
                  <a:pt x="81961" y="1597035"/>
                </a:lnTo>
                <a:lnTo>
                  <a:pt x="53992" y="1564428"/>
                </a:lnTo>
                <a:lnTo>
                  <a:pt x="31234" y="1527762"/>
                </a:lnTo>
                <a:lnTo>
                  <a:pt x="14266" y="1487611"/>
                </a:lnTo>
                <a:lnTo>
                  <a:pt x="3662" y="1444551"/>
                </a:lnTo>
                <a:lnTo>
                  <a:pt x="0" y="1399160"/>
                </a:lnTo>
                <a:lnTo>
                  <a:pt x="0" y="279837"/>
                </a:lnTo>
                <a:close/>
              </a:path>
            </a:pathLst>
          </a:custGeom>
          <a:ln w="10611">
            <a:solidFill>
              <a:srgbClr val="A5AB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39770" y="5363638"/>
            <a:ext cx="563029" cy="563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69400" y="5380566"/>
            <a:ext cx="499532" cy="6011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91828" y="5382831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38"/>
                </a:lnTo>
                <a:lnTo>
                  <a:pt x="39148" y="101062"/>
                </a:lnTo>
                <a:lnTo>
                  <a:pt x="18013" y="139999"/>
                </a:lnTo>
                <a:lnTo>
                  <a:pt x="4657" y="183026"/>
                </a:lnTo>
                <a:lnTo>
                  <a:pt x="0" y="229222"/>
                </a:lnTo>
                <a:lnTo>
                  <a:pt x="4657" y="275417"/>
                </a:lnTo>
                <a:lnTo>
                  <a:pt x="18013" y="318444"/>
                </a:lnTo>
                <a:lnTo>
                  <a:pt x="39148" y="357381"/>
                </a:lnTo>
                <a:lnTo>
                  <a:pt x="67138" y="391306"/>
                </a:lnTo>
                <a:lnTo>
                  <a:pt x="101062" y="419296"/>
                </a:lnTo>
                <a:lnTo>
                  <a:pt x="139999" y="440430"/>
                </a:lnTo>
                <a:lnTo>
                  <a:pt x="183026" y="453787"/>
                </a:lnTo>
                <a:lnTo>
                  <a:pt x="229222" y="458444"/>
                </a:lnTo>
                <a:lnTo>
                  <a:pt x="275422" y="453787"/>
                </a:lnTo>
                <a:lnTo>
                  <a:pt x="318452" y="440430"/>
                </a:lnTo>
                <a:lnTo>
                  <a:pt x="357391" y="419296"/>
                </a:lnTo>
                <a:lnTo>
                  <a:pt x="391317" y="391306"/>
                </a:lnTo>
                <a:lnTo>
                  <a:pt x="419308" y="357381"/>
                </a:lnTo>
                <a:lnTo>
                  <a:pt x="440443" y="318444"/>
                </a:lnTo>
                <a:lnTo>
                  <a:pt x="453800" y="275417"/>
                </a:lnTo>
                <a:lnTo>
                  <a:pt x="458457" y="229222"/>
                </a:lnTo>
                <a:lnTo>
                  <a:pt x="453800" y="183026"/>
                </a:lnTo>
                <a:lnTo>
                  <a:pt x="440443" y="139999"/>
                </a:lnTo>
                <a:lnTo>
                  <a:pt x="419308" y="101062"/>
                </a:lnTo>
                <a:lnTo>
                  <a:pt x="391317" y="67138"/>
                </a:lnTo>
                <a:lnTo>
                  <a:pt x="357391" y="39148"/>
                </a:lnTo>
                <a:lnTo>
                  <a:pt x="318452" y="18013"/>
                </a:lnTo>
                <a:lnTo>
                  <a:pt x="275422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191828" y="5382831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351073" y="5436895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3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69200" y="5363638"/>
            <a:ext cx="563032" cy="5630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598829" y="5380566"/>
            <a:ext cx="499532" cy="6011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620254" y="5382831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35" y="0"/>
                </a:moveTo>
                <a:lnTo>
                  <a:pt x="183035" y="4657"/>
                </a:lnTo>
                <a:lnTo>
                  <a:pt x="140004" y="18013"/>
                </a:lnTo>
                <a:lnTo>
                  <a:pt x="101066" y="39148"/>
                </a:lnTo>
                <a:lnTo>
                  <a:pt x="67140" y="67138"/>
                </a:lnTo>
                <a:lnTo>
                  <a:pt x="39148" y="101062"/>
                </a:lnTo>
                <a:lnTo>
                  <a:pt x="18013" y="139999"/>
                </a:lnTo>
                <a:lnTo>
                  <a:pt x="4657" y="183026"/>
                </a:lnTo>
                <a:lnTo>
                  <a:pt x="0" y="229222"/>
                </a:lnTo>
                <a:lnTo>
                  <a:pt x="4657" y="275417"/>
                </a:lnTo>
                <a:lnTo>
                  <a:pt x="18013" y="318444"/>
                </a:lnTo>
                <a:lnTo>
                  <a:pt x="39148" y="357381"/>
                </a:lnTo>
                <a:lnTo>
                  <a:pt x="67140" y="391306"/>
                </a:lnTo>
                <a:lnTo>
                  <a:pt x="101066" y="419296"/>
                </a:lnTo>
                <a:lnTo>
                  <a:pt x="140004" y="440430"/>
                </a:lnTo>
                <a:lnTo>
                  <a:pt x="183035" y="453787"/>
                </a:lnTo>
                <a:lnTo>
                  <a:pt x="229235" y="458444"/>
                </a:lnTo>
                <a:lnTo>
                  <a:pt x="275430" y="453787"/>
                </a:lnTo>
                <a:lnTo>
                  <a:pt x="318457" y="440430"/>
                </a:lnTo>
                <a:lnTo>
                  <a:pt x="357394" y="419296"/>
                </a:lnTo>
                <a:lnTo>
                  <a:pt x="391318" y="391306"/>
                </a:lnTo>
                <a:lnTo>
                  <a:pt x="419309" y="357381"/>
                </a:lnTo>
                <a:lnTo>
                  <a:pt x="440443" y="318444"/>
                </a:lnTo>
                <a:lnTo>
                  <a:pt x="453800" y="275417"/>
                </a:lnTo>
                <a:lnTo>
                  <a:pt x="458457" y="229222"/>
                </a:lnTo>
                <a:lnTo>
                  <a:pt x="453800" y="183026"/>
                </a:lnTo>
                <a:lnTo>
                  <a:pt x="440443" y="139999"/>
                </a:lnTo>
                <a:lnTo>
                  <a:pt x="419309" y="101062"/>
                </a:lnTo>
                <a:lnTo>
                  <a:pt x="391318" y="67138"/>
                </a:lnTo>
                <a:lnTo>
                  <a:pt x="357394" y="39148"/>
                </a:lnTo>
                <a:lnTo>
                  <a:pt x="318457" y="18013"/>
                </a:lnTo>
                <a:lnTo>
                  <a:pt x="275430" y="4657"/>
                </a:lnTo>
                <a:lnTo>
                  <a:pt x="229235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620254" y="5382831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779511" y="5436895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4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37970" y="4415361"/>
            <a:ext cx="1227667" cy="2116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486142" y="4442302"/>
            <a:ext cx="1121410" cy="95885"/>
          </a:xfrm>
          <a:custGeom>
            <a:avLst/>
            <a:gdLst/>
            <a:ahLst/>
            <a:cxnLst/>
            <a:rect l="l" t="t" r="r" b="b"/>
            <a:pathLst>
              <a:path w="1121409" h="95885">
                <a:moveTo>
                  <a:pt x="0" y="95433"/>
                </a:moveTo>
                <a:lnTo>
                  <a:pt x="1120979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851900" y="4580461"/>
            <a:ext cx="622300" cy="8847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908860" y="4604391"/>
            <a:ext cx="512445" cy="778510"/>
          </a:xfrm>
          <a:custGeom>
            <a:avLst/>
            <a:gdLst/>
            <a:ahLst/>
            <a:cxnLst/>
            <a:rect l="l" t="t" r="r" b="b"/>
            <a:pathLst>
              <a:path w="512445" h="778510">
                <a:moveTo>
                  <a:pt x="512190" y="778439"/>
                </a:moveTo>
                <a:lnTo>
                  <a:pt x="0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555570" y="4191000"/>
            <a:ext cx="563029" cy="5630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585200" y="4207933"/>
            <a:ext cx="499532" cy="6053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607107" y="4213072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34" y="0"/>
                </a:moveTo>
                <a:lnTo>
                  <a:pt x="183035" y="4657"/>
                </a:lnTo>
                <a:lnTo>
                  <a:pt x="140004" y="18013"/>
                </a:lnTo>
                <a:lnTo>
                  <a:pt x="101066" y="39148"/>
                </a:lnTo>
                <a:lnTo>
                  <a:pt x="67140" y="67140"/>
                </a:lnTo>
                <a:lnTo>
                  <a:pt x="39148" y="101066"/>
                </a:lnTo>
                <a:lnTo>
                  <a:pt x="18013" y="140004"/>
                </a:lnTo>
                <a:lnTo>
                  <a:pt x="4657" y="183035"/>
                </a:lnTo>
                <a:lnTo>
                  <a:pt x="0" y="229235"/>
                </a:lnTo>
                <a:lnTo>
                  <a:pt x="4657" y="275430"/>
                </a:lnTo>
                <a:lnTo>
                  <a:pt x="18013" y="318457"/>
                </a:lnTo>
                <a:lnTo>
                  <a:pt x="39148" y="357394"/>
                </a:lnTo>
                <a:lnTo>
                  <a:pt x="67140" y="391318"/>
                </a:lnTo>
                <a:lnTo>
                  <a:pt x="101066" y="419309"/>
                </a:lnTo>
                <a:lnTo>
                  <a:pt x="140004" y="440443"/>
                </a:lnTo>
                <a:lnTo>
                  <a:pt x="183035" y="453800"/>
                </a:lnTo>
                <a:lnTo>
                  <a:pt x="229234" y="458457"/>
                </a:lnTo>
                <a:lnTo>
                  <a:pt x="275430" y="453800"/>
                </a:lnTo>
                <a:lnTo>
                  <a:pt x="318457" y="440443"/>
                </a:lnTo>
                <a:lnTo>
                  <a:pt x="357394" y="419309"/>
                </a:lnTo>
                <a:lnTo>
                  <a:pt x="391318" y="391318"/>
                </a:lnTo>
                <a:lnTo>
                  <a:pt x="419309" y="357394"/>
                </a:lnTo>
                <a:lnTo>
                  <a:pt x="440443" y="318457"/>
                </a:lnTo>
                <a:lnTo>
                  <a:pt x="453800" y="275430"/>
                </a:lnTo>
                <a:lnTo>
                  <a:pt x="458457" y="229235"/>
                </a:lnTo>
                <a:lnTo>
                  <a:pt x="453800" y="183035"/>
                </a:lnTo>
                <a:lnTo>
                  <a:pt x="440443" y="140004"/>
                </a:lnTo>
                <a:lnTo>
                  <a:pt x="419309" y="101066"/>
                </a:lnTo>
                <a:lnTo>
                  <a:pt x="391318" y="67140"/>
                </a:lnTo>
                <a:lnTo>
                  <a:pt x="357394" y="39148"/>
                </a:lnTo>
                <a:lnTo>
                  <a:pt x="318457" y="18013"/>
                </a:lnTo>
                <a:lnTo>
                  <a:pt x="275430" y="4657"/>
                </a:lnTo>
                <a:lnTo>
                  <a:pt x="229234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607107" y="4213072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8766352" y="4267136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2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022170" y="5588000"/>
            <a:ext cx="1214967" cy="114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078711" y="5612053"/>
            <a:ext cx="1113155" cy="0"/>
          </a:xfrm>
          <a:custGeom>
            <a:avLst/>
            <a:gdLst/>
            <a:ahLst/>
            <a:cxnLst/>
            <a:rect l="l" t="t" r="r" b="b"/>
            <a:pathLst>
              <a:path w="1113154" h="0">
                <a:moveTo>
                  <a:pt x="1113116" y="0"/>
                </a:moveTo>
                <a:lnTo>
                  <a:pt x="0" y="1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958670" y="4580470"/>
            <a:ext cx="770467" cy="9525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011579" y="4604384"/>
            <a:ext cx="662940" cy="845819"/>
          </a:xfrm>
          <a:custGeom>
            <a:avLst/>
            <a:gdLst/>
            <a:ahLst/>
            <a:cxnLst/>
            <a:rect l="l" t="t" r="r" b="b"/>
            <a:pathLst>
              <a:path w="662940" h="845820">
                <a:moveTo>
                  <a:pt x="0" y="845579"/>
                </a:moveTo>
                <a:lnTo>
                  <a:pt x="662676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200900" y="4741338"/>
            <a:ext cx="541867" cy="7916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256911" y="4766955"/>
            <a:ext cx="430530" cy="683260"/>
          </a:xfrm>
          <a:custGeom>
            <a:avLst/>
            <a:gdLst/>
            <a:ahLst/>
            <a:cxnLst/>
            <a:rect l="l" t="t" r="r" b="b"/>
            <a:pathLst>
              <a:path w="430529" h="683260">
                <a:moveTo>
                  <a:pt x="430487" y="683007"/>
                </a:moveTo>
                <a:lnTo>
                  <a:pt x="0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361770" y="4673600"/>
            <a:ext cx="1947329" cy="863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419005" y="4699817"/>
            <a:ext cx="1840230" cy="750570"/>
          </a:xfrm>
          <a:custGeom>
            <a:avLst/>
            <a:gdLst/>
            <a:ahLst/>
            <a:cxnLst/>
            <a:rect l="l" t="t" r="r" b="b"/>
            <a:pathLst>
              <a:path w="1840229" h="750570">
                <a:moveTo>
                  <a:pt x="1839967" y="750146"/>
                </a:moveTo>
                <a:lnTo>
                  <a:pt x="0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976529" y="4288366"/>
            <a:ext cx="563032" cy="56303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006170" y="4305303"/>
            <a:ext cx="499532" cy="60536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027684" y="4308512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38"/>
                </a:lnTo>
                <a:lnTo>
                  <a:pt x="39148" y="101062"/>
                </a:lnTo>
                <a:lnTo>
                  <a:pt x="18013" y="139999"/>
                </a:lnTo>
                <a:lnTo>
                  <a:pt x="4657" y="183026"/>
                </a:lnTo>
                <a:lnTo>
                  <a:pt x="0" y="229222"/>
                </a:lnTo>
                <a:lnTo>
                  <a:pt x="4657" y="275417"/>
                </a:lnTo>
                <a:lnTo>
                  <a:pt x="18013" y="318444"/>
                </a:lnTo>
                <a:lnTo>
                  <a:pt x="39148" y="357381"/>
                </a:lnTo>
                <a:lnTo>
                  <a:pt x="67138" y="391306"/>
                </a:lnTo>
                <a:lnTo>
                  <a:pt x="101062" y="419296"/>
                </a:lnTo>
                <a:lnTo>
                  <a:pt x="139999" y="440430"/>
                </a:lnTo>
                <a:lnTo>
                  <a:pt x="183026" y="453787"/>
                </a:lnTo>
                <a:lnTo>
                  <a:pt x="229222" y="458444"/>
                </a:lnTo>
                <a:lnTo>
                  <a:pt x="275422" y="453787"/>
                </a:lnTo>
                <a:lnTo>
                  <a:pt x="318452" y="440430"/>
                </a:lnTo>
                <a:lnTo>
                  <a:pt x="357391" y="419296"/>
                </a:lnTo>
                <a:lnTo>
                  <a:pt x="391317" y="391306"/>
                </a:lnTo>
                <a:lnTo>
                  <a:pt x="419308" y="357381"/>
                </a:lnTo>
                <a:lnTo>
                  <a:pt x="440443" y="318444"/>
                </a:lnTo>
                <a:lnTo>
                  <a:pt x="453800" y="275417"/>
                </a:lnTo>
                <a:lnTo>
                  <a:pt x="458457" y="229222"/>
                </a:lnTo>
                <a:lnTo>
                  <a:pt x="453800" y="183026"/>
                </a:lnTo>
                <a:lnTo>
                  <a:pt x="440443" y="139999"/>
                </a:lnTo>
                <a:lnTo>
                  <a:pt x="419308" y="101062"/>
                </a:lnTo>
                <a:lnTo>
                  <a:pt x="391317" y="67138"/>
                </a:lnTo>
                <a:lnTo>
                  <a:pt x="357391" y="39148"/>
                </a:lnTo>
                <a:lnTo>
                  <a:pt x="318452" y="18013"/>
                </a:lnTo>
                <a:lnTo>
                  <a:pt x="275422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027684" y="4308512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7186930" y="4362577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1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15875" y="4461192"/>
            <a:ext cx="4057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0" i="1">
                <a:latin typeface="Garamond"/>
                <a:cs typeface="Garamond"/>
              </a:rPr>
              <a:t>n</a:t>
            </a:r>
            <a:r>
              <a:rPr dirty="0" sz="1900" spc="0">
                <a:latin typeface="Garamond"/>
                <a:cs typeface="Garamond"/>
              </a:rPr>
              <a:t>=4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11808" y="2358590"/>
            <a:ext cx="6482080" cy="1763395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3626485">
              <a:lnSpc>
                <a:spcPct val="100000"/>
              </a:lnSpc>
              <a:spcBef>
                <a:spcPts val="844"/>
              </a:spcBef>
            </a:pPr>
            <a:r>
              <a:rPr dirty="0" sz="2200" spc="-40" b="1" i="1">
                <a:latin typeface="Garamond"/>
                <a:cs typeface="Garamond"/>
              </a:rPr>
              <a:t>Definitions</a:t>
            </a:r>
            <a:endParaRPr sz="22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  <a:tabLst>
                <a:tab pos="1331595" algn="l"/>
                <a:tab pos="2424430" algn="l"/>
                <a:tab pos="2743835" algn="l"/>
              </a:tabLst>
            </a:pPr>
            <a:r>
              <a:rPr dirty="0" sz="2100" spc="15" i="1">
                <a:latin typeface="Garamond"/>
                <a:cs typeface="Garamond"/>
              </a:rPr>
              <a:t>G </a:t>
            </a:r>
            <a:r>
              <a:rPr dirty="0" sz="2100" spc="15">
                <a:latin typeface="Garamond"/>
                <a:cs typeface="Garamond"/>
              </a:rPr>
              <a:t>=</a:t>
            </a:r>
            <a:r>
              <a:rPr dirty="0" sz="2100" spc="-25">
                <a:latin typeface="Garamond"/>
                <a:cs typeface="Garamond"/>
              </a:rPr>
              <a:t> </a:t>
            </a:r>
            <a:r>
              <a:rPr dirty="0" sz="2100" spc="0">
                <a:latin typeface="Garamond"/>
                <a:cs typeface="Garamond"/>
              </a:rPr>
              <a:t>(</a:t>
            </a:r>
            <a:r>
              <a:rPr dirty="0" sz="2100" spc="0" i="1">
                <a:latin typeface="Garamond"/>
                <a:cs typeface="Garamond"/>
              </a:rPr>
              <a:t>N</a:t>
            </a:r>
            <a:r>
              <a:rPr dirty="0" sz="2100" spc="0">
                <a:latin typeface="Garamond"/>
                <a:cs typeface="Garamond"/>
              </a:rPr>
              <a:t>,</a:t>
            </a:r>
            <a:r>
              <a:rPr dirty="0" sz="2100">
                <a:latin typeface="Garamond"/>
                <a:cs typeface="Garamond"/>
              </a:rPr>
              <a:t> </a:t>
            </a:r>
            <a:r>
              <a:rPr dirty="0" sz="2100" spc="5" i="1">
                <a:latin typeface="Garamond"/>
                <a:cs typeface="Garamond"/>
              </a:rPr>
              <a:t>E</a:t>
            </a:r>
            <a:r>
              <a:rPr dirty="0" sz="2100" spc="5">
                <a:latin typeface="Garamond"/>
                <a:cs typeface="Garamond"/>
              </a:rPr>
              <a:t>)	</a:t>
            </a:r>
            <a:r>
              <a:rPr dirty="0" sz="2100" spc="0">
                <a:latin typeface="Garamond"/>
                <a:cs typeface="Garamond"/>
              </a:rPr>
              <a:t>is</a:t>
            </a:r>
            <a:r>
              <a:rPr dirty="0" sz="2100">
                <a:latin typeface="Garamond"/>
                <a:cs typeface="Garamond"/>
              </a:rPr>
              <a:t> </a:t>
            </a:r>
            <a:r>
              <a:rPr dirty="0" u="sng" sz="2100" spc="0" i="1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complete</a:t>
            </a:r>
            <a:r>
              <a:rPr dirty="0" sz="2100" spc="0" i="1">
                <a:latin typeface="Garamond"/>
                <a:cs typeface="Garamond"/>
              </a:rPr>
              <a:t>	</a:t>
            </a:r>
            <a:r>
              <a:rPr dirty="0" sz="2100" spc="0">
                <a:latin typeface="Garamond"/>
                <a:cs typeface="Garamond"/>
              </a:rPr>
              <a:t>if	</a:t>
            </a:r>
            <a:r>
              <a:rPr dirty="0" sz="2100" spc="15" i="1">
                <a:latin typeface="Garamond"/>
                <a:cs typeface="Garamond"/>
              </a:rPr>
              <a:t>E = </a:t>
            </a:r>
            <a:r>
              <a:rPr dirty="0" sz="2100" spc="10">
                <a:latin typeface="Garamond"/>
                <a:cs typeface="Garamond"/>
              </a:rPr>
              <a:t>{ </a:t>
            </a:r>
            <a:r>
              <a:rPr dirty="0" sz="2100">
                <a:latin typeface="Garamond"/>
                <a:cs typeface="Garamond"/>
              </a:rPr>
              <a:t>[</a:t>
            </a:r>
            <a:r>
              <a:rPr dirty="0" sz="2100" i="1">
                <a:latin typeface="Garamond"/>
                <a:cs typeface="Garamond"/>
              </a:rPr>
              <a:t>v</a:t>
            </a:r>
            <a:r>
              <a:rPr dirty="0" baseline="-19841" sz="2100" i="1">
                <a:latin typeface="Garamond"/>
                <a:cs typeface="Garamond"/>
              </a:rPr>
              <a:t>i</a:t>
            </a:r>
            <a:r>
              <a:rPr dirty="0" sz="2100">
                <a:latin typeface="Garamond"/>
                <a:cs typeface="Garamond"/>
              </a:rPr>
              <a:t>, </a:t>
            </a:r>
            <a:r>
              <a:rPr dirty="0" sz="2100" i="1">
                <a:latin typeface="Garamond"/>
                <a:cs typeface="Garamond"/>
              </a:rPr>
              <a:t>v</a:t>
            </a:r>
            <a:r>
              <a:rPr dirty="0" baseline="-19841" sz="2100" i="1">
                <a:latin typeface="Garamond"/>
                <a:cs typeface="Garamond"/>
              </a:rPr>
              <a:t>j</a:t>
            </a:r>
            <a:r>
              <a:rPr dirty="0" sz="2100">
                <a:latin typeface="Garamond"/>
                <a:cs typeface="Garamond"/>
              </a:rPr>
              <a:t>] </a:t>
            </a:r>
            <a:r>
              <a:rPr dirty="0" sz="2100" spc="0">
                <a:latin typeface="Garamond"/>
                <a:cs typeface="Garamond"/>
              </a:rPr>
              <a:t>: </a:t>
            </a:r>
            <a:r>
              <a:rPr dirty="0" sz="2100" i="1">
                <a:latin typeface="Garamond"/>
                <a:cs typeface="Garamond"/>
              </a:rPr>
              <a:t>v</a:t>
            </a:r>
            <a:r>
              <a:rPr dirty="0" baseline="-19841" sz="2100" i="1">
                <a:latin typeface="Garamond"/>
                <a:cs typeface="Garamond"/>
              </a:rPr>
              <a:t>i</a:t>
            </a:r>
            <a:r>
              <a:rPr dirty="0" sz="2100">
                <a:latin typeface="Garamond"/>
                <a:cs typeface="Garamond"/>
              </a:rPr>
              <a:t>, </a:t>
            </a:r>
            <a:r>
              <a:rPr dirty="0" sz="2100" i="1">
                <a:latin typeface="Garamond"/>
                <a:cs typeface="Garamond"/>
              </a:rPr>
              <a:t>v</a:t>
            </a:r>
            <a:r>
              <a:rPr dirty="0" baseline="-19841" sz="2100" i="1">
                <a:latin typeface="Garamond"/>
                <a:cs typeface="Garamond"/>
              </a:rPr>
              <a:t>j </a:t>
            </a:r>
            <a:r>
              <a:rPr dirty="0" sz="2100" spc="15">
                <a:latin typeface="Cambria Math"/>
                <a:cs typeface="Cambria Math"/>
              </a:rPr>
              <a:t>∈ </a:t>
            </a:r>
            <a:r>
              <a:rPr dirty="0" sz="2100" spc="0" i="1">
                <a:latin typeface="Garamond"/>
                <a:cs typeface="Garamond"/>
              </a:rPr>
              <a:t>N</a:t>
            </a:r>
            <a:r>
              <a:rPr dirty="0" sz="2100" spc="0">
                <a:latin typeface="Garamond"/>
                <a:cs typeface="Garamond"/>
              </a:rPr>
              <a:t>, </a:t>
            </a:r>
            <a:r>
              <a:rPr dirty="0" sz="2100" spc="0" i="1">
                <a:latin typeface="Garamond"/>
                <a:cs typeface="Garamond"/>
              </a:rPr>
              <a:t>i </a:t>
            </a:r>
            <a:r>
              <a:rPr dirty="0" sz="2100" spc="15">
                <a:latin typeface="Cambria Math"/>
                <a:cs typeface="Cambria Math"/>
              </a:rPr>
              <a:t>&lt; </a:t>
            </a:r>
            <a:r>
              <a:rPr dirty="0" sz="2100" spc="0" i="1">
                <a:latin typeface="Garamond"/>
                <a:cs typeface="Garamond"/>
              </a:rPr>
              <a:t>j</a:t>
            </a:r>
            <a:r>
              <a:rPr dirty="0" sz="2100" spc="-50" i="1">
                <a:latin typeface="Garamond"/>
                <a:cs typeface="Garamond"/>
              </a:rPr>
              <a:t> </a:t>
            </a:r>
            <a:r>
              <a:rPr dirty="0" sz="2100" spc="10">
                <a:latin typeface="Garamond"/>
                <a:cs typeface="Garamond"/>
              </a:rPr>
              <a:t>}</a:t>
            </a:r>
            <a:endParaRPr sz="21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1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900" spc="0" i="1">
                <a:latin typeface="Garamond"/>
                <a:cs typeface="Garamond"/>
              </a:rPr>
              <a:t>m</a:t>
            </a:r>
            <a:r>
              <a:rPr dirty="0" sz="1900" spc="0">
                <a:latin typeface="Garamond"/>
                <a:cs typeface="Garamond"/>
              </a:rPr>
              <a:t>=6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24932" y="4859865"/>
            <a:ext cx="6519329" cy="22098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84200" y="5054594"/>
            <a:ext cx="6244170" cy="196427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75144" y="4878946"/>
            <a:ext cx="6419215" cy="2108835"/>
          </a:xfrm>
          <a:custGeom>
            <a:avLst/>
            <a:gdLst/>
            <a:ahLst/>
            <a:cxnLst/>
            <a:rect l="l" t="t" r="r" b="b"/>
            <a:pathLst>
              <a:path w="6419215" h="2108834">
                <a:moveTo>
                  <a:pt x="6067628" y="0"/>
                </a:moveTo>
                <a:lnTo>
                  <a:pt x="351419" y="0"/>
                </a:lnTo>
                <a:lnTo>
                  <a:pt x="303733" y="3207"/>
                </a:lnTo>
                <a:lnTo>
                  <a:pt x="257998" y="12552"/>
                </a:lnTo>
                <a:lnTo>
                  <a:pt x="214631" y="27615"/>
                </a:lnTo>
                <a:lnTo>
                  <a:pt x="174051" y="47977"/>
                </a:lnTo>
                <a:lnTo>
                  <a:pt x="136677" y="73220"/>
                </a:lnTo>
                <a:lnTo>
                  <a:pt x="102928" y="102925"/>
                </a:lnTo>
                <a:lnTo>
                  <a:pt x="73222" y="136674"/>
                </a:lnTo>
                <a:lnTo>
                  <a:pt x="47979" y="174048"/>
                </a:lnTo>
                <a:lnTo>
                  <a:pt x="27616" y="214628"/>
                </a:lnTo>
                <a:lnTo>
                  <a:pt x="12553" y="257996"/>
                </a:lnTo>
                <a:lnTo>
                  <a:pt x="3208" y="303733"/>
                </a:lnTo>
                <a:lnTo>
                  <a:pt x="0" y="351421"/>
                </a:lnTo>
                <a:lnTo>
                  <a:pt x="0" y="1757039"/>
                </a:lnTo>
                <a:lnTo>
                  <a:pt x="3208" y="1804725"/>
                </a:lnTo>
                <a:lnTo>
                  <a:pt x="12553" y="1850461"/>
                </a:lnTo>
                <a:lnTo>
                  <a:pt x="27616" y="1893828"/>
                </a:lnTo>
                <a:lnTo>
                  <a:pt x="47979" y="1934408"/>
                </a:lnTo>
                <a:lnTo>
                  <a:pt x="73222" y="1971782"/>
                </a:lnTo>
                <a:lnTo>
                  <a:pt x="102928" y="2005531"/>
                </a:lnTo>
                <a:lnTo>
                  <a:pt x="136677" y="2035237"/>
                </a:lnTo>
                <a:lnTo>
                  <a:pt x="174051" y="2060481"/>
                </a:lnTo>
                <a:lnTo>
                  <a:pt x="214631" y="2080843"/>
                </a:lnTo>
                <a:lnTo>
                  <a:pt x="257998" y="2095907"/>
                </a:lnTo>
                <a:lnTo>
                  <a:pt x="303733" y="2105252"/>
                </a:lnTo>
                <a:lnTo>
                  <a:pt x="351419" y="2108460"/>
                </a:lnTo>
                <a:lnTo>
                  <a:pt x="6067628" y="2108460"/>
                </a:lnTo>
                <a:lnTo>
                  <a:pt x="6115313" y="2105252"/>
                </a:lnTo>
                <a:lnTo>
                  <a:pt x="6161048" y="2095907"/>
                </a:lnTo>
                <a:lnTo>
                  <a:pt x="6204415" y="2080843"/>
                </a:lnTo>
                <a:lnTo>
                  <a:pt x="6244995" y="2060481"/>
                </a:lnTo>
                <a:lnTo>
                  <a:pt x="6282370" y="2035237"/>
                </a:lnTo>
                <a:lnTo>
                  <a:pt x="6316119" y="2005531"/>
                </a:lnTo>
                <a:lnTo>
                  <a:pt x="6345825" y="1971782"/>
                </a:lnTo>
                <a:lnTo>
                  <a:pt x="6371069" y="1934408"/>
                </a:lnTo>
                <a:lnTo>
                  <a:pt x="6391432" y="1893828"/>
                </a:lnTo>
                <a:lnTo>
                  <a:pt x="6406496" y="1850461"/>
                </a:lnTo>
                <a:lnTo>
                  <a:pt x="6415841" y="1804725"/>
                </a:lnTo>
                <a:lnTo>
                  <a:pt x="6419049" y="1757039"/>
                </a:lnTo>
                <a:lnTo>
                  <a:pt x="6419049" y="351421"/>
                </a:lnTo>
                <a:lnTo>
                  <a:pt x="6415841" y="303733"/>
                </a:lnTo>
                <a:lnTo>
                  <a:pt x="6406496" y="257996"/>
                </a:lnTo>
                <a:lnTo>
                  <a:pt x="6391432" y="214628"/>
                </a:lnTo>
                <a:lnTo>
                  <a:pt x="6371069" y="174048"/>
                </a:lnTo>
                <a:lnTo>
                  <a:pt x="6345825" y="136674"/>
                </a:lnTo>
                <a:lnTo>
                  <a:pt x="6316119" y="102925"/>
                </a:lnTo>
                <a:lnTo>
                  <a:pt x="6282370" y="73220"/>
                </a:lnTo>
                <a:lnTo>
                  <a:pt x="6244995" y="47977"/>
                </a:lnTo>
                <a:lnTo>
                  <a:pt x="6204415" y="27615"/>
                </a:lnTo>
                <a:lnTo>
                  <a:pt x="6161048" y="12552"/>
                </a:lnTo>
                <a:lnTo>
                  <a:pt x="6115313" y="3207"/>
                </a:lnTo>
                <a:lnTo>
                  <a:pt x="6067628" y="0"/>
                </a:lnTo>
                <a:close/>
              </a:path>
            </a:pathLst>
          </a:custGeom>
          <a:solidFill>
            <a:srgbClr val="BFD3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75144" y="4878946"/>
            <a:ext cx="6419215" cy="2108835"/>
          </a:xfrm>
          <a:custGeom>
            <a:avLst/>
            <a:gdLst/>
            <a:ahLst/>
            <a:cxnLst/>
            <a:rect l="l" t="t" r="r" b="b"/>
            <a:pathLst>
              <a:path w="6419215" h="2108834">
                <a:moveTo>
                  <a:pt x="0" y="351420"/>
                </a:moveTo>
                <a:lnTo>
                  <a:pt x="3208" y="303734"/>
                </a:lnTo>
                <a:lnTo>
                  <a:pt x="12553" y="257998"/>
                </a:lnTo>
                <a:lnTo>
                  <a:pt x="27616" y="214631"/>
                </a:lnTo>
                <a:lnTo>
                  <a:pt x="47979" y="174051"/>
                </a:lnTo>
                <a:lnTo>
                  <a:pt x="73222" y="136677"/>
                </a:lnTo>
                <a:lnTo>
                  <a:pt x="102928" y="102928"/>
                </a:lnTo>
                <a:lnTo>
                  <a:pt x="136677" y="73222"/>
                </a:lnTo>
                <a:lnTo>
                  <a:pt x="174051" y="47979"/>
                </a:lnTo>
                <a:lnTo>
                  <a:pt x="214631" y="27616"/>
                </a:lnTo>
                <a:lnTo>
                  <a:pt x="257998" y="12553"/>
                </a:lnTo>
                <a:lnTo>
                  <a:pt x="303733" y="3208"/>
                </a:lnTo>
                <a:lnTo>
                  <a:pt x="351418" y="0"/>
                </a:lnTo>
                <a:lnTo>
                  <a:pt x="6067627" y="0"/>
                </a:lnTo>
                <a:lnTo>
                  <a:pt x="6115314" y="3208"/>
                </a:lnTo>
                <a:lnTo>
                  <a:pt x="6161050" y="12553"/>
                </a:lnTo>
                <a:lnTo>
                  <a:pt x="6204419" y="27616"/>
                </a:lnTo>
                <a:lnTo>
                  <a:pt x="6245000" y="47979"/>
                </a:lnTo>
                <a:lnTo>
                  <a:pt x="6282375" y="73222"/>
                </a:lnTo>
                <a:lnTo>
                  <a:pt x="6316125" y="102928"/>
                </a:lnTo>
                <a:lnTo>
                  <a:pt x="6345831" y="136677"/>
                </a:lnTo>
                <a:lnTo>
                  <a:pt x="6371076" y="174051"/>
                </a:lnTo>
                <a:lnTo>
                  <a:pt x="6391439" y="214631"/>
                </a:lnTo>
                <a:lnTo>
                  <a:pt x="6406503" y="257998"/>
                </a:lnTo>
                <a:lnTo>
                  <a:pt x="6415848" y="303734"/>
                </a:lnTo>
                <a:lnTo>
                  <a:pt x="6419057" y="351420"/>
                </a:lnTo>
                <a:lnTo>
                  <a:pt x="6419057" y="1757041"/>
                </a:lnTo>
                <a:lnTo>
                  <a:pt x="6415848" y="1804728"/>
                </a:lnTo>
                <a:lnTo>
                  <a:pt x="6406503" y="1850464"/>
                </a:lnTo>
                <a:lnTo>
                  <a:pt x="6391439" y="1893831"/>
                </a:lnTo>
                <a:lnTo>
                  <a:pt x="6371076" y="1934411"/>
                </a:lnTo>
                <a:lnTo>
                  <a:pt x="6345831" y="1971785"/>
                </a:lnTo>
                <a:lnTo>
                  <a:pt x="6316125" y="2005534"/>
                </a:lnTo>
                <a:lnTo>
                  <a:pt x="6282375" y="2035239"/>
                </a:lnTo>
                <a:lnTo>
                  <a:pt x="6245000" y="2060482"/>
                </a:lnTo>
                <a:lnTo>
                  <a:pt x="6204419" y="2080845"/>
                </a:lnTo>
                <a:lnTo>
                  <a:pt x="6161050" y="2095907"/>
                </a:lnTo>
                <a:lnTo>
                  <a:pt x="6115314" y="2105252"/>
                </a:lnTo>
                <a:lnTo>
                  <a:pt x="6067627" y="2108460"/>
                </a:lnTo>
                <a:lnTo>
                  <a:pt x="351418" y="2108460"/>
                </a:lnTo>
                <a:lnTo>
                  <a:pt x="303733" y="2105252"/>
                </a:lnTo>
                <a:lnTo>
                  <a:pt x="257998" y="2095907"/>
                </a:lnTo>
                <a:lnTo>
                  <a:pt x="214631" y="2080845"/>
                </a:lnTo>
                <a:lnTo>
                  <a:pt x="174051" y="2060482"/>
                </a:lnTo>
                <a:lnTo>
                  <a:pt x="136677" y="2035239"/>
                </a:lnTo>
                <a:lnTo>
                  <a:pt x="102928" y="2005534"/>
                </a:lnTo>
                <a:lnTo>
                  <a:pt x="73222" y="1971785"/>
                </a:lnTo>
                <a:lnTo>
                  <a:pt x="47979" y="1934411"/>
                </a:lnTo>
                <a:lnTo>
                  <a:pt x="27616" y="1893831"/>
                </a:lnTo>
                <a:lnTo>
                  <a:pt x="12553" y="1850464"/>
                </a:lnTo>
                <a:lnTo>
                  <a:pt x="3208" y="1804728"/>
                </a:lnTo>
                <a:lnTo>
                  <a:pt x="0" y="1757041"/>
                </a:lnTo>
                <a:lnTo>
                  <a:pt x="0" y="351420"/>
                </a:lnTo>
                <a:close/>
              </a:path>
            </a:pathLst>
          </a:custGeom>
          <a:ln w="10611">
            <a:solidFill>
              <a:srgbClr val="94B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762400" y="5066175"/>
            <a:ext cx="5888355" cy="168783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ctr" marL="148590">
              <a:lnSpc>
                <a:spcPct val="100000"/>
              </a:lnSpc>
              <a:spcBef>
                <a:spcPts val="425"/>
              </a:spcBef>
            </a:pPr>
            <a:r>
              <a:rPr dirty="0" sz="1950" spc="-15" b="1" i="1">
                <a:latin typeface="Garamond"/>
                <a:cs typeface="Garamond"/>
              </a:rPr>
              <a:t>Property</a:t>
            </a:r>
            <a:endParaRPr sz="1950">
              <a:latin typeface="Garamond"/>
              <a:cs typeface="Garamond"/>
            </a:endParaRPr>
          </a:p>
          <a:p>
            <a:pPr algn="ctr" marL="150495">
              <a:lnSpc>
                <a:spcPct val="100000"/>
              </a:lnSpc>
              <a:spcBef>
                <a:spcPts val="310"/>
              </a:spcBef>
            </a:pPr>
            <a:r>
              <a:rPr dirty="0" sz="1900" spc="-25">
                <a:latin typeface="Garamond"/>
                <a:cs typeface="Garamond"/>
              </a:rPr>
              <a:t>For </a:t>
            </a:r>
            <a:r>
              <a:rPr dirty="0" sz="1900">
                <a:latin typeface="Garamond"/>
                <a:cs typeface="Garamond"/>
              </a:rPr>
              <a:t>any </a:t>
            </a:r>
            <a:r>
              <a:rPr dirty="0" sz="1900" spc="0">
                <a:latin typeface="Garamond"/>
                <a:cs typeface="Garamond"/>
              </a:rPr>
              <a:t>graph </a:t>
            </a:r>
            <a:r>
              <a:rPr dirty="0" sz="1900" i="1">
                <a:latin typeface="Garamond"/>
                <a:cs typeface="Garamond"/>
              </a:rPr>
              <a:t>G </a:t>
            </a:r>
            <a:r>
              <a:rPr dirty="0" sz="1900">
                <a:latin typeface="Garamond"/>
                <a:cs typeface="Garamond"/>
              </a:rPr>
              <a:t>with </a:t>
            </a:r>
            <a:r>
              <a:rPr dirty="0" sz="1900" i="1">
                <a:latin typeface="Garamond"/>
                <a:cs typeface="Garamond"/>
              </a:rPr>
              <a:t>n </a:t>
            </a:r>
            <a:r>
              <a:rPr dirty="0" sz="1900" spc="-10">
                <a:latin typeface="Garamond"/>
                <a:cs typeface="Garamond"/>
              </a:rPr>
              <a:t>nodes, </a:t>
            </a:r>
            <a:r>
              <a:rPr dirty="0" sz="1900" spc="-5">
                <a:latin typeface="Garamond"/>
                <a:cs typeface="Garamond"/>
              </a:rPr>
              <a:t>the number of </a:t>
            </a:r>
            <a:r>
              <a:rPr dirty="0" sz="1900" spc="0">
                <a:latin typeface="Garamond"/>
                <a:cs typeface="Garamond"/>
              </a:rPr>
              <a:t>edges</a:t>
            </a:r>
            <a:r>
              <a:rPr dirty="0" sz="1900" spc="-155">
                <a:latin typeface="Garamond"/>
                <a:cs typeface="Garamond"/>
              </a:rPr>
              <a:t> </a:t>
            </a:r>
            <a:r>
              <a:rPr dirty="0" sz="1900">
                <a:latin typeface="Garamond"/>
                <a:cs typeface="Garamond"/>
              </a:rPr>
              <a:t>satisfies:</a:t>
            </a:r>
            <a:endParaRPr sz="1900">
              <a:latin typeface="Garamond"/>
              <a:cs typeface="Garamond"/>
            </a:endParaRPr>
          </a:p>
          <a:p>
            <a:pPr marL="315595" indent="-302895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314960" algn="l"/>
                <a:tab pos="316230" algn="l"/>
              </a:tabLst>
            </a:pPr>
            <a:r>
              <a:rPr dirty="0" sz="1900" i="1">
                <a:latin typeface="Garamond"/>
                <a:cs typeface="Garamond"/>
              </a:rPr>
              <a:t>m </a:t>
            </a:r>
            <a:r>
              <a:rPr dirty="0" sz="1900">
                <a:latin typeface="Cambria Math"/>
                <a:cs typeface="Cambria Math"/>
              </a:rPr>
              <a:t>≤</a:t>
            </a:r>
            <a:r>
              <a:rPr dirty="0" sz="1900">
                <a:latin typeface="Garamond"/>
                <a:cs typeface="Garamond"/>
              </a:rPr>
              <a:t>(</a:t>
            </a:r>
            <a:r>
              <a:rPr dirty="0" sz="1900" i="1">
                <a:latin typeface="Garamond"/>
                <a:cs typeface="Garamond"/>
              </a:rPr>
              <a:t>n</a:t>
            </a:r>
            <a:r>
              <a:rPr dirty="0" sz="1900">
                <a:latin typeface="Garamond"/>
                <a:cs typeface="Garamond"/>
              </a:rPr>
              <a:t>(</a:t>
            </a:r>
            <a:r>
              <a:rPr dirty="0" sz="1900" i="1">
                <a:latin typeface="Garamond"/>
                <a:cs typeface="Garamond"/>
              </a:rPr>
              <a:t>n</a:t>
            </a:r>
            <a:r>
              <a:rPr dirty="0" sz="1900">
                <a:latin typeface="Garamond"/>
                <a:cs typeface="Garamond"/>
              </a:rPr>
              <a:t>-1))/2 if </a:t>
            </a:r>
            <a:r>
              <a:rPr dirty="0" sz="1900" i="1">
                <a:latin typeface="Garamond"/>
                <a:cs typeface="Garamond"/>
              </a:rPr>
              <a:t>G</a:t>
            </a:r>
            <a:r>
              <a:rPr dirty="0" sz="1900" spc="-225" i="1">
                <a:latin typeface="Garamond"/>
                <a:cs typeface="Garamond"/>
              </a:rPr>
              <a:t> </a:t>
            </a:r>
            <a:r>
              <a:rPr dirty="0" sz="1900">
                <a:latin typeface="Garamond"/>
                <a:cs typeface="Garamond"/>
              </a:rPr>
              <a:t>undirected</a:t>
            </a:r>
            <a:endParaRPr sz="1900">
              <a:latin typeface="Garamond"/>
              <a:cs typeface="Garamond"/>
            </a:endParaRPr>
          </a:p>
          <a:p>
            <a:pPr marL="315595" indent="-302895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314960" algn="l"/>
                <a:tab pos="316230" algn="l"/>
                <a:tab pos="1605915" algn="l"/>
              </a:tabLst>
            </a:pPr>
            <a:r>
              <a:rPr dirty="0" sz="1900" i="1">
                <a:latin typeface="Garamond"/>
                <a:cs typeface="Garamond"/>
              </a:rPr>
              <a:t>m</a:t>
            </a:r>
            <a:r>
              <a:rPr dirty="0" sz="1900" spc="0" i="1">
                <a:latin typeface="Garamond"/>
                <a:cs typeface="Garamond"/>
              </a:rPr>
              <a:t> </a:t>
            </a:r>
            <a:r>
              <a:rPr dirty="0" sz="1900">
                <a:latin typeface="Cambria Math"/>
                <a:cs typeface="Cambria Math"/>
              </a:rPr>
              <a:t>≤</a:t>
            </a:r>
            <a:r>
              <a:rPr dirty="0" sz="1900" spc="5">
                <a:latin typeface="Cambria Math"/>
                <a:cs typeface="Cambria Math"/>
              </a:rPr>
              <a:t> </a:t>
            </a:r>
            <a:r>
              <a:rPr dirty="0" sz="1900" i="1">
                <a:latin typeface="Garamond"/>
                <a:cs typeface="Garamond"/>
              </a:rPr>
              <a:t>n</a:t>
            </a:r>
            <a:r>
              <a:rPr dirty="0" sz="1900">
                <a:latin typeface="Garamond"/>
                <a:cs typeface="Garamond"/>
              </a:rPr>
              <a:t>(</a:t>
            </a:r>
            <a:r>
              <a:rPr dirty="0" sz="1900" i="1">
                <a:latin typeface="Garamond"/>
                <a:cs typeface="Garamond"/>
              </a:rPr>
              <a:t>n</a:t>
            </a:r>
            <a:r>
              <a:rPr dirty="0" sz="1900">
                <a:latin typeface="Garamond"/>
                <a:cs typeface="Garamond"/>
              </a:rPr>
              <a:t>-1)	if </a:t>
            </a:r>
            <a:r>
              <a:rPr dirty="0" sz="1900" i="1">
                <a:latin typeface="Garamond"/>
                <a:cs typeface="Garamond"/>
              </a:rPr>
              <a:t>G</a:t>
            </a:r>
            <a:r>
              <a:rPr dirty="0" sz="1900" spc="-229" i="1">
                <a:latin typeface="Garamond"/>
                <a:cs typeface="Garamond"/>
              </a:rPr>
              <a:t> </a:t>
            </a:r>
            <a:r>
              <a:rPr dirty="0" sz="1900">
                <a:latin typeface="Garamond"/>
                <a:cs typeface="Garamond"/>
              </a:rPr>
              <a:t>directed</a:t>
            </a:r>
            <a:endParaRPr sz="19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900">
                <a:latin typeface="Garamond"/>
                <a:cs typeface="Garamond"/>
              </a:rPr>
              <a:t>In </a:t>
            </a:r>
            <a:r>
              <a:rPr dirty="0" sz="1900" spc="-5">
                <a:latin typeface="Garamond"/>
                <a:cs typeface="Garamond"/>
              </a:rPr>
              <a:t>both </a:t>
            </a:r>
            <a:r>
              <a:rPr dirty="0" sz="1900" spc="-10">
                <a:latin typeface="Garamond"/>
                <a:cs typeface="Garamond"/>
              </a:rPr>
              <a:t>cases, we </a:t>
            </a:r>
            <a:r>
              <a:rPr dirty="0" sz="1900" spc="-15">
                <a:latin typeface="Garamond"/>
                <a:cs typeface="Garamond"/>
              </a:rPr>
              <a:t>have </a:t>
            </a:r>
            <a:r>
              <a:rPr dirty="0" sz="1900">
                <a:latin typeface="Garamond"/>
                <a:cs typeface="Garamond"/>
              </a:rPr>
              <a:t>equality </a:t>
            </a:r>
            <a:r>
              <a:rPr dirty="0" sz="1900" spc="-5">
                <a:latin typeface="Garamond"/>
                <a:cs typeface="Garamond"/>
              </a:rPr>
              <a:t>for complete</a:t>
            </a:r>
            <a:r>
              <a:rPr dirty="0" sz="1900" spc="75">
                <a:latin typeface="Garamond"/>
                <a:cs typeface="Garamond"/>
              </a:rPr>
              <a:t> </a:t>
            </a:r>
            <a:r>
              <a:rPr dirty="0" sz="1900">
                <a:latin typeface="Garamond"/>
                <a:cs typeface="Garamond"/>
              </a:rPr>
              <a:t>graphs</a:t>
            </a:r>
            <a:endParaRPr sz="19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850" y="627138"/>
            <a:ext cx="343217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/>
              <a:t>Graph</a:t>
            </a:r>
            <a:r>
              <a:rPr dirty="0" sz="3200" spc="-55"/>
              <a:t> </a:t>
            </a:r>
            <a:r>
              <a:rPr dirty="0" sz="3200" spc="-10"/>
              <a:t>representation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546100" y="1858429"/>
            <a:ext cx="5156200" cy="1926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9070" y="1878431"/>
            <a:ext cx="5053330" cy="1823720"/>
          </a:xfrm>
          <a:custGeom>
            <a:avLst/>
            <a:gdLst/>
            <a:ahLst/>
            <a:cxnLst/>
            <a:rect l="l" t="t" r="r" b="b"/>
            <a:pathLst>
              <a:path w="5053330" h="1823720">
                <a:moveTo>
                  <a:pt x="4749356" y="0"/>
                </a:moveTo>
                <a:lnTo>
                  <a:pt x="303908" y="0"/>
                </a:lnTo>
                <a:lnTo>
                  <a:pt x="254612" y="3977"/>
                </a:lnTo>
                <a:lnTo>
                  <a:pt x="207849" y="15493"/>
                </a:lnTo>
                <a:lnTo>
                  <a:pt x="164244" y="33922"/>
                </a:lnTo>
                <a:lnTo>
                  <a:pt x="124423" y="58637"/>
                </a:lnTo>
                <a:lnTo>
                  <a:pt x="89012" y="89014"/>
                </a:lnTo>
                <a:lnTo>
                  <a:pt x="58636" y="124426"/>
                </a:lnTo>
                <a:lnTo>
                  <a:pt x="33921" y="164247"/>
                </a:lnTo>
                <a:lnTo>
                  <a:pt x="15493" y="207852"/>
                </a:lnTo>
                <a:lnTo>
                  <a:pt x="3977" y="254615"/>
                </a:lnTo>
                <a:lnTo>
                  <a:pt x="0" y="303911"/>
                </a:lnTo>
                <a:lnTo>
                  <a:pt x="0" y="1519504"/>
                </a:lnTo>
                <a:lnTo>
                  <a:pt x="3977" y="1568799"/>
                </a:lnTo>
                <a:lnTo>
                  <a:pt x="15493" y="1615562"/>
                </a:lnTo>
                <a:lnTo>
                  <a:pt x="33921" y="1659167"/>
                </a:lnTo>
                <a:lnTo>
                  <a:pt x="58636" y="1698989"/>
                </a:lnTo>
                <a:lnTo>
                  <a:pt x="89012" y="1734400"/>
                </a:lnTo>
                <a:lnTo>
                  <a:pt x="124423" y="1764777"/>
                </a:lnTo>
                <a:lnTo>
                  <a:pt x="164244" y="1789492"/>
                </a:lnTo>
                <a:lnTo>
                  <a:pt x="207849" y="1807921"/>
                </a:lnTo>
                <a:lnTo>
                  <a:pt x="254612" y="1819437"/>
                </a:lnTo>
                <a:lnTo>
                  <a:pt x="303908" y="1823415"/>
                </a:lnTo>
                <a:lnTo>
                  <a:pt x="4749356" y="1823415"/>
                </a:lnTo>
                <a:lnTo>
                  <a:pt x="4798652" y="1819437"/>
                </a:lnTo>
                <a:lnTo>
                  <a:pt x="4845415" y="1807921"/>
                </a:lnTo>
                <a:lnTo>
                  <a:pt x="4889020" y="1789492"/>
                </a:lnTo>
                <a:lnTo>
                  <a:pt x="4928841" y="1764777"/>
                </a:lnTo>
                <a:lnTo>
                  <a:pt x="4964253" y="1734400"/>
                </a:lnTo>
                <a:lnTo>
                  <a:pt x="4994629" y="1698989"/>
                </a:lnTo>
                <a:lnTo>
                  <a:pt x="5019345" y="1659167"/>
                </a:lnTo>
                <a:lnTo>
                  <a:pt x="5037773" y="1615562"/>
                </a:lnTo>
                <a:lnTo>
                  <a:pt x="5049290" y="1568799"/>
                </a:lnTo>
                <a:lnTo>
                  <a:pt x="5053267" y="1519504"/>
                </a:lnTo>
                <a:lnTo>
                  <a:pt x="5053267" y="303911"/>
                </a:lnTo>
                <a:lnTo>
                  <a:pt x="5049290" y="254615"/>
                </a:lnTo>
                <a:lnTo>
                  <a:pt x="5037773" y="207852"/>
                </a:lnTo>
                <a:lnTo>
                  <a:pt x="5019345" y="164247"/>
                </a:lnTo>
                <a:lnTo>
                  <a:pt x="4994629" y="124426"/>
                </a:lnTo>
                <a:lnTo>
                  <a:pt x="4964253" y="89014"/>
                </a:lnTo>
                <a:lnTo>
                  <a:pt x="4928841" y="58637"/>
                </a:lnTo>
                <a:lnTo>
                  <a:pt x="4889020" y="33922"/>
                </a:lnTo>
                <a:lnTo>
                  <a:pt x="4845415" y="15493"/>
                </a:lnTo>
                <a:lnTo>
                  <a:pt x="4798652" y="3977"/>
                </a:lnTo>
                <a:lnTo>
                  <a:pt x="4749356" y="0"/>
                </a:lnTo>
                <a:close/>
              </a:path>
            </a:pathLst>
          </a:custGeom>
          <a:solidFill>
            <a:srgbClr val="C9CD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9070" y="1878431"/>
            <a:ext cx="5053330" cy="1823720"/>
          </a:xfrm>
          <a:custGeom>
            <a:avLst/>
            <a:gdLst/>
            <a:ahLst/>
            <a:cxnLst/>
            <a:rect l="l" t="t" r="r" b="b"/>
            <a:pathLst>
              <a:path w="5053330" h="1823720">
                <a:moveTo>
                  <a:pt x="0" y="303908"/>
                </a:moveTo>
                <a:lnTo>
                  <a:pt x="3977" y="254613"/>
                </a:lnTo>
                <a:lnTo>
                  <a:pt x="15493" y="207850"/>
                </a:lnTo>
                <a:lnTo>
                  <a:pt x="33921" y="164245"/>
                </a:lnTo>
                <a:lnTo>
                  <a:pt x="58636" y="124424"/>
                </a:lnTo>
                <a:lnTo>
                  <a:pt x="89012" y="89013"/>
                </a:lnTo>
                <a:lnTo>
                  <a:pt x="124424" y="58636"/>
                </a:lnTo>
                <a:lnTo>
                  <a:pt x="164245" y="33921"/>
                </a:lnTo>
                <a:lnTo>
                  <a:pt x="207849" y="15493"/>
                </a:lnTo>
                <a:lnTo>
                  <a:pt x="254613" y="3977"/>
                </a:lnTo>
                <a:lnTo>
                  <a:pt x="303908" y="0"/>
                </a:lnTo>
                <a:lnTo>
                  <a:pt x="4749355" y="0"/>
                </a:lnTo>
                <a:lnTo>
                  <a:pt x="4798651" y="3977"/>
                </a:lnTo>
                <a:lnTo>
                  <a:pt x="4845415" y="15493"/>
                </a:lnTo>
                <a:lnTo>
                  <a:pt x="4889020" y="33921"/>
                </a:lnTo>
                <a:lnTo>
                  <a:pt x="4928842" y="58636"/>
                </a:lnTo>
                <a:lnTo>
                  <a:pt x="4964254" y="89013"/>
                </a:lnTo>
                <a:lnTo>
                  <a:pt x="4994630" y="124424"/>
                </a:lnTo>
                <a:lnTo>
                  <a:pt x="5019346" y="164245"/>
                </a:lnTo>
                <a:lnTo>
                  <a:pt x="5037774" y="207850"/>
                </a:lnTo>
                <a:lnTo>
                  <a:pt x="5049290" y="254613"/>
                </a:lnTo>
                <a:lnTo>
                  <a:pt x="5053268" y="303908"/>
                </a:lnTo>
                <a:lnTo>
                  <a:pt x="5053268" y="1519501"/>
                </a:lnTo>
                <a:lnTo>
                  <a:pt x="5049290" y="1568794"/>
                </a:lnTo>
                <a:lnTo>
                  <a:pt x="5037774" y="1615556"/>
                </a:lnTo>
                <a:lnTo>
                  <a:pt x="5019346" y="1659159"/>
                </a:lnTo>
                <a:lnTo>
                  <a:pt x="4994630" y="1698980"/>
                </a:lnTo>
                <a:lnTo>
                  <a:pt x="4964254" y="1734390"/>
                </a:lnTo>
                <a:lnTo>
                  <a:pt x="4928842" y="1764766"/>
                </a:lnTo>
                <a:lnTo>
                  <a:pt x="4889020" y="1789481"/>
                </a:lnTo>
                <a:lnTo>
                  <a:pt x="4845415" y="1807910"/>
                </a:lnTo>
                <a:lnTo>
                  <a:pt x="4798651" y="1819425"/>
                </a:lnTo>
                <a:lnTo>
                  <a:pt x="4749355" y="1823403"/>
                </a:lnTo>
                <a:lnTo>
                  <a:pt x="303908" y="1823403"/>
                </a:lnTo>
                <a:lnTo>
                  <a:pt x="254613" y="1819425"/>
                </a:lnTo>
                <a:lnTo>
                  <a:pt x="207849" y="1807910"/>
                </a:lnTo>
                <a:lnTo>
                  <a:pt x="164245" y="1789481"/>
                </a:lnTo>
                <a:lnTo>
                  <a:pt x="124424" y="1764766"/>
                </a:lnTo>
                <a:lnTo>
                  <a:pt x="89012" y="1734390"/>
                </a:lnTo>
                <a:lnTo>
                  <a:pt x="58636" y="1698980"/>
                </a:lnTo>
                <a:lnTo>
                  <a:pt x="33921" y="1659159"/>
                </a:lnTo>
                <a:lnTo>
                  <a:pt x="15493" y="1615556"/>
                </a:lnTo>
                <a:lnTo>
                  <a:pt x="3977" y="1568794"/>
                </a:lnTo>
                <a:lnTo>
                  <a:pt x="0" y="1519501"/>
                </a:lnTo>
                <a:lnTo>
                  <a:pt x="0" y="303908"/>
                </a:lnTo>
                <a:close/>
              </a:path>
            </a:pathLst>
          </a:custGeom>
          <a:ln w="10611">
            <a:solidFill>
              <a:srgbClr val="A5AB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32232" y="2266822"/>
            <a:ext cx="4505325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21690" marR="5080" indent="-809625">
              <a:lnSpc>
                <a:spcPct val="144700"/>
              </a:lnSpc>
              <a:spcBef>
                <a:spcPts val="100"/>
              </a:spcBef>
            </a:pPr>
            <a:r>
              <a:rPr dirty="0" sz="1900" spc="-25">
                <a:latin typeface="Garamond"/>
                <a:cs typeface="Garamond"/>
              </a:rPr>
              <a:t>For </a:t>
            </a:r>
            <a:r>
              <a:rPr dirty="0" sz="1900" spc="-5">
                <a:latin typeface="Garamond"/>
                <a:cs typeface="Garamond"/>
              </a:rPr>
              <a:t>dense </a:t>
            </a:r>
            <a:r>
              <a:rPr dirty="0" sz="1900">
                <a:latin typeface="Garamond"/>
                <a:cs typeface="Garamond"/>
              </a:rPr>
              <a:t>directed </a:t>
            </a:r>
            <a:r>
              <a:rPr dirty="0" sz="1900" spc="-5">
                <a:latin typeface="Garamond"/>
                <a:cs typeface="Garamond"/>
              </a:rPr>
              <a:t>graphs, </a:t>
            </a:r>
            <a:r>
              <a:rPr dirty="0" sz="1900" i="1">
                <a:latin typeface="Garamond"/>
                <a:cs typeface="Garamond"/>
              </a:rPr>
              <a:t>n</a:t>
            </a:r>
            <a:r>
              <a:rPr dirty="0" sz="1900">
                <a:latin typeface="Symbol"/>
                <a:cs typeface="Symbol"/>
              </a:rPr>
              <a:t></a:t>
            </a:r>
            <a:r>
              <a:rPr dirty="0" sz="1900" i="1">
                <a:latin typeface="Garamond"/>
                <a:cs typeface="Garamond"/>
              </a:rPr>
              <a:t>n </a:t>
            </a:r>
            <a:r>
              <a:rPr dirty="0" u="sng" sz="1900" i="1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adjacency matrix</a:t>
            </a:r>
            <a:r>
              <a:rPr dirty="0" sz="1900">
                <a:latin typeface="Garamond"/>
                <a:cs typeface="Garamond"/>
              </a:rPr>
              <a:t>:  </a:t>
            </a:r>
            <a:r>
              <a:rPr dirty="0" sz="1900" i="1">
                <a:latin typeface="Garamond"/>
                <a:cs typeface="Garamond"/>
              </a:rPr>
              <a:t>a</a:t>
            </a:r>
            <a:r>
              <a:rPr dirty="0" baseline="-20000" sz="1875" i="1">
                <a:latin typeface="Garamond"/>
                <a:cs typeface="Garamond"/>
              </a:rPr>
              <a:t>ij </a:t>
            </a:r>
            <a:r>
              <a:rPr dirty="0" sz="1900">
                <a:latin typeface="Garamond"/>
                <a:cs typeface="Garamond"/>
              </a:rPr>
              <a:t>= 1 if (</a:t>
            </a:r>
            <a:r>
              <a:rPr dirty="0" sz="1900" i="1">
                <a:latin typeface="Garamond"/>
                <a:cs typeface="Garamond"/>
              </a:rPr>
              <a:t>i</a:t>
            </a:r>
            <a:r>
              <a:rPr dirty="0" sz="1900">
                <a:latin typeface="Garamond"/>
                <a:cs typeface="Garamond"/>
              </a:rPr>
              <a:t>,</a:t>
            </a:r>
            <a:r>
              <a:rPr dirty="0" sz="1900" i="1">
                <a:latin typeface="Garamond"/>
                <a:cs typeface="Garamond"/>
              </a:rPr>
              <a:t>j</a:t>
            </a:r>
            <a:r>
              <a:rPr dirty="0" sz="1900">
                <a:latin typeface="Garamond"/>
                <a:cs typeface="Garamond"/>
              </a:rPr>
              <a:t>) </a:t>
            </a:r>
            <a:r>
              <a:rPr dirty="0" sz="1900">
                <a:latin typeface="Symbol"/>
                <a:cs typeface="Symbol"/>
              </a:rPr>
              <a:t>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i="1">
                <a:latin typeface="Garamond"/>
                <a:cs typeface="Garamond"/>
              </a:rPr>
              <a:t>A </a:t>
            </a:r>
            <a:r>
              <a:rPr dirty="0" sz="1900" spc="-5">
                <a:latin typeface="Garamond"/>
                <a:cs typeface="Garamond"/>
              </a:rPr>
              <a:t>and </a:t>
            </a:r>
            <a:r>
              <a:rPr dirty="0" sz="1900" i="1">
                <a:latin typeface="Garamond"/>
                <a:cs typeface="Garamond"/>
              </a:rPr>
              <a:t>a</a:t>
            </a:r>
            <a:r>
              <a:rPr dirty="0" baseline="-20000" sz="1875" i="1">
                <a:latin typeface="Garamond"/>
                <a:cs typeface="Garamond"/>
              </a:rPr>
              <a:t>ij </a:t>
            </a:r>
            <a:r>
              <a:rPr dirty="0" sz="1900">
                <a:latin typeface="Garamond"/>
                <a:cs typeface="Garamond"/>
              </a:rPr>
              <a:t>= 0</a:t>
            </a:r>
            <a:r>
              <a:rPr dirty="0" sz="1900" spc="-285">
                <a:latin typeface="Garamond"/>
                <a:cs typeface="Garamond"/>
              </a:rPr>
              <a:t> </a:t>
            </a:r>
            <a:r>
              <a:rPr dirty="0" sz="1900" spc="-5">
                <a:latin typeface="Garamond"/>
                <a:cs typeface="Garamond"/>
              </a:rPr>
              <a:t>otherwise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02870" y="5067300"/>
            <a:ext cx="563029" cy="5630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32500" y="5084233"/>
            <a:ext cx="499532" cy="6053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53556" y="5087404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38"/>
                </a:lnTo>
                <a:lnTo>
                  <a:pt x="39148" y="101062"/>
                </a:lnTo>
                <a:lnTo>
                  <a:pt x="18013" y="139999"/>
                </a:lnTo>
                <a:lnTo>
                  <a:pt x="4657" y="183026"/>
                </a:lnTo>
                <a:lnTo>
                  <a:pt x="0" y="229222"/>
                </a:lnTo>
                <a:lnTo>
                  <a:pt x="4657" y="275417"/>
                </a:lnTo>
                <a:lnTo>
                  <a:pt x="18013" y="318444"/>
                </a:lnTo>
                <a:lnTo>
                  <a:pt x="39148" y="357381"/>
                </a:lnTo>
                <a:lnTo>
                  <a:pt x="67138" y="391306"/>
                </a:lnTo>
                <a:lnTo>
                  <a:pt x="101062" y="419296"/>
                </a:lnTo>
                <a:lnTo>
                  <a:pt x="139999" y="440430"/>
                </a:lnTo>
                <a:lnTo>
                  <a:pt x="183026" y="453787"/>
                </a:lnTo>
                <a:lnTo>
                  <a:pt x="229222" y="458444"/>
                </a:lnTo>
                <a:lnTo>
                  <a:pt x="275422" y="453787"/>
                </a:lnTo>
                <a:lnTo>
                  <a:pt x="318452" y="440430"/>
                </a:lnTo>
                <a:lnTo>
                  <a:pt x="357391" y="419296"/>
                </a:lnTo>
                <a:lnTo>
                  <a:pt x="391317" y="391306"/>
                </a:lnTo>
                <a:lnTo>
                  <a:pt x="419308" y="357381"/>
                </a:lnTo>
                <a:lnTo>
                  <a:pt x="440443" y="318444"/>
                </a:lnTo>
                <a:lnTo>
                  <a:pt x="453800" y="275417"/>
                </a:lnTo>
                <a:lnTo>
                  <a:pt x="458457" y="229222"/>
                </a:lnTo>
                <a:lnTo>
                  <a:pt x="453800" y="183026"/>
                </a:lnTo>
                <a:lnTo>
                  <a:pt x="440443" y="139999"/>
                </a:lnTo>
                <a:lnTo>
                  <a:pt x="419308" y="101062"/>
                </a:lnTo>
                <a:lnTo>
                  <a:pt x="391317" y="67138"/>
                </a:lnTo>
                <a:lnTo>
                  <a:pt x="357391" y="39148"/>
                </a:lnTo>
                <a:lnTo>
                  <a:pt x="318452" y="18013"/>
                </a:lnTo>
                <a:lnTo>
                  <a:pt x="275422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053556" y="5087404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212801" y="5141468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3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28070" y="5067300"/>
            <a:ext cx="563029" cy="5630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61929" y="5084233"/>
            <a:ext cx="499532" cy="6053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81995" y="5087404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38"/>
                </a:lnTo>
                <a:lnTo>
                  <a:pt x="39148" y="101062"/>
                </a:lnTo>
                <a:lnTo>
                  <a:pt x="18013" y="139999"/>
                </a:lnTo>
                <a:lnTo>
                  <a:pt x="4657" y="183026"/>
                </a:lnTo>
                <a:lnTo>
                  <a:pt x="0" y="229222"/>
                </a:lnTo>
                <a:lnTo>
                  <a:pt x="4657" y="275417"/>
                </a:lnTo>
                <a:lnTo>
                  <a:pt x="18013" y="318444"/>
                </a:lnTo>
                <a:lnTo>
                  <a:pt x="39148" y="357381"/>
                </a:lnTo>
                <a:lnTo>
                  <a:pt x="67138" y="391306"/>
                </a:lnTo>
                <a:lnTo>
                  <a:pt x="101062" y="419296"/>
                </a:lnTo>
                <a:lnTo>
                  <a:pt x="139999" y="440430"/>
                </a:lnTo>
                <a:lnTo>
                  <a:pt x="183026" y="453787"/>
                </a:lnTo>
                <a:lnTo>
                  <a:pt x="229222" y="458444"/>
                </a:lnTo>
                <a:lnTo>
                  <a:pt x="275417" y="453787"/>
                </a:lnTo>
                <a:lnTo>
                  <a:pt x="318444" y="440430"/>
                </a:lnTo>
                <a:lnTo>
                  <a:pt x="357381" y="419296"/>
                </a:lnTo>
                <a:lnTo>
                  <a:pt x="391306" y="391306"/>
                </a:lnTo>
                <a:lnTo>
                  <a:pt x="419296" y="357381"/>
                </a:lnTo>
                <a:lnTo>
                  <a:pt x="440430" y="318444"/>
                </a:lnTo>
                <a:lnTo>
                  <a:pt x="453787" y="275417"/>
                </a:lnTo>
                <a:lnTo>
                  <a:pt x="458444" y="229222"/>
                </a:lnTo>
                <a:lnTo>
                  <a:pt x="453787" y="183026"/>
                </a:lnTo>
                <a:lnTo>
                  <a:pt x="440430" y="139999"/>
                </a:lnTo>
                <a:lnTo>
                  <a:pt x="419296" y="101062"/>
                </a:lnTo>
                <a:lnTo>
                  <a:pt x="391306" y="67138"/>
                </a:lnTo>
                <a:lnTo>
                  <a:pt x="357381" y="39148"/>
                </a:lnTo>
                <a:lnTo>
                  <a:pt x="318444" y="18013"/>
                </a:lnTo>
                <a:lnTo>
                  <a:pt x="275417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81995" y="5087404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641240" y="5141468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4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01070" y="4051300"/>
            <a:ext cx="1295400" cy="279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347006" y="4113453"/>
            <a:ext cx="1122045" cy="139065"/>
          </a:xfrm>
          <a:custGeom>
            <a:avLst/>
            <a:gdLst/>
            <a:ahLst/>
            <a:cxnLst/>
            <a:rect l="l" t="t" r="r" b="b"/>
            <a:pathLst>
              <a:path w="1122045" h="139064">
                <a:moveTo>
                  <a:pt x="1037844" y="0"/>
                </a:moveTo>
                <a:lnTo>
                  <a:pt x="1040409" y="30200"/>
                </a:lnTo>
                <a:lnTo>
                  <a:pt x="0" y="118783"/>
                </a:lnTo>
                <a:lnTo>
                  <a:pt x="1714" y="138925"/>
                </a:lnTo>
                <a:lnTo>
                  <a:pt x="1042123" y="50342"/>
                </a:lnTo>
                <a:lnTo>
                  <a:pt x="1094132" y="50342"/>
                </a:lnTo>
                <a:lnTo>
                  <a:pt x="1121829" y="33413"/>
                </a:lnTo>
                <a:lnTo>
                  <a:pt x="1037844" y="0"/>
                </a:lnTo>
                <a:close/>
              </a:path>
              <a:path w="1122045" h="139064">
                <a:moveTo>
                  <a:pt x="1094132" y="50342"/>
                </a:moveTo>
                <a:lnTo>
                  <a:pt x="1042123" y="50342"/>
                </a:lnTo>
                <a:lnTo>
                  <a:pt x="1044701" y="80556"/>
                </a:lnTo>
                <a:lnTo>
                  <a:pt x="1094132" y="50342"/>
                </a:lnTo>
                <a:close/>
              </a:path>
            </a:pathLst>
          </a:custGeom>
          <a:solidFill>
            <a:srgbClr val="DD80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715000" y="4284138"/>
            <a:ext cx="715432" cy="9821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762155" y="4303407"/>
            <a:ext cx="520700" cy="784225"/>
          </a:xfrm>
          <a:custGeom>
            <a:avLst/>
            <a:gdLst/>
            <a:ahLst/>
            <a:cxnLst/>
            <a:rect l="l" t="t" r="r" b="b"/>
            <a:pathLst>
              <a:path w="520700" h="784225">
                <a:moveTo>
                  <a:pt x="425272" y="714120"/>
                </a:moveTo>
                <a:lnTo>
                  <a:pt x="419214" y="716153"/>
                </a:lnTo>
                <a:lnTo>
                  <a:pt x="414248" y="726160"/>
                </a:lnTo>
                <a:lnTo>
                  <a:pt x="416293" y="732218"/>
                </a:lnTo>
                <a:lnTo>
                  <a:pt x="520649" y="784034"/>
                </a:lnTo>
                <a:lnTo>
                  <a:pt x="518361" y="741603"/>
                </a:lnTo>
                <a:lnTo>
                  <a:pt x="480631" y="741603"/>
                </a:lnTo>
                <a:lnTo>
                  <a:pt x="425272" y="714120"/>
                </a:lnTo>
                <a:close/>
              </a:path>
              <a:path w="520700" h="784225">
                <a:moveTo>
                  <a:pt x="16878" y="0"/>
                </a:moveTo>
                <a:lnTo>
                  <a:pt x="0" y="11112"/>
                </a:lnTo>
                <a:lnTo>
                  <a:pt x="480631" y="741603"/>
                </a:lnTo>
                <a:lnTo>
                  <a:pt x="518361" y="741603"/>
                </a:lnTo>
                <a:lnTo>
                  <a:pt x="517761" y="730491"/>
                </a:lnTo>
                <a:lnTo>
                  <a:pt x="497522" y="730491"/>
                </a:lnTo>
                <a:lnTo>
                  <a:pt x="16878" y="0"/>
                </a:lnTo>
                <a:close/>
              </a:path>
              <a:path w="520700" h="784225">
                <a:moveTo>
                  <a:pt x="509612" y="663409"/>
                </a:moveTo>
                <a:lnTo>
                  <a:pt x="498475" y="664006"/>
                </a:lnTo>
                <a:lnTo>
                  <a:pt x="494195" y="668769"/>
                </a:lnTo>
                <a:lnTo>
                  <a:pt x="497522" y="730491"/>
                </a:lnTo>
                <a:lnTo>
                  <a:pt x="517761" y="730491"/>
                </a:lnTo>
                <a:lnTo>
                  <a:pt x="514375" y="667689"/>
                </a:lnTo>
                <a:lnTo>
                  <a:pt x="509612" y="663409"/>
                </a:lnTo>
                <a:close/>
              </a:path>
            </a:pathLst>
          </a:custGeom>
          <a:solidFill>
            <a:srgbClr val="DD80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418670" y="3898900"/>
            <a:ext cx="558800" cy="558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448300" y="3911603"/>
            <a:ext cx="499532" cy="6053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468835" y="3917645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34" y="0"/>
                </a:moveTo>
                <a:lnTo>
                  <a:pt x="183035" y="4657"/>
                </a:lnTo>
                <a:lnTo>
                  <a:pt x="140004" y="18013"/>
                </a:lnTo>
                <a:lnTo>
                  <a:pt x="101066" y="39148"/>
                </a:lnTo>
                <a:lnTo>
                  <a:pt x="67140" y="67138"/>
                </a:lnTo>
                <a:lnTo>
                  <a:pt x="39148" y="101062"/>
                </a:lnTo>
                <a:lnTo>
                  <a:pt x="18013" y="139999"/>
                </a:lnTo>
                <a:lnTo>
                  <a:pt x="4657" y="183026"/>
                </a:lnTo>
                <a:lnTo>
                  <a:pt x="0" y="229222"/>
                </a:lnTo>
                <a:lnTo>
                  <a:pt x="4657" y="275422"/>
                </a:lnTo>
                <a:lnTo>
                  <a:pt x="18013" y="318452"/>
                </a:lnTo>
                <a:lnTo>
                  <a:pt x="39148" y="357391"/>
                </a:lnTo>
                <a:lnTo>
                  <a:pt x="67140" y="391317"/>
                </a:lnTo>
                <a:lnTo>
                  <a:pt x="101066" y="419308"/>
                </a:lnTo>
                <a:lnTo>
                  <a:pt x="140004" y="440443"/>
                </a:lnTo>
                <a:lnTo>
                  <a:pt x="183035" y="453800"/>
                </a:lnTo>
                <a:lnTo>
                  <a:pt x="229234" y="458457"/>
                </a:lnTo>
                <a:lnTo>
                  <a:pt x="275430" y="453800"/>
                </a:lnTo>
                <a:lnTo>
                  <a:pt x="318457" y="440443"/>
                </a:lnTo>
                <a:lnTo>
                  <a:pt x="357394" y="419308"/>
                </a:lnTo>
                <a:lnTo>
                  <a:pt x="391318" y="391317"/>
                </a:lnTo>
                <a:lnTo>
                  <a:pt x="419309" y="357391"/>
                </a:lnTo>
                <a:lnTo>
                  <a:pt x="440443" y="318452"/>
                </a:lnTo>
                <a:lnTo>
                  <a:pt x="453800" y="275422"/>
                </a:lnTo>
                <a:lnTo>
                  <a:pt x="458457" y="229222"/>
                </a:lnTo>
                <a:lnTo>
                  <a:pt x="453800" y="183026"/>
                </a:lnTo>
                <a:lnTo>
                  <a:pt x="440443" y="139999"/>
                </a:lnTo>
                <a:lnTo>
                  <a:pt x="419309" y="101062"/>
                </a:lnTo>
                <a:lnTo>
                  <a:pt x="391318" y="67138"/>
                </a:lnTo>
                <a:lnTo>
                  <a:pt x="357394" y="39148"/>
                </a:lnTo>
                <a:lnTo>
                  <a:pt x="318457" y="18013"/>
                </a:lnTo>
                <a:lnTo>
                  <a:pt x="275430" y="4657"/>
                </a:lnTo>
                <a:lnTo>
                  <a:pt x="229234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468835" y="3917645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628081" y="3971709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2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885270" y="5219696"/>
            <a:ext cx="1295400" cy="2582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940439" y="5276202"/>
            <a:ext cx="1113155" cy="81280"/>
          </a:xfrm>
          <a:custGeom>
            <a:avLst/>
            <a:gdLst/>
            <a:ahLst/>
            <a:cxnLst/>
            <a:rect l="l" t="t" r="r" b="b"/>
            <a:pathLst>
              <a:path w="1113154" h="81279">
                <a:moveTo>
                  <a:pt x="1032268" y="0"/>
                </a:moveTo>
                <a:lnTo>
                  <a:pt x="1032268" y="30314"/>
                </a:lnTo>
                <a:lnTo>
                  <a:pt x="0" y="30314"/>
                </a:lnTo>
                <a:lnTo>
                  <a:pt x="0" y="50533"/>
                </a:lnTo>
                <a:lnTo>
                  <a:pt x="1032268" y="50533"/>
                </a:lnTo>
                <a:lnTo>
                  <a:pt x="1032268" y="80848"/>
                </a:lnTo>
                <a:lnTo>
                  <a:pt x="1113116" y="40424"/>
                </a:lnTo>
                <a:lnTo>
                  <a:pt x="1032268" y="0"/>
                </a:lnTo>
                <a:close/>
              </a:path>
            </a:pathLst>
          </a:custGeom>
          <a:solidFill>
            <a:srgbClr val="DD80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817529" y="4212170"/>
            <a:ext cx="846667" cy="10286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865344" y="4308957"/>
            <a:ext cx="671195" cy="852169"/>
          </a:xfrm>
          <a:custGeom>
            <a:avLst/>
            <a:gdLst/>
            <a:ahLst/>
            <a:cxnLst/>
            <a:rect l="l" t="t" r="r" b="b"/>
            <a:pathLst>
              <a:path w="671195" h="852170">
                <a:moveTo>
                  <a:pt x="670636" y="0"/>
                </a:moveTo>
                <a:lnTo>
                  <a:pt x="588937" y="38709"/>
                </a:lnTo>
                <a:lnTo>
                  <a:pt x="612800" y="57403"/>
                </a:lnTo>
                <a:lnTo>
                  <a:pt x="0" y="839342"/>
                </a:lnTo>
                <a:lnTo>
                  <a:pt x="15913" y="851814"/>
                </a:lnTo>
                <a:lnTo>
                  <a:pt x="628713" y="69875"/>
                </a:lnTo>
                <a:lnTo>
                  <a:pt x="656390" y="69875"/>
                </a:lnTo>
                <a:lnTo>
                  <a:pt x="670636" y="0"/>
                </a:lnTo>
                <a:close/>
              </a:path>
              <a:path w="671195" h="852170">
                <a:moveTo>
                  <a:pt x="656390" y="69875"/>
                </a:moveTo>
                <a:lnTo>
                  <a:pt x="628713" y="69875"/>
                </a:lnTo>
                <a:lnTo>
                  <a:pt x="652576" y="88582"/>
                </a:lnTo>
                <a:lnTo>
                  <a:pt x="656390" y="69875"/>
                </a:lnTo>
                <a:close/>
              </a:path>
            </a:pathLst>
          </a:custGeom>
          <a:solidFill>
            <a:srgbClr val="DD80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064000" y="4444996"/>
            <a:ext cx="613832" cy="8678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110088" y="4466145"/>
            <a:ext cx="439420" cy="688975"/>
          </a:xfrm>
          <a:custGeom>
            <a:avLst/>
            <a:gdLst/>
            <a:ahLst/>
            <a:cxnLst/>
            <a:rect l="l" t="t" r="r" b="b"/>
            <a:pathLst>
              <a:path w="439420" h="688975">
                <a:moveTo>
                  <a:pt x="17106" y="0"/>
                </a:moveTo>
                <a:lnTo>
                  <a:pt x="0" y="10769"/>
                </a:lnTo>
                <a:lnTo>
                  <a:pt x="387375" y="625373"/>
                </a:lnTo>
                <a:lnTo>
                  <a:pt x="361721" y="641540"/>
                </a:lnTo>
                <a:lnTo>
                  <a:pt x="439038" y="688390"/>
                </a:lnTo>
                <a:lnTo>
                  <a:pt x="431725" y="614603"/>
                </a:lnTo>
                <a:lnTo>
                  <a:pt x="404482" y="614603"/>
                </a:lnTo>
                <a:lnTo>
                  <a:pt x="17106" y="0"/>
                </a:lnTo>
                <a:close/>
              </a:path>
              <a:path w="439420" h="688975">
                <a:moveTo>
                  <a:pt x="430123" y="598436"/>
                </a:moveTo>
                <a:lnTo>
                  <a:pt x="404482" y="614603"/>
                </a:lnTo>
                <a:lnTo>
                  <a:pt x="431725" y="614603"/>
                </a:lnTo>
                <a:lnTo>
                  <a:pt x="430123" y="598436"/>
                </a:lnTo>
                <a:close/>
              </a:path>
            </a:pathLst>
          </a:custGeom>
          <a:solidFill>
            <a:srgbClr val="DD80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152900" y="4309538"/>
            <a:ext cx="2019300" cy="9313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280725" y="4397476"/>
            <a:ext cx="1844039" cy="766445"/>
          </a:xfrm>
          <a:custGeom>
            <a:avLst/>
            <a:gdLst/>
            <a:ahLst/>
            <a:cxnLst/>
            <a:rect l="l" t="t" r="r" b="b"/>
            <a:pathLst>
              <a:path w="1844039" h="766445">
                <a:moveTo>
                  <a:pt x="124605" y="46799"/>
                </a:moveTo>
                <a:lnTo>
                  <a:pt x="71056" y="46799"/>
                </a:lnTo>
                <a:lnTo>
                  <a:pt x="1836153" y="766419"/>
                </a:lnTo>
                <a:lnTo>
                  <a:pt x="1843786" y="747699"/>
                </a:lnTo>
                <a:lnTo>
                  <a:pt x="124605" y="46799"/>
                </a:lnTo>
                <a:close/>
              </a:path>
              <a:path w="1844039" h="766445">
                <a:moveTo>
                  <a:pt x="90144" y="0"/>
                </a:moveTo>
                <a:lnTo>
                  <a:pt x="0" y="6921"/>
                </a:lnTo>
                <a:lnTo>
                  <a:pt x="59613" y="74879"/>
                </a:lnTo>
                <a:lnTo>
                  <a:pt x="71056" y="46799"/>
                </a:lnTo>
                <a:lnTo>
                  <a:pt x="124605" y="46799"/>
                </a:lnTo>
                <a:lnTo>
                  <a:pt x="78689" y="28079"/>
                </a:lnTo>
                <a:lnTo>
                  <a:pt x="90144" y="0"/>
                </a:lnTo>
                <a:close/>
              </a:path>
            </a:pathLst>
          </a:custGeom>
          <a:solidFill>
            <a:srgbClr val="DD80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839629" y="3992038"/>
            <a:ext cx="558800" cy="5630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869270" y="4008961"/>
            <a:ext cx="499532" cy="60536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889412" y="4013085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35" y="0"/>
                </a:moveTo>
                <a:lnTo>
                  <a:pt x="183035" y="4656"/>
                </a:lnTo>
                <a:lnTo>
                  <a:pt x="140004" y="18011"/>
                </a:lnTo>
                <a:lnTo>
                  <a:pt x="101066" y="39144"/>
                </a:lnTo>
                <a:lnTo>
                  <a:pt x="67140" y="67133"/>
                </a:lnTo>
                <a:lnTo>
                  <a:pt x="39148" y="101057"/>
                </a:lnTo>
                <a:lnTo>
                  <a:pt x="18013" y="139994"/>
                </a:lnTo>
                <a:lnTo>
                  <a:pt x="4657" y="183023"/>
                </a:lnTo>
                <a:lnTo>
                  <a:pt x="0" y="229222"/>
                </a:lnTo>
                <a:lnTo>
                  <a:pt x="4657" y="275417"/>
                </a:lnTo>
                <a:lnTo>
                  <a:pt x="18013" y="318444"/>
                </a:lnTo>
                <a:lnTo>
                  <a:pt x="39148" y="357381"/>
                </a:lnTo>
                <a:lnTo>
                  <a:pt x="67140" y="391306"/>
                </a:lnTo>
                <a:lnTo>
                  <a:pt x="101066" y="419296"/>
                </a:lnTo>
                <a:lnTo>
                  <a:pt x="140004" y="440430"/>
                </a:lnTo>
                <a:lnTo>
                  <a:pt x="183035" y="453787"/>
                </a:lnTo>
                <a:lnTo>
                  <a:pt x="229235" y="458444"/>
                </a:lnTo>
                <a:lnTo>
                  <a:pt x="275430" y="453787"/>
                </a:lnTo>
                <a:lnTo>
                  <a:pt x="318457" y="440430"/>
                </a:lnTo>
                <a:lnTo>
                  <a:pt x="357394" y="419296"/>
                </a:lnTo>
                <a:lnTo>
                  <a:pt x="391318" y="391306"/>
                </a:lnTo>
                <a:lnTo>
                  <a:pt x="419309" y="357381"/>
                </a:lnTo>
                <a:lnTo>
                  <a:pt x="440443" y="318444"/>
                </a:lnTo>
                <a:lnTo>
                  <a:pt x="453800" y="275417"/>
                </a:lnTo>
                <a:lnTo>
                  <a:pt x="458457" y="229222"/>
                </a:lnTo>
                <a:lnTo>
                  <a:pt x="453800" y="183023"/>
                </a:lnTo>
                <a:lnTo>
                  <a:pt x="440443" y="139994"/>
                </a:lnTo>
                <a:lnTo>
                  <a:pt x="419309" y="101057"/>
                </a:lnTo>
                <a:lnTo>
                  <a:pt x="391318" y="67133"/>
                </a:lnTo>
                <a:lnTo>
                  <a:pt x="357394" y="39144"/>
                </a:lnTo>
                <a:lnTo>
                  <a:pt x="318457" y="18011"/>
                </a:lnTo>
                <a:lnTo>
                  <a:pt x="275430" y="4656"/>
                </a:lnTo>
                <a:lnTo>
                  <a:pt x="229235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889412" y="4013085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4048658" y="4067149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1</a:t>
            </a:r>
            <a:endParaRPr sz="1900">
              <a:latin typeface="Garamond"/>
              <a:cs typeface="Garamond"/>
            </a:endParaRPr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1290312" y="5758134"/>
          <a:ext cx="2594610" cy="1105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170"/>
                <a:gridCol w="486410"/>
                <a:gridCol w="496569"/>
                <a:gridCol w="496569"/>
                <a:gridCol w="496569"/>
              </a:tblGrid>
              <a:tr h="215265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250">
                          <a:latin typeface="Garamond"/>
                          <a:cs typeface="Garamond"/>
                        </a:rPr>
                        <a:t>(</a:t>
                      </a:r>
                      <a:r>
                        <a:rPr dirty="0" sz="1250" i="1">
                          <a:latin typeface="Garamond"/>
                          <a:cs typeface="Garamond"/>
                        </a:rPr>
                        <a:t>i</a:t>
                      </a:r>
                      <a:r>
                        <a:rPr dirty="0" sz="1250">
                          <a:latin typeface="Garamond"/>
                          <a:cs typeface="Garamond"/>
                        </a:rPr>
                        <a:t>,</a:t>
                      </a:r>
                      <a:r>
                        <a:rPr dirty="0" sz="1250" i="1">
                          <a:latin typeface="Garamond"/>
                          <a:cs typeface="Garamond"/>
                        </a:rPr>
                        <a:t>j</a:t>
                      </a:r>
                      <a:r>
                        <a:rPr dirty="0" sz="1250">
                          <a:latin typeface="Garamond"/>
                          <a:cs typeface="Garamond"/>
                        </a:rPr>
                        <a:t>)</a:t>
                      </a:r>
                      <a:endParaRPr sz="1250">
                        <a:latin typeface="Garamond"/>
                        <a:cs typeface="Garamond"/>
                      </a:endParaRPr>
                    </a:p>
                  </a:txBody>
                  <a:tcPr marL="0" marR="0" marB="0" marT="10795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250">
                          <a:latin typeface="Garamond"/>
                          <a:cs typeface="Garamond"/>
                        </a:rPr>
                        <a:t>1</a:t>
                      </a:r>
                      <a:endParaRPr sz="1250">
                        <a:latin typeface="Garamond"/>
                        <a:cs typeface="Garamond"/>
                      </a:endParaRPr>
                    </a:p>
                  </a:txBody>
                  <a:tcPr marL="0" marR="0" marB="0" marT="107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250">
                          <a:latin typeface="Garamond"/>
                          <a:cs typeface="Garamond"/>
                        </a:rPr>
                        <a:t>2</a:t>
                      </a:r>
                      <a:endParaRPr sz="1250">
                        <a:latin typeface="Garamond"/>
                        <a:cs typeface="Garamond"/>
                      </a:endParaRPr>
                    </a:p>
                  </a:txBody>
                  <a:tcPr marL="0" marR="0" marB="0" marT="107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250">
                          <a:latin typeface="Garamond"/>
                          <a:cs typeface="Garamond"/>
                        </a:rPr>
                        <a:t>3</a:t>
                      </a:r>
                      <a:endParaRPr sz="1250">
                        <a:latin typeface="Garamond"/>
                        <a:cs typeface="Garamond"/>
                      </a:endParaRPr>
                    </a:p>
                  </a:txBody>
                  <a:tcPr marL="0" marR="0" marB="0" marT="107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68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250">
                          <a:latin typeface="Garamond"/>
                          <a:cs typeface="Garamond"/>
                        </a:rPr>
                        <a:t>4</a:t>
                      </a:r>
                      <a:endParaRPr sz="1250">
                        <a:latin typeface="Garamond"/>
                        <a:cs typeface="Garamond"/>
                      </a:endParaRPr>
                    </a:p>
                  </a:txBody>
                  <a:tcPr marL="0" marR="0" marB="0" marT="10795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6E0B4"/>
                    </a:solidFill>
                  </a:tcPr>
                </a:tc>
              </a:tr>
              <a:tr h="215265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250">
                          <a:latin typeface="Garamond"/>
                          <a:cs typeface="Garamond"/>
                        </a:rPr>
                        <a:t>1</a:t>
                      </a:r>
                      <a:endParaRPr sz="1250">
                        <a:latin typeface="Garamond"/>
                        <a:cs typeface="Garamond"/>
                      </a:endParaRPr>
                    </a:p>
                  </a:txBody>
                  <a:tcPr marL="0" marR="0" marB="0" marT="10795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250">
                          <a:latin typeface="Garamond"/>
                          <a:cs typeface="Garamond"/>
                        </a:rPr>
                        <a:t>0</a:t>
                      </a:r>
                      <a:endParaRPr sz="1250">
                        <a:latin typeface="Garamond"/>
                        <a:cs typeface="Garamond"/>
                      </a:endParaRPr>
                    </a:p>
                  </a:txBody>
                  <a:tcPr marL="0" marR="0" marB="0" marT="107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250">
                          <a:latin typeface="Garamond"/>
                          <a:cs typeface="Garamond"/>
                        </a:rPr>
                        <a:t>1</a:t>
                      </a:r>
                      <a:endParaRPr sz="1250">
                        <a:latin typeface="Garamond"/>
                        <a:cs typeface="Garamond"/>
                      </a:endParaRPr>
                    </a:p>
                  </a:txBody>
                  <a:tcPr marL="0" marR="0" marB="0" marT="107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250">
                          <a:latin typeface="Garamond"/>
                          <a:cs typeface="Garamond"/>
                        </a:rPr>
                        <a:t>0</a:t>
                      </a:r>
                      <a:endParaRPr sz="1250">
                        <a:latin typeface="Garamond"/>
                        <a:cs typeface="Garamond"/>
                      </a:endParaRPr>
                    </a:p>
                  </a:txBody>
                  <a:tcPr marL="0" marR="0" marB="0" marT="107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250">
                          <a:latin typeface="Garamond"/>
                          <a:cs typeface="Garamond"/>
                        </a:rPr>
                        <a:t>1</a:t>
                      </a:r>
                      <a:endParaRPr sz="1250">
                        <a:latin typeface="Garamond"/>
                        <a:cs typeface="Garamond"/>
                      </a:endParaRPr>
                    </a:p>
                  </a:txBody>
                  <a:tcPr marL="0" marR="0" marB="0" marT="10795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265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250">
                          <a:latin typeface="Garamond"/>
                          <a:cs typeface="Garamond"/>
                        </a:rPr>
                        <a:t>2</a:t>
                      </a:r>
                      <a:endParaRPr sz="1250">
                        <a:latin typeface="Garamond"/>
                        <a:cs typeface="Garamond"/>
                      </a:endParaRPr>
                    </a:p>
                  </a:txBody>
                  <a:tcPr marL="0" marR="0" marB="0" marT="10795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250">
                          <a:latin typeface="Garamond"/>
                          <a:cs typeface="Garamond"/>
                        </a:rPr>
                        <a:t>0</a:t>
                      </a:r>
                      <a:endParaRPr sz="1250">
                        <a:latin typeface="Garamond"/>
                        <a:cs typeface="Garamond"/>
                      </a:endParaRPr>
                    </a:p>
                  </a:txBody>
                  <a:tcPr marL="0" marR="0" marB="0" marT="107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250">
                          <a:latin typeface="Garamond"/>
                          <a:cs typeface="Garamond"/>
                        </a:rPr>
                        <a:t>0</a:t>
                      </a:r>
                      <a:endParaRPr sz="1250">
                        <a:latin typeface="Garamond"/>
                        <a:cs typeface="Garamond"/>
                      </a:endParaRPr>
                    </a:p>
                  </a:txBody>
                  <a:tcPr marL="0" marR="0" marB="0" marT="107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250">
                          <a:latin typeface="Garamond"/>
                          <a:cs typeface="Garamond"/>
                        </a:rPr>
                        <a:t>1</a:t>
                      </a:r>
                      <a:endParaRPr sz="1250">
                        <a:latin typeface="Garamond"/>
                        <a:cs typeface="Garamond"/>
                      </a:endParaRPr>
                    </a:p>
                  </a:txBody>
                  <a:tcPr marL="0" marR="0" marB="0" marT="107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250">
                          <a:latin typeface="Garamond"/>
                          <a:cs typeface="Garamond"/>
                        </a:rPr>
                        <a:t>0</a:t>
                      </a:r>
                      <a:endParaRPr sz="1250">
                        <a:latin typeface="Garamond"/>
                        <a:cs typeface="Garamond"/>
                      </a:endParaRPr>
                    </a:p>
                  </a:txBody>
                  <a:tcPr marL="0" marR="0" marB="0" marT="10795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265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250">
                          <a:latin typeface="Garamond"/>
                          <a:cs typeface="Garamond"/>
                        </a:rPr>
                        <a:t>3</a:t>
                      </a:r>
                      <a:endParaRPr sz="1250">
                        <a:latin typeface="Garamond"/>
                        <a:cs typeface="Garamond"/>
                      </a:endParaRPr>
                    </a:p>
                  </a:txBody>
                  <a:tcPr marL="0" marR="0" marB="0" marT="10795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250">
                          <a:latin typeface="Garamond"/>
                          <a:cs typeface="Garamond"/>
                        </a:rPr>
                        <a:t>1</a:t>
                      </a:r>
                      <a:endParaRPr sz="1250">
                        <a:latin typeface="Garamond"/>
                        <a:cs typeface="Garamond"/>
                      </a:endParaRPr>
                    </a:p>
                  </a:txBody>
                  <a:tcPr marL="0" marR="0" marB="0" marT="107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250">
                          <a:latin typeface="Garamond"/>
                          <a:cs typeface="Garamond"/>
                        </a:rPr>
                        <a:t>0</a:t>
                      </a:r>
                      <a:endParaRPr sz="1250">
                        <a:latin typeface="Garamond"/>
                        <a:cs typeface="Garamond"/>
                      </a:endParaRPr>
                    </a:p>
                  </a:txBody>
                  <a:tcPr marL="0" marR="0" marB="0" marT="107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250">
                          <a:latin typeface="Garamond"/>
                          <a:cs typeface="Garamond"/>
                        </a:rPr>
                        <a:t>0</a:t>
                      </a:r>
                      <a:endParaRPr sz="1250">
                        <a:latin typeface="Garamond"/>
                        <a:cs typeface="Garamond"/>
                      </a:endParaRPr>
                    </a:p>
                  </a:txBody>
                  <a:tcPr marL="0" marR="0" marB="0" marT="107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250">
                          <a:latin typeface="Garamond"/>
                          <a:cs typeface="Garamond"/>
                        </a:rPr>
                        <a:t>0</a:t>
                      </a:r>
                      <a:endParaRPr sz="1250">
                        <a:latin typeface="Garamond"/>
                        <a:cs typeface="Garamond"/>
                      </a:endParaRPr>
                    </a:p>
                  </a:txBody>
                  <a:tcPr marL="0" marR="0" marB="0" marT="10795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250">
                          <a:latin typeface="Garamond"/>
                          <a:cs typeface="Garamond"/>
                        </a:rPr>
                        <a:t>4</a:t>
                      </a:r>
                      <a:endParaRPr sz="1250">
                        <a:latin typeface="Garamond"/>
                        <a:cs typeface="Garamond"/>
                      </a:endParaRPr>
                    </a:p>
                  </a:txBody>
                  <a:tcPr marL="0" marR="0" marB="0" marT="2413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250">
                          <a:latin typeface="Garamond"/>
                          <a:cs typeface="Garamond"/>
                        </a:rPr>
                        <a:t>0</a:t>
                      </a:r>
                      <a:endParaRPr sz="1250">
                        <a:latin typeface="Garamond"/>
                        <a:cs typeface="Garamond"/>
                      </a:endParaRPr>
                    </a:p>
                  </a:txBody>
                  <a:tcPr marL="0" marR="0" marB="0" marT="241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250">
                          <a:latin typeface="Garamond"/>
                          <a:cs typeface="Garamond"/>
                        </a:rPr>
                        <a:t>1</a:t>
                      </a:r>
                      <a:endParaRPr sz="1250">
                        <a:latin typeface="Garamond"/>
                        <a:cs typeface="Garamond"/>
                      </a:endParaRPr>
                    </a:p>
                  </a:txBody>
                  <a:tcPr marL="0" marR="0" marB="0" marT="241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250">
                          <a:latin typeface="Garamond"/>
                          <a:cs typeface="Garamond"/>
                        </a:rPr>
                        <a:t>1</a:t>
                      </a:r>
                      <a:endParaRPr sz="1250">
                        <a:latin typeface="Garamond"/>
                        <a:cs typeface="Garamond"/>
                      </a:endParaRPr>
                    </a:p>
                  </a:txBody>
                  <a:tcPr marL="0" marR="0" marB="0" marT="241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250">
                          <a:latin typeface="Garamond"/>
                          <a:cs typeface="Garamond"/>
                        </a:rPr>
                        <a:t>0</a:t>
                      </a:r>
                      <a:endParaRPr sz="1250">
                        <a:latin typeface="Garamond"/>
                        <a:cs typeface="Garamond"/>
                      </a:endParaRPr>
                    </a:p>
                  </a:txBody>
                  <a:tcPr marL="0" marR="0" marB="0" marT="2413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0" name="object 40"/>
          <p:cNvSpPr/>
          <p:nvPr/>
        </p:nvSpPr>
        <p:spPr>
          <a:xfrm>
            <a:off x="6595529" y="1858429"/>
            <a:ext cx="3539070" cy="192617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637870" y="2413000"/>
            <a:ext cx="3272370" cy="8890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645643" y="1878431"/>
            <a:ext cx="3438525" cy="1823720"/>
          </a:xfrm>
          <a:custGeom>
            <a:avLst/>
            <a:gdLst/>
            <a:ahLst/>
            <a:cxnLst/>
            <a:rect l="l" t="t" r="r" b="b"/>
            <a:pathLst>
              <a:path w="3438525" h="1823720">
                <a:moveTo>
                  <a:pt x="3134474" y="0"/>
                </a:moveTo>
                <a:lnTo>
                  <a:pt x="303910" y="0"/>
                </a:lnTo>
                <a:lnTo>
                  <a:pt x="254615" y="3977"/>
                </a:lnTo>
                <a:lnTo>
                  <a:pt x="207852" y="15493"/>
                </a:lnTo>
                <a:lnTo>
                  <a:pt x="164247" y="33922"/>
                </a:lnTo>
                <a:lnTo>
                  <a:pt x="124426" y="58637"/>
                </a:lnTo>
                <a:lnTo>
                  <a:pt x="89014" y="89014"/>
                </a:lnTo>
                <a:lnTo>
                  <a:pt x="58637" y="124426"/>
                </a:lnTo>
                <a:lnTo>
                  <a:pt x="33922" y="164247"/>
                </a:lnTo>
                <a:lnTo>
                  <a:pt x="15493" y="207852"/>
                </a:lnTo>
                <a:lnTo>
                  <a:pt x="3977" y="254615"/>
                </a:lnTo>
                <a:lnTo>
                  <a:pt x="0" y="303911"/>
                </a:lnTo>
                <a:lnTo>
                  <a:pt x="0" y="1519504"/>
                </a:lnTo>
                <a:lnTo>
                  <a:pt x="3977" y="1568799"/>
                </a:lnTo>
                <a:lnTo>
                  <a:pt x="15493" y="1615562"/>
                </a:lnTo>
                <a:lnTo>
                  <a:pt x="33922" y="1659167"/>
                </a:lnTo>
                <a:lnTo>
                  <a:pt x="58637" y="1698989"/>
                </a:lnTo>
                <a:lnTo>
                  <a:pt x="89014" y="1734400"/>
                </a:lnTo>
                <a:lnTo>
                  <a:pt x="124426" y="1764777"/>
                </a:lnTo>
                <a:lnTo>
                  <a:pt x="164247" y="1789492"/>
                </a:lnTo>
                <a:lnTo>
                  <a:pt x="207852" y="1807921"/>
                </a:lnTo>
                <a:lnTo>
                  <a:pt x="254615" y="1819437"/>
                </a:lnTo>
                <a:lnTo>
                  <a:pt x="303910" y="1823415"/>
                </a:lnTo>
                <a:lnTo>
                  <a:pt x="3134474" y="1823415"/>
                </a:lnTo>
                <a:lnTo>
                  <a:pt x="3183769" y="1819437"/>
                </a:lnTo>
                <a:lnTo>
                  <a:pt x="3230532" y="1807921"/>
                </a:lnTo>
                <a:lnTo>
                  <a:pt x="3274137" y="1789492"/>
                </a:lnTo>
                <a:lnTo>
                  <a:pt x="3313959" y="1764777"/>
                </a:lnTo>
                <a:lnTo>
                  <a:pt x="3349370" y="1734400"/>
                </a:lnTo>
                <a:lnTo>
                  <a:pt x="3379747" y="1698989"/>
                </a:lnTo>
                <a:lnTo>
                  <a:pt x="3404462" y="1659167"/>
                </a:lnTo>
                <a:lnTo>
                  <a:pt x="3422891" y="1615562"/>
                </a:lnTo>
                <a:lnTo>
                  <a:pt x="3434407" y="1568799"/>
                </a:lnTo>
                <a:lnTo>
                  <a:pt x="3438385" y="1519504"/>
                </a:lnTo>
                <a:lnTo>
                  <a:pt x="3438385" y="303911"/>
                </a:lnTo>
                <a:lnTo>
                  <a:pt x="3434407" y="254615"/>
                </a:lnTo>
                <a:lnTo>
                  <a:pt x="3422891" y="207852"/>
                </a:lnTo>
                <a:lnTo>
                  <a:pt x="3404462" y="164247"/>
                </a:lnTo>
                <a:lnTo>
                  <a:pt x="3379747" y="124426"/>
                </a:lnTo>
                <a:lnTo>
                  <a:pt x="3349371" y="89014"/>
                </a:lnTo>
                <a:lnTo>
                  <a:pt x="3313959" y="58637"/>
                </a:lnTo>
                <a:lnTo>
                  <a:pt x="3274137" y="33922"/>
                </a:lnTo>
                <a:lnTo>
                  <a:pt x="3230532" y="15493"/>
                </a:lnTo>
                <a:lnTo>
                  <a:pt x="3183769" y="3977"/>
                </a:lnTo>
                <a:lnTo>
                  <a:pt x="3134474" y="0"/>
                </a:lnTo>
                <a:close/>
              </a:path>
            </a:pathLst>
          </a:custGeom>
          <a:solidFill>
            <a:srgbClr val="C9CD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645643" y="1878431"/>
            <a:ext cx="3438525" cy="1823720"/>
          </a:xfrm>
          <a:custGeom>
            <a:avLst/>
            <a:gdLst/>
            <a:ahLst/>
            <a:cxnLst/>
            <a:rect l="l" t="t" r="r" b="b"/>
            <a:pathLst>
              <a:path w="3438525" h="1823720">
                <a:moveTo>
                  <a:pt x="0" y="303908"/>
                </a:moveTo>
                <a:lnTo>
                  <a:pt x="3977" y="254613"/>
                </a:lnTo>
                <a:lnTo>
                  <a:pt x="15493" y="207849"/>
                </a:lnTo>
                <a:lnTo>
                  <a:pt x="33921" y="164245"/>
                </a:lnTo>
                <a:lnTo>
                  <a:pt x="58636" y="124424"/>
                </a:lnTo>
                <a:lnTo>
                  <a:pt x="89012" y="89012"/>
                </a:lnTo>
                <a:lnTo>
                  <a:pt x="124423" y="58636"/>
                </a:lnTo>
                <a:lnTo>
                  <a:pt x="164244" y="33921"/>
                </a:lnTo>
                <a:lnTo>
                  <a:pt x="207849" y="15493"/>
                </a:lnTo>
                <a:lnTo>
                  <a:pt x="254612" y="3977"/>
                </a:lnTo>
                <a:lnTo>
                  <a:pt x="303907" y="0"/>
                </a:lnTo>
                <a:lnTo>
                  <a:pt x="3134470" y="0"/>
                </a:lnTo>
                <a:lnTo>
                  <a:pt x="3183767" y="3977"/>
                </a:lnTo>
                <a:lnTo>
                  <a:pt x="3230530" y="15493"/>
                </a:lnTo>
                <a:lnTo>
                  <a:pt x="3274136" y="33921"/>
                </a:lnTo>
                <a:lnTo>
                  <a:pt x="3313957" y="58636"/>
                </a:lnTo>
                <a:lnTo>
                  <a:pt x="3349369" y="89012"/>
                </a:lnTo>
                <a:lnTo>
                  <a:pt x="3379746" y="124424"/>
                </a:lnTo>
                <a:lnTo>
                  <a:pt x="3404461" y="164245"/>
                </a:lnTo>
                <a:lnTo>
                  <a:pt x="3422890" y="207849"/>
                </a:lnTo>
                <a:lnTo>
                  <a:pt x="3434406" y="254613"/>
                </a:lnTo>
                <a:lnTo>
                  <a:pt x="3438383" y="303908"/>
                </a:lnTo>
                <a:lnTo>
                  <a:pt x="3438383" y="1519501"/>
                </a:lnTo>
                <a:lnTo>
                  <a:pt x="3434406" y="1568794"/>
                </a:lnTo>
                <a:lnTo>
                  <a:pt x="3422890" y="1615556"/>
                </a:lnTo>
                <a:lnTo>
                  <a:pt x="3404461" y="1659159"/>
                </a:lnTo>
                <a:lnTo>
                  <a:pt x="3379746" y="1698980"/>
                </a:lnTo>
                <a:lnTo>
                  <a:pt x="3349369" y="1734390"/>
                </a:lnTo>
                <a:lnTo>
                  <a:pt x="3313957" y="1764766"/>
                </a:lnTo>
                <a:lnTo>
                  <a:pt x="3274136" y="1789481"/>
                </a:lnTo>
                <a:lnTo>
                  <a:pt x="3230530" y="1807910"/>
                </a:lnTo>
                <a:lnTo>
                  <a:pt x="3183767" y="1819425"/>
                </a:lnTo>
                <a:lnTo>
                  <a:pt x="3134470" y="1823403"/>
                </a:lnTo>
                <a:lnTo>
                  <a:pt x="303907" y="1823403"/>
                </a:lnTo>
                <a:lnTo>
                  <a:pt x="254612" y="1819425"/>
                </a:lnTo>
                <a:lnTo>
                  <a:pt x="207849" y="1807910"/>
                </a:lnTo>
                <a:lnTo>
                  <a:pt x="164244" y="1789481"/>
                </a:lnTo>
                <a:lnTo>
                  <a:pt x="124423" y="1764766"/>
                </a:lnTo>
                <a:lnTo>
                  <a:pt x="89012" y="1734390"/>
                </a:lnTo>
                <a:lnTo>
                  <a:pt x="58636" y="1698980"/>
                </a:lnTo>
                <a:lnTo>
                  <a:pt x="33921" y="1659159"/>
                </a:lnTo>
                <a:lnTo>
                  <a:pt x="15493" y="1615556"/>
                </a:lnTo>
                <a:lnTo>
                  <a:pt x="3977" y="1568794"/>
                </a:lnTo>
                <a:lnTo>
                  <a:pt x="0" y="1519501"/>
                </a:lnTo>
                <a:lnTo>
                  <a:pt x="0" y="303908"/>
                </a:lnTo>
                <a:close/>
              </a:path>
            </a:pathLst>
          </a:custGeom>
          <a:ln w="10611">
            <a:solidFill>
              <a:srgbClr val="A5AB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6818985" y="2469438"/>
            <a:ext cx="2849245" cy="60325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2270"/>
              </a:lnSpc>
              <a:spcBef>
                <a:spcPts val="180"/>
              </a:spcBef>
            </a:pPr>
            <a:r>
              <a:rPr dirty="0" sz="1900" spc="-25">
                <a:latin typeface="Garamond"/>
                <a:cs typeface="Garamond"/>
              </a:rPr>
              <a:t>For </a:t>
            </a:r>
            <a:r>
              <a:rPr dirty="0" sz="1900">
                <a:latin typeface="Garamond"/>
                <a:cs typeface="Garamond"/>
              </a:rPr>
              <a:t>sparse directed </a:t>
            </a:r>
            <a:r>
              <a:rPr dirty="0" sz="1900" spc="-5">
                <a:latin typeface="Garamond"/>
                <a:cs typeface="Garamond"/>
              </a:rPr>
              <a:t>graphs, </a:t>
            </a:r>
            <a:r>
              <a:rPr dirty="0" u="sng" sz="1900" i="1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list </a:t>
            </a:r>
            <a:r>
              <a:rPr dirty="0" sz="1900" i="1">
                <a:latin typeface="Garamond"/>
                <a:cs typeface="Garamond"/>
              </a:rPr>
              <a:t> </a:t>
            </a:r>
            <a:r>
              <a:rPr dirty="0" u="sng" sz="1900" i="1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of successors</a:t>
            </a:r>
            <a:r>
              <a:rPr dirty="0" sz="1900" i="1">
                <a:latin typeface="Garamond"/>
                <a:cs typeface="Garamond"/>
              </a:rPr>
              <a:t> </a:t>
            </a:r>
            <a:r>
              <a:rPr dirty="0" sz="1900" spc="-5">
                <a:latin typeface="Garamond"/>
                <a:cs typeface="Garamond"/>
              </a:rPr>
              <a:t>or</a:t>
            </a:r>
            <a:r>
              <a:rPr dirty="0" sz="1900" spc="-65">
                <a:latin typeface="Garamond"/>
                <a:cs typeface="Garamond"/>
              </a:rPr>
              <a:t> </a:t>
            </a:r>
            <a:r>
              <a:rPr dirty="0" sz="1900">
                <a:latin typeface="Garamond"/>
                <a:cs typeface="Garamond"/>
              </a:rPr>
              <a:t>predecessors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766229" y="4515396"/>
            <a:ext cx="126174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i="1">
                <a:latin typeface="Garamond"/>
                <a:cs typeface="Garamond"/>
              </a:rPr>
              <a:t>S</a:t>
            </a:r>
            <a:r>
              <a:rPr dirty="0" sz="1900">
                <a:latin typeface="Garamond"/>
                <a:cs typeface="Garamond"/>
              </a:rPr>
              <a:t>(1) = {2,</a:t>
            </a:r>
            <a:r>
              <a:rPr dirty="0" sz="1900" spc="-45">
                <a:latin typeface="Garamond"/>
                <a:cs typeface="Garamond"/>
              </a:rPr>
              <a:t> </a:t>
            </a:r>
            <a:r>
              <a:rPr dirty="0" sz="1900" spc="0">
                <a:latin typeface="Garamond"/>
                <a:cs typeface="Garamond"/>
              </a:rPr>
              <a:t>4}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786448" y="5020754"/>
            <a:ext cx="103187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i="1">
                <a:latin typeface="Garamond"/>
                <a:cs typeface="Garamond"/>
              </a:rPr>
              <a:t>S</a:t>
            </a:r>
            <a:r>
              <a:rPr dirty="0" sz="1900">
                <a:latin typeface="Garamond"/>
                <a:cs typeface="Garamond"/>
              </a:rPr>
              <a:t>(2) =</a:t>
            </a:r>
            <a:r>
              <a:rPr dirty="0" sz="1900" spc="-65">
                <a:latin typeface="Garamond"/>
                <a:cs typeface="Garamond"/>
              </a:rPr>
              <a:t> </a:t>
            </a:r>
            <a:r>
              <a:rPr dirty="0" sz="1900">
                <a:latin typeface="Garamond"/>
                <a:cs typeface="Garamond"/>
              </a:rPr>
              <a:t>{3}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766229" y="5566537"/>
            <a:ext cx="1200150" cy="861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i="1">
                <a:latin typeface="Garamond"/>
                <a:cs typeface="Garamond"/>
              </a:rPr>
              <a:t>S</a:t>
            </a:r>
            <a:r>
              <a:rPr dirty="0" sz="1900">
                <a:latin typeface="Garamond"/>
                <a:cs typeface="Garamond"/>
              </a:rPr>
              <a:t>(3) =</a:t>
            </a:r>
            <a:r>
              <a:rPr dirty="0" sz="1900" spc="-25">
                <a:latin typeface="Garamond"/>
                <a:cs typeface="Garamond"/>
              </a:rPr>
              <a:t> </a:t>
            </a:r>
            <a:r>
              <a:rPr dirty="0" sz="1900">
                <a:latin typeface="Garamond"/>
                <a:cs typeface="Garamond"/>
              </a:rPr>
              <a:t>{1}</a:t>
            </a:r>
            <a:endParaRPr sz="19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900" i="1">
                <a:latin typeface="Garamond"/>
                <a:cs typeface="Garamond"/>
              </a:rPr>
              <a:t>S</a:t>
            </a:r>
            <a:r>
              <a:rPr dirty="0" sz="1900">
                <a:latin typeface="Garamond"/>
                <a:cs typeface="Garamond"/>
              </a:rPr>
              <a:t>(4) =</a:t>
            </a:r>
            <a:r>
              <a:rPr dirty="0" sz="1900" spc="-50">
                <a:latin typeface="Garamond"/>
                <a:cs typeface="Garamond"/>
              </a:rPr>
              <a:t> </a:t>
            </a:r>
            <a:r>
              <a:rPr dirty="0" sz="1900">
                <a:latin typeface="Garamond"/>
                <a:cs typeface="Garamond"/>
              </a:rPr>
              <a:t>{2,3}</a:t>
            </a:r>
            <a:endParaRPr sz="19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850" y="627138"/>
            <a:ext cx="60960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5"/>
              <a:t>Cu</a:t>
            </a:r>
            <a:r>
              <a:rPr dirty="0" sz="3200"/>
              <a:t>t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092200" y="2002370"/>
            <a:ext cx="8978900" cy="1782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17600" y="2006600"/>
            <a:ext cx="8839200" cy="1866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45522" y="2021979"/>
            <a:ext cx="8873490" cy="1679575"/>
          </a:xfrm>
          <a:custGeom>
            <a:avLst/>
            <a:gdLst/>
            <a:ahLst/>
            <a:cxnLst/>
            <a:rect l="l" t="t" r="r" b="b"/>
            <a:pathLst>
              <a:path w="8873490" h="1679575">
                <a:moveTo>
                  <a:pt x="8593256" y="0"/>
                </a:moveTo>
                <a:lnTo>
                  <a:pt x="279836" y="0"/>
                </a:lnTo>
                <a:lnTo>
                  <a:pt x="234446" y="3662"/>
                </a:lnTo>
                <a:lnTo>
                  <a:pt x="191388" y="14266"/>
                </a:lnTo>
                <a:lnTo>
                  <a:pt x="151237" y="31234"/>
                </a:lnTo>
                <a:lnTo>
                  <a:pt x="114570" y="53991"/>
                </a:lnTo>
                <a:lnTo>
                  <a:pt x="81963" y="81961"/>
                </a:lnTo>
                <a:lnTo>
                  <a:pt x="53993" y="114567"/>
                </a:lnTo>
                <a:lnTo>
                  <a:pt x="31235" y="151233"/>
                </a:lnTo>
                <a:lnTo>
                  <a:pt x="14266" y="191383"/>
                </a:lnTo>
                <a:lnTo>
                  <a:pt x="3662" y="234441"/>
                </a:lnTo>
                <a:lnTo>
                  <a:pt x="0" y="279831"/>
                </a:lnTo>
                <a:lnTo>
                  <a:pt x="0" y="1399146"/>
                </a:lnTo>
                <a:lnTo>
                  <a:pt x="3662" y="1444539"/>
                </a:lnTo>
                <a:lnTo>
                  <a:pt x="14266" y="1487600"/>
                </a:lnTo>
                <a:lnTo>
                  <a:pt x="31235" y="1527753"/>
                </a:lnTo>
                <a:lnTo>
                  <a:pt x="53993" y="1564421"/>
                </a:lnTo>
                <a:lnTo>
                  <a:pt x="81963" y="1597028"/>
                </a:lnTo>
                <a:lnTo>
                  <a:pt x="114570" y="1624998"/>
                </a:lnTo>
                <a:lnTo>
                  <a:pt x="151237" y="1647756"/>
                </a:lnTo>
                <a:lnTo>
                  <a:pt x="191388" y="1664724"/>
                </a:lnTo>
                <a:lnTo>
                  <a:pt x="234446" y="1675328"/>
                </a:lnTo>
                <a:lnTo>
                  <a:pt x="279836" y="1678990"/>
                </a:lnTo>
                <a:lnTo>
                  <a:pt x="8593256" y="1678990"/>
                </a:lnTo>
                <a:lnTo>
                  <a:pt x="8638650" y="1675328"/>
                </a:lnTo>
                <a:lnTo>
                  <a:pt x="8681711" y="1664724"/>
                </a:lnTo>
                <a:lnTo>
                  <a:pt x="8721863" y="1647756"/>
                </a:lnTo>
                <a:lnTo>
                  <a:pt x="8758531" y="1624998"/>
                </a:lnTo>
                <a:lnTo>
                  <a:pt x="8791138" y="1597028"/>
                </a:lnTo>
                <a:lnTo>
                  <a:pt x="8819109" y="1564421"/>
                </a:lnTo>
                <a:lnTo>
                  <a:pt x="8841866" y="1527753"/>
                </a:lnTo>
                <a:lnTo>
                  <a:pt x="8858835" y="1487600"/>
                </a:lnTo>
                <a:lnTo>
                  <a:pt x="8869438" y="1444539"/>
                </a:lnTo>
                <a:lnTo>
                  <a:pt x="8873101" y="1399146"/>
                </a:lnTo>
                <a:lnTo>
                  <a:pt x="8873101" y="279831"/>
                </a:lnTo>
                <a:lnTo>
                  <a:pt x="8869438" y="234441"/>
                </a:lnTo>
                <a:lnTo>
                  <a:pt x="8858835" y="191383"/>
                </a:lnTo>
                <a:lnTo>
                  <a:pt x="8841866" y="151233"/>
                </a:lnTo>
                <a:lnTo>
                  <a:pt x="8819109" y="114567"/>
                </a:lnTo>
                <a:lnTo>
                  <a:pt x="8791138" y="81961"/>
                </a:lnTo>
                <a:lnTo>
                  <a:pt x="8758531" y="53991"/>
                </a:lnTo>
                <a:lnTo>
                  <a:pt x="8721863" y="31234"/>
                </a:lnTo>
                <a:lnTo>
                  <a:pt x="8681711" y="14266"/>
                </a:lnTo>
                <a:lnTo>
                  <a:pt x="8638650" y="3662"/>
                </a:lnTo>
                <a:lnTo>
                  <a:pt x="8593256" y="0"/>
                </a:lnTo>
                <a:close/>
              </a:path>
            </a:pathLst>
          </a:custGeom>
          <a:solidFill>
            <a:srgbClr val="C9CD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45522" y="2021979"/>
            <a:ext cx="8873490" cy="1679575"/>
          </a:xfrm>
          <a:custGeom>
            <a:avLst/>
            <a:gdLst/>
            <a:ahLst/>
            <a:cxnLst/>
            <a:rect l="l" t="t" r="r" b="b"/>
            <a:pathLst>
              <a:path w="8873490" h="1679575">
                <a:moveTo>
                  <a:pt x="0" y="279837"/>
                </a:moveTo>
                <a:lnTo>
                  <a:pt x="3662" y="234446"/>
                </a:lnTo>
                <a:lnTo>
                  <a:pt x="14266" y="191387"/>
                </a:lnTo>
                <a:lnTo>
                  <a:pt x="31234" y="151236"/>
                </a:lnTo>
                <a:lnTo>
                  <a:pt x="53992" y="114569"/>
                </a:lnTo>
                <a:lnTo>
                  <a:pt x="81961" y="81962"/>
                </a:lnTo>
                <a:lnTo>
                  <a:pt x="114568" y="53992"/>
                </a:lnTo>
                <a:lnTo>
                  <a:pt x="151235" y="31234"/>
                </a:lnTo>
                <a:lnTo>
                  <a:pt x="191386" y="14266"/>
                </a:lnTo>
                <a:lnTo>
                  <a:pt x="234445" y="3662"/>
                </a:lnTo>
                <a:lnTo>
                  <a:pt x="279836" y="0"/>
                </a:lnTo>
                <a:lnTo>
                  <a:pt x="8593264" y="0"/>
                </a:lnTo>
                <a:lnTo>
                  <a:pt x="8638655" y="3662"/>
                </a:lnTo>
                <a:lnTo>
                  <a:pt x="8681714" y="14266"/>
                </a:lnTo>
                <a:lnTo>
                  <a:pt x="8721865" y="31234"/>
                </a:lnTo>
                <a:lnTo>
                  <a:pt x="8758532" y="53992"/>
                </a:lnTo>
                <a:lnTo>
                  <a:pt x="8791138" y="81962"/>
                </a:lnTo>
                <a:lnTo>
                  <a:pt x="8819108" y="114569"/>
                </a:lnTo>
                <a:lnTo>
                  <a:pt x="8841865" y="151236"/>
                </a:lnTo>
                <a:lnTo>
                  <a:pt x="8858834" y="191387"/>
                </a:lnTo>
                <a:lnTo>
                  <a:pt x="8869437" y="234446"/>
                </a:lnTo>
                <a:lnTo>
                  <a:pt x="8873100" y="279837"/>
                </a:lnTo>
                <a:lnTo>
                  <a:pt x="8873100" y="1399160"/>
                </a:lnTo>
                <a:lnTo>
                  <a:pt x="8869437" y="1444551"/>
                </a:lnTo>
                <a:lnTo>
                  <a:pt x="8858834" y="1487611"/>
                </a:lnTo>
                <a:lnTo>
                  <a:pt x="8841865" y="1527762"/>
                </a:lnTo>
                <a:lnTo>
                  <a:pt x="8819108" y="1564428"/>
                </a:lnTo>
                <a:lnTo>
                  <a:pt x="8791138" y="1597035"/>
                </a:lnTo>
                <a:lnTo>
                  <a:pt x="8758532" y="1625005"/>
                </a:lnTo>
                <a:lnTo>
                  <a:pt x="8721865" y="1647762"/>
                </a:lnTo>
                <a:lnTo>
                  <a:pt x="8681714" y="1664730"/>
                </a:lnTo>
                <a:lnTo>
                  <a:pt x="8638655" y="1675334"/>
                </a:lnTo>
                <a:lnTo>
                  <a:pt x="8593264" y="1678996"/>
                </a:lnTo>
                <a:lnTo>
                  <a:pt x="279836" y="1678996"/>
                </a:lnTo>
                <a:lnTo>
                  <a:pt x="234445" y="1675334"/>
                </a:lnTo>
                <a:lnTo>
                  <a:pt x="191386" y="1664730"/>
                </a:lnTo>
                <a:lnTo>
                  <a:pt x="151235" y="1647762"/>
                </a:lnTo>
                <a:lnTo>
                  <a:pt x="114568" y="1625005"/>
                </a:lnTo>
                <a:lnTo>
                  <a:pt x="81961" y="1597035"/>
                </a:lnTo>
                <a:lnTo>
                  <a:pt x="53992" y="1564428"/>
                </a:lnTo>
                <a:lnTo>
                  <a:pt x="31234" y="1527762"/>
                </a:lnTo>
                <a:lnTo>
                  <a:pt x="14266" y="1487611"/>
                </a:lnTo>
                <a:lnTo>
                  <a:pt x="3662" y="1444551"/>
                </a:lnTo>
                <a:lnTo>
                  <a:pt x="0" y="1399160"/>
                </a:lnTo>
                <a:lnTo>
                  <a:pt x="0" y="279837"/>
                </a:lnTo>
                <a:close/>
              </a:path>
            </a:pathLst>
          </a:custGeom>
          <a:ln w="10611">
            <a:solidFill>
              <a:srgbClr val="A5AB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11808" y="2056169"/>
            <a:ext cx="8383905" cy="1569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626485">
              <a:lnSpc>
                <a:spcPct val="100000"/>
              </a:lnSpc>
              <a:spcBef>
                <a:spcPts val="95"/>
              </a:spcBef>
            </a:pPr>
            <a:r>
              <a:rPr dirty="0" sz="2200" spc="-40" b="1" i="1">
                <a:latin typeface="Garamond"/>
                <a:cs typeface="Garamond"/>
              </a:rPr>
              <a:t>Definitions</a:t>
            </a:r>
            <a:endParaRPr sz="2200">
              <a:latin typeface="Garamond"/>
              <a:cs typeface="Garamond"/>
            </a:endParaRPr>
          </a:p>
          <a:p>
            <a:pPr marL="12700" marR="5080">
              <a:lnSpc>
                <a:spcPct val="100499"/>
              </a:lnSpc>
              <a:spcBef>
                <a:spcPts val="1914"/>
              </a:spcBef>
              <a:tabLst>
                <a:tab pos="3321685" algn="l"/>
              </a:tabLst>
            </a:pPr>
            <a:r>
              <a:rPr dirty="0" sz="2100" spc="-5">
                <a:latin typeface="Garamond"/>
                <a:cs typeface="Garamond"/>
              </a:rPr>
              <a:t>Given </a:t>
            </a:r>
            <a:r>
              <a:rPr dirty="0" sz="2100" spc="5">
                <a:latin typeface="Garamond"/>
                <a:cs typeface="Garamond"/>
              </a:rPr>
              <a:t>an </a:t>
            </a:r>
            <a:r>
              <a:rPr dirty="0" sz="2100" spc="0">
                <a:latin typeface="Garamond"/>
                <a:cs typeface="Garamond"/>
              </a:rPr>
              <a:t>undirected </a:t>
            </a:r>
            <a:r>
              <a:rPr dirty="0" sz="2100" spc="10">
                <a:latin typeface="Garamond"/>
                <a:cs typeface="Garamond"/>
              </a:rPr>
              <a:t>graph </a:t>
            </a:r>
            <a:r>
              <a:rPr dirty="0" sz="2100" spc="15" i="1">
                <a:latin typeface="Garamond"/>
                <a:cs typeface="Garamond"/>
              </a:rPr>
              <a:t>G </a:t>
            </a:r>
            <a:r>
              <a:rPr dirty="0" sz="2100" spc="5">
                <a:latin typeface="Garamond"/>
                <a:cs typeface="Garamond"/>
              </a:rPr>
              <a:t>and a </a:t>
            </a:r>
            <a:r>
              <a:rPr dirty="0" sz="2100" spc="0">
                <a:latin typeface="Garamond"/>
                <a:cs typeface="Garamond"/>
              </a:rPr>
              <a:t>subset </a:t>
            </a:r>
            <a:r>
              <a:rPr dirty="0" sz="2100" spc="5">
                <a:latin typeface="Garamond"/>
                <a:cs typeface="Garamond"/>
              </a:rPr>
              <a:t>of nodes </a:t>
            </a:r>
            <a:r>
              <a:rPr dirty="0" sz="2100" spc="10" i="1">
                <a:latin typeface="Garamond"/>
                <a:cs typeface="Garamond"/>
              </a:rPr>
              <a:t>S </a:t>
            </a:r>
            <a:r>
              <a:rPr dirty="0" sz="2100" spc="15">
                <a:latin typeface="Cambria Math"/>
                <a:cs typeface="Cambria Math"/>
              </a:rPr>
              <a:t>⊂ </a:t>
            </a:r>
            <a:r>
              <a:rPr dirty="0" sz="2100" spc="0" i="1">
                <a:latin typeface="Garamond"/>
                <a:cs typeface="Garamond"/>
              </a:rPr>
              <a:t>N</a:t>
            </a:r>
            <a:r>
              <a:rPr dirty="0" sz="2100" spc="0">
                <a:latin typeface="Garamond"/>
                <a:cs typeface="Garamond"/>
              </a:rPr>
              <a:t>, </a:t>
            </a:r>
            <a:r>
              <a:rPr dirty="0" sz="2100" spc="5">
                <a:latin typeface="Garamond"/>
                <a:cs typeface="Garamond"/>
              </a:rPr>
              <a:t>the </a:t>
            </a:r>
            <a:r>
              <a:rPr dirty="0" u="sng" sz="2100" i="1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cut</a:t>
            </a:r>
            <a:r>
              <a:rPr dirty="0" sz="2100" i="1">
                <a:latin typeface="Garamond"/>
                <a:cs typeface="Garamond"/>
              </a:rPr>
              <a:t> </a:t>
            </a:r>
            <a:r>
              <a:rPr dirty="0" sz="2100" spc="0">
                <a:latin typeface="Garamond"/>
                <a:cs typeface="Garamond"/>
              </a:rPr>
              <a:t>induced </a:t>
            </a:r>
            <a:r>
              <a:rPr dirty="0" sz="2100">
                <a:latin typeface="Garamond"/>
                <a:cs typeface="Garamond"/>
              </a:rPr>
              <a:t>by </a:t>
            </a:r>
            <a:r>
              <a:rPr dirty="0" sz="2100" spc="10" i="1">
                <a:latin typeface="Garamond"/>
                <a:cs typeface="Garamond"/>
              </a:rPr>
              <a:t>S  </a:t>
            </a:r>
            <a:r>
              <a:rPr dirty="0" sz="2100" spc="5">
                <a:latin typeface="Garamond"/>
                <a:cs typeface="Garamond"/>
              </a:rPr>
              <a:t>denoted </a:t>
            </a:r>
            <a:r>
              <a:rPr dirty="0" sz="2100">
                <a:latin typeface="Garamond"/>
                <a:cs typeface="Garamond"/>
              </a:rPr>
              <a:t>by </a:t>
            </a:r>
            <a:r>
              <a:rPr dirty="0" sz="2100" spc="25">
                <a:latin typeface="Cambria Math"/>
                <a:cs typeface="Cambria Math"/>
              </a:rPr>
              <a:t>𝛿</a:t>
            </a:r>
            <a:r>
              <a:rPr dirty="0" sz="2100" spc="25">
                <a:latin typeface="Garamond"/>
                <a:cs typeface="Garamond"/>
              </a:rPr>
              <a:t>(</a:t>
            </a:r>
            <a:r>
              <a:rPr dirty="0" sz="2100" spc="25" i="1">
                <a:latin typeface="Garamond"/>
                <a:cs typeface="Garamond"/>
              </a:rPr>
              <a:t>S</a:t>
            </a:r>
            <a:r>
              <a:rPr dirty="0" sz="2100" spc="25">
                <a:latin typeface="Garamond"/>
                <a:cs typeface="Garamond"/>
              </a:rPr>
              <a:t>), </a:t>
            </a:r>
            <a:r>
              <a:rPr dirty="0" sz="2100" spc="0">
                <a:latin typeface="Garamond"/>
                <a:cs typeface="Garamond"/>
              </a:rPr>
              <a:t>is </a:t>
            </a:r>
            <a:r>
              <a:rPr dirty="0" sz="2100" spc="5">
                <a:latin typeface="Garamond"/>
                <a:cs typeface="Garamond"/>
              </a:rPr>
              <a:t>the</a:t>
            </a:r>
            <a:r>
              <a:rPr dirty="0" sz="2100" spc="-25">
                <a:latin typeface="Garamond"/>
                <a:cs typeface="Garamond"/>
              </a:rPr>
              <a:t> </a:t>
            </a:r>
            <a:r>
              <a:rPr dirty="0" u="sng" sz="2100" spc="0" i="1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subset of	edges</a:t>
            </a:r>
            <a:r>
              <a:rPr dirty="0" sz="2100" spc="0" i="1">
                <a:latin typeface="Garamond"/>
                <a:cs typeface="Garamond"/>
              </a:rPr>
              <a:t> </a:t>
            </a:r>
            <a:r>
              <a:rPr dirty="0" sz="2100" spc="5">
                <a:latin typeface="Garamond"/>
                <a:cs typeface="Garamond"/>
              </a:rPr>
              <a:t>with an endpoint in </a:t>
            </a:r>
            <a:r>
              <a:rPr dirty="0" sz="2100" spc="10" i="1">
                <a:latin typeface="Garamond"/>
                <a:cs typeface="Garamond"/>
              </a:rPr>
              <a:t>S </a:t>
            </a:r>
            <a:r>
              <a:rPr dirty="0" sz="2100" spc="5">
                <a:latin typeface="Garamond"/>
                <a:cs typeface="Garamond"/>
              </a:rPr>
              <a:t>and the other  endpoint in </a:t>
            </a:r>
            <a:r>
              <a:rPr dirty="0" sz="2100" spc="25" i="1">
                <a:latin typeface="Garamond"/>
                <a:cs typeface="Garamond"/>
              </a:rPr>
              <a:t>N </a:t>
            </a:r>
            <a:r>
              <a:rPr dirty="0" sz="2100" spc="10" i="1">
                <a:latin typeface="Garamond"/>
                <a:cs typeface="Garamond"/>
              </a:rPr>
              <a:t>\</a:t>
            </a:r>
            <a:r>
              <a:rPr dirty="0" sz="2100" spc="-60" i="1">
                <a:latin typeface="Garamond"/>
                <a:cs typeface="Garamond"/>
              </a:rPr>
              <a:t> </a:t>
            </a:r>
            <a:r>
              <a:rPr dirty="0" sz="2100" spc="0" i="1">
                <a:latin typeface="Garamond"/>
                <a:cs typeface="Garamond"/>
              </a:rPr>
              <a:t>S</a:t>
            </a:r>
            <a:r>
              <a:rPr dirty="0" sz="2100" spc="0">
                <a:latin typeface="Garamond"/>
                <a:cs typeface="Garamond"/>
              </a:rPr>
              <a:t>.</a:t>
            </a:r>
            <a:endParaRPr sz="2100">
              <a:latin typeface="Garamond"/>
              <a:cs typeface="Garamon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44079" y="5140833"/>
            <a:ext cx="37465" cy="1243330"/>
          </a:xfrm>
          <a:custGeom>
            <a:avLst/>
            <a:gdLst/>
            <a:ahLst/>
            <a:cxnLst/>
            <a:rect l="l" t="t" r="r" b="b"/>
            <a:pathLst>
              <a:path w="37465" h="1243329">
                <a:moveTo>
                  <a:pt x="37059" y="0"/>
                </a:moveTo>
                <a:lnTo>
                  <a:pt x="0" y="1243177"/>
                </a:lnTo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312071" y="4670700"/>
            <a:ext cx="18669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38297" y="4652327"/>
            <a:ext cx="515620" cy="495300"/>
          </a:xfrm>
          <a:custGeom>
            <a:avLst/>
            <a:gdLst/>
            <a:ahLst/>
            <a:cxnLst/>
            <a:rect l="l" t="t" r="r" b="b"/>
            <a:pathLst>
              <a:path w="515620" h="495300">
                <a:moveTo>
                  <a:pt x="0" y="247623"/>
                </a:moveTo>
                <a:lnTo>
                  <a:pt x="4152" y="203112"/>
                </a:lnTo>
                <a:lnTo>
                  <a:pt x="16124" y="161219"/>
                </a:lnTo>
                <a:lnTo>
                  <a:pt x="35187" y="122643"/>
                </a:lnTo>
                <a:lnTo>
                  <a:pt x="60614" y="88082"/>
                </a:lnTo>
                <a:lnTo>
                  <a:pt x="91677" y="58237"/>
                </a:lnTo>
                <a:lnTo>
                  <a:pt x="127648" y="33807"/>
                </a:lnTo>
                <a:lnTo>
                  <a:pt x="167799" y="15491"/>
                </a:lnTo>
                <a:lnTo>
                  <a:pt x="211402" y="3989"/>
                </a:lnTo>
                <a:lnTo>
                  <a:pt x="257730" y="0"/>
                </a:lnTo>
                <a:lnTo>
                  <a:pt x="304057" y="3989"/>
                </a:lnTo>
                <a:lnTo>
                  <a:pt x="347660" y="15491"/>
                </a:lnTo>
                <a:lnTo>
                  <a:pt x="387811" y="33807"/>
                </a:lnTo>
                <a:lnTo>
                  <a:pt x="423782" y="58237"/>
                </a:lnTo>
                <a:lnTo>
                  <a:pt x="454845" y="88082"/>
                </a:lnTo>
                <a:lnTo>
                  <a:pt x="480272" y="122643"/>
                </a:lnTo>
                <a:lnTo>
                  <a:pt x="499336" y="161219"/>
                </a:lnTo>
                <a:lnTo>
                  <a:pt x="511308" y="203112"/>
                </a:lnTo>
                <a:lnTo>
                  <a:pt x="515460" y="247623"/>
                </a:lnTo>
                <a:lnTo>
                  <a:pt x="511308" y="292133"/>
                </a:lnTo>
                <a:lnTo>
                  <a:pt x="499336" y="334027"/>
                </a:lnTo>
                <a:lnTo>
                  <a:pt x="480272" y="372603"/>
                </a:lnTo>
                <a:lnTo>
                  <a:pt x="454845" y="407164"/>
                </a:lnTo>
                <a:lnTo>
                  <a:pt x="423782" y="437009"/>
                </a:lnTo>
                <a:lnTo>
                  <a:pt x="387811" y="461439"/>
                </a:lnTo>
                <a:lnTo>
                  <a:pt x="347660" y="479755"/>
                </a:lnTo>
                <a:lnTo>
                  <a:pt x="304057" y="491257"/>
                </a:lnTo>
                <a:lnTo>
                  <a:pt x="257730" y="495247"/>
                </a:lnTo>
                <a:lnTo>
                  <a:pt x="211402" y="491257"/>
                </a:lnTo>
                <a:lnTo>
                  <a:pt x="167799" y="479755"/>
                </a:lnTo>
                <a:lnTo>
                  <a:pt x="127648" y="461439"/>
                </a:lnTo>
                <a:lnTo>
                  <a:pt x="91677" y="437009"/>
                </a:lnTo>
                <a:lnTo>
                  <a:pt x="60614" y="407164"/>
                </a:lnTo>
                <a:lnTo>
                  <a:pt x="35187" y="372603"/>
                </a:lnTo>
                <a:lnTo>
                  <a:pt x="16124" y="334027"/>
                </a:lnTo>
                <a:lnTo>
                  <a:pt x="4152" y="292133"/>
                </a:lnTo>
                <a:lnTo>
                  <a:pt x="0" y="247623"/>
                </a:lnTo>
                <a:close/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082002" y="4660591"/>
            <a:ext cx="18669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0">
                <a:latin typeface="Times New Roman"/>
                <a:cs typeface="Times New Roman"/>
              </a:rPr>
              <a:t>3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08241" y="4642218"/>
            <a:ext cx="515620" cy="495300"/>
          </a:xfrm>
          <a:custGeom>
            <a:avLst/>
            <a:gdLst/>
            <a:ahLst/>
            <a:cxnLst/>
            <a:rect l="l" t="t" r="r" b="b"/>
            <a:pathLst>
              <a:path w="515620" h="495300">
                <a:moveTo>
                  <a:pt x="0" y="247623"/>
                </a:moveTo>
                <a:lnTo>
                  <a:pt x="4152" y="203112"/>
                </a:lnTo>
                <a:lnTo>
                  <a:pt x="16124" y="161219"/>
                </a:lnTo>
                <a:lnTo>
                  <a:pt x="35187" y="122643"/>
                </a:lnTo>
                <a:lnTo>
                  <a:pt x="60614" y="88082"/>
                </a:lnTo>
                <a:lnTo>
                  <a:pt x="91677" y="58237"/>
                </a:lnTo>
                <a:lnTo>
                  <a:pt x="127648" y="33807"/>
                </a:lnTo>
                <a:lnTo>
                  <a:pt x="167799" y="15491"/>
                </a:lnTo>
                <a:lnTo>
                  <a:pt x="211402" y="3989"/>
                </a:lnTo>
                <a:lnTo>
                  <a:pt x="257730" y="0"/>
                </a:lnTo>
                <a:lnTo>
                  <a:pt x="304057" y="3989"/>
                </a:lnTo>
                <a:lnTo>
                  <a:pt x="347660" y="15491"/>
                </a:lnTo>
                <a:lnTo>
                  <a:pt x="387811" y="33807"/>
                </a:lnTo>
                <a:lnTo>
                  <a:pt x="423782" y="58237"/>
                </a:lnTo>
                <a:lnTo>
                  <a:pt x="454845" y="88082"/>
                </a:lnTo>
                <a:lnTo>
                  <a:pt x="480272" y="122643"/>
                </a:lnTo>
                <a:lnTo>
                  <a:pt x="499336" y="161219"/>
                </a:lnTo>
                <a:lnTo>
                  <a:pt x="511308" y="203112"/>
                </a:lnTo>
                <a:lnTo>
                  <a:pt x="515460" y="247623"/>
                </a:lnTo>
                <a:lnTo>
                  <a:pt x="511308" y="292133"/>
                </a:lnTo>
                <a:lnTo>
                  <a:pt x="499336" y="334027"/>
                </a:lnTo>
                <a:lnTo>
                  <a:pt x="480272" y="372603"/>
                </a:lnTo>
                <a:lnTo>
                  <a:pt x="454845" y="407164"/>
                </a:lnTo>
                <a:lnTo>
                  <a:pt x="423782" y="437009"/>
                </a:lnTo>
                <a:lnTo>
                  <a:pt x="387811" y="461439"/>
                </a:lnTo>
                <a:lnTo>
                  <a:pt x="347660" y="479755"/>
                </a:lnTo>
                <a:lnTo>
                  <a:pt x="304057" y="491257"/>
                </a:lnTo>
                <a:lnTo>
                  <a:pt x="257730" y="495247"/>
                </a:lnTo>
                <a:lnTo>
                  <a:pt x="211402" y="491257"/>
                </a:lnTo>
                <a:lnTo>
                  <a:pt x="167799" y="479755"/>
                </a:lnTo>
                <a:lnTo>
                  <a:pt x="127648" y="461439"/>
                </a:lnTo>
                <a:lnTo>
                  <a:pt x="91677" y="437009"/>
                </a:lnTo>
                <a:lnTo>
                  <a:pt x="60614" y="407164"/>
                </a:lnTo>
                <a:lnTo>
                  <a:pt x="35187" y="372603"/>
                </a:lnTo>
                <a:lnTo>
                  <a:pt x="16124" y="334027"/>
                </a:lnTo>
                <a:lnTo>
                  <a:pt x="4152" y="292133"/>
                </a:lnTo>
                <a:lnTo>
                  <a:pt x="0" y="247623"/>
                </a:lnTo>
                <a:close/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232412" y="4650482"/>
            <a:ext cx="18669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0">
                <a:latin typeface="Times New Roman"/>
                <a:cs typeface="Times New Roman"/>
              </a:rPr>
              <a:t>2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58651" y="4632109"/>
            <a:ext cx="515620" cy="495300"/>
          </a:xfrm>
          <a:custGeom>
            <a:avLst/>
            <a:gdLst/>
            <a:ahLst/>
            <a:cxnLst/>
            <a:rect l="l" t="t" r="r" b="b"/>
            <a:pathLst>
              <a:path w="515620" h="495300">
                <a:moveTo>
                  <a:pt x="0" y="247623"/>
                </a:moveTo>
                <a:lnTo>
                  <a:pt x="4152" y="203112"/>
                </a:lnTo>
                <a:lnTo>
                  <a:pt x="16124" y="161219"/>
                </a:lnTo>
                <a:lnTo>
                  <a:pt x="35187" y="122643"/>
                </a:lnTo>
                <a:lnTo>
                  <a:pt x="60614" y="88082"/>
                </a:lnTo>
                <a:lnTo>
                  <a:pt x="91677" y="58237"/>
                </a:lnTo>
                <a:lnTo>
                  <a:pt x="127648" y="33807"/>
                </a:lnTo>
                <a:lnTo>
                  <a:pt x="167799" y="15491"/>
                </a:lnTo>
                <a:lnTo>
                  <a:pt x="211402" y="3989"/>
                </a:lnTo>
                <a:lnTo>
                  <a:pt x="257730" y="0"/>
                </a:lnTo>
                <a:lnTo>
                  <a:pt x="304057" y="3989"/>
                </a:lnTo>
                <a:lnTo>
                  <a:pt x="347660" y="15491"/>
                </a:lnTo>
                <a:lnTo>
                  <a:pt x="387811" y="33807"/>
                </a:lnTo>
                <a:lnTo>
                  <a:pt x="423782" y="58237"/>
                </a:lnTo>
                <a:lnTo>
                  <a:pt x="454845" y="88082"/>
                </a:lnTo>
                <a:lnTo>
                  <a:pt x="480272" y="122643"/>
                </a:lnTo>
                <a:lnTo>
                  <a:pt x="499336" y="161219"/>
                </a:lnTo>
                <a:lnTo>
                  <a:pt x="511308" y="203112"/>
                </a:lnTo>
                <a:lnTo>
                  <a:pt x="515460" y="247623"/>
                </a:lnTo>
                <a:lnTo>
                  <a:pt x="511308" y="292133"/>
                </a:lnTo>
                <a:lnTo>
                  <a:pt x="499336" y="334027"/>
                </a:lnTo>
                <a:lnTo>
                  <a:pt x="480272" y="372603"/>
                </a:lnTo>
                <a:lnTo>
                  <a:pt x="454845" y="407164"/>
                </a:lnTo>
                <a:lnTo>
                  <a:pt x="423782" y="437009"/>
                </a:lnTo>
                <a:lnTo>
                  <a:pt x="387811" y="461439"/>
                </a:lnTo>
                <a:lnTo>
                  <a:pt x="347660" y="479755"/>
                </a:lnTo>
                <a:lnTo>
                  <a:pt x="304057" y="491257"/>
                </a:lnTo>
                <a:lnTo>
                  <a:pt x="257730" y="495247"/>
                </a:lnTo>
                <a:lnTo>
                  <a:pt x="211402" y="491257"/>
                </a:lnTo>
                <a:lnTo>
                  <a:pt x="167799" y="479755"/>
                </a:lnTo>
                <a:lnTo>
                  <a:pt x="127648" y="461439"/>
                </a:lnTo>
                <a:lnTo>
                  <a:pt x="91677" y="437009"/>
                </a:lnTo>
                <a:lnTo>
                  <a:pt x="60614" y="407164"/>
                </a:lnTo>
                <a:lnTo>
                  <a:pt x="35187" y="372603"/>
                </a:lnTo>
                <a:lnTo>
                  <a:pt x="16124" y="334027"/>
                </a:lnTo>
                <a:lnTo>
                  <a:pt x="4152" y="292133"/>
                </a:lnTo>
                <a:lnTo>
                  <a:pt x="0" y="247623"/>
                </a:lnTo>
                <a:close/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181879" y="6399006"/>
            <a:ext cx="18669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0">
                <a:latin typeface="Times New Roman"/>
                <a:cs typeface="Times New Roman"/>
              </a:rPr>
              <a:t>5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08117" y="6380638"/>
            <a:ext cx="515620" cy="495300"/>
          </a:xfrm>
          <a:custGeom>
            <a:avLst/>
            <a:gdLst/>
            <a:ahLst/>
            <a:cxnLst/>
            <a:rect l="l" t="t" r="r" b="b"/>
            <a:pathLst>
              <a:path w="515620" h="495300">
                <a:moveTo>
                  <a:pt x="0" y="247623"/>
                </a:moveTo>
                <a:lnTo>
                  <a:pt x="4152" y="203112"/>
                </a:lnTo>
                <a:lnTo>
                  <a:pt x="16124" y="161219"/>
                </a:lnTo>
                <a:lnTo>
                  <a:pt x="35187" y="122643"/>
                </a:lnTo>
                <a:lnTo>
                  <a:pt x="60614" y="88082"/>
                </a:lnTo>
                <a:lnTo>
                  <a:pt x="91677" y="58237"/>
                </a:lnTo>
                <a:lnTo>
                  <a:pt x="127648" y="33807"/>
                </a:lnTo>
                <a:lnTo>
                  <a:pt x="167799" y="15491"/>
                </a:lnTo>
                <a:lnTo>
                  <a:pt x="211402" y="3989"/>
                </a:lnTo>
                <a:lnTo>
                  <a:pt x="257730" y="0"/>
                </a:lnTo>
                <a:lnTo>
                  <a:pt x="304057" y="3989"/>
                </a:lnTo>
                <a:lnTo>
                  <a:pt x="347660" y="15491"/>
                </a:lnTo>
                <a:lnTo>
                  <a:pt x="387811" y="33807"/>
                </a:lnTo>
                <a:lnTo>
                  <a:pt x="423782" y="58237"/>
                </a:lnTo>
                <a:lnTo>
                  <a:pt x="454845" y="88082"/>
                </a:lnTo>
                <a:lnTo>
                  <a:pt x="480272" y="122643"/>
                </a:lnTo>
                <a:lnTo>
                  <a:pt x="499336" y="161219"/>
                </a:lnTo>
                <a:lnTo>
                  <a:pt x="511308" y="203112"/>
                </a:lnTo>
                <a:lnTo>
                  <a:pt x="515460" y="247623"/>
                </a:lnTo>
                <a:lnTo>
                  <a:pt x="511308" y="292133"/>
                </a:lnTo>
                <a:lnTo>
                  <a:pt x="499336" y="334027"/>
                </a:lnTo>
                <a:lnTo>
                  <a:pt x="480272" y="372603"/>
                </a:lnTo>
                <a:lnTo>
                  <a:pt x="454845" y="407164"/>
                </a:lnTo>
                <a:lnTo>
                  <a:pt x="423782" y="437009"/>
                </a:lnTo>
                <a:lnTo>
                  <a:pt x="387811" y="461439"/>
                </a:lnTo>
                <a:lnTo>
                  <a:pt x="347660" y="479755"/>
                </a:lnTo>
                <a:lnTo>
                  <a:pt x="304057" y="491257"/>
                </a:lnTo>
                <a:lnTo>
                  <a:pt x="257730" y="495247"/>
                </a:lnTo>
                <a:lnTo>
                  <a:pt x="211402" y="491257"/>
                </a:lnTo>
                <a:lnTo>
                  <a:pt x="167799" y="479755"/>
                </a:lnTo>
                <a:lnTo>
                  <a:pt x="127648" y="461439"/>
                </a:lnTo>
                <a:lnTo>
                  <a:pt x="91677" y="437009"/>
                </a:lnTo>
                <a:lnTo>
                  <a:pt x="60614" y="407164"/>
                </a:lnTo>
                <a:lnTo>
                  <a:pt x="35187" y="372603"/>
                </a:lnTo>
                <a:lnTo>
                  <a:pt x="16124" y="334027"/>
                </a:lnTo>
                <a:lnTo>
                  <a:pt x="4152" y="292133"/>
                </a:lnTo>
                <a:lnTo>
                  <a:pt x="0" y="247623"/>
                </a:lnTo>
                <a:close/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271634" y="6409113"/>
            <a:ext cx="18669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0">
                <a:latin typeface="Times New Roman"/>
                <a:cs typeface="Times New Roman"/>
              </a:rPr>
              <a:t>4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97872" y="6390745"/>
            <a:ext cx="515620" cy="495300"/>
          </a:xfrm>
          <a:custGeom>
            <a:avLst/>
            <a:gdLst/>
            <a:ahLst/>
            <a:cxnLst/>
            <a:rect l="l" t="t" r="r" b="b"/>
            <a:pathLst>
              <a:path w="515620" h="495300">
                <a:moveTo>
                  <a:pt x="0" y="247623"/>
                </a:moveTo>
                <a:lnTo>
                  <a:pt x="4152" y="203112"/>
                </a:lnTo>
                <a:lnTo>
                  <a:pt x="16124" y="161219"/>
                </a:lnTo>
                <a:lnTo>
                  <a:pt x="35187" y="122643"/>
                </a:lnTo>
                <a:lnTo>
                  <a:pt x="60614" y="88082"/>
                </a:lnTo>
                <a:lnTo>
                  <a:pt x="91677" y="58237"/>
                </a:lnTo>
                <a:lnTo>
                  <a:pt x="127648" y="33807"/>
                </a:lnTo>
                <a:lnTo>
                  <a:pt x="167799" y="15491"/>
                </a:lnTo>
                <a:lnTo>
                  <a:pt x="211402" y="3989"/>
                </a:lnTo>
                <a:lnTo>
                  <a:pt x="257730" y="0"/>
                </a:lnTo>
                <a:lnTo>
                  <a:pt x="304057" y="3989"/>
                </a:lnTo>
                <a:lnTo>
                  <a:pt x="347660" y="15491"/>
                </a:lnTo>
                <a:lnTo>
                  <a:pt x="387811" y="33807"/>
                </a:lnTo>
                <a:lnTo>
                  <a:pt x="423782" y="58237"/>
                </a:lnTo>
                <a:lnTo>
                  <a:pt x="454845" y="88082"/>
                </a:lnTo>
                <a:lnTo>
                  <a:pt x="480272" y="122643"/>
                </a:lnTo>
                <a:lnTo>
                  <a:pt x="499336" y="161219"/>
                </a:lnTo>
                <a:lnTo>
                  <a:pt x="511308" y="203112"/>
                </a:lnTo>
                <a:lnTo>
                  <a:pt x="515460" y="247623"/>
                </a:lnTo>
                <a:lnTo>
                  <a:pt x="511308" y="292133"/>
                </a:lnTo>
                <a:lnTo>
                  <a:pt x="499336" y="334027"/>
                </a:lnTo>
                <a:lnTo>
                  <a:pt x="480272" y="372603"/>
                </a:lnTo>
                <a:lnTo>
                  <a:pt x="454845" y="407164"/>
                </a:lnTo>
                <a:lnTo>
                  <a:pt x="423782" y="437009"/>
                </a:lnTo>
                <a:lnTo>
                  <a:pt x="387811" y="461439"/>
                </a:lnTo>
                <a:lnTo>
                  <a:pt x="347660" y="479755"/>
                </a:lnTo>
                <a:lnTo>
                  <a:pt x="304057" y="491257"/>
                </a:lnTo>
                <a:lnTo>
                  <a:pt x="257730" y="495247"/>
                </a:lnTo>
                <a:lnTo>
                  <a:pt x="211402" y="491257"/>
                </a:lnTo>
                <a:lnTo>
                  <a:pt x="167799" y="479755"/>
                </a:lnTo>
                <a:lnTo>
                  <a:pt x="127648" y="461439"/>
                </a:lnTo>
                <a:lnTo>
                  <a:pt x="91677" y="437009"/>
                </a:lnTo>
                <a:lnTo>
                  <a:pt x="60614" y="407164"/>
                </a:lnTo>
                <a:lnTo>
                  <a:pt x="35187" y="372603"/>
                </a:lnTo>
                <a:lnTo>
                  <a:pt x="16124" y="334027"/>
                </a:lnTo>
                <a:lnTo>
                  <a:pt x="4152" y="292133"/>
                </a:lnTo>
                <a:lnTo>
                  <a:pt x="0" y="247623"/>
                </a:lnTo>
                <a:close/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082002" y="6399006"/>
            <a:ext cx="18669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0">
                <a:latin typeface="Times New Roman"/>
                <a:cs typeface="Times New Roman"/>
              </a:rPr>
              <a:t>6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908241" y="6380638"/>
            <a:ext cx="515620" cy="495300"/>
          </a:xfrm>
          <a:custGeom>
            <a:avLst/>
            <a:gdLst/>
            <a:ahLst/>
            <a:cxnLst/>
            <a:rect l="l" t="t" r="r" b="b"/>
            <a:pathLst>
              <a:path w="515620" h="495300">
                <a:moveTo>
                  <a:pt x="0" y="247623"/>
                </a:moveTo>
                <a:lnTo>
                  <a:pt x="4152" y="203112"/>
                </a:lnTo>
                <a:lnTo>
                  <a:pt x="16124" y="161219"/>
                </a:lnTo>
                <a:lnTo>
                  <a:pt x="35187" y="122643"/>
                </a:lnTo>
                <a:lnTo>
                  <a:pt x="60614" y="88082"/>
                </a:lnTo>
                <a:lnTo>
                  <a:pt x="91677" y="58237"/>
                </a:lnTo>
                <a:lnTo>
                  <a:pt x="127648" y="33807"/>
                </a:lnTo>
                <a:lnTo>
                  <a:pt x="167799" y="15491"/>
                </a:lnTo>
                <a:lnTo>
                  <a:pt x="211402" y="3989"/>
                </a:lnTo>
                <a:lnTo>
                  <a:pt x="257730" y="0"/>
                </a:lnTo>
                <a:lnTo>
                  <a:pt x="304057" y="3989"/>
                </a:lnTo>
                <a:lnTo>
                  <a:pt x="347660" y="15491"/>
                </a:lnTo>
                <a:lnTo>
                  <a:pt x="387811" y="33807"/>
                </a:lnTo>
                <a:lnTo>
                  <a:pt x="423782" y="58237"/>
                </a:lnTo>
                <a:lnTo>
                  <a:pt x="454845" y="88082"/>
                </a:lnTo>
                <a:lnTo>
                  <a:pt x="480272" y="122643"/>
                </a:lnTo>
                <a:lnTo>
                  <a:pt x="499336" y="161219"/>
                </a:lnTo>
                <a:lnTo>
                  <a:pt x="511308" y="203112"/>
                </a:lnTo>
                <a:lnTo>
                  <a:pt x="515460" y="247623"/>
                </a:lnTo>
                <a:lnTo>
                  <a:pt x="511308" y="292133"/>
                </a:lnTo>
                <a:lnTo>
                  <a:pt x="499336" y="334027"/>
                </a:lnTo>
                <a:lnTo>
                  <a:pt x="480272" y="372603"/>
                </a:lnTo>
                <a:lnTo>
                  <a:pt x="454845" y="407164"/>
                </a:lnTo>
                <a:lnTo>
                  <a:pt x="423782" y="437009"/>
                </a:lnTo>
                <a:lnTo>
                  <a:pt x="387811" y="461439"/>
                </a:lnTo>
                <a:lnTo>
                  <a:pt x="347660" y="479755"/>
                </a:lnTo>
                <a:lnTo>
                  <a:pt x="304057" y="491257"/>
                </a:lnTo>
                <a:lnTo>
                  <a:pt x="257730" y="495247"/>
                </a:lnTo>
                <a:lnTo>
                  <a:pt x="211402" y="491257"/>
                </a:lnTo>
                <a:lnTo>
                  <a:pt x="167799" y="479755"/>
                </a:lnTo>
                <a:lnTo>
                  <a:pt x="127648" y="461439"/>
                </a:lnTo>
                <a:lnTo>
                  <a:pt x="91677" y="437009"/>
                </a:lnTo>
                <a:lnTo>
                  <a:pt x="60614" y="407164"/>
                </a:lnTo>
                <a:lnTo>
                  <a:pt x="35187" y="372603"/>
                </a:lnTo>
                <a:lnTo>
                  <a:pt x="16124" y="334027"/>
                </a:lnTo>
                <a:lnTo>
                  <a:pt x="4152" y="292133"/>
                </a:lnTo>
                <a:lnTo>
                  <a:pt x="0" y="247623"/>
                </a:lnTo>
                <a:close/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660495" y="4908372"/>
            <a:ext cx="1415415" cy="1905"/>
          </a:xfrm>
          <a:custGeom>
            <a:avLst/>
            <a:gdLst/>
            <a:ahLst/>
            <a:cxnLst/>
            <a:rect l="l" t="t" r="r" b="b"/>
            <a:pathLst>
              <a:path w="1415414" h="1904">
                <a:moveTo>
                  <a:pt x="0" y="0"/>
                </a:moveTo>
                <a:lnTo>
                  <a:pt x="1414992" y="1685"/>
                </a:lnTo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364027" y="5150942"/>
            <a:ext cx="47625" cy="1233170"/>
          </a:xfrm>
          <a:custGeom>
            <a:avLst/>
            <a:gdLst/>
            <a:ahLst/>
            <a:cxnLst/>
            <a:rect l="l" t="t" r="r" b="b"/>
            <a:pathLst>
              <a:path w="47625" h="1233170">
                <a:moveTo>
                  <a:pt x="47166" y="0"/>
                </a:moveTo>
                <a:lnTo>
                  <a:pt x="0" y="1233064"/>
                </a:lnTo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519004" y="5036390"/>
            <a:ext cx="1586865" cy="1431925"/>
          </a:xfrm>
          <a:custGeom>
            <a:avLst/>
            <a:gdLst/>
            <a:ahLst/>
            <a:cxnLst/>
            <a:rect l="l" t="t" r="r" b="b"/>
            <a:pathLst>
              <a:path w="1586864" h="1431925">
                <a:moveTo>
                  <a:pt x="0" y="1431842"/>
                </a:moveTo>
                <a:lnTo>
                  <a:pt x="1586807" y="0"/>
                </a:lnTo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586371" y="6636684"/>
            <a:ext cx="1431925" cy="1905"/>
          </a:xfrm>
          <a:custGeom>
            <a:avLst/>
            <a:gdLst/>
            <a:ahLst/>
            <a:cxnLst/>
            <a:rect l="l" t="t" r="r" b="b"/>
            <a:pathLst>
              <a:path w="1431925" h="1904">
                <a:moveTo>
                  <a:pt x="1431842" y="0"/>
                </a:moveTo>
                <a:lnTo>
                  <a:pt x="0" y="1685"/>
                </a:lnTo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264153" y="5130736"/>
            <a:ext cx="57785" cy="1253490"/>
          </a:xfrm>
          <a:custGeom>
            <a:avLst/>
            <a:gdLst/>
            <a:ahLst/>
            <a:cxnLst/>
            <a:rect l="l" t="t" r="r" b="b"/>
            <a:pathLst>
              <a:path w="57785" h="1253489">
                <a:moveTo>
                  <a:pt x="57273" y="0"/>
                </a:moveTo>
                <a:lnTo>
                  <a:pt x="0" y="1253278"/>
                </a:lnTo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496615" y="5056604"/>
            <a:ext cx="1462405" cy="1431925"/>
          </a:xfrm>
          <a:custGeom>
            <a:avLst/>
            <a:gdLst/>
            <a:ahLst/>
            <a:cxnLst/>
            <a:rect l="l" t="t" r="r" b="b"/>
            <a:pathLst>
              <a:path w="1462404" h="1431925">
                <a:moveTo>
                  <a:pt x="1462158" y="1431842"/>
                </a:moveTo>
                <a:lnTo>
                  <a:pt x="0" y="0"/>
                </a:lnTo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456184" y="5059984"/>
            <a:ext cx="1513205" cy="1415415"/>
          </a:xfrm>
          <a:custGeom>
            <a:avLst/>
            <a:gdLst/>
            <a:ahLst/>
            <a:cxnLst/>
            <a:rect l="l" t="t" r="r" b="b"/>
            <a:pathLst>
              <a:path w="1513204" h="1415414">
                <a:moveTo>
                  <a:pt x="1512699" y="0"/>
                </a:moveTo>
                <a:lnTo>
                  <a:pt x="0" y="1414992"/>
                </a:lnTo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771076" y="4298581"/>
            <a:ext cx="1258570" cy="2978785"/>
          </a:xfrm>
          <a:custGeom>
            <a:avLst/>
            <a:gdLst/>
            <a:ahLst/>
            <a:cxnLst/>
            <a:rect l="l" t="t" r="r" b="b"/>
            <a:pathLst>
              <a:path w="1258570" h="2978784">
                <a:moveTo>
                  <a:pt x="0" y="1489111"/>
                </a:moveTo>
                <a:lnTo>
                  <a:pt x="613" y="1422780"/>
                </a:lnTo>
                <a:lnTo>
                  <a:pt x="2435" y="1357192"/>
                </a:lnTo>
                <a:lnTo>
                  <a:pt x="5440" y="1292407"/>
                </a:lnTo>
                <a:lnTo>
                  <a:pt x="9603" y="1228487"/>
                </a:lnTo>
                <a:lnTo>
                  <a:pt x="14899" y="1165491"/>
                </a:lnTo>
                <a:lnTo>
                  <a:pt x="21301" y="1103481"/>
                </a:lnTo>
                <a:lnTo>
                  <a:pt x="28784" y="1042516"/>
                </a:lnTo>
                <a:lnTo>
                  <a:pt x="37323" y="982657"/>
                </a:lnTo>
                <a:lnTo>
                  <a:pt x="46892" y="923965"/>
                </a:lnTo>
                <a:lnTo>
                  <a:pt x="57466" y="866500"/>
                </a:lnTo>
                <a:lnTo>
                  <a:pt x="69018" y="810323"/>
                </a:lnTo>
                <a:lnTo>
                  <a:pt x="81523" y="755494"/>
                </a:lnTo>
                <a:lnTo>
                  <a:pt x="94956" y="702074"/>
                </a:lnTo>
                <a:lnTo>
                  <a:pt x="109291" y="650123"/>
                </a:lnTo>
                <a:lnTo>
                  <a:pt x="124503" y="599702"/>
                </a:lnTo>
                <a:lnTo>
                  <a:pt x="140566" y="550871"/>
                </a:lnTo>
                <a:lnTo>
                  <a:pt x="157454" y="503692"/>
                </a:lnTo>
                <a:lnTo>
                  <a:pt x="175142" y="458223"/>
                </a:lnTo>
                <a:lnTo>
                  <a:pt x="193604" y="414527"/>
                </a:lnTo>
                <a:lnTo>
                  <a:pt x="212815" y="372663"/>
                </a:lnTo>
                <a:lnTo>
                  <a:pt x="232749" y="332692"/>
                </a:lnTo>
                <a:lnTo>
                  <a:pt x="253380" y="294675"/>
                </a:lnTo>
                <a:lnTo>
                  <a:pt x="274684" y="258672"/>
                </a:lnTo>
                <a:lnTo>
                  <a:pt x="296634" y="224743"/>
                </a:lnTo>
                <a:lnTo>
                  <a:pt x="319204" y="192950"/>
                </a:lnTo>
                <a:lnTo>
                  <a:pt x="366106" y="136010"/>
                </a:lnTo>
                <a:lnTo>
                  <a:pt x="415183" y="88338"/>
                </a:lnTo>
                <a:lnTo>
                  <a:pt x="466233" y="50416"/>
                </a:lnTo>
                <a:lnTo>
                  <a:pt x="519049" y="22730"/>
                </a:lnTo>
                <a:lnTo>
                  <a:pt x="573428" y="5763"/>
                </a:lnTo>
                <a:lnTo>
                  <a:pt x="629165" y="0"/>
                </a:lnTo>
                <a:lnTo>
                  <a:pt x="657191" y="1450"/>
                </a:lnTo>
                <a:lnTo>
                  <a:pt x="712275" y="12876"/>
                </a:lnTo>
                <a:lnTo>
                  <a:pt x="765898" y="35263"/>
                </a:lnTo>
                <a:lnTo>
                  <a:pt x="817857" y="68128"/>
                </a:lnTo>
                <a:lnTo>
                  <a:pt x="867946" y="110985"/>
                </a:lnTo>
                <a:lnTo>
                  <a:pt x="915961" y="163352"/>
                </a:lnTo>
                <a:lnTo>
                  <a:pt x="961697" y="224743"/>
                </a:lnTo>
                <a:lnTo>
                  <a:pt x="983647" y="258672"/>
                </a:lnTo>
                <a:lnTo>
                  <a:pt x="1004950" y="294675"/>
                </a:lnTo>
                <a:lnTo>
                  <a:pt x="1025581" y="332692"/>
                </a:lnTo>
                <a:lnTo>
                  <a:pt x="1045515" y="372663"/>
                </a:lnTo>
                <a:lnTo>
                  <a:pt x="1064726" y="414527"/>
                </a:lnTo>
                <a:lnTo>
                  <a:pt x="1083188" y="458223"/>
                </a:lnTo>
                <a:lnTo>
                  <a:pt x="1100876" y="503692"/>
                </a:lnTo>
                <a:lnTo>
                  <a:pt x="1117764" y="550871"/>
                </a:lnTo>
                <a:lnTo>
                  <a:pt x="1133826" y="599702"/>
                </a:lnTo>
                <a:lnTo>
                  <a:pt x="1149038" y="650123"/>
                </a:lnTo>
                <a:lnTo>
                  <a:pt x="1163373" y="702074"/>
                </a:lnTo>
                <a:lnTo>
                  <a:pt x="1176806" y="755494"/>
                </a:lnTo>
                <a:lnTo>
                  <a:pt x="1189312" y="810323"/>
                </a:lnTo>
                <a:lnTo>
                  <a:pt x="1200864" y="866500"/>
                </a:lnTo>
                <a:lnTo>
                  <a:pt x="1211437" y="923965"/>
                </a:lnTo>
                <a:lnTo>
                  <a:pt x="1221006" y="982657"/>
                </a:lnTo>
                <a:lnTo>
                  <a:pt x="1229545" y="1042516"/>
                </a:lnTo>
                <a:lnTo>
                  <a:pt x="1237028" y="1103481"/>
                </a:lnTo>
                <a:lnTo>
                  <a:pt x="1243430" y="1165491"/>
                </a:lnTo>
                <a:lnTo>
                  <a:pt x="1248726" y="1228487"/>
                </a:lnTo>
                <a:lnTo>
                  <a:pt x="1252889" y="1292407"/>
                </a:lnTo>
                <a:lnTo>
                  <a:pt x="1255894" y="1357192"/>
                </a:lnTo>
                <a:lnTo>
                  <a:pt x="1257716" y="1422780"/>
                </a:lnTo>
                <a:lnTo>
                  <a:pt x="1258329" y="1489111"/>
                </a:lnTo>
                <a:lnTo>
                  <a:pt x="1257716" y="1555441"/>
                </a:lnTo>
                <a:lnTo>
                  <a:pt x="1255894" y="1621029"/>
                </a:lnTo>
                <a:lnTo>
                  <a:pt x="1252889" y="1685814"/>
                </a:lnTo>
                <a:lnTo>
                  <a:pt x="1248726" y="1749734"/>
                </a:lnTo>
                <a:lnTo>
                  <a:pt x="1243430" y="1812730"/>
                </a:lnTo>
                <a:lnTo>
                  <a:pt x="1237028" y="1874741"/>
                </a:lnTo>
                <a:lnTo>
                  <a:pt x="1229545" y="1935706"/>
                </a:lnTo>
                <a:lnTo>
                  <a:pt x="1221006" y="1995564"/>
                </a:lnTo>
                <a:lnTo>
                  <a:pt x="1211437" y="2054257"/>
                </a:lnTo>
                <a:lnTo>
                  <a:pt x="1200864" y="2111722"/>
                </a:lnTo>
                <a:lnTo>
                  <a:pt x="1189312" y="2167899"/>
                </a:lnTo>
                <a:lnTo>
                  <a:pt x="1176806" y="2222728"/>
                </a:lnTo>
                <a:lnTo>
                  <a:pt x="1163373" y="2276148"/>
                </a:lnTo>
                <a:lnTo>
                  <a:pt x="1149038" y="2328099"/>
                </a:lnTo>
                <a:lnTo>
                  <a:pt x="1133826" y="2378520"/>
                </a:lnTo>
                <a:lnTo>
                  <a:pt x="1117764" y="2427350"/>
                </a:lnTo>
                <a:lnTo>
                  <a:pt x="1100876" y="2474530"/>
                </a:lnTo>
                <a:lnTo>
                  <a:pt x="1083188" y="2519998"/>
                </a:lnTo>
                <a:lnTo>
                  <a:pt x="1064726" y="2563694"/>
                </a:lnTo>
                <a:lnTo>
                  <a:pt x="1045515" y="2605558"/>
                </a:lnTo>
                <a:lnTo>
                  <a:pt x="1025581" y="2645529"/>
                </a:lnTo>
                <a:lnTo>
                  <a:pt x="1004950" y="2683546"/>
                </a:lnTo>
                <a:lnTo>
                  <a:pt x="983647" y="2719549"/>
                </a:lnTo>
                <a:lnTo>
                  <a:pt x="961697" y="2753478"/>
                </a:lnTo>
                <a:lnTo>
                  <a:pt x="939126" y="2785271"/>
                </a:lnTo>
                <a:lnTo>
                  <a:pt x="892225" y="2842211"/>
                </a:lnTo>
                <a:lnTo>
                  <a:pt x="843148" y="2889883"/>
                </a:lnTo>
                <a:lnTo>
                  <a:pt x="792098" y="2927805"/>
                </a:lnTo>
                <a:lnTo>
                  <a:pt x="739282" y="2955491"/>
                </a:lnTo>
                <a:lnTo>
                  <a:pt x="684903" y="2972458"/>
                </a:lnTo>
                <a:lnTo>
                  <a:pt x="629165" y="2978222"/>
                </a:lnTo>
                <a:lnTo>
                  <a:pt x="601140" y="2976771"/>
                </a:lnTo>
                <a:lnTo>
                  <a:pt x="546056" y="2965345"/>
                </a:lnTo>
                <a:lnTo>
                  <a:pt x="492433" y="2942958"/>
                </a:lnTo>
                <a:lnTo>
                  <a:pt x="440474" y="2910093"/>
                </a:lnTo>
                <a:lnTo>
                  <a:pt x="390385" y="2867236"/>
                </a:lnTo>
                <a:lnTo>
                  <a:pt x="342370" y="2814869"/>
                </a:lnTo>
                <a:lnTo>
                  <a:pt x="296634" y="2753478"/>
                </a:lnTo>
                <a:lnTo>
                  <a:pt x="274684" y="2719549"/>
                </a:lnTo>
                <a:lnTo>
                  <a:pt x="253380" y="2683546"/>
                </a:lnTo>
                <a:lnTo>
                  <a:pt x="232749" y="2645529"/>
                </a:lnTo>
                <a:lnTo>
                  <a:pt x="212815" y="2605558"/>
                </a:lnTo>
                <a:lnTo>
                  <a:pt x="193604" y="2563694"/>
                </a:lnTo>
                <a:lnTo>
                  <a:pt x="175142" y="2519998"/>
                </a:lnTo>
                <a:lnTo>
                  <a:pt x="157454" y="2474530"/>
                </a:lnTo>
                <a:lnTo>
                  <a:pt x="140566" y="2427350"/>
                </a:lnTo>
                <a:lnTo>
                  <a:pt x="124503" y="2378520"/>
                </a:lnTo>
                <a:lnTo>
                  <a:pt x="109291" y="2328099"/>
                </a:lnTo>
                <a:lnTo>
                  <a:pt x="94956" y="2276148"/>
                </a:lnTo>
                <a:lnTo>
                  <a:pt x="81523" y="2222728"/>
                </a:lnTo>
                <a:lnTo>
                  <a:pt x="69018" y="2167899"/>
                </a:lnTo>
                <a:lnTo>
                  <a:pt x="57466" y="2111722"/>
                </a:lnTo>
                <a:lnTo>
                  <a:pt x="46892" y="2054257"/>
                </a:lnTo>
                <a:lnTo>
                  <a:pt x="37323" y="1995564"/>
                </a:lnTo>
                <a:lnTo>
                  <a:pt x="28784" y="1935706"/>
                </a:lnTo>
                <a:lnTo>
                  <a:pt x="21301" y="1874741"/>
                </a:lnTo>
                <a:lnTo>
                  <a:pt x="14899" y="1812730"/>
                </a:lnTo>
                <a:lnTo>
                  <a:pt x="9603" y="1749734"/>
                </a:lnTo>
                <a:lnTo>
                  <a:pt x="5440" y="1685814"/>
                </a:lnTo>
                <a:lnTo>
                  <a:pt x="2435" y="1621029"/>
                </a:lnTo>
                <a:lnTo>
                  <a:pt x="613" y="1555441"/>
                </a:lnTo>
                <a:lnTo>
                  <a:pt x="0" y="1489111"/>
                </a:lnTo>
                <a:close/>
              </a:path>
            </a:pathLst>
          </a:custGeom>
          <a:ln w="40492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481275" y="6586835"/>
            <a:ext cx="213995" cy="4775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0" i="1">
                <a:solidFill>
                  <a:srgbClr val="DD8047"/>
                </a:solidFill>
                <a:latin typeface="Times New Roman"/>
                <a:cs typeface="Times New Roman"/>
              </a:rPr>
              <a:t>S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548238" y="4120019"/>
            <a:ext cx="3315335" cy="3251200"/>
          </a:xfrm>
          <a:custGeom>
            <a:avLst/>
            <a:gdLst/>
            <a:ahLst/>
            <a:cxnLst/>
            <a:rect l="l" t="t" r="r" b="b"/>
            <a:pathLst>
              <a:path w="3315334" h="3251200">
                <a:moveTo>
                  <a:pt x="0" y="1625559"/>
                </a:moveTo>
                <a:lnTo>
                  <a:pt x="706" y="1577630"/>
                </a:lnTo>
                <a:lnTo>
                  <a:pt x="2813" y="1530045"/>
                </a:lnTo>
                <a:lnTo>
                  <a:pt x="6301" y="1482823"/>
                </a:lnTo>
                <a:lnTo>
                  <a:pt x="11151" y="1435984"/>
                </a:lnTo>
                <a:lnTo>
                  <a:pt x="17343" y="1389546"/>
                </a:lnTo>
                <a:lnTo>
                  <a:pt x="24857" y="1343529"/>
                </a:lnTo>
                <a:lnTo>
                  <a:pt x="33675" y="1297952"/>
                </a:lnTo>
                <a:lnTo>
                  <a:pt x="43777" y="1252833"/>
                </a:lnTo>
                <a:lnTo>
                  <a:pt x="55143" y="1208191"/>
                </a:lnTo>
                <a:lnTo>
                  <a:pt x="67754" y="1164047"/>
                </a:lnTo>
                <a:lnTo>
                  <a:pt x="81590" y="1120418"/>
                </a:lnTo>
                <a:lnTo>
                  <a:pt x="96633" y="1077324"/>
                </a:lnTo>
                <a:lnTo>
                  <a:pt x="112862" y="1034784"/>
                </a:lnTo>
                <a:lnTo>
                  <a:pt x="130259" y="992817"/>
                </a:lnTo>
                <a:lnTo>
                  <a:pt x="148803" y="951442"/>
                </a:lnTo>
                <a:lnTo>
                  <a:pt x="168476" y="910679"/>
                </a:lnTo>
                <a:lnTo>
                  <a:pt x="189258" y="870545"/>
                </a:lnTo>
                <a:lnTo>
                  <a:pt x="211129" y="831060"/>
                </a:lnTo>
                <a:lnTo>
                  <a:pt x="234070" y="792244"/>
                </a:lnTo>
                <a:lnTo>
                  <a:pt x="258062" y="754115"/>
                </a:lnTo>
                <a:lnTo>
                  <a:pt x="283085" y="716693"/>
                </a:lnTo>
                <a:lnTo>
                  <a:pt x="309120" y="679996"/>
                </a:lnTo>
                <a:lnTo>
                  <a:pt x="336147" y="644043"/>
                </a:lnTo>
                <a:lnTo>
                  <a:pt x="364147" y="608854"/>
                </a:lnTo>
                <a:lnTo>
                  <a:pt x="393101" y="574448"/>
                </a:lnTo>
                <a:lnTo>
                  <a:pt x="422989" y="540843"/>
                </a:lnTo>
                <a:lnTo>
                  <a:pt x="453791" y="508059"/>
                </a:lnTo>
                <a:lnTo>
                  <a:pt x="485488" y="476114"/>
                </a:lnTo>
                <a:lnTo>
                  <a:pt x="518062" y="445029"/>
                </a:lnTo>
                <a:lnTo>
                  <a:pt x="551491" y="414821"/>
                </a:lnTo>
                <a:lnTo>
                  <a:pt x="585757" y="385511"/>
                </a:lnTo>
                <a:lnTo>
                  <a:pt x="620841" y="357116"/>
                </a:lnTo>
                <a:lnTo>
                  <a:pt x="656723" y="329657"/>
                </a:lnTo>
                <a:lnTo>
                  <a:pt x="693383" y="303151"/>
                </a:lnTo>
                <a:lnTo>
                  <a:pt x="730803" y="277619"/>
                </a:lnTo>
                <a:lnTo>
                  <a:pt x="768962" y="253079"/>
                </a:lnTo>
                <a:lnTo>
                  <a:pt x="807842" y="229551"/>
                </a:lnTo>
                <a:lnTo>
                  <a:pt x="847422" y="207052"/>
                </a:lnTo>
                <a:lnTo>
                  <a:pt x="887684" y="185603"/>
                </a:lnTo>
                <a:lnTo>
                  <a:pt x="928608" y="165223"/>
                </a:lnTo>
                <a:lnTo>
                  <a:pt x="970174" y="145930"/>
                </a:lnTo>
                <a:lnTo>
                  <a:pt x="1012364" y="127744"/>
                </a:lnTo>
                <a:lnTo>
                  <a:pt x="1055157" y="110683"/>
                </a:lnTo>
                <a:lnTo>
                  <a:pt x="1098535" y="94767"/>
                </a:lnTo>
                <a:lnTo>
                  <a:pt x="1142477" y="80015"/>
                </a:lnTo>
                <a:lnTo>
                  <a:pt x="1186964" y="66446"/>
                </a:lnTo>
                <a:lnTo>
                  <a:pt x="1231978" y="54078"/>
                </a:lnTo>
                <a:lnTo>
                  <a:pt x="1277498" y="42932"/>
                </a:lnTo>
                <a:lnTo>
                  <a:pt x="1323505" y="33025"/>
                </a:lnTo>
                <a:lnTo>
                  <a:pt x="1369980" y="24378"/>
                </a:lnTo>
                <a:lnTo>
                  <a:pt x="1416903" y="17008"/>
                </a:lnTo>
                <a:lnTo>
                  <a:pt x="1464255" y="10936"/>
                </a:lnTo>
                <a:lnTo>
                  <a:pt x="1512016" y="6180"/>
                </a:lnTo>
                <a:lnTo>
                  <a:pt x="1560168" y="2759"/>
                </a:lnTo>
                <a:lnTo>
                  <a:pt x="1608689" y="693"/>
                </a:lnTo>
                <a:lnTo>
                  <a:pt x="1657562" y="0"/>
                </a:lnTo>
                <a:lnTo>
                  <a:pt x="1706435" y="693"/>
                </a:lnTo>
                <a:lnTo>
                  <a:pt x="1754956" y="2759"/>
                </a:lnTo>
                <a:lnTo>
                  <a:pt x="1803107" y="6180"/>
                </a:lnTo>
                <a:lnTo>
                  <a:pt x="1850868" y="10936"/>
                </a:lnTo>
                <a:lnTo>
                  <a:pt x="1898220" y="17008"/>
                </a:lnTo>
                <a:lnTo>
                  <a:pt x="1945143" y="24378"/>
                </a:lnTo>
                <a:lnTo>
                  <a:pt x="1991617" y="33025"/>
                </a:lnTo>
                <a:lnTo>
                  <a:pt x="2037625" y="42932"/>
                </a:lnTo>
                <a:lnTo>
                  <a:pt x="2083145" y="54078"/>
                </a:lnTo>
                <a:lnTo>
                  <a:pt x="2128158" y="66446"/>
                </a:lnTo>
                <a:lnTo>
                  <a:pt x="2172646" y="80015"/>
                </a:lnTo>
                <a:lnTo>
                  <a:pt x="2216588" y="94767"/>
                </a:lnTo>
                <a:lnTo>
                  <a:pt x="2259965" y="110683"/>
                </a:lnTo>
                <a:lnTo>
                  <a:pt x="2302758" y="127744"/>
                </a:lnTo>
                <a:lnTo>
                  <a:pt x="2344948" y="145930"/>
                </a:lnTo>
                <a:lnTo>
                  <a:pt x="2386514" y="165223"/>
                </a:lnTo>
                <a:lnTo>
                  <a:pt x="2427438" y="185603"/>
                </a:lnTo>
                <a:lnTo>
                  <a:pt x="2467700" y="207052"/>
                </a:lnTo>
                <a:lnTo>
                  <a:pt x="2507280" y="229551"/>
                </a:lnTo>
                <a:lnTo>
                  <a:pt x="2546160" y="253079"/>
                </a:lnTo>
                <a:lnTo>
                  <a:pt x="2584319" y="277619"/>
                </a:lnTo>
                <a:lnTo>
                  <a:pt x="2621739" y="303151"/>
                </a:lnTo>
                <a:lnTo>
                  <a:pt x="2658399" y="329657"/>
                </a:lnTo>
                <a:lnTo>
                  <a:pt x="2694281" y="357116"/>
                </a:lnTo>
                <a:lnTo>
                  <a:pt x="2729365" y="385511"/>
                </a:lnTo>
                <a:lnTo>
                  <a:pt x="2763631" y="414821"/>
                </a:lnTo>
                <a:lnTo>
                  <a:pt x="2797061" y="445029"/>
                </a:lnTo>
                <a:lnTo>
                  <a:pt x="2829634" y="476114"/>
                </a:lnTo>
                <a:lnTo>
                  <a:pt x="2861332" y="508059"/>
                </a:lnTo>
                <a:lnTo>
                  <a:pt x="2892134" y="540843"/>
                </a:lnTo>
                <a:lnTo>
                  <a:pt x="2922022" y="574448"/>
                </a:lnTo>
                <a:lnTo>
                  <a:pt x="2950975" y="608854"/>
                </a:lnTo>
                <a:lnTo>
                  <a:pt x="2978976" y="644043"/>
                </a:lnTo>
                <a:lnTo>
                  <a:pt x="3006003" y="679996"/>
                </a:lnTo>
                <a:lnTo>
                  <a:pt x="3032038" y="716693"/>
                </a:lnTo>
                <a:lnTo>
                  <a:pt x="3057061" y="754115"/>
                </a:lnTo>
                <a:lnTo>
                  <a:pt x="3081053" y="792244"/>
                </a:lnTo>
                <a:lnTo>
                  <a:pt x="3103994" y="831060"/>
                </a:lnTo>
                <a:lnTo>
                  <a:pt x="3125865" y="870545"/>
                </a:lnTo>
                <a:lnTo>
                  <a:pt x="3146647" y="910679"/>
                </a:lnTo>
                <a:lnTo>
                  <a:pt x="3166320" y="951442"/>
                </a:lnTo>
                <a:lnTo>
                  <a:pt x="3184864" y="992817"/>
                </a:lnTo>
                <a:lnTo>
                  <a:pt x="3202261" y="1034784"/>
                </a:lnTo>
                <a:lnTo>
                  <a:pt x="3218490" y="1077324"/>
                </a:lnTo>
                <a:lnTo>
                  <a:pt x="3233533" y="1120418"/>
                </a:lnTo>
                <a:lnTo>
                  <a:pt x="3247370" y="1164047"/>
                </a:lnTo>
                <a:lnTo>
                  <a:pt x="3259981" y="1208191"/>
                </a:lnTo>
                <a:lnTo>
                  <a:pt x="3271347" y="1252833"/>
                </a:lnTo>
                <a:lnTo>
                  <a:pt x="3281449" y="1297952"/>
                </a:lnTo>
                <a:lnTo>
                  <a:pt x="3290266" y="1343529"/>
                </a:lnTo>
                <a:lnTo>
                  <a:pt x="3297781" y="1389546"/>
                </a:lnTo>
                <a:lnTo>
                  <a:pt x="3303973" y="1435984"/>
                </a:lnTo>
                <a:lnTo>
                  <a:pt x="3308823" y="1482823"/>
                </a:lnTo>
                <a:lnTo>
                  <a:pt x="3312311" y="1530045"/>
                </a:lnTo>
                <a:lnTo>
                  <a:pt x="3314418" y="1577630"/>
                </a:lnTo>
                <a:lnTo>
                  <a:pt x="3315125" y="1625559"/>
                </a:lnTo>
                <a:lnTo>
                  <a:pt x="3314418" y="1673488"/>
                </a:lnTo>
                <a:lnTo>
                  <a:pt x="3312311" y="1721072"/>
                </a:lnTo>
                <a:lnTo>
                  <a:pt x="3308823" y="1768293"/>
                </a:lnTo>
                <a:lnTo>
                  <a:pt x="3303973" y="1815132"/>
                </a:lnTo>
                <a:lnTo>
                  <a:pt x="3297781" y="1861569"/>
                </a:lnTo>
                <a:lnTo>
                  <a:pt x="3290266" y="1907586"/>
                </a:lnTo>
                <a:lnTo>
                  <a:pt x="3281449" y="1953164"/>
                </a:lnTo>
                <a:lnTo>
                  <a:pt x="3271347" y="1998282"/>
                </a:lnTo>
                <a:lnTo>
                  <a:pt x="3259981" y="2042923"/>
                </a:lnTo>
                <a:lnTo>
                  <a:pt x="3247370" y="2087068"/>
                </a:lnTo>
                <a:lnTo>
                  <a:pt x="3233533" y="2130696"/>
                </a:lnTo>
                <a:lnTo>
                  <a:pt x="3218490" y="2173790"/>
                </a:lnTo>
                <a:lnTo>
                  <a:pt x="3202261" y="2216330"/>
                </a:lnTo>
                <a:lnTo>
                  <a:pt x="3184864" y="2258297"/>
                </a:lnTo>
                <a:lnTo>
                  <a:pt x="3166320" y="2299672"/>
                </a:lnTo>
                <a:lnTo>
                  <a:pt x="3146647" y="2340435"/>
                </a:lnTo>
                <a:lnTo>
                  <a:pt x="3125865" y="2380569"/>
                </a:lnTo>
                <a:lnTo>
                  <a:pt x="3103994" y="2420054"/>
                </a:lnTo>
                <a:lnTo>
                  <a:pt x="3081053" y="2458870"/>
                </a:lnTo>
                <a:lnTo>
                  <a:pt x="3057061" y="2496999"/>
                </a:lnTo>
                <a:lnTo>
                  <a:pt x="3032038" y="2534421"/>
                </a:lnTo>
                <a:lnTo>
                  <a:pt x="3006003" y="2571118"/>
                </a:lnTo>
                <a:lnTo>
                  <a:pt x="2978976" y="2607071"/>
                </a:lnTo>
                <a:lnTo>
                  <a:pt x="2950975" y="2642260"/>
                </a:lnTo>
                <a:lnTo>
                  <a:pt x="2922022" y="2676667"/>
                </a:lnTo>
                <a:lnTo>
                  <a:pt x="2892134" y="2710272"/>
                </a:lnTo>
                <a:lnTo>
                  <a:pt x="2861332" y="2743056"/>
                </a:lnTo>
                <a:lnTo>
                  <a:pt x="2829634" y="2775000"/>
                </a:lnTo>
                <a:lnTo>
                  <a:pt x="2797061" y="2806086"/>
                </a:lnTo>
                <a:lnTo>
                  <a:pt x="2763631" y="2836293"/>
                </a:lnTo>
                <a:lnTo>
                  <a:pt x="2729365" y="2865604"/>
                </a:lnTo>
                <a:lnTo>
                  <a:pt x="2694281" y="2893999"/>
                </a:lnTo>
                <a:lnTo>
                  <a:pt x="2658399" y="2921458"/>
                </a:lnTo>
                <a:lnTo>
                  <a:pt x="2621739" y="2947964"/>
                </a:lnTo>
                <a:lnTo>
                  <a:pt x="2584319" y="2973496"/>
                </a:lnTo>
                <a:lnTo>
                  <a:pt x="2546160" y="2998036"/>
                </a:lnTo>
                <a:lnTo>
                  <a:pt x="2507280" y="3021565"/>
                </a:lnTo>
                <a:lnTo>
                  <a:pt x="2467700" y="3044064"/>
                </a:lnTo>
                <a:lnTo>
                  <a:pt x="2427438" y="3065513"/>
                </a:lnTo>
                <a:lnTo>
                  <a:pt x="2386514" y="3085893"/>
                </a:lnTo>
                <a:lnTo>
                  <a:pt x="2344948" y="3105186"/>
                </a:lnTo>
                <a:lnTo>
                  <a:pt x="2302758" y="3123373"/>
                </a:lnTo>
                <a:lnTo>
                  <a:pt x="2259965" y="3140433"/>
                </a:lnTo>
                <a:lnTo>
                  <a:pt x="2216588" y="3156350"/>
                </a:lnTo>
                <a:lnTo>
                  <a:pt x="2172646" y="3171102"/>
                </a:lnTo>
                <a:lnTo>
                  <a:pt x="2128158" y="3184671"/>
                </a:lnTo>
                <a:lnTo>
                  <a:pt x="2083145" y="3197039"/>
                </a:lnTo>
                <a:lnTo>
                  <a:pt x="2037625" y="3208186"/>
                </a:lnTo>
                <a:lnTo>
                  <a:pt x="1991617" y="3218092"/>
                </a:lnTo>
                <a:lnTo>
                  <a:pt x="1945143" y="3226740"/>
                </a:lnTo>
                <a:lnTo>
                  <a:pt x="1898220" y="3234110"/>
                </a:lnTo>
                <a:lnTo>
                  <a:pt x="1850868" y="3240182"/>
                </a:lnTo>
                <a:lnTo>
                  <a:pt x="1803107" y="3244938"/>
                </a:lnTo>
                <a:lnTo>
                  <a:pt x="1754956" y="3248359"/>
                </a:lnTo>
                <a:lnTo>
                  <a:pt x="1706435" y="3250425"/>
                </a:lnTo>
                <a:lnTo>
                  <a:pt x="1657562" y="3251118"/>
                </a:lnTo>
                <a:lnTo>
                  <a:pt x="1608689" y="3250425"/>
                </a:lnTo>
                <a:lnTo>
                  <a:pt x="1560168" y="3248359"/>
                </a:lnTo>
                <a:lnTo>
                  <a:pt x="1512016" y="3244938"/>
                </a:lnTo>
                <a:lnTo>
                  <a:pt x="1464255" y="3240182"/>
                </a:lnTo>
                <a:lnTo>
                  <a:pt x="1416903" y="3234110"/>
                </a:lnTo>
                <a:lnTo>
                  <a:pt x="1369980" y="3226740"/>
                </a:lnTo>
                <a:lnTo>
                  <a:pt x="1323505" y="3218092"/>
                </a:lnTo>
                <a:lnTo>
                  <a:pt x="1277498" y="3208186"/>
                </a:lnTo>
                <a:lnTo>
                  <a:pt x="1231978" y="3197039"/>
                </a:lnTo>
                <a:lnTo>
                  <a:pt x="1186964" y="3184671"/>
                </a:lnTo>
                <a:lnTo>
                  <a:pt x="1142477" y="3171102"/>
                </a:lnTo>
                <a:lnTo>
                  <a:pt x="1098535" y="3156350"/>
                </a:lnTo>
                <a:lnTo>
                  <a:pt x="1055157" y="3140433"/>
                </a:lnTo>
                <a:lnTo>
                  <a:pt x="1012364" y="3123373"/>
                </a:lnTo>
                <a:lnTo>
                  <a:pt x="970174" y="3105186"/>
                </a:lnTo>
                <a:lnTo>
                  <a:pt x="928608" y="3085893"/>
                </a:lnTo>
                <a:lnTo>
                  <a:pt x="887684" y="3065513"/>
                </a:lnTo>
                <a:lnTo>
                  <a:pt x="847422" y="3044064"/>
                </a:lnTo>
                <a:lnTo>
                  <a:pt x="807842" y="3021565"/>
                </a:lnTo>
                <a:lnTo>
                  <a:pt x="768962" y="2998036"/>
                </a:lnTo>
                <a:lnTo>
                  <a:pt x="730803" y="2973496"/>
                </a:lnTo>
                <a:lnTo>
                  <a:pt x="693383" y="2947964"/>
                </a:lnTo>
                <a:lnTo>
                  <a:pt x="656723" y="2921458"/>
                </a:lnTo>
                <a:lnTo>
                  <a:pt x="620841" y="2893999"/>
                </a:lnTo>
                <a:lnTo>
                  <a:pt x="585757" y="2865604"/>
                </a:lnTo>
                <a:lnTo>
                  <a:pt x="551491" y="2836293"/>
                </a:lnTo>
                <a:lnTo>
                  <a:pt x="518062" y="2806086"/>
                </a:lnTo>
                <a:lnTo>
                  <a:pt x="485488" y="2775000"/>
                </a:lnTo>
                <a:lnTo>
                  <a:pt x="453791" y="2743056"/>
                </a:lnTo>
                <a:lnTo>
                  <a:pt x="422989" y="2710272"/>
                </a:lnTo>
                <a:lnTo>
                  <a:pt x="393101" y="2676667"/>
                </a:lnTo>
                <a:lnTo>
                  <a:pt x="364147" y="2642260"/>
                </a:lnTo>
                <a:lnTo>
                  <a:pt x="336147" y="2607071"/>
                </a:lnTo>
                <a:lnTo>
                  <a:pt x="309120" y="2571118"/>
                </a:lnTo>
                <a:lnTo>
                  <a:pt x="283085" y="2534421"/>
                </a:lnTo>
                <a:lnTo>
                  <a:pt x="258062" y="2496999"/>
                </a:lnTo>
                <a:lnTo>
                  <a:pt x="234070" y="2458870"/>
                </a:lnTo>
                <a:lnTo>
                  <a:pt x="211129" y="2420054"/>
                </a:lnTo>
                <a:lnTo>
                  <a:pt x="189258" y="2380569"/>
                </a:lnTo>
                <a:lnTo>
                  <a:pt x="168476" y="2340435"/>
                </a:lnTo>
                <a:lnTo>
                  <a:pt x="148803" y="2299672"/>
                </a:lnTo>
                <a:lnTo>
                  <a:pt x="130259" y="2258297"/>
                </a:lnTo>
                <a:lnTo>
                  <a:pt x="112862" y="2216330"/>
                </a:lnTo>
                <a:lnTo>
                  <a:pt x="96633" y="2173790"/>
                </a:lnTo>
                <a:lnTo>
                  <a:pt x="81590" y="2130696"/>
                </a:lnTo>
                <a:lnTo>
                  <a:pt x="67754" y="2087068"/>
                </a:lnTo>
                <a:lnTo>
                  <a:pt x="55143" y="2042923"/>
                </a:lnTo>
                <a:lnTo>
                  <a:pt x="43777" y="1998282"/>
                </a:lnTo>
                <a:lnTo>
                  <a:pt x="33675" y="1953164"/>
                </a:lnTo>
                <a:lnTo>
                  <a:pt x="24857" y="1907586"/>
                </a:lnTo>
                <a:lnTo>
                  <a:pt x="17343" y="1861569"/>
                </a:lnTo>
                <a:lnTo>
                  <a:pt x="11151" y="1815132"/>
                </a:lnTo>
                <a:lnTo>
                  <a:pt x="6301" y="1768293"/>
                </a:lnTo>
                <a:lnTo>
                  <a:pt x="2813" y="1721072"/>
                </a:lnTo>
                <a:lnTo>
                  <a:pt x="706" y="1673488"/>
                </a:lnTo>
                <a:lnTo>
                  <a:pt x="0" y="1625559"/>
                </a:lnTo>
                <a:close/>
              </a:path>
            </a:pathLst>
          </a:custGeom>
          <a:ln w="40492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8104771" y="5379881"/>
            <a:ext cx="733425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89255" algn="l"/>
              </a:tabLst>
            </a:pPr>
            <a:r>
              <a:rPr dirty="0" sz="2500" spc="15" i="1">
                <a:solidFill>
                  <a:srgbClr val="3333CC"/>
                </a:solidFill>
                <a:latin typeface="Times New Roman"/>
                <a:cs typeface="Times New Roman"/>
              </a:rPr>
              <a:t>N	</a:t>
            </a:r>
            <a:r>
              <a:rPr dirty="0" sz="2500" spc="0">
                <a:solidFill>
                  <a:srgbClr val="3333CC"/>
                </a:solidFill>
                <a:latin typeface="Times New Roman"/>
                <a:cs typeface="Times New Roman"/>
              </a:rPr>
              <a:t>\</a:t>
            </a:r>
            <a:r>
              <a:rPr dirty="0" sz="2500" spc="-8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500" spc="10" i="1">
                <a:solidFill>
                  <a:srgbClr val="3333CC"/>
                </a:solidFill>
                <a:latin typeface="Times New Roman"/>
                <a:cs typeface="Times New Roman"/>
              </a:rPr>
              <a:t>S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647020" y="4911736"/>
            <a:ext cx="1428750" cy="0"/>
          </a:xfrm>
          <a:custGeom>
            <a:avLst/>
            <a:gdLst/>
            <a:ahLst/>
            <a:cxnLst/>
            <a:rect l="l" t="t" r="r" b="b"/>
            <a:pathLst>
              <a:path w="1428750" h="0">
                <a:moveTo>
                  <a:pt x="0" y="1"/>
                </a:moveTo>
                <a:lnTo>
                  <a:pt x="1428468" y="0"/>
                </a:lnTo>
              </a:path>
            </a:pathLst>
          </a:custGeom>
          <a:ln w="40492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522370" y="5016186"/>
            <a:ext cx="1605915" cy="1465580"/>
          </a:xfrm>
          <a:custGeom>
            <a:avLst/>
            <a:gdLst/>
            <a:ahLst/>
            <a:cxnLst/>
            <a:rect l="l" t="t" r="r" b="b"/>
            <a:pathLst>
              <a:path w="1605914" h="1465579">
                <a:moveTo>
                  <a:pt x="0" y="1465522"/>
                </a:moveTo>
                <a:lnTo>
                  <a:pt x="1605345" y="0"/>
                </a:lnTo>
              </a:path>
            </a:pathLst>
          </a:custGeom>
          <a:ln w="40492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613340" y="6636684"/>
            <a:ext cx="1395095" cy="0"/>
          </a:xfrm>
          <a:custGeom>
            <a:avLst/>
            <a:gdLst/>
            <a:ahLst/>
            <a:cxnLst/>
            <a:rect l="l" t="t" r="r" b="b"/>
            <a:pathLst>
              <a:path w="1395095" h="0">
                <a:moveTo>
                  <a:pt x="0" y="0"/>
                </a:moveTo>
                <a:lnTo>
                  <a:pt x="1394778" y="1"/>
                </a:lnTo>
              </a:path>
            </a:pathLst>
          </a:custGeom>
          <a:ln w="40492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8082457" y="6323732"/>
            <a:ext cx="144399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solidFill>
                  <a:srgbClr val="008000"/>
                </a:solidFill>
                <a:latin typeface="Symbol"/>
                <a:cs typeface="Symbol"/>
              </a:rPr>
              <a:t></a:t>
            </a:r>
            <a:r>
              <a:rPr dirty="0" sz="1900">
                <a:solidFill>
                  <a:srgbClr val="008000"/>
                </a:solidFill>
                <a:latin typeface="Garamond"/>
                <a:cs typeface="Garamond"/>
              </a:rPr>
              <a:t>(</a:t>
            </a:r>
            <a:r>
              <a:rPr dirty="0" sz="1900" i="1">
                <a:solidFill>
                  <a:srgbClr val="008000"/>
                </a:solidFill>
                <a:latin typeface="Garamond"/>
                <a:cs typeface="Garamond"/>
              </a:rPr>
              <a:t>S</a:t>
            </a:r>
            <a:r>
              <a:rPr dirty="0" sz="1900">
                <a:solidFill>
                  <a:srgbClr val="008000"/>
                </a:solidFill>
                <a:latin typeface="Garamond"/>
                <a:cs typeface="Garamond"/>
              </a:rPr>
              <a:t>) = </a:t>
            </a:r>
            <a:r>
              <a:rPr dirty="0" sz="1900">
                <a:solidFill>
                  <a:srgbClr val="008000"/>
                </a:solidFill>
                <a:latin typeface="Symbol"/>
                <a:cs typeface="Symbol"/>
              </a:rPr>
              <a:t></a:t>
            </a:r>
            <a:r>
              <a:rPr dirty="0" sz="1900">
                <a:solidFill>
                  <a:srgbClr val="008000"/>
                </a:solidFill>
                <a:latin typeface="Garamond"/>
                <a:cs typeface="Garamond"/>
              </a:rPr>
              <a:t>(</a:t>
            </a:r>
            <a:r>
              <a:rPr dirty="0" sz="1900" i="1">
                <a:solidFill>
                  <a:srgbClr val="008000"/>
                </a:solidFill>
                <a:latin typeface="Garamond"/>
                <a:cs typeface="Garamond"/>
              </a:rPr>
              <a:t>N</a:t>
            </a:r>
            <a:r>
              <a:rPr dirty="0" sz="1900" spc="-70" i="1">
                <a:solidFill>
                  <a:srgbClr val="008000"/>
                </a:solidFill>
                <a:latin typeface="Garamond"/>
                <a:cs typeface="Garamond"/>
              </a:rPr>
              <a:t> </a:t>
            </a:r>
            <a:r>
              <a:rPr dirty="0" sz="1900">
                <a:solidFill>
                  <a:srgbClr val="008000"/>
                </a:solidFill>
                <a:latin typeface="Garamond"/>
                <a:cs typeface="Garamond"/>
              </a:rPr>
              <a:t>\</a:t>
            </a:r>
            <a:r>
              <a:rPr dirty="0" sz="1900" i="1">
                <a:solidFill>
                  <a:srgbClr val="008000"/>
                </a:solidFill>
                <a:latin typeface="Garamond"/>
                <a:cs typeface="Garamond"/>
              </a:rPr>
              <a:t>S</a:t>
            </a:r>
            <a:r>
              <a:rPr dirty="0" sz="1900">
                <a:solidFill>
                  <a:srgbClr val="008000"/>
                </a:solidFill>
                <a:latin typeface="Garamond"/>
                <a:cs typeface="Garamond"/>
              </a:rPr>
              <a:t>)</a:t>
            </a:r>
            <a:endParaRPr sz="19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850" y="627138"/>
            <a:ext cx="60960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5"/>
              <a:t>Cu</a:t>
            </a:r>
            <a:r>
              <a:rPr dirty="0" sz="3200"/>
              <a:t>t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952500" y="1875370"/>
            <a:ext cx="8974670" cy="2214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94832" y="1790700"/>
            <a:ext cx="7895170" cy="19261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03942" y="1893785"/>
            <a:ext cx="8873490" cy="2113280"/>
          </a:xfrm>
          <a:custGeom>
            <a:avLst/>
            <a:gdLst/>
            <a:ahLst/>
            <a:cxnLst/>
            <a:rect l="l" t="t" r="r" b="b"/>
            <a:pathLst>
              <a:path w="8873490" h="2113279">
                <a:moveTo>
                  <a:pt x="8520943" y="0"/>
                </a:moveTo>
                <a:lnTo>
                  <a:pt x="352150" y="0"/>
                </a:lnTo>
                <a:lnTo>
                  <a:pt x="304365" y="3214"/>
                </a:lnTo>
                <a:lnTo>
                  <a:pt x="258534" y="12579"/>
                </a:lnTo>
                <a:lnTo>
                  <a:pt x="215077" y="27674"/>
                </a:lnTo>
                <a:lnTo>
                  <a:pt x="174413" y="48080"/>
                </a:lnTo>
                <a:lnTo>
                  <a:pt x="136961" y="73376"/>
                </a:lnTo>
                <a:lnTo>
                  <a:pt x="103142" y="103144"/>
                </a:lnTo>
                <a:lnTo>
                  <a:pt x="73374" y="136963"/>
                </a:lnTo>
                <a:lnTo>
                  <a:pt x="48078" y="174415"/>
                </a:lnTo>
                <a:lnTo>
                  <a:pt x="27673" y="215078"/>
                </a:lnTo>
                <a:lnTo>
                  <a:pt x="12579" y="258534"/>
                </a:lnTo>
                <a:lnTo>
                  <a:pt x="3214" y="304363"/>
                </a:lnTo>
                <a:lnTo>
                  <a:pt x="0" y="352145"/>
                </a:lnTo>
                <a:lnTo>
                  <a:pt x="0" y="1760689"/>
                </a:lnTo>
                <a:lnTo>
                  <a:pt x="3214" y="1808474"/>
                </a:lnTo>
                <a:lnTo>
                  <a:pt x="12579" y="1854305"/>
                </a:lnTo>
                <a:lnTo>
                  <a:pt x="27673" y="1897762"/>
                </a:lnTo>
                <a:lnTo>
                  <a:pt x="48078" y="1938425"/>
                </a:lnTo>
                <a:lnTo>
                  <a:pt x="73374" y="1975876"/>
                </a:lnTo>
                <a:lnTo>
                  <a:pt x="103142" y="2009695"/>
                </a:lnTo>
                <a:lnTo>
                  <a:pt x="136961" y="2039462"/>
                </a:lnTo>
                <a:lnTo>
                  <a:pt x="174413" y="2064758"/>
                </a:lnTo>
                <a:lnTo>
                  <a:pt x="215077" y="2085162"/>
                </a:lnTo>
                <a:lnTo>
                  <a:pt x="258534" y="2100256"/>
                </a:lnTo>
                <a:lnTo>
                  <a:pt x="304365" y="2109620"/>
                </a:lnTo>
                <a:lnTo>
                  <a:pt x="352150" y="2112835"/>
                </a:lnTo>
                <a:lnTo>
                  <a:pt x="8520943" y="2112835"/>
                </a:lnTo>
                <a:lnTo>
                  <a:pt x="8568728" y="2109620"/>
                </a:lnTo>
                <a:lnTo>
                  <a:pt x="8614559" y="2100256"/>
                </a:lnTo>
                <a:lnTo>
                  <a:pt x="8658017" y="2085162"/>
                </a:lnTo>
                <a:lnTo>
                  <a:pt x="8698682" y="2064758"/>
                </a:lnTo>
                <a:lnTo>
                  <a:pt x="8736134" y="2039462"/>
                </a:lnTo>
                <a:lnTo>
                  <a:pt x="8769955" y="2009695"/>
                </a:lnTo>
                <a:lnTo>
                  <a:pt x="8799723" y="1975876"/>
                </a:lnTo>
                <a:lnTo>
                  <a:pt x="8825020" y="1938425"/>
                </a:lnTo>
                <a:lnTo>
                  <a:pt x="8845426" y="1897762"/>
                </a:lnTo>
                <a:lnTo>
                  <a:pt x="8860521" y="1854305"/>
                </a:lnTo>
                <a:lnTo>
                  <a:pt x="8869886" y="1808474"/>
                </a:lnTo>
                <a:lnTo>
                  <a:pt x="8873101" y="1760689"/>
                </a:lnTo>
                <a:lnTo>
                  <a:pt x="8873101" y="352145"/>
                </a:lnTo>
                <a:lnTo>
                  <a:pt x="8869886" y="304363"/>
                </a:lnTo>
                <a:lnTo>
                  <a:pt x="8860521" y="258534"/>
                </a:lnTo>
                <a:lnTo>
                  <a:pt x="8845426" y="215078"/>
                </a:lnTo>
                <a:lnTo>
                  <a:pt x="8825020" y="174415"/>
                </a:lnTo>
                <a:lnTo>
                  <a:pt x="8799723" y="136963"/>
                </a:lnTo>
                <a:lnTo>
                  <a:pt x="8769955" y="103144"/>
                </a:lnTo>
                <a:lnTo>
                  <a:pt x="8736134" y="73376"/>
                </a:lnTo>
                <a:lnTo>
                  <a:pt x="8698682" y="48080"/>
                </a:lnTo>
                <a:lnTo>
                  <a:pt x="8658017" y="27674"/>
                </a:lnTo>
                <a:lnTo>
                  <a:pt x="8614559" y="12579"/>
                </a:lnTo>
                <a:lnTo>
                  <a:pt x="8568728" y="3214"/>
                </a:lnTo>
                <a:lnTo>
                  <a:pt x="8520943" y="0"/>
                </a:lnTo>
                <a:close/>
              </a:path>
            </a:pathLst>
          </a:custGeom>
          <a:solidFill>
            <a:srgbClr val="C9CD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03942" y="1893785"/>
            <a:ext cx="8873490" cy="2113280"/>
          </a:xfrm>
          <a:custGeom>
            <a:avLst/>
            <a:gdLst/>
            <a:ahLst/>
            <a:cxnLst/>
            <a:rect l="l" t="t" r="r" b="b"/>
            <a:pathLst>
              <a:path w="8873490" h="2113279">
                <a:moveTo>
                  <a:pt x="0" y="352149"/>
                </a:moveTo>
                <a:lnTo>
                  <a:pt x="3214" y="304364"/>
                </a:lnTo>
                <a:lnTo>
                  <a:pt x="12579" y="258533"/>
                </a:lnTo>
                <a:lnTo>
                  <a:pt x="27673" y="215076"/>
                </a:lnTo>
                <a:lnTo>
                  <a:pt x="48078" y="174412"/>
                </a:lnTo>
                <a:lnTo>
                  <a:pt x="73374" y="136961"/>
                </a:lnTo>
                <a:lnTo>
                  <a:pt x="103141" y="103141"/>
                </a:lnTo>
                <a:lnTo>
                  <a:pt x="136961" y="73374"/>
                </a:lnTo>
                <a:lnTo>
                  <a:pt x="174412" y="48078"/>
                </a:lnTo>
                <a:lnTo>
                  <a:pt x="215076" y="27673"/>
                </a:lnTo>
                <a:lnTo>
                  <a:pt x="258533" y="12579"/>
                </a:lnTo>
                <a:lnTo>
                  <a:pt x="304364" y="3214"/>
                </a:lnTo>
                <a:lnTo>
                  <a:pt x="352149" y="0"/>
                </a:lnTo>
                <a:lnTo>
                  <a:pt x="8520949" y="0"/>
                </a:lnTo>
                <a:lnTo>
                  <a:pt x="8568734" y="3214"/>
                </a:lnTo>
                <a:lnTo>
                  <a:pt x="8614566" y="12579"/>
                </a:lnTo>
                <a:lnTo>
                  <a:pt x="8658023" y="27673"/>
                </a:lnTo>
                <a:lnTo>
                  <a:pt x="8698688" y="48078"/>
                </a:lnTo>
                <a:lnTo>
                  <a:pt x="8736139" y="73374"/>
                </a:lnTo>
                <a:lnTo>
                  <a:pt x="8769959" y="103141"/>
                </a:lnTo>
                <a:lnTo>
                  <a:pt x="8799726" y="136961"/>
                </a:lnTo>
                <a:lnTo>
                  <a:pt x="8825022" y="174412"/>
                </a:lnTo>
                <a:lnTo>
                  <a:pt x="8845427" y="215076"/>
                </a:lnTo>
                <a:lnTo>
                  <a:pt x="8860521" y="258533"/>
                </a:lnTo>
                <a:lnTo>
                  <a:pt x="8869885" y="304364"/>
                </a:lnTo>
                <a:lnTo>
                  <a:pt x="8873100" y="352149"/>
                </a:lnTo>
                <a:lnTo>
                  <a:pt x="8873100" y="1760681"/>
                </a:lnTo>
                <a:lnTo>
                  <a:pt x="8869885" y="1808466"/>
                </a:lnTo>
                <a:lnTo>
                  <a:pt x="8860521" y="1854298"/>
                </a:lnTo>
                <a:lnTo>
                  <a:pt x="8845427" y="1897755"/>
                </a:lnTo>
                <a:lnTo>
                  <a:pt x="8825022" y="1938420"/>
                </a:lnTo>
                <a:lnTo>
                  <a:pt x="8799726" y="1975871"/>
                </a:lnTo>
                <a:lnTo>
                  <a:pt x="8769959" y="2009691"/>
                </a:lnTo>
                <a:lnTo>
                  <a:pt x="8736139" y="2039458"/>
                </a:lnTo>
                <a:lnTo>
                  <a:pt x="8698688" y="2064754"/>
                </a:lnTo>
                <a:lnTo>
                  <a:pt x="8658023" y="2085159"/>
                </a:lnTo>
                <a:lnTo>
                  <a:pt x="8614566" y="2100253"/>
                </a:lnTo>
                <a:lnTo>
                  <a:pt x="8568734" y="2109617"/>
                </a:lnTo>
                <a:lnTo>
                  <a:pt x="8520949" y="2112832"/>
                </a:lnTo>
                <a:lnTo>
                  <a:pt x="352149" y="2112832"/>
                </a:lnTo>
                <a:lnTo>
                  <a:pt x="304364" y="2109617"/>
                </a:lnTo>
                <a:lnTo>
                  <a:pt x="258533" y="2100253"/>
                </a:lnTo>
                <a:lnTo>
                  <a:pt x="215076" y="2085159"/>
                </a:lnTo>
                <a:lnTo>
                  <a:pt x="174412" y="2064754"/>
                </a:lnTo>
                <a:lnTo>
                  <a:pt x="136961" y="2039458"/>
                </a:lnTo>
                <a:lnTo>
                  <a:pt x="103141" y="2009691"/>
                </a:lnTo>
                <a:lnTo>
                  <a:pt x="73374" y="1975871"/>
                </a:lnTo>
                <a:lnTo>
                  <a:pt x="48078" y="1938420"/>
                </a:lnTo>
                <a:lnTo>
                  <a:pt x="27673" y="1897755"/>
                </a:lnTo>
                <a:lnTo>
                  <a:pt x="12579" y="1854298"/>
                </a:lnTo>
                <a:lnTo>
                  <a:pt x="3214" y="1808466"/>
                </a:lnTo>
                <a:lnTo>
                  <a:pt x="0" y="1760681"/>
                </a:lnTo>
                <a:lnTo>
                  <a:pt x="0" y="352149"/>
                </a:lnTo>
                <a:close/>
              </a:path>
            </a:pathLst>
          </a:custGeom>
          <a:ln w="10611">
            <a:solidFill>
              <a:srgbClr val="A5AB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91409" y="1729409"/>
            <a:ext cx="7505065" cy="1737360"/>
          </a:xfrm>
          <a:prstGeom prst="rect">
            <a:avLst/>
          </a:prstGeom>
        </p:spPr>
        <p:txBody>
          <a:bodyPr wrap="square" lIns="0" tIns="120650" rIns="0" bIns="0" rtlCol="0" vert="horz">
            <a:spAutoFit/>
          </a:bodyPr>
          <a:lstStyle/>
          <a:p>
            <a:pPr marL="3605529">
              <a:lnSpc>
                <a:spcPct val="100000"/>
              </a:lnSpc>
              <a:spcBef>
                <a:spcPts val="950"/>
              </a:spcBef>
            </a:pPr>
            <a:r>
              <a:rPr dirty="0" sz="2200" spc="-40" b="1" i="1">
                <a:latin typeface="Garamond"/>
                <a:cs typeface="Garamond"/>
              </a:rPr>
              <a:t>Definitions</a:t>
            </a:r>
            <a:endParaRPr sz="22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2100" spc="-5">
                <a:latin typeface="Garamond"/>
                <a:cs typeface="Garamond"/>
              </a:rPr>
              <a:t>Given </a:t>
            </a:r>
            <a:r>
              <a:rPr dirty="0" sz="2100" spc="5">
                <a:latin typeface="Garamond"/>
                <a:cs typeface="Garamond"/>
              </a:rPr>
              <a:t>a </a:t>
            </a:r>
            <a:r>
              <a:rPr dirty="0" sz="2100" spc="0">
                <a:latin typeface="Garamond"/>
                <a:cs typeface="Garamond"/>
              </a:rPr>
              <a:t>directed </a:t>
            </a:r>
            <a:r>
              <a:rPr dirty="0" sz="2100" spc="10">
                <a:latin typeface="Garamond"/>
                <a:cs typeface="Garamond"/>
              </a:rPr>
              <a:t>graph </a:t>
            </a:r>
            <a:r>
              <a:rPr dirty="0" sz="2100" spc="15" i="1">
                <a:latin typeface="Garamond"/>
                <a:cs typeface="Garamond"/>
              </a:rPr>
              <a:t>G </a:t>
            </a:r>
            <a:r>
              <a:rPr dirty="0" sz="2100" spc="5">
                <a:latin typeface="Garamond"/>
                <a:cs typeface="Garamond"/>
              </a:rPr>
              <a:t>and a </a:t>
            </a:r>
            <a:r>
              <a:rPr dirty="0" sz="2100" spc="0">
                <a:latin typeface="Garamond"/>
                <a:cs typeface="Garamond"/>
              </a:rPr>
              <a:t>subset </a:t>
            </a:r>
            <a:r>
              <a:rPr dirty="0" sz="2100" spc="5">
                <a:latin typeface="Garamond"/>
                <a:cs typeface="Garamond"/>
              </a:rPr>
              <a:t>of nodes </a:t>
            </a:r>
            <a:r>
              <a:rPr dirty="0" sz="2100" spc="10" i="1">
                <a:latin typeface="Garamond"/>
                <a:cs typeface="Garamond"/>
              </a:rPr>
              <a:t>S </a:t>
            </a:r>
            <a:r>
              <a:rPr dirty="0" sz="2100" spc="15">
                <a:latin typeface="Cambria Math"/>
                <a:cs typeface="Cambria Math"/>
              </a:rPr>
              <a:t>⊂</a:t>
            </a:r>
            <a:r>
              <a:rPr dirty="0" sz="2100" spc="185">
                <a:latin typeface="Cambria Math"/>
                <a:cs typeface="Cambria Math"/>
              </a:rPr>
              <a:t> </a:t>
            </a:r>
            <a:r>
              <a:rPr dirty="0" sz="2100" spc="0" i="1">
                <a:latin typeface="Garamond"/>
                <a:cs typeface="Garamond"/>
              </a:rPr>
              <a:t>N</a:t>
            </a:r>
            <a:r>
              <a:rPr dirty="0" sz="2100" spc="0">
                <a:latin typeface="Garamond"/>
                <a:cs typeface="Garamond"/>
              </a:rPr>
              <a:t>,</a:t>
            </a:r>
            <a:endParaRPr sz="2100">
              <a:latin typeface="Garamond"/>
              <a:cs typeface="Garamond"/>
            </a:endParaRPr>
          </a:p>
          <a:p>
            <a:pPr marL="12700" marR="5080">
              <a:lnSpc>
                <a:spcPts val="3300"/>
              </a:lnSpc>
              <a:spcBef>
                <a:spcPts val="240"/>
              </a:spcBef>
              <a:tabLst>
                <a:tab pos="1591310" algn="l"/>
                <a:tab pos="1643380" algn="l"/>
              </a:tabLst>
            </a:pPr>
            <a:r>
              <a:rPr dirty="0" sz="2100" spc="5">
                <a:solidFill>
                  <a:srgbClr val="009900"/>
                </a:solidFill>
                <a:latin typeface="Garamond"/>
                <a:cs typeface="Garamond"/>
              </a:rPr>
              <a:t>the</a:t>
            </a:r>
            <a:r>
              <a:rPr dirty="0" u="sng" sz="2100" spc="0">
                <a:solidFill>
                  <a:srgbClr val="009900"/>
                </a:solidFill>
                <a:uFill>
                  <a:solidFill>
                    <a:srgbClr val="009900"/>
                  </a:solidFill>
                </a:uFill>
                <a:latin typeface="Garamond"/>
                <a:cs typeface="Garamond"/>
              </a:rPr>
              <a:t> </a:t>
            </a:r>
            <a:r>
              <a:rPr dirty="0" u="sng" sz="2100" spc="0" i="1">
                <a:solidFill>
                  <a:srgbClr val="009900"/>
                </a:solidFill>
                <a:uFill>
                  <a:solidFill>
                    <a:srgbClr val="009900"/>
                  </a:solidFill>
                </a:uFill>
                <a:latin typeface="Garamond"/>
                <a:cs typeface="Garamond"/>
              </a:rPr>
              <a:t>outgoing</a:t>
            </a:r>
            <a:r>
              <a:rPr dirty="0" u="sng" sz="2100" spc="5" i="1">
                <a:solidFill>
                  <a:srgbClr val="009900"/>
                </a:solidFill>
                <a:uFill>
                  <a:solidFill>
                    <a:srgbClr val="009900"/>
                  </a:solidFill>
                </a:uFill>
                <a:latin typeface="Garamond"/>
                <a:cs typeface="Garamond"/>
              </a:rPr>
              <a:t> </a:t>
            </a:r>
            <a:r>
              <a:rPr dirty="0" u="sng" sz="2100" i="1">
                <a:solidFill>
                  <a:srgbClr val="009900"/>
                </a:solidFill>
                <a:uFill>
                  <a:solidFill>
                    <a:srgbClr val="009900"/>
                  </a:solidFill>
                </a:uFill>
                <a:latin typeface="Garamond"/>
                <a:cs typeface="Garamond"/>
              </a:rPr>
              <a:t>cut</a:t>
            </a:r>
            <a:r>
              <a:rPr dirty="0" sz="2100" i="1">
                <a:solidFill>
                  <a:srgbClr val="009900"/>
                </a:solidFill>
                <a:latin typeface="Garamond"/>
                <a:cs typeface="Garamond"/>
              </a:rPr>
              <a:t>	</a:t>
            </a:r>
            <a:r>
              <a:rPr dirty="0" sz="2100" spc="0">
                <a:solidFill>
                  <a:srgbClr val="009900"/>
                </a:solidFill>
                <a:latin typeface="Garamond"/>
                <a:cs typeface="Garamond"/>
              </a:rPr>
              <a:t>induced </a:t>
            </a:r>
            <a:r>
              <a:rPr dirty="0" sz="2100">
                <a:solidFill>
                  <a:srgbClr val="009900"/>
                </a:solidFill>
                <a:latin typeface="Garamond"/>
                <a:cs typeface="Garamond"/>
              </a:rPr>
              <a:t>by </a:t>
            </a:r>
            <a:r>
              <a:rPr dirty="0" sz="2100" spc="10" i="1">
                <a:solidFill>
                  <a:srgbClr val="009900"/>
                </a:solidFill>
                <a:latin typeface="Garamond"/>
                <a:cs typeface="Garamond"/>
              </a:rPr>
              <a:t>S </a:t>
            </a:r>
            <a:r>
              <a:rPr dirty="0" sz="2100" spc="0">
                <a:solidFill>
                  <a:srgbClr val="009900"/>
                </a:solidFill>
                <a:latin typeface="Garamond"/>
                <a:cs typeface="Garamond"/>
              </a:rPr>
              <a:t>is </a:t>
            </a:r>
            <a:r>
              <a:rPr dirty="0" sz="2100" spc="0">
                <a:solidFill>
                  <a:srgbClr val="009900"/>
                </a:solidFill>
                <a:latin typeface="Symbol"/>
                <a:cs typeface="Symbol"/>
              </a:rPr>
              <a:t></a:t>
            </a:r>
            <a:r>
              <a:rPr dirty="0" baseline="25793" sz="2100" spc="0">
                <a:solidFill>
                  <a:srgbClr val="009900"/>
                </a:solidFill>
                <a:latin typeface="Garamond"/>
                <a:cs typeface="Garamond"/>
              </a:rPr>
              <a:t>+</a:t>
            </a:r>
            <a:r>
              <a:rPr dirty="0" sz="2100" spc="0">
                <a:solidFill>
                  <a:srgbClr val="009900"/>
                </a:solidFill>
                <a:latin typeface="Garamond"/>
                <a:cs typeface="Garamond"/>
              </a:rPr>
              <a:t>(</a:t>
            </a:r>
            <a:r>
              <a:rPr dirty="0" sz="2100" spc="0" i="1">
                <a:solidFill>
                  <a:srgbClr val="009900"/>
                </a:solidFill>
                <a:latin typeface="Garamond"/>
                <a:cs typeface="Garamond"/>
              </a:rPr>
              <a:t>S</a:t>
            </a:r>
            <a:r>
              <a:rPr dirty="0" sz="2100" spc="0">
                <a:solidFill>
                  <a:srgbClr val="009900"/>
                </a:solidFill>
                <a:latin typeface="Garamond"/>
                <a:cs typeface="Garamond"/>
              </a:rPr>
              <a:t>) </a:t>
            </a:r>
            <a:r>
              <a:rPr dirty="0" sz="2100" spc="15">
                <a:solidFill>
                  <a:srgbClr val="009900"/>
                </a:solidFill>
                <a:latin typeface="Garamond"/>
                <a:cs typeface="Garamond"/>
              </a:rPr>
              <a:t>= </a:t>
            </a:r>
            <a:r>
              <a:rPr dirty="0" sz="2100" spc="10">
                <a:solidFill>
                  <a:srgbClr val="009900"/>
                </a:solidFill>
                <a:latin typeface="Garamond"/>
                <a:cs typeface="Garamond"/>
              </a:rPr>
              <a:t>{ </a:t>
            </a:r>
            <a:r>
              <a:rPr dirty="0" sz="2100" spc="0">
                <a:solidFill>
                  <a:srgbClr val="009900"/>
                </a:solidFill>
                <a:latin typeface="Garamond"/>
                <a:cs typeface="Garamond"/>
              </a:rPr>
              <a:t>(</a:t>
            </a:r>
            <a:r>
              <a:rPr dirty="0" sz="2100" spc="0" i="1">
                <a:solidFill>
                  <a:srgbClr val="009900"/>
                </a:solidFill>
                <a:latin typeface="Garamond"/>
                <a:cs typeface="Garamond"/>
              </a:rPr>
              <a:t>v</a:t>
            </a:r>
            <a:r>
              <a:rPr dirty="0" sz="2100" spc="0">
                <a:solidFill>
                  <a:srgbClr val="009900"/>
                </a:solidFill>
                <a:latin typeface="Garamond"/>
                <a:cs typeface="Garamond"/>
              </a:rPr>
              <a:t>, </a:t>
            </a:r>
            <a:r>
              <a:rPr dirty="0" sz="2100" spc="0" i="1">
                <a:solidFill>
                  <a:srgbClr val="009900"/>
                </a:solidFill>
                <a:latin typeface="Garamond"/>
                <a:cs typeface="Garamond"/>
              </a:rPr>
              <a:t>w</a:t>
            </a:r>
            <a:r>
              <a:rPr dirty="0" sz="2100" spc="0">
                <a:solidFill>
                  <a:srgbClr val="009900"/>
                </a:solidFill>
                <a:latin typeface="Garamond"/>
                <a:cs typeface="Garamond"/>
              </a:rPr>
              <a:t>) </a:t>
            </a:r>
            <a:r>
              <a:rPr dirty="0" sz="2100" spc="15">
                <a:solidFill>
                  <a:srgbClr val="009900"/>
                </a:solidFill>
                <a:latin typeface="Symbol"/>
                <a:cs typeface="Symbol"/>
              </a:rPr>
              <a:t></a:t>
            </a:r>
            <a:r>
              <a:rPr dirty="0" sz="2100" spc="1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2100" spc="25" i="1">
                <a:solidFill>
                  <a:srgbClr val="009900"/>
                </a:solidFill>
                <a:latin typeface="Garamond"/>
                <a:cs typeface="Garamond"/>
              </a:rPr>
              <a:t>A </a:t>
            </a:r>
            <a:r>
              <a:rPr dirty="0" sz="2100" spc="0">
                <a:solidFill>
                  <a:srgbClr val="009900"/>
                </a:solidFill>
                <a:latin typeface="Garamond"/>
                <a:cs typeface="Garamond"/>
              </a:rPr>
              <a:t>: </a:t>
            </a:r>
            <a:r>
              <a:rPr dirty="0" sz="2100" spc="5" i="1">
                <a:solidFill>
                  <a:srgbClr val="009900"/>
                </a:solidFill>
                <a:latin typeface="Garamond"/>
                <a:cs typeface="Garamond"/>
              </a:rPr>
              <a:t>v </a:t>
            </a:r>
            <a:r>
              <a:rPr dirty="0" sz="2100" spc="15">
                <a:solidFill>
                  <a:srgbClr val="009900"/>
                </a:solidFill>
                <a:latin typeface="Symbol"/>
                <a:cs typeface="Symbol"/>
              </a:rPr>
              <a:t></a:t>
            </a:r>
            <a:r>
              <a:rPr dirty="0" sz="2100" spc="1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2100" spc="0" i="1">
                <a:solidFill>
                  <a:srgbClr val="009900"/>
                </a:solidFill>
                <a:latin typeface="Garamond"/>
                <a:cs typeface="Garamond"/>
              </a:rPr>
              <a:t>S</a:t>
            </a:r>
            <a:r>
              <a:rPr dirty="0" sz="2100" spc="0">
                <a:solidFill>
                  <a:srgbClr val="009900"/>
                </a:solidFill>
                <a:latin typeface="Garamond"/>
                <a:cs typeface="Garamond"/>
              </a:rPr>
              <a:t>, </a:t>
            </a:r>
            <a:r>
              <a:rPr dirty="0" sz="2100" spc="10" i="1">
                <a:solidFill>
                  <a:srgbClr val="009900"/>
                </a:solidFill>
                <a:latin typeface="Garamond"/>
                <a:cs typeface="Garamond"/>
              </a:rPr>
              <a:t>w </a:t>
            </a:r>
            <a:r>
              <a:rPr dirty="0" sz="2100" spc="15">
                <a:solidFill>
                  <a:srgbClr val="009900"/>
                </a:solidFill>
                <a:latin typeface="Symbol"/>
                <a:cs typeface="Symbol"/>
              </a:rPr>
              <a:t></a:t>
            </a:r>
            <a:r>
              <a:rPr dirty="0" sz="2100" spc="1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2100" spc="25" i="1">
                <a:solidFill>
                  <a:srgbClr val="009900"/>
                </a:solidFill>
                <a:latin typeface="Garamond"/>
                <a:cs typeface="Garamond"/>
              </a:rPr>
              <a:t>N </a:t>
            </a:r>
            <a:r>
              <a:rPr dirty="0" sz="2100" spc="10">
                <a:solidFill>
                  <a:srgbClr val="009900"/>
                </a:solidFill>
                <a:latin typeface="Garamond"/>
                <a:cs typeface="Garamond"/>
              </a:rPr>
              <a:t>\ </a:t>
            </a:r>
            <a:r>
              <a:rPr dirty="0" sz="2100" spc="10" i="1">
                <a:solidFill>
                  <a:srgbClr val="009900"/>
                </a:solidFill>
                <a:latin typeface="Garamond"/>
                <a:cs typeface="Garamond"/>
              </a:rPr>
              <a:t>S</a:t>
            </a:r>
            <a:r>
              <a:rPr dirty="0" sz="2100" spc="-295" i="1">
                <a:solidFill>
                  <a:srgbClr val="009900"/>
                </a:solidFill>
                <a:latin typeface="Garamond"/>
                <a:cs typeface="Garamond"/>
              </a:rPr>
              <a:t> </a:t>
            </a:r>
            <a:r>
              <a:rPr dirty="0" sz="2100" spc="10">
                <a:solidFill>
                  <a:srgbClr val="009900"/>
                </a:solidFill>
                <a:latin typeface="Garamond"/>
                <a:cs typeface="Garamond"/>
              </a:rPr>
              <a:t>}  </a:t>
            </a:r>
            <a:r>
              <a:rPr dirty="0" sz="2100" spc="5">
                <a:solidFill>
                  <a:srgbClr val="CC0000"/>
                </a:solidFill>
                <a:latin typeface="Garamond"/>
                <a:cs typeface="Garamond"/>
              </a:rPr>
              <a:t>the</a:t>
            </a:r>
            <a:r>
              <a:rPr dirty="0" sz="2100" spc="0">
                <a:solidFill>
                  <a:srgbClr val="CC0000"/>
                </a:solidFill>
                <a:latin typeface="Garamond"/>
                <a:cs typeface="Garamond"/>
              </a:rPr>
              <a:t> </a:t>
            </a:r>
            <a:r>
              <a:rPr dirty="0" u="sng" sz="2100" spc="0" i="1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Garamond"/>
                <a:cs typeface="Garamond"/>
              </a:rPr>
              <a:t>incoming</a:t>
            </a:r>
            <a:r>
              <a:rPr dirty="0" u="sng" sz="2100" spc="5" i="1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Garamond"/>
                <a:cs typeface="Garamond"/>
              </a:rPr>
              <a:t> </a:t>
            </a:r>
            <a:r>
              <a:rPr dirty="0" u="sng" sz="2100" i="1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Garamond"/>
                <a:cs typeface="Garamond"/>
              </a:rPr>
              <a:t>cut</a:t>
            </a:r>
            <a:r>
              <a:rPr dirty="0" sz="2100" i="1">
                <a:solidFill>
                  <a:srgbClr val="CC0000"/>
                </a:solidFill>
                <a:latin typeface="Garamond"/>
                <a:cs typeface="Garamond"/>
              </a:rPr>
              <a:t>		</a:t>
            </a:r>
            <a:r>
              <a:rPr dirty="0" sz="2100" spc="0">
                <a:solidFill>
                  <a:srgbClr val="CC0000"/>
                </a:solidFill>
                <a:latin typeface="Garamond"/>
                <a:cs typeface="Garamond"/>
              </a:rPr>
              <a:t>induced </a:t>
            </a:r>
            <a:r>
              <a:rPr dirty="0" sz="2100">
                <a:solidFill>
                  <a:srgbClr val="CC0000"/>
                </a:solidFill>
                <a:latin typeface="Garamond"/>
                <a:cs typeface="Garamond"/>
              </a:rPr>
              <a:t>by </a:t>
            </a:r>
            <a:r>
              <a:rPr dirty="0" sz="2100" spc="10" i="1">
                <a:solidFill>
                  <a:srgbClr val="CC0000"/>
                </a:solidFill>
                <a:latin typeface="Garamond"/>
                <a:cs typeface="Garamond"/>
              </a:rPr>
              <a:t>S </a:t>
            </a:r>
            <a:r>
              <a:rPr dirty="0" sz="2100" spc="0">
                <a:solidFill>
                  <a:srgbClr val="CC0000"/>
                </a:solidFill>
                <a:latin typeface="Garamond"/>
                <a:cs typeface="Garamond"/>
              </a:rPr>
              <a:t>is </a:t>
            </a:r>
            <a:r>
              <a:rPr dirty="0" sz="2100" spc="0">
                <a:solidFill>
                  <a:srgbClr val="CC0000"/>
                </a:solidFill>
                <a:latin typeface="Symbol"/>
                <a:cs typeface="Symbol"/>
              </a:rPr>
              <a:t></a:t>
            </a:r>
            <a:r>
              <a:rPr dirty="0" baseline="25793" sz="2100" spc="0">
                <a:solidFill>
                  <a:srgbClr val="CC0000"/>
                </a:solidFill>
                <a:latin typeface="Garamond"/>
                <a:cs typeface="Garamond"/>
              </a:rPr>
              <a:t>-</a:t>
            </a:r>
            <a:r>
              <a:rPr dirty="0" sz="2100" spc="0">
                <a:solidFill>
                  <a:srgbClr val="CC0000"/>
                </a:solidFill>
                <a:latin typeface="Garamond"/>
                <a:cs typeface="Garamond"/>
              </a:rPr>
              <a:t>(</a:t>
            </a:r>
            <a:r>
              <a:rPr dirty="0" sz="2100" spc="0" i="1">
                <a:solidFill>
                  <a:srgbClr val="CC0000"/>
                </a:solidFill>
                <a:latin typeface="Garamond"/>
                <a:cs typeface="Garamond"/>
              </a:rPr>
              <a:t>S</a:t>
            </a:r>
            <a:r>
              <a:rPr dirty="0" sz="2100" spc="0">
                <a:solidFill>
                  <a:srgbClr val="CC0000"/>
                </a:solidFill>
                <a:latin typeface="Garamond"/>
                <a:cs typeface="Garamond"/>
              </a:rPr>
              <a:t>) </a:t>
            </a:r>
            <a:r>
              <a:rPr dirty="0" sz="2100" spc="15">
                <a:solidFill>
                  <a:srgbClr val="CC0000"/>
                </a:solidFill>
                <a:latin typeface="Garamond"/>
                <a:cs typeface="Garamond"/>
              </a:rPr>
              <a:t>= </a:t>
            </a:r>
            <a:r>
              <a:rPr dirty="0" sz="2100" spc="10">
                <a:solidFill>
                  <a:srgbClr val="CC0000"/>
                </a:solidFill>
                <a:latin typeface="Garamond"/>
                <a:cs typeface="Garamond"/>
              </a:rPr>
              <a:t>{ </a:t>
            </a:r>
            <a:r>
              <a:rPr dirty="0" sz="2100" spc="0">
                <a:solidFill>
                  <a:srgbClr val="CC0000"/>
                </a:solidFill>
                <a:latin typeface="Garamond"/>
                <a:cs typeface="Garamond"/>
              </a:rPr>
              <a:t>(</a:t>
            </a:r>
            <a:r>
              <a:rPr dirty="0" sz="2100" spc="0" i="1">
                <a:solidFill>
                  <a:srgbClr val="CC0000"/>
                </a:solidFill>
                <a:latin typeface="Garamond"/>
                <a:cs typeface="Garamond"/>
              </a:rPr>
              <a:t>v</a:t>
            </a:r>
            <a:r>
              <a:rPr dirty="0" sz="2100" spc="0">
                <a:solidFill>
                  <a:srgbClr val="CC0000"/>
                </a:solidFill>
                <a:latin typeface="Garamond"/>
                <a:cs typeface="Garamond"/>
              </a:rPr>
              <a:t>, </a:t>
            </a:r>
            <a:r>
              <a:rPr dirty="0" sz="2100" spc="0" i="1">
                <a:solidFill>
                  <a:srgbClr val="CC0000"/>
                </a:solidFill>
                <a:latin typeface="Garamond"/>
                <a:cs typeface="Garamond"/>
              </a:rPr>
              <a:t>w</a:t>
            </a:r>
            <a:r>
              <a:rPr dirty="0" sz="2100" spc="0">
                <a:solidFill>
                  <a:srgbClr val="CC0000"/>
                </a:solidFill>
                <a:latin typeface="Garamond"/>
                <a:cs typeface="Garamond"/>
              </a:rPr>
              <a:t>) </a:t>
            </a:r>
            <a:r>
              <a:rPr dirty="0" sz="2100" spc="15">
                <a:solidFill>
                  <a:srgbClr val="CC0000"/>
                </a:solidFill>
                <a:latin typeface="Symbol"/>
                <a:cs typeface="Symbol"/>
              </a:rPr>
              <a:t></a:t>
            </a:r>
            <a:r>
              <a:rPr dirty="0" sz="2100" spc="1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100" spc="25" i="1">
                <a:solidFill>
                  <a:srgbClr val="CC0000"/>
                </a:solidFill>
                <a:latin typeface="Garamond"/>
                <a:cs typeface="Garamond"/>
              </a:rPr>
              <a:t>A </a:t>
            </a:r>
            <a:r>
              <a:rPr dirty="0" sz="2100" spc="0">
                <a:solidFill>
                  <a:srgbClr val="CC0000"/>
                </a:solidFill>
                <a:latin typeface="Garamond"/>
                <a:cs typeface="Garamond"/>
              </a:rPr>
              <a:t>: </a:t>
            </a:r>
            <a:r>
              <a:rPr dirty="0" sz="2100" spc="10" i="1">
                <a:solidFill>
                  <a:srgbClr val="CC0000"/>
                </a:solidFill>
                <a:latin typeface="Garamond"/>
                <a:cs typeface="Garamond"/>
              </a:rPr>
              <a:t>w </a:t>
            </a:r>
            <a:r>
              <a:rPr dirty="0" sz="2100" spc="15">
                <a:solidFill>
                  <a:srgbClr val="CC0000"/>
                </a:solidFill>
                <a:latin typeface="Symbol"/>
                <a:cs typeface="Symbol"/>
              </a:rPr>
              <a:t></a:t>
            </a:r>
            <a:r>
              <a:rPr dirty="0" sz="2100" spc="1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100" spc="0" i="1">
                <a:solidFill>
                  <a:srgbClr val="CC0000"/>
                </a:solidFill>
                <a:latin typeface="Garamond"/>
                <a:cs typeface="Garamond"/>
              </a:rPr>
              <a:t>S</a:t>
            </a:r>
            <a:r>
              <a:rPr dirty="0" sz="2100" spc="0">
                <a:solidFill>
                  <a:srgbClr val="CC0000"/>
                </a:solidFill>
                <a:latin typeface="Garamond"/>
                <a:cs typeface="Garamond"/>
              </a:rPr>
              <a:t>, </a:t>
            </a:r>
            <a:r>
              <a:rPr dirty="0" sz="2100" spc="5" i="1">
                <a:solidFill>
                  <a:srgbClr val="CC0000"/>
                </a:solidFill>
                <a:latin typeface="Garamond"/>
                <a:cs typeface="Garamond"/>
              </a:rPr>
              <a:t>v </a:t>
            </a:r>
            <a:r>
              <a:rPr dirty="0" sz="2100" spc="15">
                <a:solidFill>
                  <a:srgbClr val="CC0000"/>
                </a:solidFill>
                <a:latin typeface="Symbol"/>
                <a:cs typeface="Symbol"/>
              </a:rPr>
              <a:t></a:t>
            </a:r>
            <a:r>
              <a:rPr dirty="0" sz="2100" spc="1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100" spc="25" i="1">
                <a:solidFill>
                  <a:srgbClr val="CC0000"/>
                </a:solidFill>
                <a:latin typeface="Garamond"/>
                <a:cs typeface="Garamond"/>
              </a:rPr>
              <a:t>N </a:t>
            </a:r>
            <a:r>
              <a:rPr dirty="0" sz="2100" spc="10">
                <a:solidFill>
                  <a:srgbClr val="CC0000"/>
                </a:solidFill>
                <a:latin typeface="Garamond"/>
                <a:cs typeface="Garamond"/>
              </a:rPr>
              <a:t>\</a:t>
            </a:r>
            <a:r>
              <a:rPr dirty="0" sz="2100" spc="-275">
                <a:solidFill>
                  <a:srgbClr val="CC0000"/>
                </a:solidFill>
                <a:latin typeface="Garamond"/>
                <a:cs typeface="Garamond"/>
              </a:rPr>
              <a:t> </a:t>
            </a:r>
            <a:r>
              <a:rPr dirty="0" sz="2100" spc="5" i="1">
                <a:solidFill>
                  <a:srgbClr val="CC0000"/>
                </a:solidFill>
                <a:latin typeface="Garamond"/>
                <a:cs typeface="Garamond"/>
              </a:rPr>
              <a:t>S</a:t>
            </a:r>
            <a:r>
              <a:rPr dirty="0" sz="2100" spc="5">
                <a:solidFill>
                  <a:srgbClr val="CC0000"/>
                </a:solidFill>
                <a:latin typeface="Garamond"/>
                <a:cs typeface="Garamond"/>
              </a:rPr>
              <a:t>}</a:t>
            </a:r>
            <a:endParaRPr sz="2100">
              <a:latin typeface="Garamond"/>
              <a:cs typeface="Garamon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80786" y="5104663"/>
            <a:ext cx="81280" cy="1243330"/>
          </a:xfrm>
          <a:custGeom>
            <a:avLst/>
            <a:gdLst/>
            <a:ahLst/>
            <a:cxnLst/>
            <a:rect l="l" t="t" r="r" b="b"/>
            <a:pathLst>
              <a:path w="81279" h="1243329">
                <a:moveTo>
                  <a:pt x="44675" y="0"/>
                </a:moveTo>
                <a:lnTo>
                  <a:pt x="35226" y="1162316"/>
                </a:lnTo>
                <a:lnTo>
                  <a:pt x="0" y="1162316"/>
                </a:lnTo>
                <a:lnTo>
                  <a:pt x="39620" y="1243206"/>
                </a:lnTo>
                <a:lnTo>
                  <a:pt x="80705" y="1162685"/>
                </a:lnTo>
                <a:lnTo>
                  <a:pt x="45335" y="1162392"/>
                </a:lnTo>
                <a:lnTo>
                  <a:pt x="35226" y="1162316"/>
                </a:lnTo>
                <a:lnTo>
                  <a:pt x="45338" y="1162024"/>
                </a:lnTo>
                <a:lnTo>
                  <a:pt x="54784" y="76"/>
                </a:lnTo>
                <a:lnTo>
                  <a:pt x="44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462972" y="4675518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1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01161" y="4616196"/>
            <a:ext cx="515620" cy="495300"/>
          </a:xfrm>
          <a:custGeom>
            <a:avLst/>
            <a:gdLst/>
            <a:ahLst/>
            <a:cxnLst/>
            <a:rect l="l" t="t" r="r" b="b"/>
            <a:pathLst>
              <a:path w="515620" h="495300">
                <a:moveTo>
                  <a:pt x="0" y="247623"/>
                </a:moveTo>
                <a:lnTo>
                  <a:pt x="4152" y="203112"/>
                </a:lnTo>
                <a:lnTo>
                  <a:pt x="16124" y="161219"/>
                </a:lnTo>
                <a:lnTo>
                  <a:pt x="35187" y="122643"/>
                </a:lnTo>
                <a:lnTo>
                  <a:pt x="60614" y="88082"/>
                </a:lnTo>
                <a:lnTo>
                  <a:pt x="91677" y="58237"/>
                </a:lnTo>
                <a:lnTo>
                  <a:pt x="127648" y="33807"/>
                </a:lnTo>
                <a:lnTo>
                  <a:pt x="167799" y="15491"/>
                </a:lnTo>
                <a:lnTo>
                  <a:pt x="211402" y="3989"/>
                </a:lnTo>
                <a:lnTo>
                  <a:pt x="257730" y="0"/>
                </a:lnTo>
                <a:lnTo>
                  <a:pt x="304057" y="3989"/>
                </a:lnTo>
                <a:lnTo>
                  <a:pt x="347660" y="15491"/>
                </a:lnTo>
                <a:lnTo>
                  <a:pt x="387811" y="33807"/>
                </a:lnTo>
                <a:lnTo>
                  <a:pt x="423783" y="58237"/>
                </a:lnTo>
                <a:lnTo>
                  <a:pt x="454846" y="88082"/>
                </a:lnTo>
                <a:lnTo>
                  <a:pt x="480273" y="122643"/>
                </a:lnTo>
                <a:lnTo>
                  <a:pt x="499337" y="161219"/>
                </a:lnTo>
                <a:lnTo>
                  <a:pt x="511309" y="203112"/>
                </a:lnTo>
                <a:lnTo>
                  <a:pt x="515461" y="247623"/>
                </a:lnTo>
                <a:lnTo>
                  <a:pt x="511309" y="292133"/>
                </a:lnTo>
                <a:lnTo>
                  <a:pt x="499337" y="334027"/>
                </a:lnTo>
                <a:lnTo>
                  <a:pt x="480273" y="372603"/>
                </a:lnTo>
                <a:lnTo>
                  <a:pt x="454846" y="407164"/>
                </a:lnTo>
                <a:lnTo>
                  <a:pt x="423783" y="437009"/>
                </a:lnTo>
                <a:lnTo>
                  <a:pt x="387811" y="461439"/>
                </a:lnTo>
                <a:lnTo>
                  <a:pt x="347660" y="479755"/>
                </a:lnTo>
                <a:lnTo>
                  <a:pt x="304057" y="491257"/>
                </a:lnTo>
                <a:lnTo>
                  <a:pt x="257730" y="495247"/>
                </a:lnTo>
                <a:lnTo>
                  <a:pt x="211402" y="491257"/>
                </a:lnTo>
                <a:lnTo>
                  <a:pt x="167799" y="479755"/>
                </a:lnTo>
                <a:lnTo>
                  <a:pt x="127648" y="461439"/>
                </a:lnTo>
                <a:lnTo>
                  <a:pt x="91677" y="437009"/>
                </a:lnTo>
                <a:lnTo>
                  <a:pt x="60614" y="407164"/>
                </a:lnTo>
                <a:lnTo>
                  <a:pt x="35187" y="372603"/>
                </a:lnTo>
                <a:lnTo>
                  <a:pt x="16124" y="334027"/>
                </a:lnTo>
                <a:lnTo>
                  <a:pt x="4152" y="292133"/>
                </a:lnTo>
                <a:lnTo>
                  <a:pt x="0" y="247623"/>
                </a:lnTo>
                <a:close/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264920" y="4704156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3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71106" y="4606086"/>
            <a:ext cx="515620" cy="495300"/>
          </a:xfrm>
          <a:custGeom>
            <a:avLst/>
            <a:gdLst/>
            <a:ahLst/>
            <a:cxnLst/>
            <a:rect l="l" t="t" r="r" b="b"/>
            <a:pathLst>
              <a:path w="515620" h="495300">
                <a:moveTo>
                  <a:pt x="0" y="247623"/>
                </a:moveTo>
                <a:lnTo>
                  <a:pt x="4152" y="203112"/>
                </a:lnTo>
                <a:lnTo>
                  <a:pt x="16124" y="161219"/>
                </a:lnTo>
                <a:lnTo>
                  <a:pt x="35187" y="122643"/>
                </a:lnTo>
                <a:lnTo>
                  <a:pt x="60614" y="88082"/>
                </a:lnTo>
                <a:lnTo>
                  <a:pt x="91677" y="58237"/>
                </a:lnTo>
                <a:lnTo>
                  <a:pt x="127648" y="33807"/>
                </a:lnTo>
                <a:lnTo>
                  <a:pt x="167799" y="15491"/>
                </a:lnTo>
                <a:lnTo>
                  <a:pt x="211402" y="3989"/>
                </a:lnTo>
                <a:lnTo>
                  <a:pt x="257730" y="0"/>
                </a:lnTo>
                <a:lnTo>
                  <a:pt x="304057" y="3989"/>
                </a:lnTo>
                <a:lnTo>
                  <a:pt x="347660" y="15491"/>
                </a:lnTo>
                <a:lnTo>
                  <a:pt x="387811" y="33807"/>
                </a:lnTo>
                <a:lnTo>
                  <a:pt x="423783" y="58237"/>
                </a:lnTo>
                <a:lnTo>
                  <a:pt x="454846" y="88082"/>
                </a:lnTo>
                <a:lnTo>
                  <a:pt x="480273" y="122643"/>
                </a:lnTo>
                <a:lnTo>
                  <a:pt x="499337" y="161219"/>
                </a:lnTo>
                <a:lnTo>
                  <a:pt x="511309" y="203112"/>
                </a:lnTo>
                <a:lnTo>
                  <a:pt x="515461" y="247623"/>
                </a:lnTo>
                <a:lnTo>
                  <a:pt x="511309" y="292133"/>
                </a:lnTo>
                <a:lnTo>
                  <a:pt x="499337" y="334027"/>
                </a:lnTo>
                <a:lnTo>
                  <a:pt x="480273" y="372603"/>
                </a:lnTo>
                <a:lnTo>
                  <a:pt x="454846" y="407164"/>
                </a:lnTo>
                <a:lnTo>
                  <a:pt x="423783" y="437009"/>
                </a:lnTo>
                <a:lnTo>
                  <a:pt x="387811" y="461439"/>
                </a:lnTo>
                <a:lnTo>
                  <a:pt x="347660" y="479755"/>
                </a:lnTo>
                <a:lnTo>
                  <a:pt x="304057" y="491257"/>
                </a:lnTo>
                <a:lnTo>
                  <a:pt x="257730" y="495247"/>
                </a:lnTo>
                <a:lnTo>
                  <a:pt x="211402" y="491257"/>
                </a:lnTo>
                <a:lnTo>
                  <a:pt x="167799" y="479755"/>
                </a:lnTo>
                <a:lnTo>
                  <a:pt x="127648" y="461439"/>
                </a:lnTo>
                <a:lnTo>
                  <a:pt x="91677" y="437009"/>
                </a:lnTo>
                <a:lnTo>
                  <a:pt x="60614" y="407164"/>
                </a:lnTo>
                <a:lnTo>
                  <a:pt x="35187" y="372603"/>
                </a:lnTo>
                <a:lnTo>
                  <a:pt x="16124" y="334027"/>
                </a:lnTo>
                <a:lnTo>
                  <a:pt x="4152" y="292133"/>
                </a:lnTo>
                <a:lnTo>
                  <a:pt x="0" y="247623"/>
                </a:lnTo>
                <a:close/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396801" y="4604766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2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21503" y="4595977"/>
            <a:ext cx="515620" cy="495300"/>
          </a:xfrm>
          <a:custGeom>
            <a:avLst/>
            <a:gdLst/>
            <a:ahLst/>
            <a:cxnLst/>
            <a:rect l="l" t="t" r="r" b="b"/>
            <a:pathLst>
              <a:path w="515620" h="495300">
                <a:moveTo>
                  <a:pt x="0" y="247623"/>
                </a:moveTo>
                <a:lnTo>
                  <a:pt x="4152" y="203112"/>
                </a:lnTo>
                <a:lnTo>
                  <a:pt x="16124" y="161219"/>
                </a:lnTo>
                <a:lnTo>
                  <a:pt x="35187" y="122643"/>
                </a:lnTo>
                <a:lnTo>
                  <a:pt x="60614" y="88082"/>
                </a:lnTo>
                <a:lnTo>
                  <a:pt x="91677" y="58237"/>
                </a:lnTo>
                <a:lnTo>
                  <a:pt x="127648" y="33807"/>
                </a:lnTo>
                <a:lnTo>
                  <a:pt x="167799" y="15491"/>
                </a:lnTo>
                <a:lnTo>
                  <a:pt x="211402" y="3989"/>
                </a:lnTo>
                <a:lnTo>
                  <a:pt x="257730" y="0"/>
                </a:lnTo>
                <a:lnTo>
                  <a:pt x="304057" y="3989"/>
                </a:lnTo>
                <a:lnTo>
                  <a:pt x="347660" y="15491"/>
                </a:lnTo>
                <a:lnTo>
                  <a:pt x="387811" y="33807"/>
                </a:lnTo>
                <a:lnTo>
                  <a:pt x="423783" y="58237"/>
                </a:lnTo>
                <a:lnTo>
                  <a:pt x="454846" y="88082"/>
                </a:lnTo>
                <a:lnTo>
                  <a:pt x="480273" y="122643"/>
                </a:lnTo>
                <a:lnTo>
                  <a:pt x="499337" y="161219"/>
                </a:lnTo>
                <a:lnTo>
                  <a:pt x="511309" y="203112"/>
                </a:lnTo>
                <a:lnTo>
                  <a:pt x="515461" y="247623"/>
                </a:lnTo>
                <a:lnTo>
                  <a:pt x="511309" y="292133"/>
                </a:lnTo>
                <a:lnTo>
                  <a:pt x="499337" y="334027"/>
                </a:lnTo>
                <a:lnTo>
                  <a:pt x="480273" y="372603"/>
                </a:lnTo>
                <a:lnTo>
                  <a:pt x="454846" y="407164"/>
                </a:lnTo>
                <a:lnTo>
                  <a:pt x="423783" y="437009"/>
                </a:lnTo>
                <a:lnTo>
                  <a:pt x="387811" y="461439"/>
                </a:lnTo>
                <a:lnTo>
                  <a:pt x="347660" y="479755"/>
                </a:lnTo>
                <a:lnTo>
                  <a:pt x="304057" y="491257"/>
                </a:lnTo>
                <a:lnTo>
                  <a:pt x="257730" y="495247"/>
                </a:lnTo>
                <a:lnTo>
                  <a:pt x="211402" y="491257"/>
                </a:lnTo>
                <a:lnTo>
                  <a:pt x="167799" y="479755"/>
                </a:lnTo>
                <a:lnTo>
                  <a:pt x="127648" y="461439"/>
                </a:lnTo>
                <a:lnTo>
                  <a:pt x="91677" y="437009"/>
                </a:lnTo>
                <a:lnTo>
                  <a:pt x="60614" y="407164"/>
                </a:lnTo>
                <a:lnTo>
                  <a:pt x="35187" y="372603"/>
                </a:lnTo>
                <a:lnTo>
                  <a:pt x="16124" y="334027"/>
                </a:lnTo>
                <a:lnTo>
                  <a:pt x="4152" y="292133"/>
                </a:lnTo>
                <a:lnTo>
                  <a:pt x="0" y="247623"/>
                </a:lnTo>
                <a:close/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354688" y="6395405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5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170970" y="6344500"/>
            <a:ext cx="515620" cy="495300"/>
          </a:xfrm>
          <a:custGeom>
            <a:avLst/>
            <a:gdLst/>
            <a:ahLst/>
            <a:cxnLst/>
            <a:rect l="l" t="t" r="r" b="b"/>
            <a:pathLst>
              <a:path w="515620" h="495300">
                <a:moveTo>
                  <a:pt x="0" y="247623"/>
                </a:moveTo>
                <a:lnTo>
                  <a:pt x="4152" y="203112"/>
                </a:lnTo>
                <a:lnTo>
                  <a:pt x="16124" y="161219"/>
                </a:lnTo>
                <a:lnTo>
                  <a:pt x="35187" y="122643"/>
                </a:lnTo>
                <a:lnTo>
                  <a:pt x="60614" y="88082"/>
                </a:lnTo>
                <a:lnTo>
                  <a:pt x="91677" y="58237"/>
                </a:lnTo>
                <a:lnTo>
                  <a:pt x="127648" y="33807"/>
                </a:lnTo>
                <a:lnTo>
                  <a:pt x="167799" y="15491"/>
                </a:lnTo>
                <a:lnTo>
                  <a:pt x="211402" y="3989"/>
                </a:lnTo>
                <a:lnTo>
                  <a:pt x="257730" y="0"/>
                </a:lnTo>
                <a:lnTo>
                  <a:pt x="304057" y="3989"/>
                </a:lnTo>
                <a:lnTo>
                  <a:pt x="347660" y="15491"/>
                </a:lnTo>
                <a:lnTo>
                  <a:pt x="387811" y="33807"/>
                </a:lnTo>
                <a:lnTo>
                  <a:pt x="423783" y="58237"/>
                </a:lnTo>
                <a:lnTo>
                  <a:pt x="454846" y="88082"/>
                </a:lnTo>
                <a:lnTo>
                  <a:pt x="480273" y="122643"/>
                </a:lnTo>
                <a:lnTo>
                  <a:pt x="499337" y="161219"/>
                </a:lnTo>
                <a:lnTo>
                  <a:pt x="511309" y="203112"/>
                </a:lnTo>
                <a:lnTo>
                  <a:pt x="515461" y="247623"/>
                </a:lnTo>
                <a:lnTo>
                  <a:pt x="511309" y="292133"/>
                </a:lnTo>
                <a:lnTo>
                  <a:pt x="499337" y="334027"/>
                </a:lnTo>
                <a:lnTo>
                  <a:pt x="480273" y="372603"/>
                </a:lnTo>
                <a:lnTo>
                  <a:pt x="454846" y="407164"/>
                </a:lnTo>
                <a:lnTo>
                  <a:pt x="423783" y="437009"/>
                </a:lnTo>
                <a:lnTo>
                  <a:pt x="387811" y="461439"/>
                </a:lnTo>
                <a:lnTo>
                  <a:pt x="347660" y="479755"/>
                </a:lnTo>
                <a:lnTo>
                  <a:pt x="304057" y="491257"/>
                </a:lnTo>
                <a:lnTo>
                  <a:pt x="257730" y="495247"/>
                </a:lnTo>
                <a:lnTo>
                  <a:pt x="211402" y="491257"/>
                </a:lnTo>
                <a:lnTo>
                  <a:pt x="167799" y="479755"/>
                </a:lnTo>
                <a:lnTo>
                  <a:pt x="127648" y="461439"/>
                </a:lnTo>
                <a:lnTo>
                  <a:pt x="91677" y="437009"/>
                </a:lnTo>
                <a:lnTo>
                  <a:pt x="60614" y="407164"/>
                </a:lnTo>
                <a:lnTo>
                  <a:pt x="35187" y="372603"/>
                </a:lnTo>
                <a:lnTo>
                  <a:pt x="16124" y="334027"/>
                </a:lnTo>
                <a:lnTo>
                  <a:pt x="4152" y="292133"/>
                </a:lnTo>
                <a:lnTo>
                  <a:pt x="0" y="247623"/>
                </a:lnTo>
                <a:close/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436023" y="6461100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4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60725" y="6354609"/>
            <a:ext cx="515620" cy="495300"/>
          </a:xfrm>
          <a:custGeom>
            <a:avLst/>
            <a:gdLst/>
            <a:ahLst/>
            <a:cxnLst/>
            <a:rect l="l" t="t" r="r" b="b"/>
            <a:pathLst>
              <a:path w="515620" h="495300">
                <a:moveTo>
                  <a:pt x="0" y="247623"/>
                </a:moveTo>
                <a:lnTo>
                  <a:pt x="4152" y="203112"/>
                </a:lnTo>
                <a:lnTo>
                  <a:pt x="16124" y="161219"/>
                </a:lnTo>
                <a:lnTo>
                  <a:pt x="35187" y="122643"/>
                </a:lnTo>
                <a:lnTo>
                  <a:pt x="60614" y="88082"/>
                </a:lnTo>
                <a:lnTo>
                  <a:pt x="91677" y="58237"/>
                </a:lnTo>
                <a:lnTo>
                  <a:pt x="127648" y="33807"/>
                </a:lnTo>
                <a:lnTo>
                  <a:pt x="167799" y="15491"/>
                </a:lnTo>
                <a:lnTo>
                  <a:pt x="211402" y="3989"/>
                </a:lnTo>
                <a:lnTo>
                  <a:pt x="257730" y="0"/>
                </a:lnTo>
                <a:lnTo>
                  <a:pt x="304057" y="3989"/>
                </a:lnTo>
                <a:lnTo>
                  <a:pt x="347660" y="15491"/>
                </a:lnTo>
                <a:lnTo>
                  <a:pt x="387811" y="33807"/>
                </a:lnTo>
                <a:lnTo>
                  <a:pt x="423783" y="58237"/>
                </a:lnTo>
                <a:lnTo>
                  <a:pt x="454846" y="88082"/>
                </a:lnTo>
                <a:lnTo>
                  <a:pt x="480273" y="122643"/>
                </a:lnTo>
                <a:lnTo>
                  <a:pt x="499337" y="161219"/>
                </a:lnTo>
                <a:lnTo>
                  <a:pt x="511309" y="203112"/>
                </a:lnTo>
                <a:lnTo>
                  <a:pt x="515461" y="247623"/>
                </a:lnTo>
                <a:lnTo>
                  <a:pt x="511309" y="292133"/>
                </a:lnTo>
                <a:lnTo>
                  <a:pt x="499337" y="334027"/>
                </a:lnTo>
                <a:lnTo>
                  <a:pt x="480273" y="372603"/>
                </a:lnTo>
                <a:lnTo>
                  <a:pt x="454846" y="407164"/>
                </a:lnTo>
                <a:lnTo>
                  <a:pt x="423783" y="437009"/>
                </a:lnTo>
                <a:lnTo>
                  <a:pt x="387811" y="461439"/>
                </a:lnTo>
                <a:lnTo>
                  <a:pt x="347660" y="479755"/>
                </a:lnTo>
                <a:lnTo>
                  <a:pt x="304057" y="491257"/>
                </a:lnTo>
                <a:lnTo>
                  <a:pt x="257730" y="495247"/>
                </a:lnTo>
                <a:lnTo>
                  <a:pt x="211402" y="491257"/>
                </a:lnTo>
                <a:lnTo>
                  <a:pt x="167799" y="479755"/>
                </a:lnTo>
                <a:lnTo>
                  <a:pt x="127648" y="461439"/>
                </a:lnTo>
                <a:lnTo>
                  <a:pt x="91677" y="437009"/>
                </a:lnTo>
                <a:lnTo>
                  <a:pt x="60614" y="407164"/>
                </a:lnTo>
                <a:lnTo>
                  <a:pt x="35187" y="372603"/>
                </a:lnTo>
                <a:lnTo>
                  <a:pt x="16124" y="334027"/>
                </a:lnTo>
                <a:lnTo>
                  <a:pt x="4152" y="292133"/>
                </a:lnTo>
                <a:lnTo>
                  <a:pt x="0" y="247623"/>
                </a:lnTo>
                <a:close/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246391" y="6437517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6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071106" y="6344500"/>
            <a:ext cx="515620" cy="495300"/>
          </a:xfrm>
          <a:custGeom>
            <a:avLst/>
            <a:gdLst/>
            <a:ahLst/>
            <a:cxnLst/>
            <a:rect l="l" t="t" r="r" b="b"/>
            <a:pathLst>
              <a:path w="515620" h="495300">
                <a:moveTo>
                  <a:pt x="0" y="247623"/>
                </a:moveTo>
                <a:lnTo>
                  <a:pt x="4152" y="203112"/>
                </a:lnTo>
                <a:lnTo>
                  <a:pt x="16124" y="161219"/>
                </a:lnTo>
                <a:lnTo>
                  <a:pt x="35187" y="122643"/>
                </a:lnTo>
                <a:lnTo>
                  <a:pt x="60614" y="88082"/>
                </a:lnTo>
                <a:lnTo>
                  <a:pt x="91677" y="58237"/>
                </a:lnTo>
                <a:lnTo>
                  <a:pt x="127648" y="33807"/>
                </a:lnTo>
                <a:lnTo>
                  <a:pt x="167799" y="15491"/>
                </a:lnTo>
                <a:lnTo>
                  <a:pt x="211402" y="3989"/>
                </a:lnTo>
                <a:lnTo>
                  <a:pt x="257730" y="0"/>
                </a:lnTo>
                <a:lnTo>
                  <a:pt x="304057" y="3989"/>
                </a:lnTo>
                <a:lnTo>
                  <a:pt x="347660" y="15491"/>
                </a:lnTo>
                <a:lnTo>
                  <a:pt x="387811" y="33807"/>
                </a:lnTo>
                <a:lnTo>
                  <a:pt x="423783" y="58237"/>
                </a:lnTo>
                <a:lnTo>
                  <a:pt x="454846" y="88082"/>
                </a:lnTo>
                <a:lnTo>
                  <a:pt x="480273" y="122643"/>
                </a:lnTo>
                <a:lnTo>
                  <a:pt x="499337" y="161219"/>
                </a:lnTo>
                <a:lnTo>
                  <a:pt x="511309" y="203112"/>
                </a:lnTo>
                <a:lnTo>
                  <a:pt x="515461" y="247623"/>
                </a:lnTo>
                <a:lnTo>
                  <a:pt x="511309" y="292133"/>
                </a:lnTo>
                <a:lnTo>
                  <a:pt x="499337" y="334027"/>
                </a:lnTo>
                <a:lnTo>
                  <a:pt x="480273" y="372603"/>
                </a:lnTo>
                <a:lnTo>
                  <a:pt x="454846" y="407164"/>
                </a:lnTo>
                <a:lnTo>
                  <a:pt x="423783" y="437009"/>
                </a:lnTo>
                <a:lnTo>
                  <a:pt x="387811" y="461439"/>
                </a:lnTo>
                <a:lnTo>
                  <a:pt x="347660" y="479755"/>
                </a:lnTo>
                <a:lnTo>
                  <a:pt x="304057" y="491257"/>
                </a:lnTo>
                <a:lnTo>
                  <a:pt x="257730" y="495247"/>
                </a:lnTo>
                <a:lnTo>
                  <a:pt x="211402" y="491257"/>
                </a:lnTo>
                <a:lnTo>
                  <a:pt x="167799" y="479755"/>
                </a:lnTo>
                <a:lnTo>
                  <a:pt x="127648" y="461439"/>
                </a:lnTo>
                <a:lnTo>
                  <a:pt x="91677" y="437009"/>
                </a:lnTo>
                <a:lnTo>
                  <a:pt x="60614" y="407164"/>
                </a:lnTo>
                <a:lnTo>
                  <a:pt x="35187" y="372603"/>
                </a:lnTo>
                <a:lnTo>
                  <a:pt x="16124" y="334027"/>
                </a:lnTo>
                <a:lnTo>
                  <a:pt x="4152" y="292133"/>
                </a:lnTo>
                <a:lnTo>
                  <a:pt x="0" y="247623"/>
                </a:lnTo>
                <a:close/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23360" y="4811598"/>
            <a:ext cx="1415415" cy="121285"/>
          </a:xfrm>
          <a:custGeom>
            <a:avLst/>
            <a:gdLst/>
            <a:ahLst/>
            <a:cxnLst/>
            <a:rect l="l" t="t" r="r" b="b"/>
            <a:pathLst>
              <a:path w="1415414" h="121285">
                <a:moveTo>
                  <a:pt x="1293698" y="0"/>
                </a:moveTo>
                <a:lnTo>
                  <a:pt x="1293698" y="40424"/>
                </a:lnTo>
                <a:lnTo>
                  <a:pt x="0" y="40424"/>
                </a:lnTo>
                <a:lnTo>
                  <a:pt x="0" y="80848"/>
                </a:lnTo>
                <a:lnTo>
                  <a:pt x="1293698" y="80848"/>
                </a:lnTo>
                <a:lnTo>
                  <a:pt x="1293698" y="121285"/>
                </a:lnTo>
                <a:lnTo>
                  <a:pt x="1414983" y="60642"/>
                </a:lnTo>
                <a:lnTo>
                  <a:pt x="1293698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501263" y="5114721"/>
            <a:ext cx="81280" cy="1233170"/>
          </a:xfrm>
          <a:custGeom>
            <a:avLst/>
            <a:gdLst/>
            <a:ahLst/>
            <a:cxnLst/>
            <a:rect l="l" t="t" r="r" b="b"/>
            <a:pathLst>
              <a:path w="81279" h="1233170">
                <a:moveTo>
                  <a:pt x="54254" y="0"/>
                </a:moveTo>
                <a:lnTo>
                  <a:pt x="35369" y="1152220"/>
                </a:lnTo>
                <a:lnTo>
                  <a:pt x="280" y="1152220"/>
                </a:lnTo>
                <a:lnTo>
                  <a:pt x="39090" y="1233148"/>
                </a:lnTo>
                <a:lnTo>
                  <a:pt x="80848" y="1152969"/>
                </a:lnTo>
                <a:lnTo>
                  <a:pt x="45478" y="1152385"/>
                </a:lnTo>
                <a:lnTo>
                  <a:pt x="45481" y="1152220"/>
                </a:lnTo>
                <a:lnTo>
                  <a:pt x="35369" y="1152220"/>
                </a:lnTo>
                <a:lnTo>
                  <a:pt x="0" y="1151635"/>
                </a:lnTo>
                <a:lnTo>
                  <a:pt x="45490" y="1151635"/>
                </a:lnTo>
                <a:lnTo>
                  <a:pt x="64363" y="165"/>
                </a:lnTo>
                <a:lnTo>
                  <a:pt x="542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668458" y="5013731"/>
            <a:ext cx="1600835" cy="1420495"/>
          </a:xfrm>
          <a:custGeom>
            <a:avLst/>
            <a:gdLst/>
            <a:ahLst/>
            <a:cxnLst/>
            <a:rect l="l" t="t" r="r" b="b"/>
            <a:pathLst>
              <a:path w="1600835" h="1420495">
                <a:moveTo>
                  <a:pt x="1600212" y="0"/>
                </a:moveTo>
                <a:lnTo>
                  <a:pt x="1469199" y="35001"/>
                </a:lnTo>
                <a:lnTo>
                  <a:pt x="1496009" y="65265"/>
                </a:lnTo>
                <a:lnTo>
                  <a:pt x="0" y="1389753"/>
                </a:lnTo>
                <a:lnTo>
                  <a:pt x="26796" y="1420023"/>
                </a:lnTo>
                <a:lnTo>
                  <a:pt x="1522806" y="95542"/>
                </a:lnTo>
                <a:lnTo>
                  <a:pt x="1561777" y="95542"/>
                </a:lnTo>
                <a:lnTo>
                  <a:pt x="1600212" y="0"/>
                </a:lnTo>
                <a:close/>
              </a:path>
              <a:path w="1600835" h="1420495">
                <a:moveTo>
                  <a:pt x="1561777" y="95542"/>
                </a:moveTo>
                <a:lnTo>
                  <a:pt x="1522806" y="95542"/>
                </a:lnTo>
                <a:lnTo>
                  <a:pt x="1549603" y="125806"/>
                </a:lnTo>
                <a:lnTo>
                  <a:pt x="1561777" y="95542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62718" y="6539905"/>
            <a:ext cx="1405255" cy="121285"/>
          </a:xfrm>
          <a:custGeom>
            <a:avLst/>
            <a:gdLst/>
            <a:ahLst/>
            <a:cxnLst/>
            <a:rect l="l" t="t" r="r" b="b"/>
            <a:pathLst>
              <a:path w="1405254" h="121284">
                <a:moveTo>
                  <a:pt x="121285" y="0"/>
                </a:moveTo>
                <a:lnTo>
                  <a:pt x="0" y="60642"/>
                </a:lnTo>
                <a:lnTo>
                  <a:pt x="121285" y="121284"/>
                </a:lnTo>
                <a:lnTo>
                  <a:pt x="121285" y="80857"/>
                </a:lnTo>
                <a:lnTo>
                  <a:pt x="1404886" y="80855"/>
                </a:lnTo>
                <a:lnTo>
                  <a:pt x="1404886" y="40427"/>
                </a:lnTo>
                <a:lnTo>
                  <a:pt x="121285" y="40427"/>
                </a:lnTo>
                <a:lnTo>
                  <a:pt x="1212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402033" y="5094465"/>
            <a:ext cx="81280" cy="1253490"/>
          </a:xfrm>
          <a:custGeom>
            <a:avLst/>
            <a:gdLst/>
            <a:ahLst/>
            <a:cxnLst/>
            <a:rect l="l" t="t" r="r" b="b"/>
            <a:pathLst>
              <a:path w="81279" h="1253489">
                <a:moveTo>
                  <a:pt x="63728" y="0"/>
                </a:moveTo>
                <a:lnTo>
                  <a:pt x="35356" y="1172451"/>
                </a:lnTo>
                <a:lnTo>
                  <a:pt x="405" y="1172451"/>
                </a:lnTo>
                <a:lnTo>
                  <a:pt x="38455" y="1253404"/>
                </a:lnTo>
                <a:lnTo>
                  <a:pt x="80835" y="1173543"/>
                </a:lnTo>
                <a:lnTo>
                  <a:pt x="45465" y="1172692"/>
                </a:lnTo>
                <a:lnTo>
                  <a:pt x="45471" y="1172451"/>
                </a:lnTo>
                <a:lnTo>
                  <a:pt x="35356" y="1172451"/>
                </a:lnTo>
                <a:lnTo>
                  <a:pt x="0" y="1171587"/>
                </a:lnTo>
                <a:lnTo>
                  <a:pt x="45492" y="1171587"/>
                </a:lnTo>
                <a:lnTo>
                  <a:pt x="73825" y="253"/>
                </a:lnTo>
                <a:lnTo>
                  <a:pt x="637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672950" y="5033949"/>
            <a:ext cx="1438910" cy="1409065"/>
          </a:xfrm>
          <a:custGeom>
            <a:avLst/>
            <a:gdLst/>
            <a:ahLst/>
            <a:cxnLst/>
            <a:rect l="l" t="t" r="r" b="b"/>
            <a:pathLst>
              <a:path w="1438909" h="1409064">
                <a:moveTo>
                  <a:pt x="68697" y="60172"/>
                </a:moveTo>
                <a:lnTo>
                  <a:pt x="54254" y="60172"/>
                </a:lnTo>
                <a:lnTo>
                  <a:pt x="1431670" y="1408496"/>
                </a:lnTo>
                <a:lnTo>
                  <a:pt x="1438744" y="1401273"/>
                </a:lnTo>
                <a:lnTo>
                  <a:pt x="68697" y="60172"/>
                </a:lnTo>
                <a:close/>
              </a:path>
              <a:path w="1438909" h="1409064">
                <a:moveTo>
                  <a:pt x="0" y="0"/>
                </a:moveTo>
                <a:lnTo>
                  <a:pt x="29502" y="85445"/>
                </a:lnTo>
                <a:lnTo>
                  <a:pt x="54254" y="60172"/>
                </a:lnTo>
                <a:lnTo>
                  <a:pt x="68697" y="60172"/>
                </a:lnTo>
                <a:lnTo>
                  <a:pt x="61315" y="52946"/>
                </a:lnTo>
                <a:lnTo>
                  <a:pt x="86067" y="276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632526" y="5020183"/>
            <a:ext cx="1489710" cy="1419225"/>
          </a:xfrm>
          <a:custGeom>
            <a:avLst/>
            <a:gdLst/>
            <a:ahLst/>
            <a:cxnLst/>
            <a:rect l="l" t="t" r="r" b="b"/>
            <a:pathLst>
              <a:path w="1489709" h="1419225">
                <a:moveTo>
                  <a:pt x="30670" y="1333611"/>
                </a:moveTo>
                <a:lnTo>
                  <a:pt x="0" y="1418650"/>
                </a:lnTo>
                <a:lnTo>
                  <a:pt x="86436" y="1392163"/>
                </a:lnTo>
                <a:lnTo>
                  <a:pt x="62039" y="1366547"/>
                </a:lnTo>
                <a:lnTo>
                  <a:pt x="69724" y="1359228"/>
                </a:lnTo>
                <a:lnTo>
                  <a:pt x="55067" y="1359228"/>
                </a:lnTo>
                <a:lnTo>
                  <a:pt x="30670" y="1333611"/>
                </a:lnTo>
                <a:close/>
              </a:path>
              <a:path w="1489709" h="1419225">
                <a:moveTo>
                  <a:pt x="1482255" y="0"/>
                </a:moveTo>
                <a:lnTo>
                  <a:pt x="55067" y="1359228"/>
                </a:lnTo>
                <a:lnTo>
                  <a:pt x="69724" y="1359228"/>
                </a:lnTo>
                <a:lnTo>
                  <a:pt x="1489227" y="7315"/>
                </a:lnTo>
                <a:lnTo>
                  <a:pt x="14822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933941" y="4262437"/>
            <a:ext cx="1258570" cy="2978785"/>
          </a:xfrm>
          <a:custGeom>
            <a:avLst/>
            <a:gdLst/>
            <a:ahLst/>
            <a:cxnLst/>
            <a:rect l="l" t="t" r="r" b="b"/>
            <a:pathLst>
              <a:path w="1258570" h="2978784">
                <a:moveTo>
                  <a:pt x="0" y="1489111"/>
                </a:moveTo>
                <a:lnTo>
                  <a:pt x="613" y="1422780"/>
                </a:lnTo>
                <a:lnTo>
                  <a:pt x="2435" y="1357192"/>
                </a:lnTo>
                <a:lnTo>
                  <a:pt x="5440" y="1292407"/>
                </a:lnTo>
                <a:lnTo>
                  <a:pt x="9603" y="1228487"/>
                </a:lnTo>
                <a:lnTo>
                  <a:pt x="14899" y="1165491"/>
                </a:lnTo>
                <a:lnTo>
                  <a:pt x="21301" y="1103481"/>
                </a:lnTo>
                <a:lnTo>
                  <a:pt x="28784" y="1042516"/>
                </a:lnTo>
                <a:lnTo>
                  <a:pt x="37323" y="982657"/>
                </a:lnTo>
                <a:lnTo>
                  <a:pt x="46892" y="923965"/>
                </a:lnTo>
                <a:lnTo>
                  <a:pt x="57466" y="866500"/>
                </a:lnTo>
                <a:lnTo>
                  <a:pt x="69018" y="810323"/>
                </a:lnTo>
                <a:lnTo>
                  <a:pt x="81523" y="755494"/>
                </a:lnTo>
                <a:lnTo>
                  <a:pt x="94956" y="702074"/>
                </a:lnTo>
                <a:lnTo>
                  <a:pt x="109291" y="650123"/>
                </a:lnTo>
                <a:lnTo>
                  <a:pt x="124503" y="599702"/>
                </a:lnTo>
                <a:lnTo>
                  <a:pt x="140566" y="550871"/>
                </a:lnTo>
                <a:lnTo>
                  <a:pt x="157454" y="503692"/>
                </a:lnTo>
                <a:lnTo>
                  <a:pt x="175142" y="458223"/>
                </a:lnTo>
                <a:lnTo>
                  <a:pt x="193604" y="414527"/>
                </a:lnTo>
                <a:lnTo>
                  <a:pt x="212815" y="372663"/>
                </a:lnTo>
                <a:lnTo>
                  <a:pt x="232749" y="332692"/>
                </a:lnTo>
                <a:lnTo>
                  <a:pt x="253380" y="294675"/>
                </a:lnTo>
                <a:lnTo>
                  <a:pt x="274684" y="258672"/>
                </a:lnTo>
                <a:lnTo>
                  <a:pt x="296634" y="224743"/>
                </a:lnTo>
                <a:lnTo>
                  <a:pt x="319204" y="192950"/>
                </a:lnTo>
                <a:lnTo>
                  <a:pt x="366106" y="136010"/>
                </a:lnTo>
                <a:lnTo>
                  <a:pt x="415183" y="88338"/>
                </a:lnTo>
                <a:lnTo>
                  <a:pt x="466233" y="50416"/>
                </a:lnTo>
                <a:lnTo>
                  <a:pt x="519049" y="22730"/>
                </a:lnTo>
                <a:lnTo>
                  <a:pt x="573428" y="5763"/>
                </a:lnTo>
                <a:lnTo>
                  <a:pt x="629165" y="0"/>
                </a:lnTo>
                <a:lnTo>
                  <a:pt x="657191" y="1450"/>
                </a:lnTo>
                <a:lnTo>
                  <a:pt x="712275" y="12876"/>
                </a:lnTo>
                <a:lnTo>
                  <a:pt x="765898" y="35263"/>
                </a:lnTo>
                <a:lnTo>
                  <a:pt x="817857" y="68128"/>
                </a:lnTo>
                <a:lnTo>
                  <a:pt x="867946" y="110985"/>
                </a:lnTo>
                <a:lnTo>
                  <a:pt x="915961" y="163352"/>
                </a:lnTo>
                <a:lnTo>
                  <a:pt x="961697" y="224743"/>
                </a:lnTo>
                <a:lnTo>
                  <a:pt x="983647" y="258672"/>
                </a:lnTo>
                <a:lnTo>
                  <a:pt x="1004950" y="294675"/>
                </a:lnTo>
                <a:lnTo>
                  <a:pt x="1025581" y="332692"/>
                </a:lnTo>
                <a:lnTo>
                  <a:pt x="1045515" y="372663"/>
                </a:lnTo>
                <a:lnTo>
                  <a:pt x="1064726" y="414527"/>
                </a:lnTo>
                <a:lnTo>
                  <a:pt x="1083188" y="458223"/>
                </a:lnTo>
                <a:lnTo>
                  <a:pt x="1100876" y="503692"/>
                </a:lnTo>
                <a:lnTo>
                  <a:pt x="1117764" y="550871"/>
                </a:lnTo>
                <a:lnTo>
                  <a:pt x="1133826" y="599702"/>
                </a:lnTo>
                <a:lnTo>
                  <a:pt x="1149038" y="650123"/>
                </a:lnTo>
                <a:lnTo>
                  <a:pt x="1163373" y="702074"/>
                </a:lnTo>
                <a:lnTo>
                  <a:pt x="1176806" y="755494"/>
                </a:lnTo>
                <a:lnTo>
                  <a:pt x="1189312" y="810323"/>
                </a:lnTo>
                <a:lnTo>
                  <a:pt x="1200864" y="866500"/>
                </a:lnTo>
                <a:lnTo>
                  <a:pt x="1211437" y="923965"/>
                </a:lnTo>
                <a:lnTo>
                  <a:pt x="1221006" y="982657"/>
                </a:lnTo>
                <a:lnTo>
                  <a:pt x="1229545" y="1042516"/>
                </a:lnTo>
                <a:lnTo>
                  <a:pt x="1237028" y="1103481"/>
                </a:lnTo>
                <a:lnTo>
                  <a:pt x="1243430" y="1165491"/>
                </a:lnTo>
                <a:lnTo>
                  <a:pt x="1248726" y="1228487"/>
                </a:lnTo>
                <a:lnTo>
                  <a:pt x="1252889" y="1292407"/>
                </a:lnTo>
                <a:lnTo>
                  <a:pt x="1255894" y="1357192"/>
                </a:lnTo>
                <a:lnTo>
                  <a:pt x="1257716" y="1422780"/>
                </a:lnTo>
                <a:lnTo>
                  <a:pt x="1258329" y="1489111"/>
                </a:lnTo>
                <a:lnTo>
                  <a:pt x="1257716" y="1555441"/>
                </a:lnTo>
                <a:lnTo>
                  <a:pt x="1255894" y="1621029"/>
                </a:lnTo>
                <a:lnTo>
                  <a:pt x="1252889" y="1685814"/>
                </a:lnTo>
                <a:lnTo>
                  <a:pt x="1248726" y="1749734"/>
                </a:lnTo>
                <a:lnTo>
                  <a:pt x="1243430" y="1812730"/>
                </a:lnTo>
                <a:lnTo>
                  <a:pt x="1237028" y="1874741"/>
                </a:lnTo>
                <a:lnTo>
                  <a:pt x="1229545" y="1935706"/>
                </a:lnTo>
                <a:lnTo>
                  <a:pt x="1221006" y="1995564"/>
                </a:lnTo>
                <a:lnTo>
                  <a:pt x="1211437" y="2054257"/>
                </a:lnTo>
                <a:lnTo>
                  <a:pt x="1200864" y="2111722"/>
                </a:lnTo>
                <a:lnTo>
                  <a:pt x="1189312" y="2167899"/>
                </a:lnTo>
                <a:lnTo>
                  <a:pt x="1176806" y="2222728"/>
                </a:lnTo>
                <a:lnTo>
                  <a:pt x="1163373" y="2276148"/>
                </a:lnTo>
                <a:lnTo>
                  <a:pt x="1149038" y="2328099"/>
                </a:lnTo>
                <a:lnTo>
                  <a:pt x="1133826" y="2378520"/>
                </a:lnTo>
                <a:lnTo>
                  <a:pt x="1117764" y="2427350"/>
                </a:lnTo>
                <a:lnTo>
                  <a:pt x="1100876" y="2474530"/>
                </a:lnTo>
                <a:lnTo>
                  <a:pt x="1083188" y="2519998"/>
                </a:lnTo>
                <a:lnTo>
                  <a:pt x="1064726" y="2563694"/>
                </a:lnTo>
                <a:lnTo>
                  <a:pt x="1045515" y="2605558"/>
                </a:lnTo>
                <a:lnTo>
                  <a:pt x="1025581" y="2645529"/>
                </a:lnTo>
                <a:lnTo>
                  <a:pt x="1004950" y="2683546"/>
                </a:lnTo>
                <a:lnTo>
                  <a:pt x="983647" y="2719549"/>
                </a:lnTo>
                <a:lnTo>
                  <a:pt x="961697" y="2753478"/>
                </a:lnTo>
                <a:lnTo>
                  <a:pt x="939126" y="2785271"/>
                </a:lnTo>
                <a:lnTo>
                  <a:pt x="892225" y="2842211"/>
                </a:lnTo>
                <a:lnTo>
                  <a:pt x="843148" y="2889883"/>
                </a:lnTo>
                <a:lnTo>
                  <a:pt x="792098" y="2927805"/>
                </a:lnTo>
                <a:lnTo>
                  <a:pt x="739282" y="2955491"/>
                </a:lnTo>
                <a:lnTo>
                  <a:pt x="684903" y="2972458"/>
                </a:lnTo>
                <a:lnTo>
                  <a:pt x="629165" y="2978222"/>
                </a:lnTo>
                <a:lnTo>
                  <a:pt x="601140" y="2976771"/>
                </a:lnTo>
                <a:lnTo>
                  <a:pt x="546056" y="2965345"/>
                </a:lnTo>
                <a:lnTo>
                  <a:pt x="492433" y="2942958"/>
                </a:lnTo>
                <a:lnTo>
                  <a:pt x="440474" y="2910093"/>
                </a:lnTo>
                <a:lnTo>
                  <a:pt x="390385" y="2867236"/>
                </a:lnTo>
                <a:lnTo>
                  <a:pt x="342370" y="2814869"/>
                </a:lnTo>
                <a:lnTo>
                  <a:pt x="296634" y="2753478"/>
                </a:lnTo>
                <a:lnTo>
                  <a:pt x="274684" y="2719549"/>
                </a:lnTo>
                <a:lnTo>
                  <a:pt x="253380" y="2683546"/>
                </a:lnTo>
                <a:lnTo>
                  <a:pt x="232749" y="2645529"/>
                </a:lnTo>
                <a:lnTo>
                  <a:pt x="212815" y="2605558"/>
                </a:lnTo>
                <a:lnTo>
                  <a:pt x="193604" y="2563694"/>
                </a:lnTo>
                <a:lnTo>
                  <a:pt x="175142" y="2519998"/>
                </a:lnTo>
                <a:lnTo>
                  <a:pt x="157454" y="2474530"/>
                </a:lnTo>
                <a:lnTo>
                  <a:pt x="140566" y="2427350"/>
                </a:lnTo>
                <a:lnTo>
                  <a:pt x="124503" y="2378520"/>
                </a:lnTo>
                <a:lnTo>
                  <a:pt x="109291" y="2328099"/>
                </a:lnTo>
                <a:lnTo>
                  <a:pt x="94956" y="2276148"/>
                </a:lnTo>
                <a:lnTo>
                  <a:pt x="81523" y="2222728"/>
                </a:lnTo>
                <a:lnTo>
                  <a:pt x="69018" y="2167899"/>
                </a:lnTo>
                <a:lnTo>
                  <a:pt x="57466" y="2111722"/>
                </a:lnTo>
                <a:lnTo>
                  <a:pt x="46892" y="2054257"/>
                </a:lnTo>
                <a:lnTo>
                  <a:pt x="37323" y="1995564"/>
                </a:lnTo>
                <a:lnTo>
                  <a:pt x="28784" y="1935706"/>
                </a:lnTo>
                <a:lnTo>
                  <a:pt x="21301" y="1874741"/>
                </a:lnTo>
                <a:lnTo>
                  <a:pt x="14899" y="1812730"/>
                </a:lnTo>
                <a:lnTo>
                  <a:pt x="9603" y="1749734"/>
                </a:lnTo>
                <a:lnTo>
                  <a:pt x="5440" y="1685814"/>
                </a:lnTo>
                <a:lnTo>
                  <a:pt x="2435" y="1621029"/>
                </a:lnTo>
                <a:lnTo>
                  <a:pt x="613" y="1555441"/>
                </a:lnTo>
                <a:lnTo>
                  <a:pt x="0" y="1489111"/>
                </a:lnTo>
                <a:close/>
              </a:path>
            </a:pathLst>
          </a:custGeom>
          <a:ln w="40428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644127" y="6532587"/>
            <a:ext cx="213995" cy="4775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0" i="1">
                <a:solidFill>
                  <a:srgbClr val="DD8047"/>
                </a:solidFill>
                <a:latin typeface="Garamond"/>
                <a:cs typeface="Garamond"/>
              </a:rPr>
              <a:t>S</a:t>
            </a:r>
            <a:endParaRPr sz="2950">
              <a:latin typeface="Garamond"/>
              <a:cs typeface="Garamond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711103" y="4083888"/>
            <a:ext cx="3315335" cy="3251200"/>
          </a:xfrm>
          <a:custGeom>
            <a:avLst/>
            <a:gdLst/>
            <a:ahLst/>
            <a:cxnLst/>
            <a:rect l="l" t="t" r="r" b="b"/>
            <a:pathLst>
              <a:path w="3315334" h="3251200">
                <a:moveTo>
                  <a:pt x="0" y="1625559"/>
                </a:moveTo>
                <a:lnTo>
                  <a:pt x="706" y="1577630"/>
                </a:lnTo>
                <a:lnTo>
                  <a:pt x="2813" y="1530045"/>
                </a:lnTo>
                <a:lnTo>
                  <a:pt x="6301" y="1482823"/>
                </a:lnTo>
                <a:lnTo>
                  <a:pt x="11151" y="1435984"/>
                </a:lnTo>
                <a:lnTo>
                  <a:pt x="17343" y="1389546"/>
                </a:lnTo>
                <a:lnTo>
                  <a:pt x="24857" y="1343529"/>
                </a:lnTo>
                <a:lnTo>
                  <a:pt x="33675" y="1297952"/>
                </a:lnTo>
                <a:lnTo>
                  <a:pt x="43777" y="1252833"/>
                </a:lnTo>
                <a:lnTo>
                  <a:pt x="55143" y="1208191"/>
                </a:lnTo>
                <a:lnTo>
                  <a:pt x="67754" y="1164047"/>
                </a:lnTo>
                <a:lnTo>
                  <a:pt x="81590" y="1120418"/>
                </a:lnTo>
                <a:lnTo>
                  <a:pt x="96633" y="1077324"/>
                </a:lnTo>
                <a:lnTo>
                  <a:pt x="112862" y="1034784"/>
                </a:lnTo>
                <a:lnTo>
                  <a:pt x="130259" y="992817"/>
                </a:lnTo>
                <a:lnTo>
                  <a:pt x="148803" y="951442"/>
                </a:lnTo>
                <a:lnTo>
                  <a:pt x="168476" y="910679"/>
                </a:lnTo>
                <a:lnTo>
                  <a:pt x="189258" y="870545"/>
                </a:lnTo>
                <a:lnTo>
                  <a:pt x="211129" y="831060"/>
                </a:lnTo>
                <a:lnTo>
                  <a:pt x="234070" y="792244"/>
                </a:lnTo>
                <a:lnTo>
                  <a:pt x="258062" y="754115"/>
                </a:lnTo>
                <a:lnTo>
                  <a:pt x="283085" y="716693"/>
                </a:lnTo>
                <a:lnTo>
                  <a:pt x="309120" y="679996"/>
                </a:lnTo>
                <a:lnTo>
                  <a:pt x="336147" y="644043"/>
                </a:lnTo>
                <a:lnTo>
                  <a:pt x="364147" y="608854"/>
                </a:lnTo>
                <a:lnTo>
                  <a:pt x="393101" y="574448"/>
                </a:lnTo>
                <a:lnTo>
                  <a:pt x="422989" y="540843"/>
                </a:lnTo>
                <a:lnTo>
                  <a:pt x="453791" y="508059"/>
                </a:lnTo>
                <a:lnTo>
                  <a:pt x="485488" y="476114"/>
                </a:lnTo>
                <a:lnTo>
                  <a:pt x="518062" y="445029"/>
                </a:lnTo>
                <a:lnTo>
                  <a:pt x="551491" y="414821"/>
                </a:lnTo>
                <a:lnTo>
                  <a:pt x="585757" y="385511"/>
                </a:lnTo>
                <a:lnTo>
                  <a:pt x="620841" y="357116"/>
                </a:lnTo>
                <a:lnTo>
                  <a:pt x="656723" y="329657"/>
                </a:lnTo>
                <a:lnTo>
                  <a:pt x="693383" y="303151"/>
                </a:lnTo>
                <a:lnTo>
                  <a:pt x="730803" y="277619"/>
                </a:lnTo>
                <a:lnTo>
                  <a:pt x="768962" y="253079"/>
                </a:lnTo>
                <a:lnTo>
                  <a:pt x="807842" y="229551"/>
                </a:lnTo>
                <a:lnTo>
                  <a:pt x="847422" y="207052"/>
                </a:lnTo>
                <a:lnTo>
                  <a:pt x="887684" y="185603"/>
                </a:lnTo>
                <a:lnTo>
                  <a:pt x="928608" y="165223"/>
                </a:lnTo>
                <a:lnTo>
                  <a:pt x="970174" y="145930"/>
                </a:lnTo>
                <a:lnTo>
                  <a:pt x="1012364" y="127744"/>
                </a:lnTo>
                <a:lnTo>
                  <a:pt x="1055157" y="110683"/>
                </a:lnTo>
                <a:lnTo>
                  <a:pt x="1098535" y="94767"/>
                </a:lnTo>
                <a:lnTo>
                  <a:pt x="1142477" y="80015"/>
                </a:lnTo>
                <a:lnTo>
                  <a:pt x="1186964" y="66446"/>
                </a:lnTo>
                <a:lnTo>
                  <a:pt x="1231978" y="54078"/>
                </a:lnTo>
                <a:lnTo>
                  <a:pt x="1277498" y="42932"/>
                </a:lnTo>
                <a:lnTo>
                  <a:pt x="1323505" y="33025"/>
                </a:lnTo>
                <a:lnTo>
                  <a:pt x="1369980" y="24378"/>
                </a:lnTo>
                <a:lnTo>
                  <a:pt x="1416903" y="17008"/>
                </a:lnTo>
                <a:lnTo>
                  <a:pt x="1464255" y="10936"/>
                </a:lnTo>
                <a:lnTo>
                  <a:pt x="1512016" y="6180"/>
                </a:lnTo>
                <a:lnTo>
                  <a:pt x="1560168" y="2759"/>
                </a:lnTo>
                <a:lnTo>
                  <a:pt x="1608689" y="693"/>
                </a:lnTo>
                <a:lnTo>
                  <a:pt x="1657562" y="0"/>
                </a:lnTo>
                <a:lnTo>
                  <a:pt x="1706435" y="693"/>
                </a:lnTo>
                <a:lnTo>
                  <a:pt x="1754956" y="2759"/>
                </a:lnTo>
                <a:lnTo>
                  <a:pt x="1803107" y="6180"/>
                </a:lnTo>
                <a:lnTo>
                  <a:pt x="1850868" y="10936"/>
                </a:lnTo>
                <a:lnTo>
                  <a:pt x="1898220" y="17008"/>
                </a:lnTo>
                <a:lnTo>
                  <a:pt x="1945143" y="24378"/>
                </a:lnTo>
                <a:lnTo>
                  <a:pt x="1991617" y="33025"/>
                </a:lnTo>
                <a:lnTo>
                  <a:pt x="2037625" y="42932"/>
                </a:lnTo>
                <a:lnTo>
                  <a:pt x="2083145" y="54078"/>
                </a:lnTo>
                <a:lnTo>
                  <a:pt x="2128158" y="66446"/>
                </a:lnTo>
                <a:lnTo>
                  <a:pt x="2172646" y="80015"/>
                </a:lnTo>
                <a:lnTo>
                  <a:pt x="2216588" y="94767"/>
                </a:lnTo>
                <a:lnTo>
                  <a:pt x="2259965" y="110683"/>
                </a:lnTo>
                <a:lnTo>
                  <a:pt x="2302758" y="127744"/>
                </a:lnTo>
                <a:lnTo>
                  <a:pt x="2344948" y="145930"/>
                </a:lnTo>
                <a:lnTo>
                  <a:pt x="2386514" y="165223"/>
                </a:lnTo>
                <a:lnTo>
                  <a:pt x="2427438" y="185603"/>
                </a:lnTo>
                <a:lnTo>
                  <a:pt x="2467700" y="207052"/>
                </a:lnTo>
                <a:lnTo>
                  <a:pt x="2507280" y="229551"/>
                </a:lnTo>
                <a:lnTo>
                  <a:pt x="2546160" y="253079"/>
                </a:lnTo>
                <a:lnTo>
                  <a:pt x="2584319" y="277619"/>
                </a:lnTo>
                <a:lnTo>
                  <a:pt x="2621739" y="303151"/>
                </a:lnTo>
                <a:lnTo>
                  <a:pt x="2658399" y="329657"/>
                </a:lnTo>
                <a:lnTo>
                  <a:pt x="2694281" y="357116"/>
                </a:lnTo>
                <a:lnTo>
                  <a:pt x="2729365" y="385511"/>
                </a:lnTo>
                <a:lnTo>
                  <a:pt x="2763631" y="414821"/>
                </a:lnTo>
                <a:lnTo>
                  <a:pt x="2797061" y="445029"/>
                </a:lnTo>
                <a:lnTo>
                  <a:pt x="2829634" y="476114"/>
                </a:lnTo>
                <a:lnTo>
                  <a:pt x="2861332" y="508059"/>
                </a:lnTo>
                <a:lnTo>
                  <a:pt x="2892134" y="540843"/>
                </a:lnTo>
                <a:lnTo>
                  <a:pt x="2922022" y="574448"/>
                </a:lnTo>
                <a:lnTo>
                  <a:pt x="2950975" y="608854"/>
                </a:lnTo>
                <a:lnTo>
                  <a:pt x="2978976" y="644043"/>
                </a:lnTo>
                <a:lnTo>
                  <a:pt x="3006003" y="679996"/>
                </a:lnTo>
                <a:lnTo>
                  <a:pt x="3032038" y="716693"/>
                </a:lnTo>
                <a:lnTo>
                  <a:pt x="3057061" y="754115"/>
                </a:lnTo>
                <a:lnTo>
                  <a:pt x="3081053" y="792244"/>
                </a:lnTo>
                <a:lnTo>
                  <a:pt x="3103994" y="831060"/>
                </a:lnTo>
                <a:lnTo>
                  <a:pt x="3125865" y="870545"/>
                </a:lnTo>
                <a:lnTo>
                  <a:pt x="3146647" y="910679"/>
                </a:lnTo>
                <a:lnTo>
                  <a:pt x="3166320" y="951442"/>
                </a:lnTo>
                <a:lnTo>
                  <a:pt x="3184864" y="992817"/>
                </a:lnTo>
                <a:lnTo>
                  <a:pt x="3202261" y="1034784"/>
                </a:lnTo>
                <a:lnTo>
                  <a:pt x="3218490" y="1077324"/>
                </a:lnTo>
                <a:lnTo>
                  <a:pt x="3233533" y="1120418"/>
                </a:lnTo>
                <a:lnTo>
                  <a:pt x="3247370" y="1164047"/>
                </a:lnTo>
                <a:lnTo>
                  <a:pt x="3259981" y="1208191"/>
                </a:lnTo>
                <a:lnTo>
                  <a:pt x="3271347" y="1252833"/>
                </a:lnTo>
                <a:lnTo>
                  <a:pt x="3281449" y="1297952"/>
                </a:lnTo>
                <a:lnTo>
                  <a:pt x="3290266" y="1343529"/>
                </a:lnTo>
                <a:lnTo>
                  <a:pt x="3297781" y="1389546"/>
                </a:lnTo>
                <a:lnTo>
                  <a:pt x="3303973" y="1435984"/>
                </a:lnTo>
                <a:lnTo>
                  <a:pt x="3308823" y="1482823"/>
                </a:lnTo>
                <a:lnTo>
                  <a:pt x="3312311" y="1530045"/>
                </a:lnTo>
                <a:lnTo>
                  <a:pt x="3314418" y="1577630"/>
                </a:lnTo>
                <a:lnTo>
                  <a:pt x="3315125" y="1625559"/>
                </a:lnTo>
                <a:lnTo>
                  <a:pt x="3314418" y="1673488"/>
                </a:lnTo>
                <a:lnTo>
                  <a:pt x="3312311" y="1721072"/>
                </a:lnTo>
                <a:lnTo>
                  <a:pt x="3308823" y="1768293"/>
                </a:lnTo>
                <a:lnTo>
                  <a:pt x="3303973" y="1815132"/>
                </a:lnTo>
                <a:lnTo>
                  <a:pt x="3297781" y="1861569"/>
                </a:lnTo>
                <a:lnTo>
                  <a:pt x="3290266" y="1907586"/>
                </a:lnTo>
                <a:lnTo>
                  <a:pt x="3281449" y="1953163"/>
                </a:lnTo>
                <a:lnTo>
                  <a:pt x="3271347" y="1998282"/>
                </a:lnTo>
                <a:lnTo>
                  <a:pt x="3259981" y="2042923"/>
                </a:lnTo>
                <a:lnTo>
                  <a:pt x="3247370" y="2087067"/>
                </a:lnTo>
                <a:lnTo>
                  <a:pt x="3233533" y="2130695"/>
                </a:lnTo>
                <a:lnTo>
                  <a:pt x="3218490" y="2173789"/>
                </a:lnTo>
                <a:lnTo>
                  <a:pt x="3202261" y="2216328"/>
                </a:lnTo>
                <a:lnTo>
                  <a:pt x="3184864" y="2258295"/>
                </a:lnTo>
                <a:lnTo>
                  <a:pt x="3166320" y="2299670"/>
                </a:lnTo>
                <a:lnTo>
                  <a:pt x="3146647" y="2340433"/>
                </a:lnTo>
                <a:lnTo>
                  <a:pt x="3125865" y="2380567"/>
                </a:lnTo>
                <a:lnTo>
                  <a:pt x="3103994" y="2420051"/>
                </a:lnTo>
                <a:lnTo>
                  <a:pt x="3081053" y="2458867"/>
                </a:lnTo>
                <a:lnTo>
                  <a:pt x="3057061" y="2496996"/>
                </a:lnTo>
                <a:lnTo>
                  <a:pt x="3032038" y="2534418"/>
                </a:lnTo>
                <a:lnTo>
                  <a:pt x="3006003" y="2571115"/>
                </a:lnTo>
                <a:lnTo>
                  <a:pt x="2978976" y="2607067"/>
                </a:lnTo>
                <a:lnTo>
                  <a:pt x="2950975" y="2642256"/>
                </a:lnTo>
                <a:lnTo>
                  <a:pt x="2922022" y="2676662"/>
                </a:lnTo>
                <a:lnTo>
                  <a:pt x="2892134" y="2710267"/>
                </a:lnTo>
                <a:lnTo>
                  <a:pt x="2861332" y="2743051"/>
                </a:lnTo>
                <a:lnTo>
                  <a:pt x="2829634" y="2774995"/>
                </a:lnTo>
                <a:lnTo>
                  <a:pt x="2797061" y="2806080"/>
                </a:lnTo>
                <a:lnTo>
                  <a:pt x="2763631" y="2836287"/>
                </a:lnTo>
                <a:lnTo>
                  <a:pt x="2729365" y="2865598"/>
                </a:lnTo>
                <a:lnTo>
                  <a:pt x="2694281" y="2893992"/>
                </a:lnTo>
                <a:lnTo>
                  <a:pt x="2658399" y="2921452"/>
                </a:lnTo>
                <a:lnTo>
                  <a:pt x="2621739" y="2947957"/>
                </a:lnTo>
                <a:lnTo>
                  <a:pt x="2584319" y="2973489"/>
                </a:lnTo>
                <a:lnTo>
                  <a:pt x="2546160" y="2998029"/>
                </a:lnTo>
                <a:lnTo>
                  <a:pt x="2507280" y="3021557"/>
                </a:lnTo>
                <a:lnTo>
                  <a:pt x="2467700" y="3044056"/>
                </a:lnTo>
                <a:lnTo>
                  <a:pt x="2427438" y="3065504"/>
                </a:lnTo>
                <a:lnTo>
                  <a:pt x="2386514" y="3085885"/>
                </a:lnTo>
                <a:lnTo>
                  <a:pt x="2344948" y="3105178"/>
                </a:lnTo>
                <a:lnTo>
                  <a:pt x="2302758" y="3123364"/>
                </a:lnTo>
                <a:lnTo>
                  <a:pt x="2259965" y="3140424"/>
                </a:lnTo>
                <a:lnTo>
                  <a:pt x="2216588" y="3156340"/>
                </a:lnTo>
                <a:lnTo>
                  <a:pt x="2172646" y="3171092"/>
                </a:lnTo>
                <a:lnTo>
                  <a:pt x="2128158" y="3184662"/>
                </a:lnTo>
                <a:lnTo>
                  <a:pt x="2083145" y="3197029"/>
                </a:lnTo>
                <a:lnTo>
                  <a:pt x="2037625" y="3208176"/>
                </a:lnTo>
                <a:lnTo>
                  <a:pt x="1991617" y="3218082"/>
                </a:lnTo>
                <a:lnTo>
                  <a:pt x="1945143" y="3226730"/>
                </a:lnTo>
                <a:lnTo>
                  <a:pt x="1898220" y="3234099"/>
                </a:lnTo>
                <a:lnTo>
                  <a:pt x="1850868" y="3240171"/>
                </a:lnTo>
                <a:lnTo>
                  <a:pt x="1803107" y="3244927"/>
                </a:lnTo>
                <a:lnTo>
                  <a:pt x="1754956" y="3248348"/>
                </a:lnTo>
                <a:lnTo>
                  <a:pt x="1706435" y="3250415"/>
                </a:lnTo>
                <a:lnTo>
                  <a:pt x="1657562" y="3251108"/>
                </a:lnTo>
                <a:lnTo>
                  <a:pt x="1608689" y="3250415"/>
                </a:lnTo>
                <a:lnTo>
                  <a:pt x="1560168" y="3248348"/>
                </a:lnTo>
                <a:lnTo>
                  <a:pt x="1512016" y="3244927"/>
                </a:lnTo>
                <a:lnTo>
                  <a:pt x="1464255" y="3240171"/>
                </a:lnTo>
                <a:lnTo>
                  <a:pt x="1416903" y="3234099"/>
                </a:lnTo>
                <a:lnTo>
                  <a:pt x="1369980" y="3226730"/>
                </a:lnTo>
                <a:lnTo>
                  <a:pt x="1323505" y="3218082"/>
                </a:lnTo>
                <a:lnTo>
                  <a:pt x="1277498" y="3208176"/>
                </a:lnTo>
                <a:lnTo>
                  <a:pt x="1231978" y="3197029"/>
                </a:lnTo>
                <a:lnTo>
                  <a:pt x="1186964" y="3184662"/>
                </a:lnTo>
                <a:lnTo>
                  <a:pt x="1142477" y="3171092"/>
                </a:lnTo>
                <a:lnTo>
                  <a:pt x="1098535" y="3156340"/>
                </a:lnTo>
                <a:lnTo>
                  <a:pt x="1055157" y="3140424"/>
                </a:lnTo>
                <a:lnTo>
                  <a:pt x="1012364" y="3123364"/>
                </a:lnTo>
                <a:lnTo>
                  <a:pt x="970174" y="3105178"/>
                </a:lnTo>
                <a:lnTo>
                  <a:pt x="928608" y="3085885"/>
                </a:lnTo>
                <a:lnTo>
                  <a:pt x="887684" y="3065504"/>
                </a:lnTo>
                <a:lnTo>
                  <a:pt x="847422" y="3044056"/>
                </a:lnTo>
                <a:lnTo>
                  <a:pt x="807842" y="3021557"/>
                </a:lnTo>
                <a:lnTo>
                  <a:pt x="768962" y="2998029"/>
                </a:lnTo>
                <a:lnTo>
                  <a:pt x="730803" y="2973489"/>
                </a:lnTo>
                <a:lnTo>
                  <a:pt x="693383" y="2947957"/>
                </a:lnTo>
                <a:lnTo>
                  <a:pt x="656723" y="2921452"/>
                </a:lnTo>
                <a:lnTo>
                  <a:pt x="620841" y="2893992"/>
                </a:lnTo>
                <a:lnTo>
                  <a:pt x="585757" y="2865598"/>
                </a:lnTo>
                <a:lnTo>
                  <a:pt x="551491" y="2836287"/>
                </a:lnTo>
                <a:lnTo>
                  <a:pt x="518062" y="2806080"/>
                </a:lnTo>
                <a:lnTo>
                  <a:pt x="485488" y="2774995"/>
                </a:lnTo>
                <a:lnTo>
                  <a:pt x="453791" y="2743051"/>
                </a:lnTo>
                <a:lnTo>
                  <a:pt x="422989" y="2710267"/>
                </a:lnTo>
                <a:lnTo>
                  <a:pt x="393101" y="2676662"/>
                </a:lnTo>
                <a:lnTo>
                  <a:pt x="364147" y="2642256"/>
                </a:lnTo>
                <a:lnTo>
                  <a:pt x="336147" y="2607067"/>
                </a:lnTo>
                <a:lnTo>
                  <a:pt x="309120" y="2571115"/>
                </a:lnTo>
                <a:lnTo>
                  <a:pt x="283085" y="2534418"/>
                </a:lnTo>
                <a:lnTo>
                  <a:pt x="258062" y="2496996"/>
                </a:lnTo>
                <a:lnTo>
                  <a:pt x="234070" y="2458867"/>
                </a:lnTo>
                <a:lnTo>
                  <a:pt x="211129" y="2420051"/>
                </a:lnTo>
                <a:lnTo>
                  <a:pt x="189258" y="2380567"/>
                </a:lnTo>
                <a:lnTo>
                  <a:pt x="168476" y="2340433"/>
                </a:lnTo>
                <a:lnTo>
                  <a:pt x="148803" y="2299670"/>
                </a:lnTo>
                <a:lnTo>
                  <a:pt x="130259" y="2258295"/>
                </a:lnTo>
                <a:lnTo>
                  <a:pt x="112862" y="2216328"/>
                </a:lnTo>
                <a:lnTo>
                  <a:pt x="96633" y="2173789"/>
                </a:lnTo>
                <a:lnTo>
                  <a:pt x="81590" y="2130695"/>
                </a:lnTo>
                <a:lnTo>
                  <a:pt x="67754" y="2087067"/>
                </a:lnTo>
                <a:lnTo>
                  <a:pt x="55143" y="2042923"/>
                </a:lnTo>
                <a:lnTo>
                  <a:pt x="43777" y="1998282"/>
                </a:lnTo>
                <a:lnTo>
                  <a:pt x="33675" y="1953163"/>
                </a:lnTo>
                <a:lnTo>
                  <a:pt x="24857" y="1907586"/>
                </a:lnTo>
                <a:lnTo>
                  <a:pt x="17343" y="1861569"/>
                </a:lnTo>
                <a:lnTo>
                  <a:pt x="11151" y="1815132"/>
                </a:lnTo>
                <a:lnTo>
                  <a:pt x="6301" y="1768293"/>
                </a:lnTo>
                <a:lnTo>
                  <a:pt x="2813" y="1721072"/>
                </a:lnTo>
                <a:lnTo>
                  <a:pt x="706" y="1673488"/>
                </a:lnTo>
                <a:lnTo>
                  <a:pt x="0" y="1625559"/>
                </a:lnTo>
                <a:close/>
              </a:path>
            </a:pathLst>
          </a:custGeom>
          <a:ln w="40428">
            <a:solidFill>
              <a:srgbClr val="007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8314753" y="5334165"/>
            <a:ext cx="63944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i="1">
                <a:solidFill>
                  <a:srgbClr val="355D7E"/>
                </a:solidFill>
                <a:latin typeface="Garamond"/>
                <a:cs typeface="Garamond"/>
              </a:rPr>
              <a:t>N </a:t>
            </a:r>
            <a:r>
              <a:rPr dirty="0" sz="1900">
                <a:solidFill>
                  <a:srgbClr val="355D7E"/>
                </a:solidFill>
                <a:latin typeface="Garamond"/>
                <a:cs typeface="Garamond"/>
              </a:rPr>
              <a:t>\</a:t>
            </a:r>
            <a:r>
              <a:rPr dirty="0" sz="1900" spc="-75">
                <a:solidFill>
                  <a:srgbClr val="355D7E"/>
                </a:solidFill>
                <a:latin typeface="Garamond"/>
                <a:cs typeface="Garamond"/>
              </a:rPr>
              <a:t> </a:t>
            </a:r>
            <a:r>
              <a:rPr dirty="0" sz="1900" i="1">
                <a:solidFill>
                  <a:srgbClr val="355D7E"/>
                </a:solidFill>
                <a:latin typeface="Garamond"/>
                <a:cs typeface="Garamond"/>
              </a:rPr>
              <a:t>S</a:t>
            </a:r>
            <a:endParaRPr sz="19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850" y="627138"/>
            <a:ext cx="51079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3.3 </a:t>
            </a:r>
            <a:r>
              <a:rPr dirty="0" sz="3200" spc="-10"/>
              <a:t>Graph reachability</a:t>
            </a:r>
            <a:r>
              <a:rPr dirty="0" sz="3200" spc="-50"/>
              <a:t> </a:t>
            </a:r>
            <a:r>
              <a:rPr dirty="0" sz="3200" spc="-10"/>
              <a:t>problem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524932" y="1756829"/>
            <a:ext cx="8974667" cy="130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4932" y="1748370"/>
            <a:ext cx="8928100" cy="139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5144" y="1775574"/>
            <a:ext cx="8873490" cy="1203960"/>
          </a:xfrm>
          <a:custGeom>
            <a:avLst/>
            <a:gdLst/>
            <a:ahLst/>
            <a:cxnLst/>
            <a:rect l="l" t="t" r="r" b="b"/>
            <a:pathLst>
              <a:path w="8873490" h="1203960">
                <a:moveTo>
                  <a:pt x="8672461" y="0"/>
                </a:moveTo>
                <a:lnTo>
                  <a:pt x="200634" y="0"/>
                </a:lnTo>
                <a:lnTo>
                  <a:pt x="154630" y="5298"/>
                </a:lnTo>
                <a:lnTo>
                  <a:pt x="112400" y="20392"/>
                </a:lnTo>
                <a:lnTo>
                  <a:pt x="75147" y="44077"/>
                </a:lnTo>
                <a:lnTo>
                  <a:pt x="44077" y="75147"/>
                </a:lnTo>
                <a:lnTo>
                  <a:pt x="20392" y="112400"/>
                </a:lnTo>
                <a:lnTo>
                  <a:pt x="5298" y="154630"/>
                </a:lnTo>
                <a:lnTo>
                  <a:pt x="0" y="200634"/>
                </a:lnTo>
                <a:lnTo>
                  <a:pt x="0" y="1003172"/>
                </a:lnTo>
                <a:lnTo>
                  <a:pt x="5298" y="1049176"/>
                </a:lnTo>
                <a:lnTo>
                  <a:pt x="20392" y="1091407"/>
                </a:lnTo>
                <a:lnTo>
                  <a:pt x="44077" y="1128659"/>
                </a:lnTo>
                <a:lnTo>
                  <a:pt x="75147" y="1159730"/>
                </a:lnTo>
                <a:lnTo>
                  <a:pt x="112400" y="1183414"/>
                </a:lnTo>
                <a:lnTo>
                  <a:pt x="154630" y="1198508"/>
                </a:lnTo>
                <a:lnTo>
                  <a:pt x="200634" y="1203807"/>
                </a:lnTo>
                <a:lnTo>
                  <a:pt x="8672461" y="1203807"/>
                </a:lnTo>
                <a:lnTo>
                  <a:pt x="8718465" y="1198508"/>
                </a:lnTo>
                <a:lnTo>
                  <a:pt x="8760695" y="1183414"/>
                </a:lnTo>
                <a:lnTo>
                  <a:pt x="8797948" y="1159730"/>
                </a:lnTo>
                <a:lnTo>
                  <a:pt x="8829019" y="1128659"/>
                </a:lnTo>
                <a:lnTo>
                  <a:pt x="8852703" y="1091407"/>
                </a:lnTo>
                <a:lnTo>
                  <a:pt x="8867797" y="1049176"/>
                </a:lnTo>
                <a:lnTo>
                  <a:pt x="8873096" y="1003172"/>
                </a:lnTo>
                <a:lnTo>
                  <a:pt x="8873096" y="200634"/>
                </a:lnTo>
                <a:lnTo>
                  <a:pt x="8867797" y="154630"/>
                </a:lnTo>
                <a:lnTo>
                  <a:pt x="8852703" y="112400"/>
                </a:lnTo>
                <a:lnTo>
                  <a:pt x="8829019" y="75147"/>
                </a:lnTo>
                <a:lnTo>
                  <a:pt x="8797948" y="44077"/>
                </a:lnTo>
                <a:lnTo>
                  <a:pt x="8760695" y="20392"/>
                </a:lnTo>
                <a:lnTo>
                  <a:pt x="8718465" y="5298"/>
                </a:lnTo>
                <a:lnTo>
                  <a:pt x="8672461" y="0"/>
                </a:lnTo>
                <a:close/>
              </a:path>
            </a:pathLst>
          </a:custGeom>
          <a:solidFill>
            <a:srgbClr val="C9CD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75144" y="1775574"/>
            <a:ext cx="8873490" cy="1203960"/>
          </a:xfrm>
          <a:custGeom>
            <a:avLst/>
            <a:gdLst/>
            <a:ahLst/>
            <a:cxnLst/>
            <a:rect l="l" t="t" r="r" b="b"/>
            <a:pathLst>
              <a:path w="8873490" h="1203960">
                <a:moveTo>
                  <a:pt x="0" y="200634"/>
                </a:moveTo>
                <a:lnTo>
                  <a:pt x="5298" y="154631"/>
                </a:lnTo>
                <a:lnTo>
                  <a:pt x="20392" y="112400"/>
                </a:lnTo>
                <a:lnTo>
                  <a:pt x="44077" y="75148"/>
                </a:lnTo>
                <a:lnTo>
                  <a:pt x="75147" y="44077"/>
                </a:lnTo>
                <a:lnTo>
                  <a:pt x="112400" y="20392"/>
                </a:lnTo>
                <a:lnTo>
                  <a:pt x="154631" y="5298"/>
                </a:lnTo>
                <a:lnTo>
                  <a:pt x="200634" y="0"/>
                </a:lnTo>
                <a:lnTo>
                  <a:pt x="8672465" y="0"/>
                </a:lnTo>
                <a:lnTo>
                  <a:pt x="8718470" y="5298"/>
                </a:lnTo>
                <a:lnTo>
                  <a:pt x="8760701" y="20392"/>
                </a:lnTo>
                <a:lnTo>
                  <a:pt x="8797954" y="44077"/>
                </a:lnTo>
                <a:lnTo>
                  <a:pt x="8829024" y="75148"/>
                </a:lnTo>
                <a:lnTo>
                  <a:pt x="8852708" y="112400"/>
                </a:lnTo>
                <a:lnTo>
                  <a:pt x="8867801" y="154631"/>
                </a:lnTo>
                <a:lnTo>
                  <a:pt x="8873100" y="200634"/>
                </a:lnTo>
                <a:lnTo>
                  <a:pt x="8873100" y="1003176"/>
                </a:lnTo>
                <a:lnTo>
                  <a:pt x="8867801" y="1049180"/>
                </a:lnTo>
                <a:lnTo>
                  <a:pt x="8852708" y="1091411"/>
                </a:lnTo>
                <a:lnTo>
                  <a:pt x="8829024" y="1128663"/>
                </a:lnTo>
                <a:lnTo>
                  <a:pt x="8797954" y="1159734"/>
                </a:lnTo>
                <a:lnTo>
                  <a:pt x="8760701" y="1183417"/>
                </a:lnTo>
                <a:lnTo>
                  <a:pt x="8718470" y="1198511"/>
                </a:lnTo>
                <a:lnTo>
                  <a:pt x="8672465" y="1203809"/>
                </a:lnTo>
                <a:lnTo>
                  <a:pt x="200634" y="1203809"/>
                </a:lnTo>
                <a:lnTo>
                  <a:pt x="154631" y="1198511"/>
                </a:lnTo>
                <a:lnTo>
                  <a:pt x="112400" y="1183417"/>
                </a:lnTo>
                <a:lnTo>
                  <a:pt x="75147" y="1159734"/>
                </a:lnTo>
                <a:lnTo>
                  <a:pt x="44077" y="1128663"/>
                </a:lnTo>
                <a:lnTo>
                  <a:pt x="20392" y="1091411"/>
                </a:lnTo>
                <a:lnTo>
                  <a:pt x="5298" y="1049180"/>
                </a:lnTo>
                <a:lnTo>
                  <a:pt x="0" y="1003176"/>
                </a:lnTo>
                <a:lnTo>
                  <a:pt x="0" y="200634"/>
                </a:lnTo>
                <a:close/>
              </a:path>
            </a:pathLst>
          </a:custGeom>
          <a:ln w="10611">
            <a:solidFill>
              <a:srgbClr val="A5AB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8238" y="1703600"/>
            <a:ext cx="8474710" cy="1195070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3803015">
              <a:lnSpc>
                <a:spcPct val="100000"/>
              </a:lnSpc>
              <a:spcBef>
                <a:spcPts val="844"/>
              </a:spcBef>
            </a:pPr>
            <a:r>
              <a:rPr dirty="0" sz="2200" spc="-45" b="1" i="1">
                <a:latin typeface="Garamond"/>
                <a:cs typeface="Garamond"/>
              </a:rPr>
              <a:t>Problem</a:t>
            </a:r>
            <a:endParaRPr sz="2200">
              <a:latin typeface="Garamond"/>
              <a:cs typeface="Garamond"/>
            </a:endParaRPr>
          </a:p>
          <a:p>
            <a:pPr marL="12700" marR="5080">
              <a:lnSpc>
                <a:spcPct val="100600"/>
              </a:lnSpc>
              <a:spcBef>
                <a:spcPts val="745"/>
              </a:spcBef>
            </a:pPr>
            <a:r>
              <a:rPr dirty="0" sz="2100" spc="-5">
                <a:latin typeface="Garamond"/>
                <a:cs typeface="Garamond"/>
              </a:rPr>
              <a:t>Given </a:t>
            </a:r>
            <a:r>
              <a:rPr dirty="0" sz="2100" spc="5">
                <a:latin typeface="Garamond"/>
                <a:cs typeface="Garamond"/>
              </a:rPr>
              <a:t>a </a:t>
            </a:r>
            <a:r>
              <a:rPr dirty="0" sz="2100" spc="0">
                <a:latin typeface="Garamond"/>
                <a:cs typeface="Garamond"/>
              </a:rPr>
              <a:t>directed </a:t>
            </a:r>
            <a:r>
              <a:rPr dirty="0" sz="2100" spc="10">
                <a:latin typeface="Garamond"/>
                <a:cs typeface="Garamond"/>
              </a:rPr>
              <a:t>graph </a:t>
            </a:r>
            <a:r>
              <a:rPr dirty="0" sz="2100" spc="15" i="1">
                <a:latin typeface="Garamond"/>
                <a:cs typeface="Garamond"/>
              </a:rPr>
              <a:t>G </a:t>
            </a:r>
            <a:r>
              <a:rPr dirty="0" sz="2100" spc="15">
                <a:latin typeface="Garamond"/>
                <a:cs typeface="Garamond"/>
              </a:rPr>
              <a:t>= </a:t>
            </a:r>
            <a:r>
              <a:rPr dirty="0" sz="2100" spc="0">
                <a:latin typeface="Garamond"/>
                <a:cs typeface="Garamond"/>
              </a:rPr>
              <a:t>(</a:t>
            </a:r>
            <a:r>
              <a:rPr dirty="0" sz="2100" spc="0" i="1">
                <a:latin typeface="Garamond"/>
                <a:cs typeface="Garamond"/>
              </a:rPr>
              <a:t>N</a:t>
            </a:r>
            <a:r>
              <a:rPr dirty="0" sz="2100" spc="0">
                <a:latin typeface="Garamond"/>
                <a:cs typeface="Garamond"/>
              </a:rPr>
              <a:t>, </a:t>
            </a:r>
            <a:r>
              <a:rPr dirty="0" sz="2100" spc="5" i="1">
                <a:latin typeface="Garamond"/>
                <a:cs typeface="Garamond"/>
              </a:rPr>
              <a:t>A</a:t>
            </a:r>
            <a:r>
              <a:rPr dirty="0" sz="2100" spc="5">
                <a:latin typeface="Garamond"/>
                <a:cs typeface="Garamond"/>
              </a:rPr>
              <a:t>) and a node </a:t>
            </a:r>
            <a:r>
              <a:rPr dirty="0" sz="2100" spc="0" i="1">
                <a:latin typeface="Garamond"/>
                <a:cs typeface="Garamond"/>
              </a:rPr>
              <a:t>s</a:t>
            </a:r>
            <a:r>
              <a:rPr dirty="0" sz="2100" spc="0">
                <a:latin typeface="Garamond"/>
                <a:cs typeface="Garamond"/>
              </a:rPr>
              <a:t>, </a:t>
            </a:r>
            <a:r>
              <a:rPr dirty="0" sz="2100" spc="10">
                <a:latin typeface="Garamond"/>
                <a:cs typeface="Garamond"/>
              </a:rPr>
              <a:t>determine </a:t>
            </a:r>
            <a:r>
              <a:rPr dirty="0" sz="2100" spc="0">
                <a:latin typeface="Garamond"/>
                <a:cs typeface="Garamond"/>
              </a:rPr>
              <a:t>all </a:t>
            </a:r>
            <a:r>
              <a:rPr dirty="0" sz="2100" spc="5">
                <a:latin typeface="Garamond"/>
                <a:cs typeface="Garamond"/>
              </a:rPr>
              <a:t>the nodes </a:t>
            </a:r>
            <a:r>
              <a:rPr dirty="0" sz="2100" spc="0">
                <a:latin typeface="Garamond"/>
                <a:cs typeface="Garamond"/>
              </a:rPr>
              <a:t>that are  reachable </a:t>
            </a:r>
            <a:r>
              <a:rPr dirty="0" sz="2100" spc="5">
                <a:latin typeface="Garamond"/>
                <a:cs typeface="Garamond"/>
              </a:rPr>
              <a:t>from</a:t>
            </a:r>
            <a:r>
              <a:rPr dirty="0" sz="2100" spc="-25">
                <a:latin typeface="Garamond"/>
                <a:cs typeface="Garamond"/>
              </a:rPr>
              <a:t> </a:t>
            </a:r>
            <a:r>
              <a:rPr dirty="0" sz="2100" spc="0" i="1">
                <a:latin typeface="Garamond"/>
                <a:cs typeface="Garamond"/>
              </a:rPr>
              <a:t>s</a:t>
            </a:r>
            <a:r>
              <a:rPr dirty="0" sz="2100" spc="0">
                <a:latin typeface="Garamond"/>
                <a:cs typeface="Garamond"/>
              </a:rPr>
              <a:t>.</a:t>
            </a:r>
            <a:endParaRPr sz="2100">
              <a:latin typeface="Garamond"/>
              <a:cs typeface="Garamon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40451" y="4741240"/>
            <a:ext cx="81280" cy="1243330"/>
          </a:xfrm>
          <a:custGeom>
            <a:avLst/>
            <a:gdLst/>
            <a:ahLst/>
            <a:cxnLst/>
            <a:rect l="l" t="t" r="r" b="b"/>
            <a:pathLst>
              <a:path w="81279" h="1243329">
                <a:moveTo>
                  <a:pt x="0" y="1161300"/>
                </a:moveTo>
                <a:lnTo>
                  <a:pt x="38011" y="1243317"/>
                </a:lnTo>
                <a:lnTo>
                  <a:pt x="80822" y="1163700"/>
                </a:lnTo>
                <a:lnTo>
                  <a:pt x="45377" y="1162646"/>
                </a:lnTo>
                <a:lnTo>
                  <a:pt x="45385" y="1162354"/>
                </a:lnTo>
                <a:lnTo>
                  <a:pt x="35445" y="1162354"/>
                </a:lnTo>
                <a:lnTo>
                  <a:pt x="0" y="1161300"/>
                </a:lnTo>
                <a:close/>
              </a:path>
              <a:path w="81279" h="1243329">
                <a:moveTo>
                  <a:pt x="70104" y="0"/>
                </a:moveTo>
                <a:lnTo>
                  <a:pt x="35445" y="1162354"/>
                </a:lnTo>
                <a:lnTo>
                  <a:pt x="45385" y="1162354"/>
                </a:lnTo>
                <a:lnTo>
                  <a:pt x="80022" y="292"/>
                </a:lnTo>
                <a:lnTo>
                  <a:pt x="701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546453" y="4271247"/>
            <a:ext cx="18669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92897" y="4252874"/>
            <a:ext cx="515620" cy="495300"/>
          </a:xfrm>
          <a:custGeom>
            <a:avLst/>
            <a:gdLst/>
            <a:ahLst/>
            <a:cxnLst/>
            <a:rect l="l" t="t" r="r" b="b"/>
            <a:pathLst>
              <a:path w="515619" h="495300">
                <a:moveTo>
                  <a:pt x="0" y="247623"/>
                </a:moveTo>
                <a:lnTo>
                  <a:pt x="4152" y="203112"/>
                </a:lnTo>
                <a:lnTo>
                  <a:pt x="16124" y="161219"/>
                </a:lnTo>
                <a:lnTo>
                  <a:pt x="35187" y="122643"/>
                </a:lnTo>
                <a:lnTo>
                  <a:pt x="60614" y="88082"/>
                </a:lnTo>
                <a:lnTo>
                  <a:pt x="91677" y="58237"/>
                </a:lnTo>
                <a:lnTo>
                  <a:pt x="127648" y="33807"/>
                </a:lnTo>
                <a:lnTo>
                  <a:pt x="167799" y="15491"/>
                </a:lnTo>
                <a:lnTo>
                  <a:pt x="211402" y="3989"/>
                </a:lnTo>
                <a:lnTo>
                  <a:pt x="257730" y="0"/>
                </a:lnTo>
                <a:lnTo>
                  <a:pt x="304057" y="3989"/>
                </a:lnTo>
                <a:lnTo>
                  <a:pt x="347660" y="15491"/>
                </a:lnTo>
                <a:lnTo>
                  <a:pt x="387811" y="33807"/>
                </a:lnTo>
                <a:lnTo>
                  <a:pt x="423783" y="58237"/>
                </a:lnTo>
                <a:lnTo>
                  <a:pt x="454846" y="88082"/>
                </a:lnTo>
                <a:lnTo>
                  <a:pt x="480273" y="122643"/>
                </a:lnTo>
                <a:lnTo>
                  <a:pt x="499337" y="161219"/>
                </a:lnTo>
                <a:lnTo>
                  <a:pt x="511309" y="203112"/>
                </a:lnTo>
                <a:lnTo>
                  <a:pt x="515461" y="247623"/>
                </a:lnTo>
                <a:lnTo>
                  <a:pt x="511309" y="292133"/>
                </a:lnTo>
                <a:lnTo>
                  <a:pt x="499337" y="334027"/>
                </a:lnTo>
                <a:lnTo>
                  <a:pt x="480273" y="372603"/>
                </a:lnTo>
                <a:lnTo>
                  <a:pt x="454846" y="407164"/>
                </a:lnTo>
                <a:lnTo>
                  <a:pt x="423783" y="437009"/>
                </a:lnTo>
                <a:lnTo>
                  <a:pt x="387811" y="461439"/>
                </a:lnTo>
                <a:lnTo>
                  <a:pt x="347660" y="479755"/>
                </a:lnTo>
                <a:lnTo>
                  <a:pt x="304057" y="491257"/>
                </a:lnTo>
                <a:lnTo>
                  <a:pt x="257730" y="495247"/>
                </a:lnTo>
                <a:lnTo>
                  <a:pt x="211402" y="491257"/>
                </a:lnTo>
                <a:lnTo>
                  <a:pt x="167799" y="479755"/>
                </a:lnTo>
                <a:lnTo>
                  <a:pt x="127648" y="461439"/>
                </a:lnTo>
                <a:lnTo>
                  <a:pt x="91677" y="437009"/>
                </a:lnTo>
                <a:lnTo>
                  <a:pt x="60614" y="407164"/>
                </a:lnTo>
                <a:lnTo>
                  <a:pt x="35187" y="372603"/>
                </a:lnTo>
                <a:lnTo>
                  <a:pt x="16124" y="334027"/>
                </a:lnTo>
                <a:lnTo>
                  <a:pt x="4152" y="292133"/>
                </a:lnTo>
                <a:lnTo>
                  <a:pt x="0" y="247623"/>
                </a:lnTo>
                <a:close/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316385" y="4261138"/>
            <a:ext cx="18669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0">
                <a:latin typeface="Times New Roman"/>
                <a:cs typeface="Times New Roman"/>
              </a:rPr>
              <a:t>3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42623" y="4242777"/>
            <a:ext cx="515620" cy="495300"/>
          </a:xfrm>
          <a:custGeom>
            <a:avLst/>
            <a:gdLst/>
            <a:ahLst/>
            <a:cxnLst/>
            <a:rect l="l" t="t" r="r" b="b"/>
            <a:pathLst>
              <a:path w="515620" h="495300">
                <a:moveTo>
                  <a:pt x="0" y="247623"/>
                </a:moveTo>
                <a:lnTo>
                  <a:pt x="4152" y="203112"/>
                </a:lnTo>
                <a:lnTo>
                  <a:pt x="16124" y="161219"/>
                </a:lnTo>
                <a:lnTo>
                  <a:pt x="35187" y="122643"/>
                </a:lnTo>
                <a:lnTo>
                  <a:pt x="60615" y="88082"/>
                </a:lnTo>
                <a:lnTo>
                  <a:pt x="91678" y="58237"/>
                </a:lnTo>
                <a:lnTo>
                  <a:pt x="127649" y="33807"/>
                </a:lnTo>
                <a:lnTo>
                  <a:pt x="167800" y="15491"/>
                </a:lnTo>
                <a:lnTo>
                  <a:pt x="211403" y="3989"/>
                </a:lnTo>
                <a:lnTo>
                  <a:pt x="257731" y="0"/>
                </a:lnTo>
                <a:lnTo>
                  <a:pt x="304058" y="3989"/>
                </a:lnTo>
                <a:lnTo>
                  <a:pt x="347661" y="15491"/>
                </a:lnTo>
                <a:lnTo>
                  <a:pt x="387813" y="33807"/>
                </a:lnTo>
                <a:lnTo>
                  <a:pt x="423784" y="58237"/>
                </a:lnTo>
                <a:lnTo>
                  <a:pt x="454847" y="88082"/>
                </a:lnTo>
                <a:lnTo>
                  <a:pt x="480274" y="122643"/>
                </a:lnTo>
                <a:lnTo>
                  <a:pt x="499338" y="161219"/>
                </a:lnTo>
                <a:lnTo>
                  <a:pt x="511310" y="203112"/>
                </a:lnTo>
                <a:lnTo>
                  <a:pt x="515462" y="247623"/>
                </a:lnTo>
                <a:lnTo>
                  <a:pt x="511310" y="292133"/>
                </a:lnTo>
                <a:lnTo>
                  <a:pt x="499338" y="334027"/>
                </a:lnTo>
                <a:lnTo>
                  <a:pt x="480274" y="372603"/>
                </a:lnTo>
                <a:lnTo>
                  <a:pt x="454847" y="407164"/>
                </a:lnTo>
                <a:lnTo>
                  <a:pt x="423784" y="437009"/>
                </a:lnTo>
                <a:lnTo>
                  <a:pt x="387813" y="461439"/>
                </a:lnTo>
                <a:lnTo>
                  <a:pt x="347661" y="479755"/>
                </a:lnTo>
                <a:lnTo>
                  <a:pt x="304058" y="491257"/>
                </a:lnTo>
                <a:lnTo>
                  <a:pt x="257731" y="495247"/>
                </a:lnTo>
                <a:lnTo>
                  <a:pt x="211403" y="491257"/>
                </a:lnTo>
                <a:lnTo>
                  <a:pt x="167800" y="479755"/>
                </a:lnTo>
                <a:lnTo>
                  <a:pt x="127649" y="461439"/>
                </a:lnTo>
                <a:lnTo>
                  <a:pt x="91678" y="437009"/>
                </a:lnTo>
                <a:lnTo>
                  <a:pt x="60615" y="407164"/>
                </a:lnTo>
                <a:lnTo>
                  <a:pt x="35187" y="372603"/>
                </a:lnTo>
                <a:lnTo>
                  <a:pt x="16124" y="334027"/>
                </a:lnTo>
                <a:lnTo>
                  <a:pt x="4152" y="292133"/>
                </a:lnTo>
                <a:lnTo>
                  <a:pt x="0" y="247623"/>
                </a:lnTo>
                <a:close/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466795" y="4251028"/>
            <a:ext cx="18669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0">
                <a:latin typeface="Times New Roman"/>
                <a:cs typeface="Times New Roman"/>
              </a:rPr>
              <a:t>2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93033" y="4232668"/>
            <a:ext cx="515620" cy="495300"/>
          </a:xfrm>
          <a:custGeom>
            <a:avLst/>
            <a:gdLst/>
            <a:ahLst/>
            <a:cxnLst/>
            <a:rect l="l" t="t" r="r" b="b"/>
            <a:pathLst>
              <a:path w="515620" h="495300">
                <a:moveTo>
                  <a:pt x="0" y="247623"/>
                </a:moveTo>
                <a:lnTo>
                  <a:pt x="4152" y="203112"/>
                </a:lnTo>
                <a:lnTo>
                  <a:pt x="16124" y="161219"/>
                </a:lnTo>
                <a:lnTo>
                  <a:pt x="35187" y="122643"/>
                </a:lnTo>
                <a:lnTo>
                  <a:pt x="60615" y="88082"/>
                </a:lnTo>
                <a:lnTo>
                  <a:pt x="91678" y="58237"/>
                </a:lnTo>
                <a:lnTo>
                  <a:pt x="127649" y="33807"/>
                </a:lnTo>
                <a:lnTo>
                  <a:pt x="167800" y="15491"/>
                </a:lnTo>
                <a:lnTo>
                  <a:pt x="211403" y="3989"/>
                </a:lnTo>
                <a:lnTo>
                  <a:pt x="257731" y="0"/>
                </a:lnTo>
                <a:lnTo>
                  <a:pt x="304058" y="3989"/>
                </a:lnTo>
                <a:lnTo>
                  <a:pt x="347661" y="15491"/>
                </a:lnTo>
                <a:lnTo>
                  <a:pt x="387813" y="33807"/>
                </a:lnTo>
                <a:lnTo>
                  <a:pt x="423784" y="58237"/>
                </a:lnTo>
                <a:lnTo>
                  <a:pt x="454847" y="88082"/>
                </a:lnTo>
                <a:lnTo>
                  <a:pt x="480274" y="122643"/>
                </a:lnTo>
                <a:lnTo>
                  <a:pt x="499338" y="161219"/>
                </a:lnTo>
                <a:lnTo>
                  <a:pt x="511310" y="203112"/>
                </a:lnTo>
                <a:lnTo>
                  <a:pt x="515462" y="247623"/>
                </a:lnTo>
                <a:lnTo>
                  <a:pt x="511310" y="292133"/>
                </a:lnTo>
                <a:lnTo>
                  <a:pt x="499338" y="334027"/>
                </a:lnTo>
                <a:lnTo>
                  <a:pt x="480274" y="372603"/>
                </a:lnTo>
                <a:lnTo>
                  <a:pt x="454847" y="407164"/>
                </a:lnTo>
                <a:lnTo>
                  <a:pt x="423784" y="437009"/>
                </a:lnTo>
                <a:lnTo>
                  <a:pt x="387813" y="461439"/>
                </a:lnTo>
                <a:lnTo>
                  <a:pt x="347661" y="479755"/>
                </a:lnTo>
                <a:lnTo>
                  <a:pt x="304058" y="491257"/>
                </a:lnTo>
                <a:lnTo>
                  <a:pt x="257731" y="495247"/>
                </a:lnTo>
                <a:lnTo>
                  <a:pt x="211403" y="491257"/>
                </a:lnTo>
                <a:lnTo>
                  <a:pt x="167800" y="479755"/>
                </a:lnTo>
                <a:lnTo>
                  <a:pt x="127649" y="461439"/>
                </a:lnTo>
                <a:lnTo>
                  <a:pt x="91678" y="437009"/>
                </a:lnTo>
                <a:lnTo>
                  <a:pt x="60615" y="407164"/>
                </a:lnTo>
                <a:lnTo>
                  <a:pt x="35187" y="372603"/>
                </a:lnTo>
                <a:lnTo>
                  <a:pt x="16124" y="334027"/>
                </a:lnTo>
                <a:lnTo>
                  <a:pt x="4152" y="292133"/>
                </a:lnTo>
                <a:lnTo>
                  <a:pt x="0" y="247623"/>
                </a:lnTo>
                <a:close/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416262" y="5999558"/>
            <a:ext cx="18669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0">
                <a:latin typeface="Times New Roman"/>
                <a:cs typeface="Times New Roman"/>
              </a:rPr>
              <a:t>5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42487" y="5981191"/>
            <a:ext cx="515620" cy="495300"/>
          </a:xfrm>
          <a:custGeom>
            <a:avLst/>
            <a:gdLst/>
            <a:ahLst/>
            <a:cxnLst/>
            <a:rect l="l" t="t" r="r" b="b"/>
            <a:pathLst>
              <a:path w="515620" h="495300">
                <a:moveTo>
                  <a:pt x="0" y="247623"/>
                </a:moveTo>
                <a:lnTo>
                  <a:pt x="4152" y="203112"/>
                </a:lnTo>
                <a:lnTo>
                  <a:pt x="16124" y="161219"/>
                </a:lnTo>
                <a:lnTo>
                  <a:pt x="35187" y="122643"/>
                </a:lnTo>
                <a:lnTo>
                  <a:pt x="60615" y="88082"/>
                </a:lnTo>
                <a:lnTo>
                  <a:pt x="91678" y="58237"/>
                </a:lnTo>
                <a:lnTo>
                  <a:pt x="127649" y="33807"/>
                </a:lnTo>
                <a:lnTo>
                  <a:pt x="167800" y="15491"/>
                </a:lnTo>
                <a:lnTo>
                  <a:pt x="211403" y="3989"/>
                </a:lnTo>
                <a:lnTo>
                  <a:pt x="257731" y="0"/>
                </a:lnTo>
                <a:lnTo>
                  <a:pt x="304058" y="3989"/>
                </a:lnTo>
                <a:lnTo>
                  <a:pt x="347661" y="15491"/>
                </a:lnTo>
                <a:lnTo>
                  <a:pt x="387813" y="33807"/>
                </a:lnTo>
                <a:lnTo>
                  <a:pt x="423784" y="58237"/>
                </a:lnTo>
                <a:lnTo>
                  <a:pt x="454847" y="88082"/>
                </a:lnTo>
                <a:lnTo>
                  <a:pt x="480274" y="122643"/>
                </a:lnTo>
                <a:lnTo>
                  <a:pt x="499338" y="161219"/>
                </a:lnTo>
                <a:lnTo>
                  <a:pt x="511310" y="203112"/>
                </a:lnTo>
                <a:lnTo>
                  <a:pt x="515462" y="247623"/>
                </a:lnTo>
                <a:lnTo>
                  <a:pt x="511310" y="292133"/>
                </a:lnTo>
                <a:lnTo>
                  <a:pt x="499338" y="334027"/>
                </a:lnTo>
                <a:lnTo>
                  <a:pt x="480274" y="372603"/>
                </a:lnTo>
                <a:lnTo>
                  <a:pt x="454847" y="407164"/>
                </a:lnTo>
                <a:lnTo>
                  <a:pt x="423784" y="437009"/>
                </a:lnTo>
                <a:lnTo>
                  <a:pt x="387813" y="461439"/>
                </a:lnTo>
                <a:lnTo>
                  <a:pt x="347661" y="479755"/>
                </a:lnTo>
                <a:lnTo>
                  <a:pt x="304058" y="491257"/>
                </a:lnTo>
                <a:lnTo>
                  <a:pt x="257731" y="495247"/>
                </a:lnTo>
                <a:lnTo>
                  <a:pt x="211403" y="491257"/>
                </a:lnTo>
                <a:lnTo>
                  <a:pt x="167800" y="479755"/>
                </a:lnTo>
                <a:lnTo>
                  <a:pt x="127649" y="461439"/>
                </a:lnTo>
                <a:lnTo>
                  <a:pt x="91678" y="437009"/>
                </a:lnTo>
                <a:lnTo>
                  <a:pt x="60615" y="407164"/>
                </a:lnTo>
                <a:lnTo>
                  <a:pt x="35187" y="372603"/>
                </a:lnTo>
                <a:lnTo>
                  <a:pt x="16124" y="334027"/>
                </a:lnTo>
                <a:lnTo>
                  <a:pt x="4152" y="292133"/>
                </a:lnTo>
                <a:lnTo>
                  <a:pt x="0" y="247623"/>
                </a:lnTo>
                <a:close/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506016" y="6009665"/>
            <a:ext cx="18669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0">
                <a:latin typeface="Times New Roman"/>
                <a:cs typeface="Times New Roman"/>
              </a:rPr>
              <a:t>4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32255" y="5991301"/>
            <a:ext cx="515620" cy="495300"/>
          </a:xfrm>
          <a:custGeom>
            <a:avLst/>
            <a:gdLst/>
            <a:ahLst/>
            <a:cxnLst/>
            <a:rect l="l" t="t" r="r" b="b"/>
            <a:pathLst>
              <a:path w="515619" h="495300">
                <a:moveTo>
                  <a:pt x="0" y="247623"/>
                </a:moveTo>
                <a:lnTo>
                  <a:pt x="4152" y="203112"/>
                </a:lnTo>
                <a:lnTo>
                  <a:pt x="16124" y="161219"/>
                </a:lnTo>
                <a:lnTo>
                  <a:pt x="35187" y="122643"/>
                </a:lnTo>
                <a:lnTo>
                  <a:pt x="60615" y="88082"/>
                </a:lnTo>
                <a:lnTo>
                  <a:pt x="91678" y="58237"/>
                </a:lnTo>
                <a:lnTo>
                  <a:pt x="127649" y="33807"/>
                </a:lnTo>
                <a:lnTo>
                  <a:pt x="167800" y="15491"/>
                </a:lnTo>
                <a:lnTo>
                  <a:pt x="211403" y="3989"/>
                </a:lnTo>
                <a:lnTo>
                  <a:pt x="257731" y="0"/>
                </a:lnTo>
                <a:lnTo>
                  <a:pt x="304058" y="3989"/>
                </a:lnTo>
                <a:lnTo>
                  <a:pt x="347661" y="15491"/>
                </a:lnTo>
                <a:lnTo>
                  <a:pt x="387813" y="33807"/>
                </a:lnTo>
                <a:lnTo>
                  <a:pt x="423784" y="58237"/>
                </a:lnTo>
                <a:lnTo>
                  <a:pt x="454847" y="88082"/>
                </a:lnTo>
                <a:lnTo>
                  <a:pt x="480274" y="122643"/>
                </a:lnTo>
                <a:lnTo>
                  <a:pt x="499338" y="161219"/>
                </a:lnTo>
                <a:lnTo>
                  <a:pt x="511310" y="203112"/>
                </a:lnTo>
                <a:lnTo>
                  <a:pt x="515462" y="247623"/>
                </a:lnTo>
                <a:lnTo>
                  <a:pt x="511310" y="292133"/>
                </a:lnTo>
                <a:lnTo>
                  <a:pt x="499338" y="334027"/>
                </a:lnTo>
                <a:lnTo>
                  <a:pt x="480274" y="372603"/>
                </a:lnTo>
                <a:lnTo>
                  <a:pt x="454847" y="407164"/>
                </a:lnTo>
                <a:lnTo>
                  <a:pt x="423784" y="437009"/>
                </a:lnTo>
                <a:lnTo>
                  <a:pt x="387813" y="461439"/>
                </a:lnTo>
                <a:lnTo>
                  <a:pt x="347661" y="479755"/>
                </a:lnTo>
                <a:lnTo>
                  <a:pt x="304058" y="491257"/>
                </a:lnTo>
                <a:lnTo>
                  <a:pt x="257731" y="495247"/>
                </a:lnTo>
                <a:lnTo>
                  <a:pt x="211403" y="491257"/>
                </a:lnTo>
                <a:lnTo>
                  <a:pt x="167800" y="479755"/>
                </a:lnTo>
                <a:lnTo>
                  <a:pt x="127649" y="461439"/>
                </a:lnTo>
                <a:lnTo>
                  <a:pt x="91678" y="437009"/>
                </a:lnTo>
                <a:lnTo>
                  <a:pt x="60615" y="407164"/>
                </a:lnTo>
                <a:lnTo>
                  <a:pt x="35187" y="372603"/>
                </a:lnTo>
                <a:lnTo>
                  <a:pt x="16124" y="334027"/>
                </a:lnTo>
                <a:lnTo>
                  <a:pt x="4152" y="292133"/>
                </a:lnTo>
                <a:lnTo>
                  <a:pt x="0" y="247623"/>
                </a:lnTo>
                <a:close/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316385" y="5999558"/>
            <a:ext cx="18669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0">
                <a:latin typeface="Times New Roman"/>
                <a:cs typeface="Times New Roman"/>
              </a:rPr>
              <a:t>6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42623" y="5981191"/>
            <a:ext cx="515620" cy="495300"/>
          </a:xfrm>
          <a:custGeom>
            <a:avLst/>
            <a:gdLst/>
            <a:ahLst/>
            <a:cxnLst/>
            <a:rect l="l" t="t" r="r" b="b"/>
            <a:pathLst>
              <a:path w="515620" h="495300">
                <a:moveTo>
                  <a:pt x="0" y="247623"/>
                </a:moveTo>
                <a:lnTo>
                  <a:pt x="4152" y="203112"/>
                </a:lnTo>
                <a:lnTo>
                  <a:pt x="16124" y="161219"/>
                </a:lnTo>
                <a:lnTo>
                  <a:pt x="35187" y="122643"/>
                </a:lnTo>
                <a:lnTo>
                  <a:pt x="60615" y="88082"/>
                </a:lnTo>
                <a:lnTo>
                  <a:pt x="91678" y="58237"/>
                </a:lnTo>
                <a:lnTo>
                  <a:pt x="127649" y="33807"/>
                </a:lnTo>
                <a:lnTo>
                  <a:pt x="167800" y="15491"/>
                </a:lnTo>
                <a:lnTo>
                  <a:pt x="211403" y="3989"/>
                </a:lnTo>
                <a:lnTo>
                  <a:pt x="257731" y="0"/>
                </a:lnTo>
                <a:lnTo>
                  <a:pt x="304058" y="3989"/>
                </a:lnTo>
                <a:lnTo>
                  <a:pt x="347661" y="15491"/>
                </a:lnTo>
                <a:lnTo>
                  <a:pt x="387813" y="33807"/>
                </a:lnTo>
                <a:lnTo>
                  <a:pt x="423784" y="58237"/>
                </a:lnTo>
                <a:lnTo>
                  <a:pt x="454847" y="88082"/>
                </a:lnTo>
                <a:lnTo>
                  <a:pt x="480274" y="122643"/>
                </a:lnTo>
                <a:lnTo>
                  <a:pt x="499338" y="161219"/>
                </a:lnTo>
                <a:lnTo>
                  <a:pt x="511310" y="203112"/>
                </a:lnTo>
                <a:lnTo>
                  <a:pt x="515462" y="247623"/>
                </a:lnTo>
                <a:lnTo>
                  <a:pt x="511310" y="292133"/>
                </a:lnTo>
                <a:lnTo>
                  <a:pt x="499338" y="334027"/>
                </a:lnTo>
                <a:lnTo>
                  <a:pt x="480274" y="372603"/>
                </a:lnTo>
                <a:lnTo>
                  <a:pt x="454847" y="407164"/>
                </a:lnTo>
                <a:lnTo>
                  <a:pt x="423784" y="437009"/>
                </a:lnTo>
                <a:lnTo>
                  <a:pt x="387813" y="461439"/>
                </a:lnTo>
                <a:lnTo>
                  <a:pt x="347661" y="479755"/>
                </a:lnTo>
                <a:lnTo>
                  <a:pt x="304058" y="491257"/>
                </a:lnTo>
                <a:lnTo>
                  <a:pt x="257731" y="495247"/>
                </a:lnTo>
                <a:lnTo>
                  <a:pt x="211403" y="491257"/>
                </a:lnTo>
                <a:lnTo>
                  <a:pt x="167800" y="479755"/>
                </a:lnTo>
                <a:lnTo>
                  <a:pt x="127649" y="461439"/>
                </a:lnTo>
                <a:lnTo>
                  <a:pt x="91678" y="437009"/>
                </a:lnTo>
                <a:lnTo>
                  <a:pt x="60615" y="407164"/>
                </a:lnTo>
                <a:lnTo>
                  <a:pt x="35187" y="372603"/>
                </a:lnTo>
                <a:lnTo>
                  <a:pt x="16124" y="334027"/>
                </a:lnTo>
                <a:lnTo>
                  <a:pt x="4152" y="292133"/>
                </a:lnTo>
                <a:lnTo>
                  <a:pt x="0" y="247623"/>
                </a:lnTo>
                <a:close/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894878" y="4470082"/>
            <a:ext cx="1415415" cy="81280"/>
          </a:xfrm>
          <a:custGeom>
            <a:avLst/>
            <a:gdLst/>
            <a:ahLst/>
            <a:cxnLst/>
            <a:rect l="l" t="t" r="r" b="b"/>
            <a:pathLst>
              <a:path w="1415414" h="81279">
                <a:moveTo>
                  <a:pt x="12" y="33883"/>
                </a:moveTo>
                <a:lnTo>
                  <a:pt x="0" y="43814"/>
                </a:lnTo>
                <a:lnTo>
                  <a:pt x="1334134" y="45402"/>
                </a:lnTo>
                <a:lnTo>
                  <a:pt x="1334084" y="80860"/>
                </a:lnTo>
                <a:lnTo>
                  <a:pt x="1414995" y="40525"/>
                </a:lnTo>
                <a:lnTo>
                  <a:pt x="1404916" y="35471"/>
                </a:lnTo>
                <a:lnTo>
                  <a:pt x="1334147" y="35471"/>
                </a:lnTo>
                <a:lnTo>
                  <a:pt x="12" y="33883"/>
                </a:lnTo>
                <a:close/>
              </a:path>
              <a:path w="1415414" h="81279">
                <a:moveTo>
                  <a:pt x="1334185" y="0"/>
                </a:moveTo>
                <a:lnTo>
                  <a:pt x="1334147" y="35471"/>
                </a:lnTo>
                <a:lnTo>
                  <a:pt x="1404916" y="35471"/>
                </a:lnTo>
                <a:lnTo>
                  <a:pt x="13341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561096" y="4751311"/>
            <a:ext cx="89535" cy="1233805"/>
          </a:xfrm>
          <a:custGeom>
            <a:avLst/>
            <a:gdLst/>
            <a:ahLst/>
            <a:cxnLst/>
            <a:rect l="l" t="t" r="r" b="b"/>
            <a:pathLst>
              <a:path w="89535" h="1233804">
                <a:moveTo>
                  <a:pt x="0" y="1150912"/>
                </a:moveTo>
                <a:lnTo>
                  <a:pt x="37312" y="1233246"/>
                </a:lnTo>
                <a:lnTo>
                  <a:pt x="80797" y="1153998"/>
                </a:lnTo>
                <a:lnTo>
                  <a:pt x="45364" y="1152639"/>
                </a:lnTo>
                <a:lnTo>
                  <a:pt x="45378" y="1152258"/>
                </a:lnTo>
                <a:lnTo>
                  <a:pt x="35445" y="1152258"/>
                </a:lnTo>
                <a:lnTo>
                  <a:pt x="0" y="1150912"/>
                </a:lnTo>
                <a:close/>
              </a:path>
              <a:path w="89535" h="1233804">
                <a:moveTo>
                  <a:pt x="79514" y="0"/>
                </a:moveTo>
                <a:lnTo>
                  <a:pt x="35445" y="1152258"/>
                </a:lnTo>
                <a:lnTo>
                  <a:pt x="45378" y="1152258"/>
                </a:lnTo>
                <a:lnTo>
                  <a:pt x="89433" y="368"/>
                </a:lnTo>
                <a:lnTo>
                  <a:pt x="795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50060" y="4635271"/>
            <a:ext cx="1590675" cy="1435735"/>
          </a:xfrm>
          <a:custGeom>
            <a:avLst/>
            <a:gdLst/>
            <a:ahLst/>
            <a:cxnLst/>
            <a:rect l="l" t="t" r="r" b="b"/>
            <a:pathLst>
              <a:path w="1590675" h="1435735">
                <a:moveTo>
                  <a:pt x="1590128" y="0"/>
                </a:moveTo>
                <a:lnTo>
                  <a:pt x="1503019" y="24142"/>
                </a:lnTo>
                <a:lnTo>
                  <a:pt x="1526781" y="50469"/>
                </a:lnTo>
                <a:lnTo>
                  <a:pt x="0" y="1428140"/>
                </a:lnTo>
                <a:lnTo>
                  <a:pt x="6654" y="1435519"/>
                </a:lnTo>
                <a:lnTo>
                  <a:pt x="1533436" y="57848"/>
                </a:lnTo>
                <a:lnTo>
                  <a:pt x="1567488" y="57848"/>
                </a:lnTo>
                <a:lnTo>
                  <a:pt x="1590128" y="0"/>
                </a:lnTo>
                <a:close/>
              </a:path>
              <a:path w="1590675" h="1435735">
                <a:moveTo>
                  <a:pt x="1567488" y="57848"/>
                </a:moveTo>
                <a:lnTo>
                  <a:pt x="1533436" y="57848"/>
                </a:lnTo>
                <a:lnTo>
                  <a:pt x="1557185" y="84175"/>
                </a:lnTo>
                <a:lnTo>
                  <a:pt x="1567488" y="578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820760" y="6198399"/>
            <a:ext cx="1431925" cy="81280"/>
          </a:xfrm>
          <a:custGeom>
            <a:avLst/>
            <a:gdLst/>
            <a:ahLst/>
            <a:cxnLst/>
            <a:rect l="l" t="t" r="r" b="b"/>
            <a:pathLst>
              <a:path w="1431925" h="81279">
                <a:moveTo>
                  <a:pt x="80810" y="0"/>
                </a:moveTo>
                <a:lnTo>
                  <a:pt x="0" y="40525"/>
                </a:lnTo>
                <a:lnTo>
                  <a:pt x="80911" y="80860"/>
                </a:lnTo>
                <a:lnTo>
                  <a:pt x="80860" y="45389"/>
                </a:lnTo>
                <a:lnTo>
                  <a:pt x="1431848" y="43802"/>
                </a:lnTo>
                <a:lnTo>
                  <a:pt x="1431838" y="35458"/>
                </a:lnTo>
                <a:lnTo>
                  <a:pt x="80848" y="35458"/>
                </a:lnTo>
                <a:lnTo>
                  <a:pt x="80810" y="0"/>
                </a:lnTo>
                <a:close/>
              </a:path>
              <a:path w="1431925" h="81279">
                <a:moveTo>
                  <a:pt x="1431836" y="33870"/>
                </a:moveTo>
                <a:lnTo>
                  <a:pt x="80848" y="35458"/>
                </a:lnTo>
                <a:lnTo>
                  <a:pt x="1431838" y="35458"/>
                </a:lnTo>
                <a:lnTo>
                  <a:pt x="1431836" y="338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461842" y="4731054"/>
            <a:ext cx="99060" cy="1254125"/>
          </a:xfrm>
          <a:custGeom>
            <a:avLst/>
            <a:gdLst/>
            <a:ahLst/>
            <a:cxnLst/>
            <a:rect l="l" t="t" r="r" b="b"/>
            <a:pathLst>
              <a:path w="99060" h="1254125">
                <a:moveTo>
                  <a:pt x="0" y="1170889"/>
                </a:moveTo>
                <a:lnTo>
                  <a:pt x="36690" y="1253502"/>
                </a:lnTo>
                <a:lnTo>
                  <a:pt x="80772" y="1174572"/>
                </a:lnTo>
                <a:lnTo>
                  <a:pt x="45351" y="1172959"/>
                </a:lnTo>
                <a:lnTo>
                  <a:pt x="45372" y="1172502"/>
                </a:lnTo>
                <a:lnTo>
                  <a:pt x="35432" y="1172502"/>
                </a:lnTo>
                <a:lnTo>
                  <a:pt x="0" y="1170889"/>
                </a:lnTo>
                <a:close/>
              </a:path>
              <a:path w="99060" h="1254125">
                <a:moveTo>
                  <a:pt x="89014" y="0"/>
                </a:moveTo>
                <a:lnTo>
                  <a:pt x="35432" y="1172502"/>
                </a:lnTo>
                <a:lnTo>
                  <a:pt x="45372" y="1172502"/>
                </a:lnTo>
                <a:lnTo>
                  <a:pt x="98932" y="457"/>
                </a:lnTo>
                <a:lnTo>
                  <a:pt x="890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731005" y="4655477"/>
            <a:ext cx="1466215" cy="1435735"/>
          </a:xfrm>
          <a:custGeom>
            <a:avLst/>
            <a:gdLst/>
            <a:ahLst/>
            <a:cxnLst/>
            <a:rect l="l" t="t" r="r" b="b"/>
            <a:pathLst>
              <a:path w="1466214" h="1435735">
                <a:moveTo>
                  <a:pt x="68489" y="60121"/>
                </a:moveTo>
                <a:lnTo>
                  <a:pt x="54292" y="60121"/>
                </a:lnTo>
                <a:lnTo>
                  <a:pt x="1458683" y="1435392"/>
                </a:lnTo>
                <a:lnTo>
                  <a:pt x="1465630" y="1428292"/>
                </a:lnTo>
                <a:lnTo>
                  <a:pt x="68489" y="60121"/>
                </a:lnTo>
                <a:close/>
              </a:path>
              <a:path w="1466214" h="1435735">
                <a:moveTo>
                  <a:pt x="0" y="0"/>
                </a:moveTo>
                <a:lnTo>
                  <a:pt x="29476" y="85458"/>
                </a:lnTo>
                <a:lnTo>
                  <a:pt x="54292" y="60121"/>
                </a:lnTo>
                <a:lnTo>
                  <a:pt x="68489" y="60121"/>
                </a:lnTo>
                <a:lnTo>
                  <a:pt x="61239" y="53022"/>
                </a:lnTo>
                <a:lnTo>
                  <a:pt x="86055" y="2768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690569" y="4656912"/>
            <a:ext cx="1516380" cy="1419225"/>
          </a:xfrm>
          <a:custGeom>
            <a:avLst/>
            <a:gdLst/>
            <a:ahLst/>
            <a:cxnLst/>
            <a:rect l="l" t="t" r="r" b="b"/>
            <a:pathLst>
              <a:path w="1516379" h="1419225">
                <a:moveTo>
                  <a:pt x="31432" y="1333855"/>
                </a:moveTo>
                <a:lnTo>
                  <a:pt x="0" y="1418615"/>
                </a:lnTo>
                <a:lnTo>
                  <a:pt x="86677" y="1392897"/>
                </a:lnTo>
                <a:lnTo>
                  <a:pt x="62445" y="1367002"/>
                </a:lnTo>
                <a:lnTo>
                  <a:pt x="70198" y="1359750"/>
                </a:lnTo>
                <a:lnTo>
                  <a:pt x="55664" y="1359750"/>
                </a:lnTo>
                <a:lnTo>
                  <a:pt x="31432" y="1333855"/>
                </a:lnTo>
                <a:close/>
              </a:path>
              <a:path w="1516379" h="1419225">
                <a:moveTo>
                  <a:pt x="1509306" y="0"/>
                </a:moveTo>
                <a:lnTo>
                  <a:pt x="55664" y="1359750"/>
                </a:lnTo>
                <a:lnTo>
                  <a:pt x="70198" y="1359750"/>
                </a:lnTo>
                <a:lnTo>
                  <a:pt x="1516087" y="7251"/>
                </a:lnTo>
                <a:lnTo>
                  <a:pt x="15093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256350" y="3348655"/>
            <a:ext cx="2089150" cy="3664585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2500" spc="5">
                <a:latin typeface="Times New Roman"/>
                <a:cs typeface="Times New Roman"/>
              </a:rPr>
              <a:t>Successor </a:t>
            </a:r>
            <a:r>
              <a:rPr dirty="0" sz="2500" spc="0">
                <a:latin typeface="Times New Roman"/>
                <a:cs typeface="Times New Roman"/>
              </a:rPr>
              <a:t>lists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 spc="0">
                <a:latin typeface="Times New Roman"/>
                <a:cs typeface="Times New Roman"/>
              </a:rPr>
              <a:t>: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2500" spc="5" i="1">
                <a:latin typeface="Times New Roman"/>
                <a:cs typeface="Times New Roman"/>
              </a:rPr>
              <a:t>S</a:t>
            </a:r>
            <a:r>
              <a:rPr dirty="0" sz="2500" spc="5">
                <a:latin typeface="Times New Roman"/>
                <a:cs typeface="Times New Roman"/>
              </a:rPr>
              <a:t>(1) </a:t>
            </a:r>
            <a:r>
              <a:rPr dirty="0" sz="2500" spc="10">
                <a:latin typeface="Times New Roman"/>
                <a:cs typeface="Times New Roman"/>
              </a:rPr>
              <a:t>= </a:t>
            </a:r>
            <a:r>
              <a:rPr dirty="0" sz="2500" spc="5">
                <a:latin typeface="Times New Roman"/>
                <a:cs typeface="Times New Roman"/>
              </a:rPr>
              <a:t>{2,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 spc="10">
                <a:latin typeface="Times New Roman"/>
                <a:cs typeface="Times New Roman"/>
              </a:rPr>
              <a:t>4}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dirty="0" sz="2500" spc="5" i="1">
                <a:latin typeface="Times New Roman"/>
                <a:cs typeface="Times New Roman"/>
              </a:rPr>
              <a:t>S</a:t>
            </a:r>
            <a:r>
              <a:rPr dirty="0" sz="2500" spc="5">
                <a:latin typeface="Times New Roman"/>
                <a:cs typeface="Times New Roman"/>
              </a:rPr>
              <a:t>(2) </a:t>
            </a:r>
            <a:r>
              <a:rPr dirty="0" sz="2500" spc="10">
                <a:latin typeface="Times New Roman"/>
                <a:cs typeface="Times New Roman"/>
              </a:rPr>
              <a:t>=</a:t>
            </a:r>
            <a:r>
              <a:rPr dirty="0" sz="2500">
                <a:latin typeface="Times New Roman"/>
                <a:cs typeface="Times New Roman"/>
              </a:rPr>
              <a:t> </a:t>
            </a:r>
            <a:r>
              <a:rPr dirty="0" sz="2500" spc="10">
                <a:latin typeface="Times New Roman"/>
                <a:cs typeface="Times New Roman"/>
              </a:rPr>
              <a:t>{5}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2500" spc="5" i="1">
                <a:latin typeface="Times New Roman"/>
                <a:cs typeface="Times New Roman"/>
              </a:rPr>
              <a:t>S</a:t>
            </a:r>
            <a:r>
              <a:rPr dirty="0" sz="2500" spc="5">
                <a:latin typeface="Times New Roman"/>
                <a:cs typeface="Times New Roman"/>
              </a:rPr>
              <a:t>(3) </a:t>
            </a:r>
            <a:r>
              <a:rPr dirty="0" sz="2500" spc="10">
                <a:latin typeface="Times New Roman"/>
                <a:cs typeface="Times New Roman"/>
              </a:rPr>
              <a:t>= </a:t>
            </a:r>
            <a:r>
              <a:rPr dirty="0" sz="2500" spc="5">
                <a:latin typeface="Times New Roman"/>
                <a:cs typeface="Times New Roman"/>
              </a:rPr>
              <a:t>{5,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 spc="10">
                <a:latin typeface="Times New Roman"/>
                <a:cs typeface="Times New Roman"/>
              </a:rPr>
              <a:t>6}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500" spc="5" i="1">
                <a:latin typeface="Times New Roman"/>
                <a:cs typeface="Times New Roman"/>
              </a:rPr>
              <a:t>S</a:t>
            </a:r>
            <a:r>
              <a:rPr dirty="0" sz="2500" spc="5">
                <a:latin typeface="Times New Roman"/>
                <a:cs typeface="Times New Roman"/>
              </a:rPr>
              <a:t>(4) </a:t>
            </a:r>
            <a:r>
              <a:rPr dirty="0" sz="2500" spc="10">
                <a:latin typeface="Times New Roman"/>
                <a:cs typeface="Times New Roman"/>
              </a:rPr>
              <a:t>=</a:t>
            </a:r>
            <a:r>
              <a:rPr dirty="0" sz="2500" spc="-55">
                <a:latin typeface="Times New Roman"/>
                <a:cs typeface="Times New Roman"/>
              </a:rPr>
              <a:t> </a:t>
            </a:r>
            <a:r>
              <a:rPr dirty="0" sz="2500" spc="10">
                <a:latin typeface="Times New Roman"/>
                <a:cs typeface="Times New Roman"/>
              </a:rPr>
              <a:t>{2}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2500" spc="5" i="1">
                <a:latin typeface="Times New Roman"/>
                <a:cs typeface="Times New Roman"/>
              </a:rPr>
              <a:t>S</a:t>
            </a:r>
            <a:r>
              <a:rPr dirty="0" sz="2500" spc="5">
                <a:latin typeface="Times New Roman"/>
                <a:cs typeface="Times New Roman"/>
              </a:rPr>
              <a:t>(5) </a:t>
            </a:r>
            <a:r>
              <a:rPr dirty="0" sz="2500" spc="10">
                <a:latin typeface="Times New Roman"/>
                <a:cs typeface="Times New Roman"/>
              </a:rPr>
              <a:t>=</a:t>
            </a:r>
            <a:r>
              <a:rPr dirty="0" sz="2500" spc="-55">
                <a:latin typeface="Times New Roman"/>
                <a:cs typeface="Times New Roman"/>
              </a:rPr>
              <a:t> </a:t>
            </a:r>
            <a:r>
              <a:rPr dirty="0" sz="2500" spc="10">
                <a:latin typeface="Times New Roman"/>
                <a:cs typeface="Times New Roman"/>
              </a:rPr>
              <a:t>{4}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2500" spc="5" i="1">
                <a:latin typeface="Times New Roman"/>
                <a:cs typeface="Times New Roman"/>
              </a:rPr>
              <a:t>S</a:t>
            </a:r>
            <a:r>
              <a:rPr dirty="0" sz="2500" spc="5">
                <a:latin typeface="Times New Roman"/>
                <a:cs typeface="Times New Roman"/>
              </a:rPr>
              <a:t>(6) </a:t>
            </a:r>
            <a:r>
              <a:rPr dirty="0" sz="2500" spc="10">
                <a:latin typeface="Times New Roman"/>
                <a:cs typeface="Times New Roman"/>
              </a:rPr>
              <a:t>=</a:t>
            </a:r>
            <a:r>
              <a:rPr dirty="0" sz="2500" spc="-55">
                <a:latin typeface="Times New Roman"/>
                <a:cs typeface="Times New Roman"/>
              </a:rPr>
              <a:t> </a:t>
            </a:r>
            <a:r>
              <a:rPr dirty="0" sz="2500" spc="10">
                <a:latin typeface="Times New Roman"/>
                <a:cs typeface="Times New Roman"/>
              </a:rPr>
              <a:t>{2}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17256" y="3737999"/>
            <a:ext cx="15113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5" i="1">
                <a:latin typeface="Times New Roman"/>
                <a:cs typeface="Times New Roman"/>
              </a:rPr>
              <a:t>s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850" y="565984"/>
            <a:ext cx="5386070" cy="6096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0"/>
              <a:t>Graph reachability</a:t>
            </a:r>
            <a:r>
              <a:rPr dirty="0" spc="-45"/>
              <a:t> </a:t>
            </a:r>
            <a:r>
              <a:rPr dirty="0" spc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9850" y="2301083"/>
            <a:ext cx="8458835" cy="2997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1155" marR="212725" indent="-338455">
              <a:lnSpc>
                <a:spcPct val="101400"/>
              </a:lnSpc>
              <a:spcBef>
                <a:spcPts val="95"/>
              </a:spcBef>
              <a:buClr>
                <a:srgbClr val="DD8047"/>
              </a:buClr>
              <a:buSzPct val="60869"/>
              <a:buFont typeface="Arial"/>
              <a:buChar char="¨"/>
              <a:tabLst>
                <a:tab pos="351790" algn="l"/>
              </a:tabLst>
            </a:pPr>
            <a:r>
              <a:rPr dirty="0" sz="2300" spc="5">
                <a:latin typeface="Garamond"/>
                <a:cs typeface="Garamond"/>
              </a:rPr>
              <a:t>Devise </a:t>
            </a:r>
            <a:r>
              <a:rPr dirty="0" sz="2300" spc="10">
                <a:latin typeface="Garamond"/>
                <a:cs typeface="Garamond"/>
              </a:rPr>
              <a:t>an </a:t>
            </a:r>
            <a:r>
              <a:rPr dirty="0" sz="2300" spc="0">
                <a:latin typeface="Garamond"/>
                <a:cs typeface="Garamond"/>
              </a:rPr>
              <a:t>(efficient) </a:t>
            </a:r>
            <a:r>
              <a:rPr dirty="0" u="sng" sz="2300" spc="10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algorithm</a:t>
            </a:r>
            <a:r>
              <a:rPr dirty="0" sz="2300" spc="10">
                <a:latin typeface="Garamond"/>
                <a:cs typeface="Garamond"/>
              </a:rPr>
              <a:t> </a:t>
            </a:r>
            <a:r>
              <a:rPr dirty="0" sz="2300" spc="5">
                <a:latin typeface="Garamond"/>
                <a:cs typeface="Garamond"/>
              </a:rPr>
              <a:t>that </a:t>
            </a:r>
            <a:r>
              <a:rPr dirty="0" sz="2300">
                <a:latin typeface="Garamond"/>
                <a:cs typeface="Garamond"/>
              </a:rPr>
              <a:t>allows </a:t>
            </a:r>
            <a:r>
              <a:rPr dirty="0" sz="2300" spc="5">
                <a:latin typeface="Garamond"/>
                <a:cs typeface="Garamond"/>
              </a:rPr>
              <a:t>to find </a:t>
            </a:r>
            <a:r>
              <a:rPr dirty="0" sz="2300" spc="0">
                <a:latin typeface="Garamond"/>
                <a:cs typeface="Garamond"/>
              </a:rPr>
              <a:t>all </a:t>
            </a:r>
            <a:r>
              <a:rPr dirty="0" sz="2300" spc="5">
                <a:latin typeface="Garamond"/>
                <a:cs typeface="Garamond"/>
              </a:rPr>
              <a:t>nodes </a:t>
            </a:r>
            <a:r>
              <a:rPr dirty="0" sz="2300" spc="0">
                <a:latin typeface="Garamond"/>
                <a:cs typeface="Garamond"/>
              </a:rPr>
              <a:t>reachable  </a:t>
            </a:r>
            <a:r>
              <a:rPr dirty="0" sz="2300" spc="10">
                <a:latin typeface="Garamond"/>
                <a:cs typeface="Garamond"/>
              </a:rPr>
              <a:t>from</a:t>
            </a:r>
            <a:r>
              <a:rPr dirty="0" sz="2300">
                <a:latin typeface="Garamond"/>
                <a:cs typeface="Garamond"/>
              </a:rPr>
              <a:t> </a:t>
            </a:r>
            <a:r>
              <a:rPr dirty="0" sz="2300" spc="0" i="1">
                <a:latin typeface="Garamond"/>
                <a:cs typeface="Garamond"/>
              </a:rPr>
              <a:t>s</a:t>
            </a:r>
            <a:endParaRPr sz="2300">
              <a:latin typeface="Garamond"/>
              <a:cs typeface="Garamond"/>
            </a:endParaRPr>
          </a:p>
          <a:p>
            <a:pPr marL="351155" marR="643890" indent="-338455">
              <a:lnSpc>
                <a:spcPct val="101499"/>
              </a:lnSpc>
              <a:spcBef>
                <a:spcPts val="1895"/>
              </a:spcBef>
              <a:buClr>
                <a:srgbClr val="DD8047"/>
              </a:buClr>
              <a:buSzPct val="60869"/>
              <a:buFont typeface="Arial"/>
              <a:buChar char="¨"/>
              <a:tabLst>
                <a:tab pos="351790" algn="l"/>
              </a:tabLst>
            </a:pPr>
            <a:r>
              <a:rPr dirty="0" sz="2300" spc="5" b="1">
                <a:latin typeface="Garamond"/>
                <a:cs typeface="Garamond"/>
              </a:rPr>
              <a:t>Input: </a:t>
            </a:r>
            <a:r>
              <a:rPr dirty="0" sz="2300" spc="15" i="1">
                <a:latin typeface="Garamond"/>
                <a:cs typeface="Garamond"/>
              </a:rPr>
              <a:t>G </a:t>
            </a:r>
            <a:r>
              <a:rPr dirty="0" sz="2300" spc="15">
                <a:latin typeface="Garamond"/>
                <a:cs typeface="Garamond"/>
              </a:rPr>
              <a:t>= </a:t>
            </a:r>
            <a:r>
              <a:rPr dirty="0" sz="2300" spc="5">
                <a:latin typeface="Garamond"/>
                <a:cs typeface="Garamond"/>
              </a:rPr>
              <a:t>(</a:t>
            </a:r>
            <a:r>
              <a:rPr dirty="0" sz="2300" spc="5" i="1">
                <a:latin typeface="Garamond"/>
                <a:cs typeface="Garamond"/>
              </a:rPr>
              <a:t>N</a:t>
            </a:r>
            <a:r>
              <a:rPr dirty="0" sz="2300" spc="5">
                <a:latin typeface="Garamond"/>
                <a:cs typeface="Garamond"/>
              </a:rPr>
              <a:t>, </a:t>
            </a:r>
            <a:r>
              <a:rPr dirty="0" sz="2300" spc="10" i="1">
                <a:latin typeface="Garamond"/>
                <a:cs typeface="Garamond"/>
              </a:rPr>
              <a:t>A</a:t>
            </a:r>
            <a:r>
              <a:rPr dirty="0" sz="2300" spc="10">
                <a:latin typeface="Garamond"/>
                <a:cs typeface="Garamond"/>
              </a:rPr>
              <a:t>) </a:t>
            </a:r>
            <a:r>
              <a:rPr dirty="0" sz="2300" spc="5">
                <a:latin typeface="Garamond"/>
                <a:cs typeface="Garamond"/>
              </a:rPr>
              <a:t>with </a:t>
            </a:r>
            <a:r>
              <a:rPr dirty="0" sz="2300" spc="5" i="1">
                <a:latin typeface="Garamond"/>
                <a:cs typeface="Garamond"/>
              </a:rPr>
              <a:t>n </a:t>
            </a:r>
            <a:r>
              <a:rPr dirty="0" sz="2300" spc="15" i="1">
                <a:latin typeface="Garamond"/>
                <a:cs typeface="Garamond"/>
              </a:rPr>
              <a:t>= </a:t>
            </a:r>
            <a:r>
              <a:rPr dirty="0" sz="2300" spc="10" i="1">
                <a:latin typeface="Garamond"/>
                <a:cs typeface="Garamond"/>
              </a:rPr>
              <a:t>|N| </a:t>
            </a:r>
            <a:r>
              <a:rPr dirty="0" sz="2300" spc="10">
                <a:latin typeface="Garamond"/>
                <a:cs typeface="Garamond"/>
              </a:rPr>
              <a:t>and </a:t>
            </a:r>
            <a:r>
              <a:rPr dirty="0" sz="2300" spc="15" i="1">
                <a:latin typeface="Garamond"/>
                <a:cs typeface="Garamond"/>
              </a:rPr>
              <a:t>m = </a:t>
            </a:r>
            <a:r>
              <a:rPr dirty="0" sz="2300" spc="5" i="1">
                <a:latin typeface="Garamond"/>
                <a:cs typeface="Garamond"/>
              </a:rPr>
              <a:t>|A|, </a:t>
            </a:r>
            <a:r>
              <a:rPr dirty="0" sz="2300" spc="0">
                <a:latin typeface="Garamond"/>
                <a:cs typeface="Garamond"/>
              </a:rPr>
              <a:t>described </a:t>
            </a:r>
            <a:r>
              <a:rPr dirty="0" sz="2300">
                <a:latin typeface="Garamond"/>
                <a:cs typeface="Garamond"/>
              </a:rPr>
              <a:t>by </a:t>
            </a:r>
            <a:r>
              <a:rPr dirty="0" sz="2300" spc="5">
                <a:latin typeface="Garamond"/>
                <a:cs typeface="Garamond"/>
              </a:rPr>
              <a:t>the  </a:t>
            </a:r>
            <a:r>
              <a:rPr dirty="0" sz="2300" spc="0">
                <a:latin typeface="Garamond"/>
                <a:cs typeface="Garamond"/>
              </a:rPr>
              <a:t>successor </a:t>
            </a:r>
            <a:r>
              <a:rPr dirty="0" sz="2300" spc="-10">
                <a:latin typeface="Garamond"/>
                <a:cs typeface="Garamond"/>
              </a:rPr>
              <a:t>lists, </a:t>
            </a:r>
            <a:r>
              <a:rPr dirty="0" sz="2300" spc="10">
                <a:latin typeface="Garamond"/>
                <a:cs typeface="Garamond"/>
              </a:rPr>
              <a:t>and </a:t>
            </a:r>
            <a:r>
              <a:rPr dirty="0" sz="2300" spc="5">
                <a:latin typeface="Garamond"/>
                <a:cs typeface="Garamond"/>
              </a:rPr>
              <a:t>a node</a:t>
            </a:r>
            <a:r>
              <a:rPr dirty="0" sz="2300" spc="10">
                <a:latin typeface="Garamond"/>
                <a:cs typeface="Garamond"/>
              </a:rPr>
              <a:t> </a:t>
            </a:r>
            <a:r>
              <a:rPr dirty="0" sz="2300" spc="-30" i="1">
                <a:latin typeface="Garamond"/>
                <a:cs typeface="Garamond"/>
              </a:rPr>
              <a:t>s.</a:t>
            </a:r>
            <a:endParaRPr sz="2300">
              <a:latin typeface="Garamond"/>
              <a:cs typeface="Garamond"/>
            </a:endParaRPr>
          </a:p>
          <a:p>
            <a:pPr marL="351155" indent="-338455">
              <a:lnSpc>
                <a:spcPct val="100000"/>
              </a:lnSpc>
              <a:spcBef>
                <a:spcPts val="40"/>
              </a:spcBef>
              <a:buClr>
                <a:srgbClr val="DD8047"/>
              </a:buClr>
              <a:buSzPct val="60869"/>
              <a:buFont typeface="Arial"/>
              <a:buChar char="¨"/>
              <a:tabLst>
                <a:tab pos="351790" algn="l"/>
              </a:tabLst>
            </a:pPr>
            <a:r>
              <a:rPr dirty="0" sz="2300" spc="5" b="1">
                <a:latin typeface="Garamond"/>
                <a:cs typeface="Garamond"/>
              </a:rPr>
              <a:t>Output</a:t>
            </a:r>
            <a:r>
              <a:rPr dirty="0" sz="2300" spc="5">
                <a:latin typeface="Garamond"/>
                <a:cs typeface="Garamond"/>
              </a:rPr>
              <a:t>: Subset </a:t>
            </a:r>
            <a:r>
              <a:rPr dirty="0" sz="2300" spc="25" i="1">
                <a:latin typeface="Garamond"/>
                <a:cs typeface="Garamond"/>
              </a:rPr>
              <a:t>M </a:t>
            </a:r>
            <a:r>
              <a:rPr dirty="0" sz="2300" spc="15">
                <a:latin typeface="Cambria Math"/>
                <a:cs typeface="Cambria Math"/>
              </a:rPr>
              <a:t>⊆ </a:t>
            </a:r>
            <a:r>
              <a:rPr dirty="0" sz="2300" spc="25" i="1">
                <a:latin typeface="Garamond"/>
                <a:cs typeface="Garamond"/>
              </a:rPr>
              <a:t>N </a:t>
            </a:r>
            <a:r>
              <a:rPr dirty="0" sz="2300" spc="5">
                <a:latin typeface="Garamond"/>
                <a:cs typeface="Garamond"/>
              </a:rPr>
              <a:t>of nodes of </a:t>
            </a:r>
            <a:r>
              <a:rPr dirty="0" sz="2300" spc="15" i="1">
                <a:latin typeface="Garamond"/>
                <a:cs typeface="Garamond"/>
              </a:rPr>
              <a:t>G </a:t>
            </a:r>
            <a:r>
              <a:rPr dirty="0" sz="2300" spc="0">
                <a:latin typeface="Garamond"/>
                <a:cs typeface="Garamond"/>
              </a:rPr>
              <a:t>reachable </a:t>
            </a:r>
            <a:r>
              <a:rPr dirty="0" sz="2300" spc="10">
                <a:latin typeface="Garamond"/>
                <a:cs typeface="Garamond"/>
              </a:rPr>
              <a:t>from</a:t>
            </a:r>
            <a:r>
              <a:rPr dirty="0" sz="2300" spc="-300">
                <a:latin typeface="Garamond"/>
                <a:cs typeface="Garamond"/>
              </a:rPr>
              <a:t> </a:t>
            </a:r>
            <a:r>
              <a:rPr dirty="0" sz="2300" spc="-30" i="1">
                <a:latin typeface="Garamond"/>
                <a:cs typeface="Garamond"/>
              </a:rPr>
              <a:t>s.</a:t>
            </a:r>
            <a:endParaRPr sz="2300">
              <a:latin typeface="Garamond"/>
              <a:cs typeface="Garamond"/>
            </a:endParaRPr>
          </a:p>
          <a:p>
            <a:pPr marL="351155" marR="5080" indent="-338455">
              <a:lnSpc>
                <a:spcPct val="101400"/>
              </a:lnSpc>
              <a:spcBef>
                <a:spcPts val="1905"/>
              </a:spcBef>
              <a:buClr>
                <a:srgbClr val="DD8047"/>
              </a:buClr>
              <a:buSzPct val="60869"/>
              <a:buFont typeface="Arial"/>
              <a:buChar char="¨"/>
              <a:tabLst>
                <a:tab pos="351790" algn="l"/>
              </a:tabLst>
            </a:pPr>
            <a:r>
              <a:rPr dirty="0" sz="2300" spc="-75">
                <a:latin typeface="Garamond"/>
                <a:cs typeface="Garamond"/>
              </a:rPr>
              <a:t>We </a:t>
            </a:r>
            <a:r>
              <a:rPr dirty="0" sz="2300" spc="5">
                <a:latin typeface="Garamond"/>
                <a:cs typeface="Garamond"/>
              </a:rPr>
              <a:t>use a “queue” </a:t>
            </a:r>
            <a:r>
              <a:rPr dirty="0" sz="2300" spc="15" i="1">
                <a:latin typeface="Garamond"/>
                <a:cs typeface="Garamond"/>
              </a:rPr>
              <a:t>Q </a:t>
            </a:r>
            <a:r>
              <a:rPr dirty="0" sz="2300" spc="5">
                <a:latin typeface="Garamond"/>
                <a:cs typeface="Garamond"/>
              </a:rPr>
              <a:t>containing the nodes </a:t>
            </a:r>
            <a:r>
              <a:rPr dirty="0" sz="2300" spc="0">
                <a:latin typeface="Garamond"/>
                <a:cs typeface="Garamond"/>
              </a:rPr>
              <a:t>reachable </a:t>
            </a:r>
            <a:r>
              <a:rPr dirty="0" sz="2300" spc="10">
                <a:latin typeface="Garamond"/>
                <a:cs typeface="Garamond"/>
              </a:rPr>
              <a:t>from </a:t>
            </a:r>
            <a:r>
              <a:rPr dirty="0" sz="2300" spc="0" i="1">
                <a:latin typeface="Garamond"/>
                <a:cs typeface="Garamond"/>
              </a:rPr>
              <a:t>s </a:t>
            </a:r>
            <a:r>
              <a:rPr dirty="0" sz="2300" spc="10">
                <a:latin typeface="Garamond"/>
                <a:cs typeface="Garamond"/>
              </a:rPr>
              <a:t>and </a:t>
            </a:r>
            <a:r>
              <a:rPr dirty="0" sz="2300" spc="5">
                <a:latin typeface="Garamond"/>
                <a:cs typeface="Garamond"/>
              </a:rPr>
              <a:t>not </a:t>
            </a:r>
            <a:r>
              <a:rPr dirty="0" sz="2300" spc="0">
                <a:latin typeface="Garamond"/>
                <a:cs typeface="Garamond"/>
              </a:rPr>
              <a:t>yet  processed (First-In </a:t>
            </a:r>
            <a:r>
              <a:rPr dirty="0" sz="2300" spc="5">
                <a:latin typeface="Garamond"/>
                <a:cs typeface="Garamond"/>
              </a:rPr>
              <a:t>First-Out</a:t>
            </a:r>
            <a:r>
              <a:rPr dirty="0" sz="2300">
                <a:latin typeface="Garamond"/>
                <a:cs typeface="Garamond"/>
              </a:rPr>
              <a:t> </a:t>
            </a:r>
            <a:r>
              <a:rPr dirty="0" sz="2300" spc="0">
                <a:latin typeface="Garamond"/>
                <a:cs typeface="Garamond"/>
              </a:rPr>
              <a:t>policy)</a:t>
            </a:r>
            <a:endParaRPr sz="23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850" y="627138"/>
            <a:ext cx="450215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/>
              <a:t>Graph reachability</a:t>
            </a:r>
            <a:r>
              <a:rPr dirty="0" sz="3200" spc="-35"/>
              <a:t> </a:t>
            </a:r>
            <a:r>
              <a:rPr dirty="0" sz="3200" spc="-10"/>
              <a:t>problem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5162943" y="2970276"/>
            <a:ext cx="81280" cy="1243330"/>
          </a:xfrm>
          <a:custGeom>
            <a:avLst/>
            <a:gdLst/>
            <a:ahLst/>
            <a:cxnLst/>
            <a:rect l="l" t="t" r="r" b="b"/>
            <a:pathLst>
              <a:path w="81279" h="1243329">
                <a:moveTo>
                  <a:pt x="0" y="1161288"/>
                </a:moveTo>
                <a:lnTo>
                  <a:pt x="37998" y="1243317"/>
                </a:lnTo>
                <a:lnTo>
                  <a:pt x="80810" y="1163701"/>
                </a:lnTo>
                <a:lnTo>
                  <a:pt x="45364" y="1162646"/>
                </a:lnTo>
                <a:lnTo>
                  <a:pt x="45373" y="1162342"/>
                </a:lnTo>
                <a:lnTo>
                  <a:pt x="35445" y="1162342"/>
                </a:lnTo>
                <a:lnTo>
                  <a:pt x="0" y="1161288"/>
                </a:lnTo>
                <a:close/>
              </a:path>
              <a:path w="81279" h="1243329">
                <a:moveTo>
                  <a:pt x="70091" y="0"/>
                </a:moveTo>
                <a:lnTo>
                  <a:pt x="35445" y="1162342"/>
                </a:lnTo>
                <a:lnTo>
                  <a:pt x="45373" y="1162342"/>
                </a:lnTo>
                <a:lnTo>
                  <a:pt x="80022" y="292"/>
                </a:lnTo>
                <a:lnTo>
                  <a:pt x="700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68933" y="2500283"/>
            <a:ext cx="18669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95165" y="2481910"/>
            <a:ext cx="515620" cy="495300"/>
          </a:xfrm>
          <a:custGeom>
            <a:avLst/>
            <a:gdLst/>
            <a:ahLst/>
            <a:cxnLst/>
            <a:rect l="l" t="t" r="r" b="b"/>
            <a:pathLst>
              <a:path w="515619" h="495300">
                <a:moveTo>
                  <a:pt x="0" y="247623"/>
                </a:moveTo>
                <a:lnTo>
                  <a:pt x="4152" y="203112"/>
                </a:lnTo>
                <a:lnTo>
                  <a:pt x="16124" y="161219"/>
                </a:lnTo>
                <a:lnTo>
                  <a:pt x="35187" y="122643"/>
                </a:lnTo>
                <a:lnTo>
                  <a:pt x="60615" y="88082"/>
                </a:lnTo>
                <a:lnTo>
                  <a:pt x="91678" y="58237"/>
                </a:lnTo>
                <a:lnTo>
                  <a:pt x="127649" y="33807"/>
                </a:lnTo>
                <a:lnTo>
                  <a:pt x="167800" y="15491"/>
                </a:lnTo>
                <a:lnTo>
                  <a:pt x="211403" y="3989"/>
                </a:lnTo>
                <a:lnTo>
                  <a:pt x="257731" y="0"/>
                </a:lnTo>
                <a:lnTo>
                  <a:pt x="304058" y="3989"/>
                </a:lnTo>
                <a:lnTo>
                  <a:pt x="347661" y="15491"/>
                </a:lnTo>
                <a:lnTo>
                  <a:pt x="387813" y="33807"/>
                </a:lnTo>
                <a:lnTo>
                  <a:pt x="423784" y="58237"/>
                </a:lnTo>
                <a:lnTo>
                  <a:pt x="454847" y="88082"/>
                </a:lnTo>
                <a:lnTo>
                  <a:pt x="480274" y="122643"/>
                </a:lnTo>
                <a:lnTo>
                  <a:pt x="499338" y="161219"/>
                </a:lnTo>
                <a:lnTo>
                  <a:pt x="511310" y="203112"/>
                </a:lnTo>
                <a:lnTo>
                  <a:pt x="515462" y="247623"/>
                </a:lnTo>
                <a:lnTo>
                  <a:pt x="511310" y="292133"/>
                </a:lnTo>
                <a:lnTo>
                  <a:pt x="499338" y="334027"/>
                </a:lnTo>
                <a:lnTo>
                  <a:pt x="480274" y="372603"/>
                </a:lnTo>
                <a:lnTo>
                  <a:pt x="454847" y="407164"/>
                </a:lnTo>
                <a:lnTo>
                  <a:pt x="423784" y="437009"/>
                </a:lnTo>
                <a:lnTo>
                  <a:pt x="387813" y="461439"/>
                </a:lnTo>
                <a:lnTo>
                  <a:pt x="347661" y="479755"/>
                </a:lnTo>
                <a:lnTo>
                  <a:pt x="304058" y="491257"/>
                </a:lnTo>
                <a:lnTo>
                  <a:pt x="257731" y="495247"/>
                </a:lnTo>
                <a:lnTo>
                  <a:pt x="211403" y="491257"/>
                </a:lnTo>
                <a:lnTo>
                  <a:pt x="167800" y="479755"/>
                </a:lnTo>
                <a:lnTo>
                  <a:pt x="127649" y="461439"/>
                </a:lnTo>
                <a:lnTo>
                  <a:pt x="91678" y="437009"/>
                </a:lnTo>
                <a:lnTo>
                  <a:pt x="60615" y="407164"/>
                </a:lnTo>
                <a:lnTo>
                  <a:pt x="35187" y="372603"/>
                </a:lnTo>
                <a:lnTo>
                  <a:pt x="16124" y="334027"/>
                </a:lnTo>
                <a:lnTo>
                  <a:pt x="4152" y="292133"/>
                </a:lnTo>
                <a:lnTo>
                  <a:pt x="0" y="247623"/>
                </a:lnTo>
                <a:close/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138864" y="2490173"/>
            <a:ext cx="18669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0">
                <a:latin typeface="Times New Roman"/>
                <a:cs typeface="Times New Roman"/>
              </a:rPr>
              <a:t>3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65103" y="2471801"/>
            <a:ext cx="515620" cy="495300"/>
          </a:xfrm>
          <a:custGeom>
            <a:avLst/>
            <a:gdLst/>
            <a:ahLst/>
            <a:cxnLst/>
            <a:rect l="l" t="t" r="r" b="b"/>
            <a:pathLst>
              <a:path w="515620" h="495300">
                <a:moveTo>
                  <a:pt x="0" y="247623"/>
                </a:moveTo>
                <a:lnTo>
                  <a:pt x="4152" y="203112"/>
                </a:lnTo>
                <a:lnTo>
                  <a:pt x="16124" y="161219"/>
                </a:lnTo>
                <a:lnTo>
                  <a:pt x="35187" y="122643"/>
                </a:lnTo>
                <a:lnTo>
                  <a:pt x="60615" y="88082"/>
                </a:lnTo>
                <a:lnTo>
                  <a:pt x="91678" y="58237"/>
                </a:lnTo>
                <a:lnTo>
                  <a:pt x="127649" y="33807"/>
                </a:lnTo>
                <a:lnTo>
                  <a:pt x="167800" y="15491"/>
                </a:lnTo>
                <a:lnTo>
                  <a:pt x="211403" y="3989"/>
                </a:lnTo>
                <a:lnTo>
                  <a:pt x="257731" y="0"/>
                </a:lnTo>
                <a:lnTo>
                  <a:pt x="304058" y="3989"/>
                </a:lnTo>
                <a:lnTo>
                  <a:pt x="347661" y="15491"/>
                </a:lnTo>
                <a:lnTo>
                  <a:pt x="387813" y="33807"/>
                </a:lnTo>
                <a:lnTo>
                  <a:pt x="423784" y="58237"/>
                </a:lnTo>
                <a:lnTo>
                  <a:pt x="454847" y="88082"/>
                </a:lnTo>
                <a:lnTo>
                  <a:pt x="480274" y="122643"/>
                </a:lnTo>
                <a:lnTo>
                  <a:pt x="499338" y="161219"/>
                </a:lnTo>
                <a:lnTo>
                  <a:pt x="511310" y="203112"/>
                </a:lnTo>
                <a:lnTo>
                  <a:pt x="515462" y="247623"/>
                </a:lnTo>
                <a:lnTo>
                  <a:pt x="511310" y="292133"/>
                </a:lnTo>
                <a:lnTo>
                  <a:pt x="499338" y="334027"/>
                </a:lnTo>
                <a:lnTo>
                  <a:pt x="480274" y="372603"/>
                </a:lnTo>
                <a:lnTo>
                  <a:pt x="454847" y="407164"/>
                </a:lnTo>
                <a:lnTo>
                  <a:pt x="423784" y="437009"/>
                </a:lnTo>
                <a:lnTo>
                  <a:pt x="387813" y="461439"/>
                </a:lnTo>
                <a:lnTo>
                  <a:pt x="347661" y="479755"/>
                </a:lnTo>
                <a:lnTo>
                  <a:pt x="304058" y="491257"/>
                </a:lnTo>
                <a:lnTo>
                  <a:pt x="257731" y="495247"/>
                </a:lnTo>
                <a:lnTo>
                  <a:pt x="211403" y="491257"/>
                </a:lnTo>
                <a:lnTo>
                  <a:pt x="167800" y="479755"/>
                </a:lnTo>
                <a:lnTo>
                  <a:pt x="127649" y="461439"/>
                </a:lnTo>
                <a:lnTo>
                  <a:pt x="91678" y="437009"/>
                </a:lnTo>
                <a:lnTo>
                  <a:pt x="60615" y="407164"/>
                </a:lnTo>
                <a:lnTo>
                  <a:pt x="35187" y="372603"/>
                </a:lnTo>
                <a:lnTo>
                  <a:pt x="16124" y="334027"/>
                </a:lnTo>
                <a:lnTo>
                  <a:pt x="4152" y="292133"/>
                </a:lnTo>
                <a:lnTo>
                  <a:pt x="0" y="247623"/>
                </a:lnTo>
                <a:close/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289274" y="2480064"/>
            <a:ext cx="18669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0">
                <a:latin typeface="Times New Roman"/>
                <a:cs typeface="Times New Roman"/>
              </a:rPr>
              <a:t>2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15513" y="2461691"/>
            <a:ext cx="515620" cy="495300"/>
          </a:xfrm>
          <a:custGeom>
            <a:avLst/>
            <a:gdLst/>
            <a:ahLst/>
            <a:cxnLst/>
            <a:rect l="l" t="t" r="r" b="b"/>
            <a:pathLst>
              <a:path w="515620" h="495300">
                <a:moveTo>
                  <a:pt x="0" y="247623"/>
                </a:moveTo>
                <a:lnTo>
                  <a:pt x="4152" y="203112"/>
                </a:lnTo>
                <a:lnTo>
                  <a:pt x="16124" y="161219"/>
                </a:lnTo>
                <a:lnTo>
                  <a:pt x="35187" y="122643"/>
                </a:lnTo>
                <a:lnTo>
                  <a:pt x="60615" y="88082"/>
                </a:lnTo>
                <a:lnTo>
                  <a:pt x="91678" y="58237"/>
                </a:lnTo>
                <a:lnTo>
                  <a:pt x="127649" y="33807"/>
                </a:lnTo>
                <a:lnTo>
                  <a:pt x="167800" y="15491"/>
                </a:lnTo>
                <a:lnTo>
                  <a:pt x="211403" y="3989"/>
                </a:lnTo>
                <a:lnTo>
                  <a:pt x="257731" y="0"/>
                </a:lnTo>
                <a:lnTo>
                  <a:pt x="304058" y="3989"/>
                </a:lnTo>
                <a:lnTo>
                  <a:pt x="347661" y="15491"/>
                </a:lnTo>
                <a:lnTo>
                  <a:pt x="387813" y="33807"/>
                </a:lnTo>
                <a:lnTo>
                  <a:pt x="423784" y="58237"/>
                </a:lnTo>
                <a:lnTo>
                  <a:pt x="454847" y="88082"/>
                </a:lnTo>
                <a:lnTo>
                  <a:pt x="480274" y="122643"/>
                </a:lnTo>
                <a:lnTo>
                  <a:pt x="499338" y="161219"/>
                </a:lnTo>
                <a:lnTo>
                  <a:pt x="511310" y="203112"/>
                </a:lnTo>
                <a:lnTo>
                  <a:pt x="515462" y="247623"/>
                </a:lnTo>
                <a:lnTo>
                  <a:pt x="511310" y="292133"/>
                </a:lnTo>
                <a:lnTo>
                  <a:pt x="499338" y="334027"/>
                </a:lnTo>
                <a:lnTo>
                  <a:pt x="480274" y="372603"/>
                </a:lnTo>
                <a:lnTo>
                  <a:pt x="454847" y="407164"/>
                </a:lnTo>
                <a:lnTo>
                  <a:pt x="423784" y="437009"/>
                </a:lnTo>
                <a:lnTo>
                  <a:pt x="387813" y="461439"/>
                </a:lnTo>
                <a:lnTo>
                  <a:pt x="347661" y="479755"/>
                </a:lnTo>
                <a:lnTo>
                  <a:pt x="304058" y="491257"/>
                </a:lnTo>
                <a:lnTo>
                  <a:pt x="257731" y="495247"/>
                </a:lnTo>
                <a:lnTo>
                  <a:pt x="211403" y="491257"/>
                </a:lnTo>
                <a:lnTo>
                  <a:pt x="167800" y="479755"/>
                </a:lnTo>
                <a:lnTo>
                  <a:pt x="127649" y="461439"/>
                </a:lnTo>
                <a:lnTo>
                  <a:pt x="91678" y="437009"/>
                </a:lnTo>
                <a:lnTo>
                  <a:pt x="60615" y="407164"/>
                </a:lnTo>
                <a:lnTo>
                  <a:pt x="35187" y="372603"/>
                </a:lnTo>
                <a:lnTo>
                  <a:pt x="16124" y="334027"/>
                </a:lnTo>
                <a:lnTo>
                  <a:pt x="4152" y="292133"/>
                </a:lnTo>
                <a:lnTo>
                  <a:pt x="0" y="247623"/>
                </a:lnTo>
                <a:close/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238741" y="4228588"/>
            <a:ext cx="18669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0">
                <a:latin typeface="Times New Roman"/>
                <a:cs typeface="Times New Roman"/>
              </a:rPr>
              <a:t>5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64979" y="4210227"/>
            <a:ext cx="515620" cy="495300"/>
          </a:xfrm>
          <a:custGeom>
            <a:avLst/>
            <a:gdLst/>
            <a:ahLst/>
            <a:cxnLst/>
            <a:rect l="l" t="t" r="r" b="b"/>
            <a:pathLst>
              <a:path w="515620" h="495300">
                <a:moveTo>
                  <a:pt x="0" y="247623"/>
                </a:moveTo>
                <a:lnTo>
                  <a:pt x="4152" y="203112"/>
                </a:lnTo>
                <a:lnTo>
                  <a:pt x="16124" y="161219"/>
                </a:lnTo>
                <a:lnTo>
                  <a:pt x="35187" y="122643"/>
                </a:lnTo>
                <a:lnTo>
                  <a:pt x="60615" y="88082"/>
                </a:lnTo>
                <a:lnTo>
                  <a:pt x="91678" y="58237"/>
                </a:lnTo>
                <a:lnTo>
                  <a:pt x="127649" y="33807"/>
                </a:lnTo>
                <a:lnTo>
                  <a:pt x="167800" y="15491"/>
                </a:lnTo>
                <a:lnTo>
                  <a:pt x="211403" y="3989"/>
                </a:lnTo>
                <a:lnTo>
                  <a:pt x="257731" y="0"/>
                </a:lnTo>
                <a:lnTo>
                  <a:pt x="304058" y="3989"/>
                </a:lnTo>
                <a:lnTo>
                  <a:pt x="347661" y="15491"/>
                </a:lnTo>
                <a:lnTo>
                  <a:pt x="387813" y="33807"/>
                </a:lnTo>
                <a:lnTo>
                  <a:pt x="423784" y="58237"/>
                </a:lnTo>
                <a:lnTo>
                  <a:pt x="454847" y="88082"/>
                </a:lnTo>
                <a:lnTo>
                  <a:pt x="480274" y="122643"/>
                </a:lnTo>
                <a:lnTo>
                  <a:pt x="499338" y="161219"/>
                </a:lnTo>
                <a:lnTo>
                  <a:pt x="511310" y="203112"/>
                </a:lnTo>
                <a:lnTo>
                  <a:pt x="515462" y="247623"/>
                </a:lnTo>
                <a:lnTo>
                  <a:pt x="511310" y="292133"/>
                </a:lnTo>
                <a:lnTo>
                  <a:pt x="499338" y="334027"/>
                </a:lnTo>
                <a:lnTo>
                  <a:pt x="480274" y="372603"/>
                </a:lnTo>
                <a:lnTo>
                  <a:pt x="454847" y="407164"/>
                </a:lnTo>
                <a:lnTo>
                  <a:pt x="423784" y="437009"/>
                </a:lnTo>
                <a:lnTo>
                  <a:pt x="387813" y="461439"/>
                </a:lnTo>
                <a:lnTo>
                  <a:pt x="347661" y="479755"/>
                </a:lnTo>
                <a:lnTo>
                  <a:pt x="304058" y="491257"/>
                </a:lnTo>
                <a:lnTo>
                  <a:pt x="257731" y="495247"/>
                </a:lnTo>
                <a:lnTo>
                  <a:pt x="211403" y="491257"/>
                </a:lnTo>
                <a:lnTo>
                  <a:pt x="167800" y="479755"/>
                </a:lnTo>
                <a:lnTo>
                  <a:pt x="127649" y="461439"/>
                </a:lnTo>
                <a:lnTo>
                  <a:pt x="91678" y="437009"/>
                </a:lnTo>
                <a:lnTo>
                  <a:pt x="60615" y="407164"/>
                </a:lnTo>
                <a:lnTo>
                  <a:pt x="35187" y="372603"/>
                </a:lnTo>
                <a:lnTo>
                  <a:pt x="16124" y="334027"/>
                </a:lnTo>
                <a:lnTo>
                  <a:pt x="4152" y="292133"/>
                </a:lnTo>
                <a:lnTo>
                  <a:pt x="0" y="247623"/>
                </a:lnTo>
                <a:close/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328496" y="4238697"/>
            <a:ext cx="18669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0">
                <a:latin typeface="Times New Roman"/>
                <a:cs typeface="Times New Roman"/>
              </a:rPr>
              <a:t>4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54737" y="4220324"/>
            <a:ext cx="515620" cy="495300"/>
          </a:xfrm>
          <a:custGeom>
            <a:avLst/>
            <a:gdLst/>
            <a:ahLst/>
            <a:cxnLst/>
            <a:rect l="l" t="t" r="r" b="b"/>
            <a:pathLst>
              <a:path w="515619" h="495300">
                <a:moveTo>
                  <a:pt x="0" y="247623"/>
                </a:moveTo>
                <a:lnTo>
                  <a:pt x="4152" y="203112"/>
                </a:lnTo>
                <a:lnTo>
                  <a:pt x="16124" y="161219"/>
                </a:lnTo>
                <a:lnTo>
                  <a:pt x="35187" y="122643"/>
                </a:lnTo>
                <a:lnTo>
                  <a:pt x="60615" y="88082"/>
                </a:lnTo>
                <a:lnTo>
                  <a:pt x="91678" y="58237"/>
                </a:lnTo>
                <a:lnTo>
                  <a:pt x="127649" y="33807"/>
                </a:lnTo>
                <a:lnTo>
                  <a:pt x="167800" y="15491"/>
                </a:lnTo>
                <a:lnTo>
                  <a:pt x="211403" y="3989"/>
                </a:lnTo>
                <a:lnTo>
                  <a:pt x="257731" y="0"/>
                </a:lnTo>
                <a:lnTo>
                  <a:pt x="304058" y="3989"/>
                </a:lnTo>
                <a:lnTo>
                  <a:pt x="347661" y="15491"/>
                </a:lnTo>
                <a:lnTo>
                  <a:pt x="387813" y="33807"/>
                </a:lnTo>
                <a:lnTo>
                  <a:pt x="423784" y="58237"/>
                </a:lnTo>
                <a:lnTo>
                  <a:pt x="454847" y="88082"/>
                </a:lnTo>
                <a:lnTo>
                  <a:pt x="480274" y="122643"/>
                </a:lnTo>
                <a:lnTo>
                  <a:pt x="499338" y="161219"/>
                </a:lnTo>
                <a:lnTo>
                  <a:pt x="511310" y="203112"/>
                </a:lnTo>
                <a:lnTo>
                  <a:pt x="515462" y="247623"/>
                </a:lnTo>
                <a:lnTo>
                  <a:pt x="511310" y="292133"/>
                </a:lnTo>
                <a:lnTo>
                  <a:pt x="499338" y="334027"/>
                </a:lnTo>
                <a:lnTo>
                  <a:pt x="480274" y="372603"/>
                </a:lnTo>
                <a:lnTo>
                  <a:pt x="454847" y="407164"/>
                </a:lnTo>
                <a:lnTo>
                  <a:pt x="423784" y="437009"/>
                </a:lnTo>
                <a:lnTo>
                  <a:pt x="387813" y="461439"/>
                </a:lnTo>
                <a:lnTo>
                  <a:pt x="347661" y="479755"/>
                </a:lnTo>
                <a:lnTo>
                  <a:pt x="304058" y="491257"/>
                </a:lnTo>
                <a:lnTo>
                  <a:pt x="257731" y="495247"/>
                </a:lnTo>
                <a:lnTo>
                  <a:pt x="211403" y="491257"/>
                </a:lnTo>
                <a:lnTo>
                  <a:pt x="167800" y="479755"/>
                </a:lnTo>
                <a:lnTo>
                  <a:pt x="127649" y="461439"/>
                </a:lnTo>
                <a:lnTo>
                  <a:pt x="91678" y="437009"/>
                </a:lnTo>
                <a:lnTo>
                  <a:pt x="60615" y="407164"/>
                </a:lnTo>
                <a:lnTo>
                  <a:pt x="35187" y="372603"/>
                </a:lnTo>
                <a:lnTo>
                  <a:pt x="16124" y="334027"/>
                </a:lnTo>
                <a:lnTo>
                  <a:pt x="4152" y="292133"/>
                </a:lnTo>
                <a:lnTo>
                  <a:pt x="0" y="247623"/>
                </a:lnTo>
                <a:close/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138864" y="4228588"/>
            <a:ext cx="18669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0">
                <a:latin typeface="Times New Roman"/>
                <a:cs typeface="Times New Roman"/>
              </a:rPr>
              <a:t>6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65103" y="4210227"/>
            <a:ext cx="515620" cy="495300"/>
          </a:xfrm>
          <a:custGeom>
            <a:avLst/>
            <a:gdLst/>
            <a:ahLst/>
            <a:cxnLst/>
            <a:rect l="l" t="t" r="r" b="b"/>
            <a:pathLst>
              <a:path w="515620" h="495300">
                <a:moveTo>
                  <a:pt x="0" y="247623"/>
                </a:moveTo>
                <a:lnTo>
                  <a:pt x="4152" y="203112"/>
                </a:lnTo>
                <a:lnTo>
                  <a:pt x="16124" y="161219"/>
                </a:lnTo>
                <a:lnTo>
                  <a:pt x="35187" y="122643"/>
                </a:lnTo>
                <a:lnTo>
                  <a:pt x="60615" y="88082"/>
                </a:lnTo>
                <a:lnTo>
                  <a:pt x="91678" y="58237"/>
                </a:lnTo>
                <a:lnTo>
                  <a:pt x="127649" y="33807"/>
                </a:lnTo>
                <a:lnTo>
                  <a:pt x="167800" y="15491"/>
                </a:lnTo>
                <a:lnTo>
                  <a:pt x="211403" y="3989"/>
                </a:lnTo>
                <a:lnTo>
                  <a:pt x="257731" y="0"/>
                </a:lnTo>
                <a:lnTo>
                  <a:pt x="304058" y="3989"/>
                </a:lnTo>
                <a:lnTo>
                  <a:pt x="347661" y="15491"/>
                </a:lnTo>
                <a:lnTo>
                  <a:pt x="387813" y="33807"/>
                </a:lnTo>
                <a:lnTo>
                  <a:pt x="423784" y="58237"/>
                </a:lnTo>
                <a:lnTo>
                  <a:pt x="454847" y="88082"/>
                </a:lnTo>
                <a:lnTo>
                  <a:pt x="480274" y="122643"/>
                </a:lnTo>
                <a:lnTo>
                  <a:pt x="499338" y="161219"/>
                </a:lnTo>
                <a:lnTo>
                  <a:pt x="511310" y="203112"/>
                </a:lnTo>
                <a:lnTo>
                  <a:pt x="515462" y="247623"/>
                </a:lnTo>
                <a:lnTo>
                  <a:pt x="511310" y="292133"/>
                </a:lnTo>
                <a:lnTo>
                  <a:pt x="499338" y="334027"/>
                </a:lnTo>
                <a:lnTo>
                  <a:pt x="480274" y="372603"/>
                </a:lnTo>
                <a:lnTo>
                  <a:pt x="454847" y="407164"/>
                </a:lnTo>
                <a:lnTo>
                  <a:pt x="423784" y="437009"/>
                </a:lnTo>
                <a:lnTo>
                  <a:pt x="387813" y="461439"/>
                </a:lnTo>
                <a:lnTo>
                  <a:pt x="347661" y="479755"/>
                </a:lnTo>
                <a:lnTo>
                  <a:pt x="304058" y="491257"/>
                </a:lnTo>
                <a:lnTo>
                  <a:pt x="257731" y="495247"/>
                </a:lnTo>
                <a:lnTo>
                  <a:pt x="211403" y="491257"/>
                </a:lnTo>
                <a:lnTo>
                  <a:pt x="167800" y="479755"/>
                </a:lnTo>
                <a:lnTo>
                  <a:pt x="127649" y="461439"/>
                </a:lnTo>
                <a:lnTo>
                  <a:pt x="91678" y="437009"/>
                </a:lnTo>
                <a:lnTo>
                  <a:pt x="60615" y="407164"/>
                </a:lnTo>
                <a:lnTo>
                  <a:pt x="35187" y="372603"/>
                </a:lnTo>
                <a:lnTo>
                  <a:pt x="16124" y="334027"/>
                </a:lnTo>
                <a:lnTo>
                  <a:pt x="4152" y="292133"/>
                </a:lnTo>
                <a:lnTo>
                  <a:pt x="0" y="247623"/>
                </a:lnTo>
                <a:close/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717357" y="2699118"/>
            <a:ext cx="1415415" cy="81280"/>
          </a:xfrm>
          <a:custGeom>
            <a:avLst/>
            <a:gdLst/>
            <a:ahLst/>
            <a:cxnLst/>
            <a:rect l="l" t="t" r="r" b="b"/>
            <a:pathLst>
              <a:path w="1415414" h="81280">
                <a:moveTo>
                  <a:pt x="12" y="33870"/>
                </a:moveTo>
                <a:lnTo>
                  <a:pt x="0" y="43802"/>
                </a:lnTo>
                <a:lnTo>
                  <a:pt x="1334135" y="45389"/>
                </a:lnTo>
                <a:lnTo>
                  <a:pt x="1334096" y="80860"/>
                </a:lnTo>
                <a:lnTo>
                  <a:pt x="1414995" y="40525"/>
                </a:lnTo>
                <a:lnTo>
                  <a:pt x="1404891" y="35458"/>
                </a:lnTo>
                <a:lnTo>
                  <a:pt x="1334147" y="35458"/>
                </a:lnTo>
                <a:lnTo>
                  <a:pt x="12" y="33870"/>
                </a:lnTo>
                <a:close/>
              </a:path>
              <a:path w="1415414" h="81280">
                <a:moveTo>
                  <a:pt x="1334185" y="0"/>
                </a:moveTo>
                <a:lnTo>
                  <a:pt x="1334147" y="35458"/>
                </a:lnTo>
                <a:lnTo>
                  <a:pt x="1404891" y="35458"/>
                </a:lnTo>
                <a:lnTo>
                  <a:pt x="13341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83588" y="2980334"/>
            <a:ext cx="89535" cy="1233805"/>
          </a:xfrm>
          <a:custGeom>
            <a:avLst/>
            <a:gdLst/>
            <a:ahLst/>
            <a:cxnLst/>
            <a:rect l="l" t="t" r="r" b="b"/>
            <a:pathLst>
              <a:path w="89534" h="1233804">
                <a:moveTo>
                  <a:pt x="0" y="1150912"/>
                </a:moveTo>
                <a:lnTo>
                  <a:pt x="37299" y="1233258"/>
                </a:lnTo>
                <a:lnTo>
                  <a:pt x="80784" y="1154010"/>
                </a:lnTo>
                <a:lnTo>
                  <a:pt x="45351" y="1152652"/>
                </a:lnTo>
                <a:lnTo>
                  <a:pt x="45366" y="1152270"/>
                </a:lnTo>
                <a:lnTo>
                  <a:pt x="35432" y="1152270"/>
                </a:lnTo>
                <a:lnTo>
                  <a:pt x="0" y="1150912"/>
                </a:lnTo>
                <a:close/>
              </a:path>
              <a:path w="89534" h="1233804">
                <a:moveTo>
                  <a:pt x="79501" y="0"/>
                </a:moveTo>
                <a:lnTo>
                  <a:pt x="35432" y="1152270"/>
                </a:lnTo>
                <a:lnTo>
                  <a:pt x="45366" y="1152270"/>
                </a:lnTo>
                <a:lnTo>
                  <a:pt x="89433" y="380"/>
                </a:lnTo>
                <a:lnTo>
                  <a:pt x="795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72539" y="2864294"/>
            <a:ext cx="1590675" cy="1435735"/>
          </a:xfrm>
          <a:custGeom>
            <a:avLst/>
            <a:gdLst/>
            <a:ahLst/>
            <a:cxnLst/>
            <a:rect l="l" t="t" r="r" b="b"/>
            <a:pathLst>
              <a:path w="1590675" h="1435735">
                <a:moveTo>
                  <a:pt x="1590141" y="0"/>
                </a:moveTo>
                <a:lnTo>
                  <a:pt x="1503019" y="24155"/>
                </a:lnTo>
                <a:lnTo>
                  <a:pt x="1526781" y="50482"/>
                </a:lnTo>
                <a:lnTo>
                  <a:pt x="0" y="1428153"/>
                </a:lnTo>
                <a:lnTo>
                  <a:pt x="6654" y="1435519"/>
                </a:lnTo>
                <a:lnTo>
                  <a:pt x="1533436" y="57861"/>
                </a:lnTo>
                <a:lnTo>
                  <a:pt x="1567491" y="57861"/>
                </a:lnTo>
                <a:lnTo>
                  <a:pt x="1590141" y="0"/>
                </a:lnTo>
                <a:close/>
              </a:path>
              <a:path w="1590675" h="1435735">
                <a:moveTo>
                  <a:pt x="1567491" y="57861"/>
                </a:moveTo>
                <a:lnTo>
                  <a:pt x="1533436" y="57861"/>
                </a:lnTo>
                <a:lnTo>
                  <a:pt x="1557185" y="84188"/>
                </a:lnTo>
                <a:lnTo>
                  <a:pt x="1567491" y="578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43252" y="4427435"/>
            <a:ext cx="1431925" cy="81280"/>
          </a:xfrm>
          <a:custGeom>
            <a:avLst/>
            <a:gdLst/>
            <a:ahLst/>
            <a:cxnLst/>
            <a:rect l="l" t="t" r="r" b="b"/>
            <a:pathLst>
              <a:path w="1431925" h="81279">
                <a:moveTo>
                  <a:pt x="80797" y="0"/>
                </a:moveTo>
                <a:lnTo>
                  <a:pt x="0" y="40513"/>
                </a:lnTo>
                <a:lnTo>
                  <a:pt x="80899" y="80848"/>
                </a:lnTo>
                <a:lnTo>
                  <a:pt x="80860" y="45389"/>
                </a:lnTo>
                <a:lnTo>
                  <a:pt x="1431836" y="43802"/>
                </a:lnTo>
                <a:lnTo>
                  <a:pt x="1431825" y="35458"/>
                </a:lnTo>
                <a:lnTo>
                  <a:pt x="80848" y="35458"/>
                </a:lnTo>
                <a:lnTo>
                  <a:pt x="80797" y="0"/>
                </a:lnTo>
                <a:close/>
              </a:path>
              <a:path w="1431925" h="81279">
                <a:moveTo>
                  <a:pt x="1431823" y="33870"/>
                </a:moveTo>
                <a:lnTo>
                  <a:pt x="80848" y="35458"/>
                </a:lnTo>
                <a:lnTo>
                  <a:pt x="1431825" y="35458"/>
                </a:lnTo>
                <a:lnTo>
                  <a:pt x="1431823" y="338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84321" y="2960090"/>
            <a:ext cx="99060" cy="1254125"/>
          </a:xfrm>
          <a:custGeom>
            <a:avLst/>
            <a:gdLst/>
            <a:ahLst/>
            <a:cxnLst/>
            <a:rect l="l" t="t" r="r" b="b"/>
            <a:pathLst>
              <a:path w="99060" h="1254125">
                <a:moveTo>
                  <a:pt x="0" y="1170876"/>
                </a:moveTo>
                <a:lnTo>
                  <a:pt x="36702" y="1253502"/>
                </a:lnTo>
                <a:lnTo>
                  <a:pt x="80772" y="1174572"/>
                </a:lnTo>
                <a:lnTo>
                  <a:pt x="45351" y="1172959"/>
                </a:lnTo>
                <a:lnTo>
                  <a:pt x="45372" y="1172502"/>
                </a:lnTo>
                <a:lnTo>
                  <a:pt x="35433" y="1172502"/>
                </a:lnTo>
                <a:lnTo>
                  <a:pt x="0" y="1170876"/>
                </a:lnTo>
                <a:close/>
              </a:path>
              <a:path w="99060" h="1254125">
                <a:moveTo>
                  <a:pt x="89014" y="0"/>
                </a:moveTo>
                <a:lnTo>
                  <a:pt x="35433" y="1172502"/>
                </a:lnTo>
                <a:lnTo>
                  <a:pt x="45372" y="1172502"/>
                </a:lnTo>
                <a:lnTo>
                  <a:pt x="98933" y="444"/>
                </a:lnTo>
                <a:lnTo>
                  <a:pt x="890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553485" y="2884512"/>
            <a:ext cx="1466215" cy="1435735"/>
          </a:xfrm>
          <a:custGeom>
            <a:avLst/>
            <a:gdLst/>
            <a:ahLst/>
            <a:cxnLst/>
            <a:rect l="l" t="t" r="r" b="b"/>
            <a:pathLst>
              <a:path w="1466214" h="1435735">
                <a:moveTo>
                  <a:pt x="68489" y="60121"/>
                </a:moveTo>
                <a:lnTo>
                  <a:pt x="54292" y="60121"/>
                </a:lnTo>
                <a:lnTo>
                  <a:pt x="1458683" y="1435379"/>
                </a:lnTo>
                <a:lnTo>
                  <a:pt x="1465630" y="1428280"/>
                </a:lnTo>
                <a:lnTo>
                  <a:pt x="68489" y="60121"/>
                </a:lnTo>
                <a:close/>
              </a:path>
              <a:path w="1466214" h="1435735">
                <a:moveTo>
                  <a:pt x="0" y="0"/>
                </a:moveTo>
                <a:lnTo>
                  <a:pt x="29476" y="85458"/>
                </a:lnTo>
                <a:lnTo>
                  <a:pt x="54292" y="60121"/>
                </a:lnTo>
                <a:lnTo>
                  <a:pt x="68489" y="60121"/>
                </a:lnTo>
                <a:lnTo>
                  <a:pt x="61239" y="53022"/>
                </a:lnTo>
                <a:lnTo>
                  <a:pt x="86055" y="2768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513061" y="2885935"/>
            <a:ext cx="1516380" cy="1419225"/>
          </a:xfrm>
          <a:custGeom>
            <a:avLst/>
            <a:gdLst/>
            <a:ahLst/>
            <a:cxnLst/>
            <a:rect l="l" t="t" r="r" b="b"/>
            <a:pathLst>
              <a:path w="1516379" h="1419225">
                <a:moveTo>
                  <a:pt x="31432" y="1333855"/>
                </a:moveTo>
                <a:lnTo>
                  <a:pt x="0" y="1418615"/>
                </a:lnTo>
                <a:lnTo>
                  <a:pt x="86664" y="1392910"/>
                </a:lnTo>
                <a:lnTo>
                  <a:pt x="62433" y="1367015"/>
                </a:lnTo>
                <a:lnTo>
                  <a:pt x="70185" y="1359763"/>
                </a:lnTo>
                <a:lnTo>
                  <a:pt x="55651" y="1359763"/>
                </a:lnTo>
                <a:lnTo>
                  <a:pt x="31432" y="1333855"/>
                </a:lnTo>
                <a:close/>
              </a:path>
              <a:path w="1516379" h="1419225">
                <a:moveTo>
                  <a:pt x="1509293" y="0"/>
                </a:moveTo>
                <a:lnTo>
                  <a:pt x="55651" y="1359763"/>
                </a:lnTo>
                <a:lnTo>
                  <a:pt x="70185" y="1359763"/>
                </a:lnTo>
                <a:lnTo>
                  <a:pt x="1516075" y="7251"/>
                </a:lnTo>
                <a:lnTo>
                  <a:pt x="15092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072085" y="2650206"/>
            <a:ext cx="1235075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5" i="1">
                <a:latin typeface="Times New Roman"/>
                <a:cs typeface="Times New Roman"/>
              </a:rPr>
              <a:t>Q </a:t>
            </a:r>
            <a:r>
              <a:rPr dirty="0" sz="2500" spc="10">
                <a:latin typeface="Times New Roman"/>
                <a:cs typeface="Times New Roman"/>
              </a:rPr>
              <a:t>= { 1</a:t>
            </a:r>
            <a:r>
              <a:rPr dirty="0" sz="2500" spc="-80">
                <a:latin typeface="Times New Roman"/>
                <a:cs typeface="Times New Roman"/>
              </a:rPr>
              <a:t> </a:t>
            </a:r>
            <a:r>
              <a:rPr dirty="0" sz="2500" spc="10">
                <a:latin typeface="Times New Roman"/>
                <a:cs typeface="Times New Roman"/>
              </a:rPr>
              <a:t>}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58611" y="2171797"/>
            <a:ext cx="287020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303020" algn="l"/>
                <a:tab pos="2011680" algn="l"/>
              </a:tabLst>
            </a:pPr>
            <a:r>
              <a:rPr dirty="0" sz="2500" spc="15" i="1">
                <a:latin typeface="Times New Roman"/>
                <a:cs typeface="Times New Roman"/>
              </a:rPr>
              <a:t>Q </a:t>
            </a:r>
            <a:r>
              <a:rPr dirty="0" sz="2500" spc="10">
                <a:latin typeface="Times New Roman"/>
                <a:cs typeface="Times New Roman"/>
              </a:rPr>
              <a:t>=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 spc="10">
                <a:latin typeface="Times New Roman"/>
                <a:cs typeface="Times New Roman"/>
              </a:rPr>
              <a:t>{1}	and	</a:t>
            </a:r>
            <a:r>
              <a:rPr dirty="0" sz="2500" spc="25" i="1">
                <a:latin typeface="Times New Roman"/>
                <a:cs typeface="Times New Roman"/>
              </a:rPr>
              <a:t>M </a:t>
            </a:r>
            <a:r>
              <a:rPr dirty="0" sz="2500" spc="10">
                <a:latin typeface="Times New Roman"/>
                <a:cs typeface="Times New Roman"/>
              </a:rPr>
              <a:t>=</a:t>
            </a:r>
            <a:r>
              <a:rPr dirty="0" sz="2500" spc="-80">
                <a:latin typeface="Times New Roman"/>
                <a:cs typeface="Times New Roman"/>
              </a:rPr>
              <a:t> </a:t>
            </a:r>
            <a:r>
              <a:rPr dirty="0" sz="2500" spc="15">
                <a:latin typeface="Times New Roman"/>
                <a:cs typeface="Times New Roman"/>
              </a:rPr>
              <a:t>Ø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873658" y="2722796"/>
            <a:ext cx="283210" cy="310515"/>
          </a:xfrm>
          <a:custGeom>
            <a:avLst/>
            <a:gdLst/>
            <a:ahLst/>
            <a:cxnLst/>
            <a:rect l="l" t="t" r="r" b="b"/>
            <a:pathLst>
              <a:path w="283209" h="310514">
                <a:moveTo>
                  <a:pt x="0" y="309950"/>
                </a:moveTo>
                <a:lnTo>
                  <a:pt x="282999" y="0"/>
                </a:lnTo>
              </a:path>
            </a:pathLst>
          </a:custGeom>
          <a:ln w="2024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873658" y="2756484"/>
            <a:ext cx="283210" cy="283210"/>
          </a:xfrm>
          <a:custGeom>
            <a:avLst/>
            <a:gdLst/>
            <a:ahLst/>
            <a:cxnLst/>
            <a:rect l="l" t="t" r="r" b="b"/>
            <a:pathLst>
              <a:path w="283209" h="283210">
                <a:moveTo>
                  <a:pt x="0" y="0"/>
                </a:moveTo>
                <a:lnTo>
                  <a:pt x="282999" y="282998"/>
                </a:lnTo>
              </a:path>
            </a:pathLst>
          </a:custGeom>
          <a:ln w="2024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525499" y="2630521"/>
            <a:ext cx="181737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20725" algn="l"/>
              </a:tabLst>
            </a:pPr>
            <a:r>
              <a:rPr dirty="0" sz="2500" spc="10">
                <a:latin typeface="Times New Roman"/>
                <a:cs typeface="Times New Roman"/>
              </a:rPr>
              <a:t>and	</a:t>
            </a:r>
            <a:r>
              <a:rPr dirty="0" sz="2500" spc="25" i="1">
                <a:latin typeface="Times New Roman"/>
                <a:cs typeface="Times New Roman"/>
              </a:rPr>
              <a:t>M </a:t>
            </a:r>
            <a:r>
              <a:rPr dirty="0" sz="2500" spc="10">
                <a:latin typeface="Times New Roman"/>
                <a:cs typeface="Times New Roman"/>
              </a:rPr>
              <a:t>=</a:t>
            </a:r>
            <a:r>
              <a:rPr dirty="0" sz="2500" spc="-75">
                <a:latin typeface="Times New Roman"/>
                <a:cs typeface="Times New Roman"/>
              </a:rPr>
              <a:t> </a:t>
            </a:r>
            <a:r>
              <a:rPr dirty="0" sz="2500" spc="10">
                <a:latin typeface="Times New Roman"/>
                <a:cs typeface="Times New Roman"/>
              </a:rPr>
              <a:t>{1}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73658" y="3239940"/>
            <a:ext cx="283210" cy="310515"/>
          </a:xfrm>
          <a:custGeom>
            <a:avLst/>
            <a:gdLst/>
            <a:ahLst/>
            <a:cxnLst/>
            <a:rect l="l" t="t" r="r" b="b"/>
            <a:pathLst>
              <a:path w="283209" h="310514">
                <a:moveTo>
                  <a:pt x="0" y="309950"/>
                </a:moveTo>
                <a:lnTo>
                  <a:pt x="282997" y="0"/>
                </a:lnTo>
              </a:path>
            </a:pathLst>
          </a:custGeom>
          <a:ln w="2024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873658" y="3273628"/>
            <a:ext cx="283210" cy="283210"/>
          </a:xfrm>
          <a:custGeom>
            <a:avLst/>
            <a:gdLst/>
            <a:ahLst/>
            <a:cxnLst/>
            <a:rect l="l" t="t" r="r" b="b"/>
            <a:pathLst>
              <a:path w="283209" h="283210">
                <a:moveTo>
                  <a:pt x="0" y="0"/>
                </a:moveTo>
                <a:lnTo>
                  <a:pt x="282997" y="282998"/>
                </a:lnTo>
              </a:path>
            </a:pathLst>
          </a:custGeom>
          <a:ln w="2024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893877" y="3677912"/>
            <a:ext cx="283210" cy="310515"/>
          </a:xfrm>
          <a:custGeom>
            <a:avLst/>
            <a:gdLst/>
            <a:ahLst/>
            <a:cxnLst/>
            <a:rect l="l" t="t" r="r" b="b"/>
            <a:pathLst>
              <a:path w="283209" h="310514">
                <a:moveTo>
                  <a:pt x="0" y="309950"/>
                </a:moveTo>
                <a:lnTo>
                  <a:pt x="282997" y="0"/>
                </a:lnTo>
              </a:path>
            </a:pathLst>
          </a:custGeom>
          <a:ln w="2024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893877" y="3711612"/>
            <a:ext cx="283210" cy="283210"/>
          </a:xfrm>
          <a:custGeom>
            <a:avLst/>
            <a:gdLst/>
            <a:ahLst/>
            <a:cxnLst/>
            <a:rect l="l" t="t" r="r" b="b"/>
            <a:pathLst>
              <a:path w="283209" h="283210">
                <a:moveTo>
                  <a:pt x="0" y="0"/>
                </a:moveTo>
                <a:lnTo>
                  <a:pt x="282997" y="282998"/>
                </a:lnTo>
              </a:path>
            </a:pathLst>
          </a:custGeom>
          <a:ln w="2024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873658" y="4184960"/>
            <a:ext cx="283210" cy="310515"/>
          </a:xfrm>
          <a:custGeom>
            <a:avLst/>
            <a:gdLst/>
            <a:ahLst/>
            <a:cxnLst/>
            <a:rect l="l" t="t" r="r" b="b"/>
            <a:pathLst>
              <a:path w="283209" h="310514">
                <a:moveTo>
                  <a:pt x="0" y="309950"/>
                </a:moveTo>
                <a:lnTo>
                  <a:pt x="282999" y="0"/>
                </a:lnTo>
              </a:path>
            </a:pathLst>
          </a:custGeom>
          <a:ln w="2024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873658" y="4218647"/>
            <a:ext cx="283210" cy="283210"/>
          </a:xfrm>
          <a:custGeom>
            <a:avLst/>
            <a:gdLst/>
            <a:ahLst/>
            <a:cxnLst/>
            <a:rect l="l" t="t" r="r" b="b"/>
            <a:pathLst>
              <a:path w="283209" h="283210">
                <a:moveTo>
                  <a:pt x="0" y="0"/>
                </a:moveTo>
                <a:lnTo>
                  <a:pt x="282999" y="282998"/>
                </a:lnTo>
              </a:path>
            </a:pathLst>
          </a:custGeom>
          <a:ln w="2024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6073775" y="3033454"/>
            <a:ext cx="3983354" cy="2024380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765"/>
              </a:spcBef>
              <a:tabLst>
                <a:tab pos="2122170" algn="l"/>
                <a:tab pos="3165475" algn="l"/>
              </a:tabLst>
            </a:pPr>
            <a:r>
              <a:rPr dirty="0" baseline="-5555" sz="3750" spc="22" i="1">
                <a:latin typeface="Times New Roman"/>
                <a:cs typeface="Times New Roman"/>
              </a:rPr>
              <a:t>Q </a:t>
            </a:r>
            <a:r>
              <a:rPr dirty="0" baseline="-5555" sz="3750" spc="15">
                <a:latin typeface="Times New Roman"/>
                <a:cs typeface="Times New Roman"/>
              </a:rPr>
              <a:t>= {</a:t>
            </a:r>
            <a:r>
              <a:rPr dirty="0" baseline="-5555" sz="3750" spc="22">
                <a:latin typeface="Times New Roman"/>
                <a:cs typeface="Times New Roman"/>
              </a:rPr>
              <a:t> </a:t>
            </a:r>
            <a:r>
              <a:rPr dirty="0" baseline="-5555" sz="3750" spc="7">
                <a:latin typeface="Times New Roman"/>
                <a:cs typeface="Times New Roman"/>
              </a:rPr>
              <a:t>2,</a:t>
            </a:r>
            <a:r>
              <a:rPr dirty="0" baseline="-5555" sz="3750" spc="22">
                <a:latin typeface="Times New Roman"/>
                <a:cs typeface="Times New Roman"/>
              </a:rPr>
              <a:t> </a:t>
            </a:r>
            <a:r>
              <a:rPr dirty="0" baseline="-5555" sz="3750" spc="60">
                <a:latin typeface="Times New Roman"/>
                <a:cs typeface="Times New Roman"/>
              </a:rPr>
              <a:t>4}</a:t>
            </a:r>
            <a:r>
              <a:rPr dirty="0" sz="2500" spc="40">
                <a:latin typeface="Times New Roman"/>
                <a:cs typeface="Times New Roman"/>
              </a:rPr>
              <a:t>and	</a:t>
            </a:r>
            <a:r>
              <a:rPr dirty="0" sz="2500" spc="25" i="1">
                <a:latin typeface="Times New Roman"/>
                <a:cs typeface="Times New Roman"/>
              </a:rPr>
              <a:t>M</a:t>
            </a:r>
            <a:r>
              <a:rPr dirty="0" sz="2500" spc="15" i="1">
                <a:latin typeface="Times New Roman"/>
                <a:cs typeface="Times New Roman"/>
              </a:rPr>
              <a:t> </a:t>
            </a:r>
            <a:r>
              <a:rPr dirty="0" sz="2500" spc="10">
                <a:latin typeface="Times New Roman"/>
                <a:cs typeface="Times New Roman"/>
              </a:rPr>
              <a:t>=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 spc="25" i="1">
                <a:latin typeface="Times New Roman"/>
                <a:cs typeface="Times New Roman"/>
              </a:rPr>
              <a:t>M	</a:t>
            </a:r>
            <a:r>
              <a:rPr dirty="0" sz="2500" spc="25">
                <a:latin typeface="Symbol"/>
                <a:cs typeface="Symbol"/>
              </a:rPr>
              <a:t></a:t>
            </a:r>
            <a:r>
              <a:rPr dirty="0" sz="2500" spc="-85">
                <a:latin typeface="Times New Roman"/>
                <a:cs typeface="Times New Roman"/>
              </a:rPr>
              <a:t> </a:t>
            </a:r>
            <a:r>
              <a:rPr dirty="0" sz="2500" spc="10">
                <a:latin typeface="Times New Roman"/>
                <a:cs typeface="Times New Roman"/>
              </a:rPr>
              <a:t>{2}</a:t>
            </a:r>
            <a:endParaRPr sz="250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675"/>
              </a:spcBef>
              <a:tabLst>
                <a:tab pos="2127250" algn="l"/>
                <a:tab pos="3170555" algn="l"/>
              </a:tabLst>
            </a:pPr>
            <a:r>
              <a:rPr dirty="0" baseline="-6666" sz="3750" spc="22" i="1">
                <a:latin typeface="Times New Roman"/>
                <a:cs typeface="Times New Roman"/>
              </a:rPr>
              <a:t>Q </a:t>
            </a:r>
            <a:r>
              <a:rPr dirty="0" baseline="-6666" sz="3750" spc="15">
                <a:latin typeface="Times New Roman"/>
                <a:cs typeface="Times New Roman"/>
              </a:rPr>
              <a:t>= { </a:t>
            </a:r>
            <a:r>
              <a:rPr dirty="0" baseline="-6666" sz="3750" spc="7">
                <a:latin typeface="Times New Roman"/>
                <a:cs typeface="Times New Roman"/>
              </a:rPr>
              <a:t>4,</a:t>
            </a:r>
            <a:r>
              <a:rPr dirty="0" baseline="-6666" sz="3750" spc="37">
                <a:latin typeface="Times New Roman"/>
                <a:cs typeface="Times New Roman"/>
              </a:rPr>
              <a:t> </a:t>
            </a:r>
            <a:r>
              <a:rPr dirty="0" baseline="-6666" sz="3750" spc="15">
                <a:latin typeface="Times New Roman"/>
                <a:cs typeface="Times New Roman"/>
              </a:rPr>
              <a:t>5}</a:t>
            </a:r>
            <a:r>
              <a:rPr dirty="0" baseline="-6666" sz="3750" spc="-547">
                <a:latin typeface="Times New Roman"/>
                <a:cs typeface="Times New Roman"/>
              </a:rPr>
              <a:t> </a:t>
            </a:r>
            <a:r>
              <a:rPr dirty="0" sz="2500" spc="10">
                <a:latin typeface="Times New Roman"/>
                <a:cs typeface="Times New Roman"/>
              </a:rPr>
              <a:t>and	</a:t>
            </a:r>
            <a:r>
              <a:rPr dirty="0" sz="2500" spc="25" i="1">
                <a:latin typeface="Times New Roman"/>
                <a:cs typeface="Times New Roman"/>
              </a:rPr>
              <a:t>M</a:t>
            </a:r>
            <a:r>
              <a:rPr dirty="0" sz="2500" spc="15" i="1">
                <a:latin typeface="Times New Roman"/>
                <a:cs typeface="Times New Roman"/>
              </a:rPr>
              <a:t> </a:t>
            </a:r>
            <a:r>
              <a:rPr dirty="0" sz="2500" spc="10">
                <a:latin typeface="Times New Roman"/>
                <a:cs typeface="Times New Roman"/>
              </a:rPr>
              <a:t>=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 spc="25" i="1">
                <a:latin typeface="Times New Roman"/>
                <a:cs typeface="Times New Roman"/>
              </a:rPr>
              <a:t>M	</a:t>
            </a:r>
            <a:r>
              <a:rPr dirty="0" sz="2500" spc="25">
                <a:latin typeface="Symbol"/>
                <a:cs typeface="Symbol"/>
              </a:rPr>
              <a:t></a:t>
            </a:r>
            <a:r>
              <a:rPr dirty="0" sz="2500" spc="-85">
                <a:latin typeface="Times New Roman"/>
                <a:cs typeface="Times New Roman"/>
              </a:rPr>
              <a:t> </a:t>
            </a:r>
            <a:r>
              <a:rPr dirty="0" sz="2500" spc="10">
                <a:latin typeface="Times New Roman"/>
                <a:cs typeface="Times New Roman"/>
              </a:rPr>
              <a:t>{4}</a:t>
            </a:r>
            <a:endParaRPr sz="250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1205"/>
              </a:spcBef>
              <a:tabLst>
                <a:tab pos="1911350" algn="l"/>
                <a:tab pos="2955290" algn="l"/>
              </a:tabLst>
            </a:pPr>
            <a:r>
              <a:rPr dirty="0" baseline="-3333" sz="3750" spc="22" i="1">
                <a:latin typeface="Times New Roman"/>
                <a:cs typeface="Times New Roman"/>
              </a:rPr>
              <a:t>Q </a:t>
            </a:r>
            <a:r>
              <a:rPr dirty="0" baseline="-3333" sz="3750" spc="15">
                <a:latin typeface="Times New Roman"/>
                <a:cs typeface="Times New Roman"/>
              </a:rPr>
              <a:t>= { 5 }</a:t>
            </a:r>
            <a:r>
              <a:rPr dirty="0" baseline="-3333" sz="3750" spc="-232">
                <a:latin typeface="Times New Roman"/>
                <a:cs typeface="Times New Roman"/>
              </a:rPr>
              <a:t> </a:t>
            </a:r>
            <a:r>
              <a:rPr dirty="0" sz="2500" spc="10">
                <a:latin typeface="Times New Roman"/>
                <a:cs typeface="Times New Roman"/>
              </a:rPr>
              <a:t>and	</a:t>
            </a:r>
            <a:r>
              <a:rPr dirty="0" sz="2500" spc="25" i="1">
                <a:latin typeface="Times New Roman"/>
                <a:cs typeface="Times New Roman"/>
              </a:rPr>
              <a:t>M</a:t>
            </a:r>
            <a:r>
              <a:rPr dirty="0" sz="2500" spc="15" i="1">
                <a:latin typeface="Times New Roman"/>
                <a:cs typeface="Times New Roman"/>
              </a:rPr>
              <a:t> </a:t>
            </a:r>
            <a:r>
              <a:rPr dirty="0" sz="2500" spc="10">
                <a:latin typeface="Times New Roman"/>
                <a:cs typeface="Times New Roman"/>
              </a:rPr>
              <a:t>=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 spc="25" i="1">
                <a:latin typeface="Times New Roman"/>
                <a:cs typeface="Times New Roman"/>
              </a:rPr>
              <a:t>M	</a:t>
            </a:r>
            <a:r>
              <a:rPr dirty="0" sz="2500" spc="25">
                <a:latin typeface="Symbol"/>
                <a:cs typeface="Symbol"/>
              </a:rPr>
              <a:t>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 spc="10">
                <a:latin typeface="Times New Roman"/>
                <a:cs typeface="Times New Roman"/>
              </a:rPr>
              <a:t>{5}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dirty="0" sz="2500" spc="15" i="1">
                <a:latin typeface="Times New Roman"/>
                <a:cs typeface="Times New Roman"/>
              </a:rPr>
              <a:t>Q </a:t>
            </a:r>
            <a:r>
              <a:rPr dirty="0" sz="2500" spc="10">
                <a:latin typeface="Times New Roman"/>
                <a:cs typeface="Times New Roman"/>
              </a:rPr>
              <a:t>=</a:t>
            </a:r>
            <a:r>
              <a:rPr dirty="0" sz="2500" spc="0">
                <a:latin typeface="Times New Roman"/>
                <a:cs typeface="Times New Roman"/>
              </a:rPr>
              <a:t> </a:t>
            </a:r>
            <a:r>
              <a:rPr dirty="0" sz="2500" spc="25">
                <a:latin typeface="Symbol"/>
                <a:cs typeface="Symbol"/>
              </a:rPr>
              <a:t>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28322" y="5244346"/>
            <a:ext cx="7931784" cy="1491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100"/>
              </a:spcBef>
            </a:pPr>
            <a:r>
              <a:rPr dirty="0" sz="2500" spc="5">
                <a:latin typeface="Times New Roman"/>
                <a:cs typeface="Times New Roman"/>
              </a:rPr>
              <a:t>Subset </a:t>
            </a:r>
            <a:r>
              <a:rPr dirty="0" sz="2500" spc="25" i="1">
                <a:latin typeface="Times New Roman"/>
                <a:cs typeface="Times New Roman"/>
              </a:rPr>
              <a:t>M </a:t>
            </a:r>
            <a:r>
              <a:rPr dirty="0" sz="2500" spc="10">
                <a:latin typeface="Times New Roman"/>
                <a:cs typeface="Times New Roman"/>
              </a:rPr>
              <a:t>= </a:t>
            </a:r>
            <a:r>
              <a:rPr dirty="0" sz="2500" spc="5">
                <a:latin typeface="Times New Roman"/>
                <a:cs typeface="Times New Roman"/>
              </a:rPr>
              <a:t>{1, 2, 4, </a:t>
            </a:r>
            <a:r>
              <a:rPr dirty="0" sz="2500" spc="10">
                <a:latin typeface="Times New Roman"/>
                <a:cs typeface="Times New Roman"/>
              </a:rPr>
              <a:t>5} </a:t>
            </a:r>
            <a:r>
              <a:rPr dirty="0" sz="2500" spc="5">
                <a:latin typeface="Times New Roman"/>
                <a:cs typeface="Times New Roman"/>
              </a:rPr>
              <a:t>of </a:t>
            </a:r>
            <a:r>
              <a:rPr dirty="0" sz="2500" spc="10">
                <a:latin typeface="Times New Roman"/>
                <a:cs typeface="Times New Roman"/>
              </a:rPr>
              <a:t>nodes </a:t>
            </a:r>
            <a:r>
              <a:rPr dirty="0" sz="2500" spc="5">
                <a:latin typeface="Times New Roman"/>
                <a:cs typeface="Times New Roman"/>
              </a:rPr>
              <a:t>that </a:t>
            </a:r>
            <a:r>
              <a:rPr dirty="0" sz="2500" spc="10">
                <a:latin typeface="Times New Roman"/>
                <a:cs typeface="Times New Roman"/>
              </a:rPr>
              <a:t>have been </a:t>
            </a:r>
            <a:r>
              <a:rPr dirty="0" sz="2500" spc="5">
                <a:latin typeface="Times New Roman"/>
                <a:cs typeface="Times New Roman"/>
              </a:rPr>
              <a:t>labeled </a:t>
            </a:r>
            <a:r>
              <a:rPr dirty="0" sz="2500" spc="0">
                <a:latin typeface="Times New Roman"/>
                <a:cs typeface="Times New Roman"/>
              </a:rPr>
              <a:t>is </a:t>
            </a:r>
            <a:r>
              <a:rPr dirty="0" sz="2500" spc="5">
                <a:latin typeface="Times New Roman"/>
                <a:cs typeface="Times New Roman"/>
              </a:rPr>
              <a:t>the  subset of </a:t>
            </a:r>
            <a:r>
              <a:rPr dirty="0" sz="2500" spc="10">
                <a:latin typeface="Times New Roman"/>
                <a:cs typeface="Times New Roman"/>
              </a:rPr>
              <a:t>nodes </a:t>
            </a:r>
            <a:r>
              <a:rPr dirty="0" sz="2500" spc="5">
                <a:latin typeface="Times New Roman"/>
                <a:cs typeface="Times New Roman"/>
              </a:rPr>
              <a:t>reachable </a:t>
            </a:r>
            <a:r>
              <a:rPr dirty="0" sz="2500" spc="10">
                <a:latin typeface="Times New Roman"/>
                <a:cs typeface="Times New Roman"/>
              </a:rPr>
              <a:t>from </a:t>
            </a:r>
            <a:r>
              <a:rPr dirty="0" sz="2500" spc="5" i="1">
                <a:latin typeface="Times New Roman"/>
                <a:cs typeface="Times New Roman"/>
              </a:rPr>
              <a:t>s </a:t>
            </a:r>
            <a:r>
              <a:rPr dirty="0" sz="2500" spc="10">
                <a:latin typeface="Times New Roman"/>
                <a:cs typeface="Times New Roman"/>
              </a:rPr>
              <a:t>=</a:t>
            </a:r>
            <a:r>
              <a:rPr dirty="0" sz="2500" spc="15">
                <a:latin typeface="Times New Roman"/>
                <a:cs typeface="Times New Roman"/>
              </a:rPr>
              <a:t> </a:t>
            </a:r>
            <a:r>
              <a:rPr dirty="0" sz="2500" spc="1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65"/>
              </a:spcBef>
            </a:pPr>
            <a:r>
              <a:rPr dirty="0" sz="2500" spc="10" b="1">
                <a:latin typeface="Times New Roman"/>
                <a:cs typeface="Times New Roman"/>
              </a:rPr>
              <a:t>Observation</a:t>
            </a:r>
            <a:r>
              <a:rPr dirty="0" sz="2500" spc="10">
                <a:latin typeface="Times New Roman"/>
                <a:cs typeface="Times New Roman"/>
              </a:rPr>
              <a:t>: </a:t>
            </a:r>
            <a:r>
              <a:rPr dirty="0" sz="2500" spc="15">
                <a:latin typeface="Times New Roman"/>
                <a:cs typeface="Times New Roman"/>
              </a:rPr>
              <a:t>No </a:t>
            </a:r>
            <a:r>
              <a:rPr dirty="0" sz="2500" spc="5">
                <a:latin typeface="Times New Roman"/>
                <a:cs typeface="Times New Roman"/>
              </a:rPr>
              <a:t>arcs exit </a:t>
            </a:r>
            <a:r>
              <a:rPr dirty="0" sz="2500" spc="25" i="1">
                <a:latin typeface="Times New Roman"/>
                <a:cs typeface="Times New Roman"/>
              </a:rPr>
              <a:t>M </a:t>
            </a:r>
            <a:r>
              <a:rPr dirty="0" sz="2500" spc="10">
                <a:latin typeface="Times New Roman"/>
                <a:cs typeface="Times New Roman"/>
              </a:rPr>
              <a:t>and </a:t>
            </a:r>
            <a:r>
              <a:rPr dirty="0" sz="2500" spc="5">
                <a:latin typeface="Times New Roman"/>
                <a:cs typeface="Times New Roman"/>
              </a:rPr>
              <a:t>enter </a:t>
            </a:r>
            <a:r>
              <a:rPr dirty="0" sz="2500" spc="15" i="1">
                <a:latin typeface="Times New Roman"/>
                <a:cs typeface="Times New Roman"/>
              </a:rPr>
              <a:t>N </a:t>
            </a:r>
            <a:r>
              <a:rPr dirty="0" sz="2500" spc="0" i="1">
                <a:latin typeface="Times New Roman"/>
                <a:cs typeface="Times New Roman"/>
              </a:rPr>
              <a:t>\ </a:t>
            </a:r>
            <a:r>
              <a:rPr dirty="0" sz="2500" spc="25" i="1">
                <a:latin typeface="Times New Roman"/>
                <a:cs typeface="Times New Roman"/>
              </a:rPr>
              <a:t>M</a:t>
            </a:r>
            <a:r>
              <a:rPr dirty="0" sz="2500" spc="-5" i="1">
                <a:latin typeface="Times New Roman"/>
                <a:cs typeface="Times New Roman"/>
              </a:rPr>
              <a:t> </a:t>
            </a:r>
            <a:r>
              <a:rPr dirty="0" sz="2500" spc="5">
                <a:latin typeface="Times New Roman"/>
                <a:cs typeface="Times New Roman"/>
              </a:rPr>
              <a:t>!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126348" y="1782580"/>
            <a:ext cx="655955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5" i="1">
                <a:latin typeface="Times New Roman"/>
                <a:cs typeface="Times New Roman"/>
              </a:rPr>
              <a:t>s </a:t>
            </a:r>
            <a:r>
              <a:rPr dirty="0" sz="2500" spc="10">
                <a:latin typeface="Times New Roman"/>
                <a:cs typeface="Times New Roman"/>
              </a:rPr>
              <a:t>=</a:t>
            </a:r>
            <a:r>
              <a:rPr dirty="0" sz="2500" spc="-70">
                <a:latin typeface="Times New Roman"/>
                <a:cs typeface="Times New Roman"/>
              </a:rPr>
              <a:t> </a:t>
            </a:r>
            <a:r>
              <a:rPr dirty="0" sz="2500" spc="1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850" y="565984"/>
            <a:ext cx="1561465" cy="6096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0"/>
              <a:t>C</a:t>
            </a:r>
            <a:r>
              <a:rPr dirty="0" spc="0"/>
              <a:t>on</a:t>
            </a:r>
            <a:r>
              <a:rPr dirty="0" spc="0"/>
              <a:t>te</a:t>
            </a:r>
            <a:r>
              <a:rPr dirty="0" spc="0"/>
              <a:t>n</a:t>
            </a:r>
            <a:r>
              <a:rPr dirty="0" spc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9850" y="1748209"/>
            <a:ext cx="5968365" cy="3404235"/>
          </a:xfrm>
          <a:prstGeom prst="rect">
            <a:avLst/>
          </a:prstGeom>
        </p:spPr>
        <p:txBody>
          <a:bodyPr wrap="square" lIns="0" tIns="110490" rIns="0" bIns="0" rtlCol="0" vert="horz">
            <a:spAutoFit/>
          </a:bodyPr>
          <a:lstStyle/>
          <a:p>
            <a:pPr lvl="1" marL="562610" indent="-549910">
              <a:lnSpc>
                <a:spcPct val="100000"/>
              </a:lnSpc>
              <a:spcBef>
                <a:spcPts val="870"/>
              </a:spcBef>
              <a:buAutoNum type="arabicPeriod"/>
              <a:tabLst>
                <a:tab pos="563245" algn="l"/>
              </a:tabLst>
            </a:pPr>
            <a:r>
              <a:rPr dirty="0" sz="3050" spc="0">
                <a:latin typeface="Garamond"/>
                <a:cs typeface="Garamond"/>
              </a:rPr>
              <a:t>Graph</a:t>
            </a:r>
            <a:r>
              <a:rPr dirty="0" sz="3050" spc="-5">
                <a:latin typeface="Garamond"/>
                <a:cs typeface="Garamond"/>
              </a:rPr>
              <a:t> </a:t>
            </a:r>
            <a:r>
              <a:rPr dirty="0" sz="3050">
                <a:latin typeface="Garamond"/>
                <a:cs typeface="Garamond"/>
              </a:rPr>
              <a:t>applications</a:t>
            </a:r>
            <a:endParaRPr sz="3050">
              <a:latin typeface="Garamond"/>
              <a:cs typeface="Garamond"/>
            </a:endParaRPr>
          </a:p>
          <a:p>
            <a:pPr lvl="1" marL="562610" indent="-54991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63245" algn="l"/>
              </a:tabLst>
            </a:pPr>
            <a:r>
              <a:rPr dirty="0" sz="3050">
                <a:latin typeface="Garamond"/>
                <a:cs typeface="Garamond"/>
              </a:rPr>
              <a:t>Graphs</a:t>
            </a:r>
            <a:r>
              <a:rPr dirty="0" sz="3050" spc="5">
                <a:latin typeface="Garamond"/>
                <a:cs typeface="Garamond"/>
              </a:rPr>
              <a:t> </a:t>
            </a:r>
            <a:r>
              <a:rPr dirty="0" sz="3050" spc="15">
                <a:latin typeface="Garamond"/>
                <a:cs typeface="Garamond"/>
              </a:rPr>
              <a:t>terminology</a:t>
            </a:r>
            <a:endParaRPr sz="3050">
              <a:latin typeface="Garamond"/>
              <a:cs typeface="Garamond"/>
            </a:endParaRPr>
          </a:p>
          <a:p>
            <a:pPr lvl="1" marL="562610" indent="-549910">
              <a:lnSpc>
                <a:spcPct val="100000"/>
              </a:lnSpc>
              <a:spcBef>
                <a:spcPts val="775"/>
              </a:spcBef>
              <a:buAutoNum type="arabicPeriod"/>
              <a:tabLst>
                <a:tab pos="563245" algn="l"/>
              </a:tabLst>
            </a:pPr>
            <a:r>
              <a:rPr dirty="0" sz="3050" spc="0">
                <a:latin typeface="Garamond"/>
                <a:cs typeface="Garamond"/>
              </a:rPr>
              <a:t>Graph </a:t>
            </a:r>
            <a:r>
              <a:rPr dirty="0" sz="3050" spc="-5">
                <a:latin typeface="Garamond"/>
                <a:cs typeface="Garamond"/>
              </a:rPr>
              <a:t>reachability</a:t>
            </a:r>
            <a:r>
              <a:rPr dirty="0" sz="3050" spc="0">
                <a:latin typeface="Garamond"/>
                <a:cs typeface="Garamond"/>
              </a:rPr>
              <a:t> </a:t>
            </a:r>
            <a:r>
              <a:rPr dirty="0" sz="3050">
                <a:latin typeface="Garamond"/>
                <a:cs typeface="Garamond"/>
              </a:rPr>
              <a:t>problem</a:t>
            </a:r>
            <a:endParaRPr sz="3050">
              <a:latin typeface="Garamond"/>
              <a:cs typeface="Garamond"/>
            </a:endParaRPr>
          </a:p>
          <a:p>
            <a:pPr lvl="1" marL="562610" indent="-549910">
              <a:lnSpc>
                <a:spcPct val="100000"/>
              </a:lnSpc>
              <a:spcBef>
                <a:spcPts val="775"/>
              </a:spcBef>
              <a:buAutoNum type="arabicPeriod"/>
              <a:tabLst>
                <a:tab pos="563245" algn="l"/>
              </a:tabLst>
            </a:pPr>
            <a:r>
              <a:rPr dirty="0" sz="3050">
                <a:latin typeface="Garamond"/>
                <a:cs typeface="Garamond"/>
              </a:rPr>
              <a:t>Subgraphs, </a:t>
            </a:r>
            <a:r>
              <a:rPr dirty="0" sz="3050" spc="0">
                <a:latin typeface="Garamond"/>
                <a:cs typeface="Garamond"/>
              </a:rPr>
              <a:t>trees </a:t>
            </a:r>
            <a:r>
              <a:rPr dirty="0" sz="3050">
                <a:latin typeface="Garamond"/>
                <a:cs typeface="Garamond"/>
              </a:rPr>
              <a:t>and spanning</a:t>
            </a:r>
            <a:r>
              <a:rPr dirty="0" sz="3050" spc="50">
                <a:latin typeface="Garamond"/>
                <a:cs typeface="Garamond"/>
              </a:rPr>
              <a:t> </a:t>
            </a:r>
            <a:r>
              <a:rPr dirty="0" sz="3050" spc="0">
                <a:latin typeface="Garamond"/>
                <a:cs typeface="Garamond"/>
              </a:rPr>
              <a:t>trees</a:t>
            </a:r>
            <a:endParaRPr sz="3050">
              <a:latin typeface="Garamond"/>
              <a:cs typeface="Garamond"/>
            </a:endParaRPr>
          </a:p>
          <a:p>
            <a:pPr lvl="1" marL="562610" indent="-54991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63245" algn="l"/>
              </a:tabLst>
            </a:pPr>
            <a:r>
              <a:rPr dirty="0" sz="3050">
                <a:latin typeface="Garamond"/>
                <a:cs typeface="Garamond"/>
              </a:rPr>
              <a:t>Minimum </a:t>
            </a:r>
            <a:r>
              <a:rPr dirty="0" sz="3050" spc="0">
                <a:latin typeface="Garamond"/>
                <a:cs typeface="Garamond"/>
              </a:rPr>
              <a:t>cost </a:t>
            </a:r>
            <a:r>
              <a:rPr dirty="0" sz="3050">
                <a:latin typeface="Garamond"/>
                <a:cs typeface="Garamond"/>
              </a:rPr>
              <a:t>spanning</a:t>
            </a:r>
            <a:r>
              <a:rPr dirty="0" sz="3050" spc="10">
                <a:latin typeface="Garamond"/>
                <a:cs typeface="Garamond"/>
              </a:rPr>
              <a:t> </a:t>
            </a:r>
            <a:r>
              <a:rPr dirty="0" sz="3050" spc="0">
                <a:latin typeface="Garamond"/>
                <a:cs typeface="Garamond"/>
              </a:rPr>
              <a:t>trees</a:t>
            </a:r>
            <a:endParaRPr sz="30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3050" spc="0">
                <a:latin typeface="Garamond"/>
                <a:cs typeface="Garamond"/>
              </a:rPr>
              <a:t>3.5 </a:t>
            </a:r>
            <a:r>
              <a:rPr dirty="0" sz="3050" spc="-35">
                <a:latin typeface="Garamond"/>
                <a:cs typeface="Garamond"/>
              </a:rPr>
              <a:t>Prim’s</a:t>
            </a:r>
            <a:r>
              <a:rPr dirty="0" sz="3050" spc="5">
                <a:latin typeface="Garamond"/>
                <a:cs typeface="Garamond"/>
              </a:rPr>
              <a:t> algorithm</a:t>
            </a:r>
            <a:endParaRPr sz="305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850" y="627138"/>
            <a:ext cx="450215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/>
              <a:t>Graph reachability</a:t>
            </a:r>
            <a:r>
              <a:rPr dirty="0" sz="3200" spc="-35"/>
              <a:t> </a:t>
            </a:r>
            <a:r>
              <a:rPr dirty="0" sz="3200" spc="-10"/>
              <a:t>problem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7357618" y="3141510"/>
            <a:ext cx="81280" cy="1243330"/>
          </a:xfrm>
          <a:custGeom>
            <a:avLst/>
            <a:gdLst/>
            <a:ahLst/>
            <a:cxnLst/>
            <a:rect l="l" t="t" r="r" b="b"/>
            <a:pathLst>
              <a:path w="81279" h="1243329">
                <a:moveTo>
                  <a:pt x="0" y="1161300"/>
                </a:moveTo>
                <a:lnTo>
                  <a:pt x="38011" y="1243317"/>
                </a:lnTo>
                <a:lnTo>
                  <a:pt x="80822" y="1163713"/>
                </a:lnTo>
                <a:lnTo>
                  <a:pt x="45377" y="1162646"/>
                </a:lnTo>
                <a:lnTo>
                  <a:pt x="45385" y="1162354"/>
                </a:lnTo>
                <a:lnTo>
                  <a:pt x="35445" y="1162354"/>
                </a:lnTo>
                <a:lnTo>
                  <a:pt x="0" y="1161300"/>
                </a:lnTo>
                <a:close/>
              </a:path>
              <a:path w="81279" h="1243329">
                <a:moveTo>
                  <a:pt x="70103" y="0"/>
                </a:moveTo>
                <a:lnTo>
                  <a:pt x="35445" y="1162354"/>
                </a:lnTo>
                <a:lnTo>
                  <a:pt x="45385" y="1162354"/>
                </a:lnTo>
                <a:lnTo>
                  <a:pt x="80035" y="304"/>
                </a:lnTo>
                <a:lnTo>
                  <a:pt x="701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63620" y="2671517"/>
            <a:ext cx="18669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89845" y="2653157"/>
            <a:ext cx="515620" cy="495300"/>
          </a:xfrm>
          <a:custGeom>
            <a:avLst/>
            <a:gdLst/>
            <a:ahLst/>
            <a:cxnLst/>
            <a:rect l="l" t="t" r="r" b="b"/>
            <a:pathLst>
              <a:path w="515620" h="495300">
                <a:moveTo>
                  <a:pt x="0" y="247623"/>
                </a:moveTo>
                <a:lnTo>
                  <a:pt x="4152" y="203112"/>
                </a:lnTo>
                <a:lnTo>
                  <a:pt x="16124" y="161219"/>
                </a:lnTo>
                <a:lnTo>
                  <a:pt x="35187" y="122643"/>
                </a:lnTo>
                <a:lnTo>
                  <a:pt x="60614" y="88082"/>
                </a:lnTo>
                <a:lnTo>
                  <a:pt x="91677" y="58237"/>
                </a:lnTo>
                <a:lnTo>
                  <a:pt x="127648" y="33807"/>
                </a:lnTo>
                <a:lnTo>
                  <a:pt x="167799" y="15491"/>
                </a:lnTo>
                <a:lnTo>
                  <a:pt x="211402" y="3989"/>
                </a:lnTo>
                <a:lnTo>
                  <a:pt x="257730" y="0"/>
                </a:lnTo>
                <a:lnTo>
                  <a:pt x="304057" y="3989"/>
                </a:lnTo>
                <a:lnTo>
                  <a:pt x="347660" y="15491"/>
                </a:lnTo>
                <a:lnTo>
                  <a:pt x="387811" y="33807"/>
                </a:lnTo>
                <a:lnTo>
                  <a:pt x="423782" y="58237"/>
                </a:lnTo>
                <a:lnTo>
                  <a:pt x="454845" y="88082"/>
                </a:lnTo>
                <a:lnTo>
                  <a:pt x="480272" y="122643"/>
                </a:lnTo>
                <a:lnTo>
                  <a:pt x="499336" y="161219"/>
                </a:lnTo>
                <a:lnTo>
                  <a:pt x="511308" y="203112"/>
                </a:lnTo>
                <a:lnTo>
                  <a:pt x="515460" y="247623"/>
                </a:lnTo>
                <a:lnTo>
                  <a:pt x="511308" y="292133"/>
                </a:lnTo>
                <a:lnTo>
                  <a:pt x="499336" y="334027"/>
                </a:lnTo>
                <a:lnTo>
                  <a:pt x="480272" y="372603"/>
                </a:lnTo>
                <a:lnTo>
                  <a:pt x="454845" y="407164"/>
                </a:lnTo>
                <a:lnTo>
                  <a:pt x="423782" y="437009"/>
                </a:lnTo>
                <a:lnTo>
                  <a:pt x="387811" y="461439"/>
                </a:lnTo>
                <a:lnTo>
                  <a:pt x="347660" y="479755"/>
                </a:lnTo>
                <a:lnTo>
                  <a:pt x="304057" y="491257"/>
                </a:lnTo>
                <a:lnTo>
                  <a:pt x="257730" y="495247"/>
                </a:lnTo>
                <a:lnTo>
                  <a:pt x="211402" y="491257"/>
                </a:lnTo>
                <a:lnTo>
                  <a:pt x="167799" y="479755"/>
                </a:lnTo>
                <a:lnTo>
                  <a:pt x="127648" y="461439"/>
                </a:lnTo>
                <a:lnTo>
                  <a:pt x="91677" y="437009"/>
                </a:lnTo>
                <a:lnTo>
                  <a:pt x="60614" y="407164"/>
                </a:lnTo>
                <a:lnTo>
                  <a:pt x="35187" y="372603"/>
                </a:lnTo>
                <a:lnTo>
                  <a:pt x="16124" y="334027"/>
                </a:lnTo>
                <a:lnTo>
                  <a:pt x="4152" y="292133"/>
                </a:lnTo>
                <a:lnTo>
                  <a:pt x="0" y="247623"/>
                </a:lnTo>
                <a:close/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33551" y="2661408"/>
            <a:ext cx="18669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0">
                <a:latin typeface="Times New Roman"/>
                <a:cs typeface="Times New Roman"/>
              </a:rPr>
              <a:t>3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59790" y="2643047"/>
            <a:ext cx="515620" cy="495300"/>
          </a:xfrm>
          <a:custGeom>
            <a:avLst/>
            <a:gdLst/>
            <a:ahLst/>
            <a:cxnLst/>
            <a:rect l="l" t="t" r="r" b="b"/>
            <a:pathLst>
              <a:path w="515620" h="495300">
                <a:moveTo>
                  <a:pt x="0" y="247623"/>
                </a:moveTo>
                <a:lnTo>
                  <a:pt x="4152" y="203112"/>
                </a:lnTo>
                <a:lnTo>
                  <a:pt x="16124" y="161219"/>
                </a:lnTo>
                <a:lnTo>
                  <a:pt x="35187" y="122643"/>
                </a:lnTo>
                <a:lnTo>
                  <a:pt x="60614" y="88082"/>
                </a:lnTo>
                <a:lnTo>
                  <a:pt x="91677" y="58237"/>
                </a:lnTo>
                <a:lnTo>
                  <a:pt x="127648" y="33807"/>
                </a:lnTo>
                <a:lnTo>
                  <a:pt x="167799" y="15491"/>
                </a:lnTo>
                <a:lnTo>
                  <a:pt x="211402" y="3989"/>
                </a:lnTo>
                <a:lnTo>
                  <a:pt x="257730" y="0"/>
                </a:lnTo>
                <a:lnTo>
                  <a:pt x="304057" y="3989"/>
                </a:lnTo>
                <a:lnTo>
                  <a:pt x="347660" y="15491"/>
                </a:lnTo>
                <a:lnTo>
                  <a:pt x="387811" y="33807"/>
                </a:lnTo>
                <a:lnTo>
                  <a:pt x="423782" y="58237"/>
                </a:lnTo>
                <a:lnTo>
                  <a:pt x="454845" y="88082"/>
                </a:lnTo>
                <a:lnTo>
                  <a:pt x="480272" y="122643"/>
                </a:lnTo>
                <a:lnTo>
                  <a:pt x="499336" y="161219"/>
                </a:lnTo>
                <a:lnTo>
                  <a:pt x="511308" y="203112"/>
                </a:lnTo>
                <a:lnTo>
                  <a:pt x="515460" y="247623"/>
                </a:lnTo>
                <a:lnTo>
                  <a:pt x="511308" y="292133"/>
                </a:lnTo>
                <a:lnTo>
                  <a:pt x="499336" y="334027"/>
                </a:lnTo>
                <a:lnTo>
                  <a:pt x="480272" y="372603"/>
                </a:lnTo>
                <a:lnTo>
                  <a:pt x="454845" y="407164"/>
                </a:lnTo>
                <a:lnTo>
                  <a:pt x="423782" y="437009"/>
                </a:lnTo>
                <a:lnTo>
                  <a:pt x="387811" y="461439"/>
                </a:lnTo>
                <a:lnTo>
                  <a:pt x="347660" y="479755"/>
                </a:lnTo>
                <a:lnTo>
                  <a:pt x="304057" y="491257"/>
                </a:lnTo>
                <a:lnTo>
                  <a:pt x="257730" y="495247"/>
                </a:lnTo>
                <a:lnTo>
                  <a:pt x="211402" y="491257"/>
                </a:lnTo>
                <a:lnTo>
                  <a:pt x="167799" y="479755"/>
                </a:lnTo>
                <a:lnTo>
                  <a:pt x="127648" y="461439"/>
                </a:lnTo>
                <a:lnTo>
                  <a:pt x="91677" y="437009"/>
                </a:lnTo>
                <a:lnTo>
                  <a:pt x="60614" y="407164"/>
                </a:lnTo>
                <a:lnTo>
                  <a:pt x="35187" y="372603"/>
                </a:lnTo>
                <a:lnTo>
                  <a:pt x="16124" y="334027"/>
                </a:lnTo>
                <a:lnTo>
                  <a:pt x="4152" y="292133"/>
                </a:lnTo>
                <a:lnTo>
                  <a:pt x="0" y="247623"/>
                </a:lnTo>
                <a:close/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483961" y="2651311"/>
            <a:ext cx="18669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0">
                <a:latin typeface="Times New Roman"/>
                <a:cs typeface="Times New Roman"/>
              </a:rPr>
              <a:t>2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10200" y="2632938"/>
            <a:ext cx="515620" cy="495300"/>
          </a:xfrm>
          <a:custGeom>
            <a:avLst/>
            <a:gdLst/>
            <a:ahLst/>
            <a:cxnLst/>
            <a:rect l="l" t="t" r="r" b="b"/>
            <a:pathLst>
              <a:path w="515620" h="495300">
                <a:moveTo>
                  <a:pt x="0" y="247623"/>
                </a:moveTo>
                <a:lnTo>
                  <a:pt x="4152" y="203112"/>
                </a:lnTo>
                <a:lnTo>
                  <a:pt x="16124" y="161219"/>
                </a:lnTo>
                <a:lnTo>
                  <a:pt x="35187" y="122643"/>
                </a:lnTo>
                <a:lnTo>
                  <a:pt x="60614" y="88082"/>
                </a:lnTo>
                <a:lnTo>
                  <a:pt x="91677" y="58237"/>
                </a:lnTo>
                <a:lnTo>
                  <a:pt x="127648" y="33807"/>
                </a:lnTo>
                <a:lnTo>
                  <a:pt x="167799" y="15491"/>
                </a:lnTo>
                <a:lnTo>
                  <a:pt x="211402" y="3989"/>
                </a:lnTo>
                <a:lnTo>
                  <a:pt x="257730" y="0"/>
                </a:lnTo>
                <a:lnTo>
                  <a:pt x="304057" y="3989"/>
                </a:lnTo>
                <a:lnTo>
                  <a:pt x="347660" y="15491"/>
                </a:lnTo>
                <a:lnTo>
                  <a:pt x="387811" y="33807"/>
                </a:lnTo>
                <a:lnTo>
                  <a:pt x="423782" y="58237"/>
                </a:lnTo>
                <a:lnTo>
                  <a:pt x="454845" y="88082"/>
                </a:lnTo>
                <a:lnTo>
                  <a:pt x="480272" y="122643"/>
                </a:lnTo>
                <a:lnTo>
                  <a:pt x="499336" y="161219"/>
                </a:lnTo>
                <a:lnTo>
                  <a:pt x="511308" y="203112"/>
                </a:lnTo>
                <a:lnTo>
                  <a:pt x="515460" y="247623"/>
                </a:lnTo>
                <a:lnTo>
                  <a:pt x="511308" y="292133"/>
                </a:lnTo>
                <a:lnTo>
                  <a:pt x="499336" y="334027"/>
                </a:lnTo>
                <a:lnTo>
                  <a:pt x="480272" y="372603"/>
                </a:lnTo>
                <a:lnTo>
                  <a:pt x="454845" y="407164"/>
                </a:lnTo>
                <a:lnTo>
                  <a:pt x="423782" y="437009"/>
                </a:lnTo>
                <a:lnTo>
                  <a:pt x="387811" y="461439"/>
                </a:lnTo>
                <a:lnTo>
                  <a:pt x="347660" y="479755"/>
                </a:lnTo>
                <a:lnTo>
                  <a:pt x="304057" y="491257"/>
                </a:lnTo>
                <a:lnTo>
                  <a:pt x="257730" y="495247"/>
                </a:lnTo>
                <a:lnTo>
                  <a:pt x="211402" y="491257"/>
                </a:lnTo>
                <a:lnTo>
                  <a:pt x="167799" y="479755"/>
                </a:lnTo>
                <a:lnTo>
                  <a:pt x="127648" y="461439"/>
                </a:lnTo>
                <a:lnTo>
                  <a:pt x="91677" y="437009"/>
                </a:lnTo>
                <a:lnTo>
                  <a:pt x="60614" y="407164"/>
                </a:lnTo>
                <a:lnTo>
                  <a:pt x="35187" y="372603"/>
                </a:lnTo>
                <a:lnTo>
                  <a:pt x="16124" y="334027"/>
                </a:lnTo>
                <a:lnTo>
                  <a:pt x="4152" y="292133"/>
                </a:lnTo>
                <a:lnTo>
                  <a:pt x="0" y="247623"/>
                </a:lnTo>
                <a:close/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433428" y="4399834"/>
            <a:ext cx="18669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0">
                <a:latin typeface="Times New Roman"/>
                <a:cs typeface="Times New Roman"/>
              </a:rPr>
              <a:t>5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59666" y="4381462"/>
            <a:ext cx="515620" cy="495300"/>
          </a:xfrm>
          <a:custGeom>
            <a:avLst/>
            <a:gdLst/>
            <a:ahLst/>
            <a:cxnLst/>
            <a:rect l="l" t="t" r="r" b="b"/>
            <a:pathLst>
              <a:path w="515620" h="495300">
                <a:moveTo>
                  <a:pt x="0" y="247623"/>
                </a:moveTo>
                <a:lnTo>
                  <a:pt x="4152" y="203112"/>
                </a:lnTo>
                <a:lnTo>
                  <a:pt x="16124" y="161219"/>
                </a:lnTo>
                <a:lnTo>
                  <a:pt x="35187" y="122643"/>
                </a:lnTo>
                <a:lnTo>
                  <a:pt x="60614" y="88082"/>
                </a:lnTo>
                <a:lnTo>
                  <a:pt x="91677" y="58237"/>
                </a:lnTo>
                <a:lnTo>
                  <a:pt x="127648" y="33807"/>
                </a:lnTo>
                <a:lnTo>
                  <a:pt x="167799" y="15491"/>
                </a:lnTo>
                <a:lnTo>
                  <a:pt x="211402" y="3989"/>
                </a:lnTo>
                <a:lnTo>
                  <a:pt x="257730" y="0"/>
                </a:lnTo>
                <a:lnTo>
                  <a:pt x="304057" y="3989"/>
                </a:lnTo>
                <a:lnTo>
                  <a:pt x="347660" y="15491"/>
                </a:lnTo>
                <a:lnTo>
                  <a:pt x="387811" y="33807"/>
                </a:lnTo>
                <a:lnTo>
                  <a:pt x="423782" y="58237"/>
                </a:lnTo>
                <a:lnTo>
                  <a:pt x="454845" y="88082"/>
                </a:lnTo>
                <a:lnTo>
                  <a:pt x="480272" y="122643"/>
                </a:lnTo>
                <a:lnTo>
                  <a:pt x="499336" y="161219"/>
                </a:lnTo>
                <a:lnTo>
                  <a:pt x="511308" y="203112"/>
                </a:lnTo>
                <a:lnTo>
                  <a:pt x="515460" y="247623"/>
                </a:lnTo>
                <a:lnTo>
                  <a:pt x="511308" y="292133"/>
                </a:lnTo>
                <a:lnTo>
                  <a:pt x="499336" y="334027"/>
                </a:lnTo>
                <a:lnTo>
                  <a:pt x="480272" y="372603"/>
                </a:lnTo>
                <a:lnTo>
                  <a:pt x="454845" y="407164"/>
                </a:lnTo>
                <a:lnTo>
                  <a:pt x="423782" y="437009"/>
                </a:lnTo>
                <a:lnTo>
                  <a:pt x="387811" y="461439"/>
                </a:lnTo>
                <a:lnTo>
                  <a:pt x="347660" y="479755"/>
                </a:lnTo>
                <a:lnTo>
                  <a:pt x="304057" y="491257"/>
                </a:lnTo>
                <a:lnTo>
                  <a:pt x="257730" y="495247"/>
                </a:lnTo>
                <a:lnTo>
                  <a:pt x="211402" y="491257"/>
                </a:lnTo>
                <a:lnTo>
                  <a:pt x="167799" y="479755"/>
                </a:lnTo>
                <a:lnTo>
                  <a:pt x="127648" y="461439"/>
                </a:lnTo>
                <a:lnTo>
                  <a:pt x="91677" y="437009"/>
                </a:lnTo>
                <a:lnTo>
                  <a:pt x="60614" y="407164"/>
                </a:lnTo>
                <a:lnTo>
                  <a:pt x="35187" y="372603"/>
                </a:lnTo>
                <a:lnTo>
                  <a:pt x="16124" y="334027"/>
                </a:lnTo>
                <a:lnTo>
                  <a:pt x="4152" y="292133"/>
                </a:lnTo>
                <a:lnTo>
                  <a:pt x="0" y="247623"/>
                </a:lnTo>
                <a:close/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523183" y="4409944"/>
            <a:ext cx="18669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0">
                <a:latin typeface="Times New Roman"/>
                <a:cs typeface="Times New Roman"/>
              </a:rPr>
              <a:t>4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49421" y="4391571"/>
            <a:ext cx="515620" cy="495300"/>
          </a:xfrm>
          <a:custGeom>
            <a:avLst/>
            <a:gdLst/>
            <a:ahLst/>
            <a:cxnLst/>
            <a:rect l="l" t="t" r="r" b="b"/>
            <a:pathLst>
              <a:path w="515620" h="495300">
                <a:moveTo>
                  <a:pt x="0" y="247623"/>
                </a:moveTo>
                <a:lnTo>
                  <a:pt x="4152" y="203112"/>
                </a:lnTo>
                <a:lnTo>
                  <a:pt x="16124" y="161219"/>
                </a:lnTo>
                <a:lnTo>
                  <a:pt x="35187" y="122643"/>
                </a:lnTo>
                <a:lnTo>
                  <a:pt x="60614" y="88082"/>
                </a:lnTo>
                <a:lnTo>
                  <a:pt x="91677" y="58237"/>
                </a:lnTo>
                <a:lnTo>
                  <a:pt x="127648" y="33807"/>
                </a:lnTo>
                <a:lnTo>
                  <a:pt x="167799" y="15491"/>
                </a:lnTo>
                <a:lnTo>
                  <a:pt x="211402" y="3989"/>
                </a:lnTo>
                <a:lnTo>
                  <a:pt x="257730" y="0"/>
                </a:lnTo>
                <a:lnTo>
                  <a:pt x="304057" y="3989"/>
                </a:lnTo>
                <a:lnTo>
                  <a:pt x="347660" y="15491"/>
                </a:lnTo>
                <a:lnTo>
                  <a:pt x="387811" y="33807"/>
                </a:lnTo>
                <a:lnTo>
                  <a:pt x="423782" y="58237"/>
                </a:lnTo>
                <a:lnTo>
                  <a:pt x="454845" y="88082"/>
                </a:lnTo>
                <a:lnTo>
                  <a:pt x="480272" y="122643"/>
                </a:lnTo>
                <a:lnTo>
                  <a:pt x="499336" y="161219"/>
                </a:lnTo>
                <a:lnTo>
                  <a:pt x="511308" y="203112"/>
                </a:lnTo>
                <a:lnTo>
                  <a:pt x="515460" y="247623"/>
                </a:lnTo>
                <a:lnTo>
                  <a:pt x="511308" y="292133"/>
                </a:lnTo>
                <a:lnTo>
                  <a:pt x="499336" y="334027"/>
                </a:lnTo>
                <a:lnTo>
                  <a:pt x="480272" y="372603"/>
                </a:lnTo>
                <a:lnTo>
                  <a:pt x="454845" y="407164"/>
                </a:lnTo>
                <a:lnTo>
                  <a:pt x="423782" y="437009"/>
                </a:lnTo>
                <a:lnTo>
                  <a:pt x="387811" y="461439"/>
                </a:lnTo>
                <a:lnTo>
                  <a:pt x="347660" y="479755"/>
                </a:lnTo>
                <a:lnTo>
                  <a:pt x="304057" y="491257"/>
                </a:lnTo>
                <a:lnTo>
                  <a:pt x="257730" y="495247"/>
                </a:lnTo>
                <a:lnTo>
                  <a:pt x="211402" y="491257"/>
                </a:lnTo>
                <a:lnTo>
                  <a:pt x="167799" y="479755"/>
                </a:lnTo>
                <a:lnTo>
                  <a:pt x="127648" y="461439"/>
                </a:lnTo>
                <a:lnTo>
                  <a:pt x="91677" y="437009"/>
                </a:lnTo>
                <a:lnTo>
                  <a:pt x="60614" y="407164"/>
                </a:lnTo>
                <a:lnTo>
                  <a:pt x="35187" y="372603"/>
                </a:lnTo>
                <a:lnTo>
                  <a:pt x="16124" y="334027"/>
                </a:lnTo>
                <a:lnTo>
                  <a:pt x="4152" y="292133"/>
                </a:lnTo>
                <a:lnTo>
                  <a:pt x="0" y="247623"/>
                </a:lnTo>
                <a:close/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333551" y="4399834"/>
            <a:ext cx="18669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0">
                <a:latin typeface="Times New Roman"/>
                <a:cs typeface="Times New Roman"/>
              </a:rPr>
              <a:t>6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59790" y="4381462"/>
            <a:ext cx="515620" cy="495300"/>
          </a:xfrm>
          <a:custGeom>
            <a:avLst/>
            <a:gdLst/>
            <a:ahLst/>
            <a:cxnLst/>
            <a:rect l="l" t="t" r="r" b="b"/>
            <a:pathLst>
              <a:path w="515620" h="495300">
                <a:moveTo>
                  <a:pt x="0" y="247623"/>
                </a:moveTo>
                <a:lnTo>
                  <a:pt x="4152" y="203112"/>
                </a:lnTo>
                <a:lnTo>
                  <a:pt x="16124" y="161219"/>
                </a:lnTo>
                <a:lnTo>
                  <a:pt x="35187" y="122643"/>
                </a:lnTo>
                <a:lnTo>
                  <a:pt x="60614" y="88082"/>
                </a:lnTo>
                <a:lnTo>
                  <a:pt x="91677" y="58237"/>
                </a:lnTo>
                <a:lnTo>
                  <a:pt x="127648" y="33807"/>
                </a:lnTo>
                <a:lnTo>
                  <a:pt x="167799" y="15491"/>
                </a:lnTo>
                <a:lnTo>
                  <a:pt x="211402" y="3989"/>
                </a:lnTo>
                <a:lnTo>
                  <a:pt x="257730" y="0"/>
                </a:lnTo>
                <a:lnTo>
                  <a:pt x="304057" y="3989"/>
                </a:lnTo>
                <a:lnTo>
                  <a:pt x="347660" y="15491"/>
                </a:lnTo>
                <a:lnTo>
                  <a:pt x="387811" y="33807"/>
                </a:lnTo>
                <a:lnTo>
                  <a:pt x="423782" y="58237"/>
                </a:lnTo>
                <a:lnTo>
                  <a:pt x="454845" y="88082"/>
                </a:lnTo>
                <a:lnTo>
                  <a:pt x="480272" y="122643"/>
                </a:lnTo>
                <a:lnTo>
                  <a:pt x="499336" y="161219"/>
                </a:lnTo>
                <a:lnTo>
                  <a:pt x="511308" y="203112"/>
                </a:lnTo>
                <a:lnTo>
                  <a:pt x="515460" y="247623"/>
                </a:lnTo>
                <a:lnTo>
                  <a:pt x="511308" y="292133"/>
                </a:lnTo>
                <a:lnTo>
                  <a:pt x="499336" y="334027"/>
                </a:lnTo>
                <a:lnTo>
                  <a:pt x="480272" y="372603"/>
                </a:lnTo>
                <a:lnTo>
                  <a:pt x="454845" y="407164"/>
                </a:lnTo>
                <a:lnTo>
                  <a:pt x="423782" y="437009"/>
                </a:lnTo>
                <a:lnTo>
                  <a:pt x="387811" y="461439"/>
                </a:lnTo>
                <a:lnTo>
                  <a:pt x="347660" y="479755"/>
                </a:lnTo>
                <a:lnTo>
                  <a:pt x="304057" y="491257"/>
                </a:lnTo>
                <a:lnTo>
                  <a:pt x="257730" y="495247"/>
                </a:lnTo>
                <a:lnTo>
                  <a:pt x="211402" y="491257"/>
                </a:lnTo>
                <a:lnTo>
                  <a:pt x="167799" y="479755"/>
                </a:lnTo>
                <a:lnTo>
                  <a:pt x="127648" y="461439"/>
                </a:lnTo>
                <a:lnTo>
                  <a:pt x="91677" y="437009"/>
                </a:lnTo>
                <a:lnTo>
                  <a:pt x="60614" y="407164"/>
                </a:lnTo>
                <a:lnTo>
                  <a:pt x="35187" y="372603"/>
                </a:lnTo>
                <a:lnTo>
                  <a:pt x="16124" y="334027"/>
                </a:lnTo>
                <a:lnTo>
                  <a:pt x="4152" y="292133"/>
                </a:lnTo>
                <a:lnTo>
                  <a:pt x="0" y="247623"/>
                </a:lnTo>
                <a:close/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12044" y="2870365"/>
            <a:ext cx="1415415" cy="81280"/>
          </a:xfrm>
          <a:custGeom>
            <a:avLst/>
            <a:gdLst/>
            <a:ahLst/>
            <a:cxnLst/>
            <a:rect l="l" t="t" r="r" b="b"/>
            <a:pathLst>
              <a:path w="1415414" h="81280">
                <a:moveTo>
                  <a:pt x="12" y="33870"/>
                </a:moveTo>
                <a:lnTo>
                  <a:pt x="0" y="43802"/>
                </a:lnTo>
                <a:lnTo>
                  <a:pt x="1334134" y="45389"/>
                </a:lnTo>
                <a:lnTo>
                  <a:pt x="1334096" y="80848"/>
                </a:lnTo>
                <a:lnTo>
                  <a:pt x="1414995" y="40512"/>
                </a:lnTo>
                <a:lnTo>
                  <a:pt x="1404913" y="35458"/>
                </a:lnTo>
                <a:lnTo>
                  <a:pt x="1334147" y="35458"/>
                </a:lnTo>
                <a:lnTo>
                  <a:pt x="12" y="33870"/>
                </a:lnTo>
                <a:close/>
              </a:path>
              <a:path w="1415414" h="81280">
                <a:moveTo>
                  <a:pt x="1334185" y="0"/>
                </a:moveTo>
                <a:lnTo>
                  <a:pt x="1334147" y="35458"/>
                </a:lnTo>
                <a:lnTo>
                  <a:pt x="1404913" y="35458"/>
                </a:lnTo>
                <a:lnTo>
                  <a:pt x="13341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578262" y="3151581"/>
            <a:ext cx="89535" cy="1233805"/>
          </a:xfrm>
          <a:custGeom>
            <a:avLst/>
            <a:gdLst/>
            <a:ahLst/>
            <a:cxnLst/>
            <a:rect l="l" t="t" r="r" b="b"/>
            <a:pathLst>
              <a:path w="89535" h="1233804">
                <a:moveTo>
                  <a:pt x="0" y="1150912"/>
                </a:moveTo>
                <a:lnTo>
                  <a:pt x="37312" y="1233246"/>
                </a:lnTo>
                <a:lnTo>
                  <a:pt x="80797" y="1153998"/>
                </a:lnTo>
                <a:lnTo>
                  <a:pt x="45364" y="1152639"/>
                </a:lnTo>
                <a:lnTo>
                  <a:pt x="45378" y="1152258"/>
                </a:lnTo>
                <a:lnTo>
                  <a:pt x="35445" y="1152258"/>
                </a:lnTo>
                <a:lnTo>
                  <a:pt x="0" y="1150912"/>
                </a:lnTo>
                <a:close/>
              </a:path>
              <a:path w="89535" h="1233804">
                <a:moveTo>
                  <a:pt x="79514" y="0"/>
                </a:moveTo>
                <a:lnTo>
                  <a:pt x="35445" y="1152258"/>
                </a:lnTo>
                <a:lnTo>
                  <a:pt x="45378" y="1152258"/>
                </a:lnTo>
                <a:lnTo>
                  <a:pt x="89446" y="380"/>
                </a:lnTo>
                <a:lnTo>
                  <a:pt x="795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67226" y="3037217"/>
            <a:ext cx="1590675" cy="1435735"/>
          </a:xfrm>
          <a:custGeom>
            <a:avLst/>
            <a:gdLst/>
            <a:ahLst/>
            <a:cxnLst/>
            <a:rect l="l" t="t" r="r" b="b"/>
            <a:pathLst>
              <a:path w="1590675" h="1435735">
                <a:moveTo>
                  <a:pt x="1590141" y="0"/>
                </a:moveTo>
                <a:lnTo>
                  <a:pt x="1503019" y="24155"/>
                </a:lnTo>
                <a:lnTo>
                  <a:pt x="1526781" y="50482"/>
                </a:lnTo>
                <a:lnTo>
                  <a:pt x="0" y="1428153"/>
                </a:lnTo>
                <a:lnTo>
                  <a:pt x="6654" y="1435531"/>
                </a:lnTo>
                <a:lnTo>
                  <a:pt x="1533436" y="57861"/>
                </a:lnTo>
                <a:lnTo>
                  <a:pt x="1567491" y="57861"/>
                </a:lnTo>
                <a:lnTo>
                  <a:pt x="1590141" y="0"/>
                </a:lnTo>
                <a:close/>
              </a:path>
              <a:path w="1590675" h="1435735">
                <a:moveTo>
                  <a:pt x="1567491" y="57861"/>
                </a:moveTo>
                <a:lnTo>
                  <a:pt x="1533436" y="57861"/>
                </a:lnTo>
                <a:lnTo>
                  <a:pt x="1557185" y="84188"/>
                </a:lnTo>
                <a:lnTo>
                  <a:pt x="1567491" y="578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37927" y="4598670"/>
            <a:ext cx="1431925" cy="81280"/>
          </a:xfrm>
          <a:custGeom>
            <a:avLst/>
            <a:gdLst/>
            <a:ahLst/>
            <a:cxnLst/>
            <a:rect l="l" t="t" r="r" b="b"/>
            <a:pathLst>
              <a:path w="1431925" h="81279">
                <a:moveTo>
                  <a:pt x="80810" y="0"/>
                </a:moveTo>
                <a:lnTo>
                  <a:pt x="0" y="40525"/>
                </a:lnTo>
                <a:lnTo>
                  <a:pt x="80911" y="80860"/>
                </a:lnTo>
                <a:lnTo>
                  <a:pt x="80860" y="45389"/>
                </a:lnTo>
                <a:lnTo>
                  <a:pt x="1431848" y="43802"/>
                </a:lnTo>
                <a:lnTo>
                  <a:pt x="1431838" y="35458"/>
                </a:lnTo>
                <a:lnTo>
                  <a:pt x="80848" y="35458"/>
                </a:lnTo>
                <a:lnTo>
                  <a:pt x="80810" y="0"/>
                </a:lnTo>
                <a:close/>
              </a:path>
              <a:path w="1431925" h="81279">
                <a:moveTo>
                  <a:pt x="1431836" y="33870"/>
                </a:moveTo>
                <a:lnTo>
                  <a:pt x="80848" y="35458"/>
                </a:lnTo>
                <a:lnTo>
                  <a:pt x="1431838" y="35458"/>
                </a:lnTo>
                <a:lnTo>
                  <a:pt x="1431836" y="338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479008" y="3131324"/>
            <a:ext cx="99060" cy="1254125"/>
          </a:xfrm>
          <a:custGeom>
            <a:avLst/>
            <a:gdLst/>
            <a:ahLst/>
            <a:cxnLst/>
            <a:rect l="l" t="t" r="r" b="b"/>
            <a:pathLst>
              <a:path w="99060" h="1254125">
                <a:moveTo>
                  <a:pt x="0" y="1170889"/>
                </a:moveTo>
                <a:lnTo>
                  <a:pt x="36702" y="1253502"/>
                </a:lnTo>
                <a:lnTo>
                  <a:pt x="80772" y="1174584"/>
                </a:lnTo>
                <a:lnTo>
                  <a:pt x="45351" y="1172959"/>
                </a:lnTo>
                <a:lnTo>
                  <a:pt x="45372" y="1172514"/>
                </a:lnTo>
                <a:lnTo>
                  <a:pt x="35433" y="1172514"/>
                </a:lnTo>
                <a:lnTo>
                  <a:pt x="0" y="1170889"/>
                </a:lnTo>
                <a:close/>
              </a:path>
              <a:path w="99060" h="1254125">
                <a:moveTo>
                  <a:pt x="89014" y="0"/>
                </a:moveTo>
                <a:lnTo>
                  <a:pt x="35433" y="1172514"/>
                </a:lnTo>
                <a:lnTo>
                  <a:pt x="45372" y="1172514"/>
                </a:lnTo>
                <a:lnTo>
                  <a:pt x="98933" y="457"/>
                </a:lnTo>
                <a:lnTo>
                  <a:pt x="890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748172" y="3057436"/>
            <a:ext cx="1466215" cy="1435735"/>
          </a:xfrm>
          <a:custGeom>
            <a:avLst/>
            <a:gdLst/>
            <a:ahLst/>
            <a:cxnLst/>
            <a:rect l="l" t="t" r="r" b="b"/>
            <a:pathLst>
              <a:path w="1466215" h="1435735">
                <a:moveTo>
                  <a:pt x="68489" y="60121"/>
                </a:moveTo>
                <a:lnTo>
                  <a:pt x="54292" y="60121"/>
                </a:lnTo>
                <a:lnTo>
                  <a:pt x="1458683" y="1435379"/>
                </a:lnTo>
                <a:lnTo>
                  <a:pt x="1465630" y="1428292"/>
                </a:lnTo>
                <a:lnTo>
                  <a:pt x="68489" y="60121"/>
                </a:lnTo>
                <a:close/>
              </a:path>
              <a:path w="1466215" h="1435735">
                <a:moveTo>
                  <a:pt x="0" y="0"/>
                </a:moveTo>
                <a:lnTo>
                  <a:pt x="29476" y="85458"/>
                </a:lnTo>
                <a:lnTo>
                  <a:pt x="54292" y="60121"/>
                </a:lnTo>
                <a:lnTo>
                  <a:pt x="68489" y="60121"/>
                </a:lnTo>
                <a:lnTo>
                  <a:pt x="61239" y="53022"/>
                </a:lnTo>
                <a:lnTo>
                  <a:pt x="86055" y="2768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707735" y="3057182"/>
            <a:ext cx="1516380" cy="1419225"/>
          </a:xfrm>
          <a:custGeom>
            <a:avLst/>
            <a:gdLst/>
            <a:ahLst/>
            <a:cxnLst/>
            <a:rect l="l" t="t" r="r" b="b"/>
            <a:pathLst>
              <a:path w="1516379" h="1419225">
                <a:moveTo>
                  <a:pt x="31432" y="1333855"/>
                </a:moveTo>
                <a:lnTo>
                  <a:pt x="0" y="1418615"/>
                </a:lnTo>
                <a:lnTo>
                  <a:pt x="86677" y="1392910"/>
                </a:lnTo>
                <a:lnTo>
                  <a:pt x="62445" y="1367002"/>
                </a:lnTo>
                <a:lnTo>
                  <a:pt x="70198" y="1359750"/>
                </a:lnTo>
                <a:lnTo>
                  <a:pt x="55664" y="1359750"/>
                </a:lnTo>
                <a:lnTo>
                  <a:pt x="31432" y="1333855"/>
                </a:lnTo>
                <a:close/>
              </a:path>
              <a:path w="1516379" h="1419225">
                <a:moveTo>
                  <a:pt x="1509306" y="0"/>
                </a:moveTo>
                <a:lnTo>
                  <a:pt x="55664" y="1359750"/>
                </a:lnTo>
                <a:lnTo>
                  <a:pt x="70198" y="1359750"/>
                </a:lnTo>
                <a:lnTo>
                  <a:pt x="1516087" y="7251"/>
                </a:lnTo>
                <a:lnTo>
                  <a:pt x="15093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748051" y="2097265"/>
            <a:ext cx="3618865" cy="3355975"/>
          </a:xfrm>
          <a:custGeom>
            <a:avLst/>
            <a:gdLst/>
            <a:ahLst/>
            <a:cxnLst/>
            <a:rect l="l" t="t" r="r" b="b"/>
            <a:pathLst>
              <a:path w="3618865" h="3355975">
                <a:moveTo>
                  <a:pt x="0" y="1677776"/>
                </a:moveTo>
                <a:lnTo>
                  <a:pt x="672" y="1631595"/>
                </a:lnTo>
                <a:lnTo>
                  <a:pt x="2676" y="1585721"/>
                </a:lnTo>
                <a:lnTo>
                  <a:pt x="5997" y="1540172"/>
                </a:lnTo>
                <a:lnTo>
                  <a:pt x="10615" y="1494964"/>
                </a:lnTo>
                <a:lnTo>
                  <a:pt x="16515" y="1450112"/>
                </a:lnTo>
                <a:lnTo>
                  <a:pt x="23678" y="1405632"/>
                </a:lnTo>
                <a:lnTo>
                  <a:pt x="32088" y="1361541"/>
                </a:lnTo>
                <a:lnTo>
                  <a:pt x="41728" y="1317854"/>
                </a:lnTo>
                <a:lnTo>
                  <a:pt x="52579" y="1274587"/>
                </a:lnTo>
                <a:lnTo>
                  <a:pt x="64625" y="1231757"/>
                </a:lnTo>
                <a:lnTo>
                  <a:pt x="77848" y="1189379"/>
                </a:lnTo>
                <a:lnTo>
                  <a:pt x="92232" y="1147469"/>
                </a:lnTo>
                <a:lnTo>
                  <a:pt x="107759" y="1106044"/>
                </a:lnTo>
                <a:lnTo>
                  <a:pt x="124412" y="1065119"/>
                </a:lnTo>
                <a:lnTo>
                  <a:pt x="142173" y="1024710"/>
                </a:lnTo>
                <a:lnTo>
                  <a:pt x="161025" y="984833"/>
                </a:lnTo>
                <a:lnTo>
                  <a:pt x="180952" y="945505"/>
                </a:lnTo>
                <a:lnTo>
                  <a:pt x="201935" y="906741"/>
                </a:lnTo>
                <a:lnTo>
                  <a:pt x="223958" y="868558"/>
                </a:lnTo>
                <a:lnTo>
                  <a:pt x="247004" y="830970"/>
                </a:lnTo>
                <a:lnTo>
                  <a:pt x="271054" y="793995"/>
                </a:lnTo>
                <a:lnTo>
                  <a:pt x="296093" y="757648"/>
                </a:lnTo>
                <a:lnTo>
                  <a:pt x="322101" y="721946"/>
                </a:lnTo>
                <a:lnTo>
                  <a:pt x="349064" y="686903"/>
                </a:lnTo>
                <a:lnTo>
                  <a:pt x="376962" y="652537"/>
                </a:lnTo>
                <a:lnTo>
                  <a:pt x="405779" y="618863"/>
                </a:lnTo>
                <a:lnTo>
                  <a:pt x="435498" y="585897"/>
                </a:lnTo>
                <a:lnTo>
                  <a:pt x="466101" y="553656"/>
                </a:lnTo>
                <a:lnTo>
                  <a:pt x="497572" y="522154"/>
                </a:lnTo>
                <a:lnTo>
                  <a:pt x="529892" y="491409"/>
                </a:lnTo>
                <a:lnTo>
                  <a:pt x="563045" y="461436"/>
                </a:lnTo>
                <a:lnTo>
                  <a:pt x="597013" y="432251"/>
                </a:lnTo>
                <a:lnTo>
                  <a:pt x="631780" y="403870"/>
                </a:lnTo>
                <a:lnTo>
                  <a:pt x="667327" y="376310"/>
                </a:lnTo>
                <a:lnTo>
                  <a:pt x="703638" y="349585"/>
                </a:lnTo>
                <a:lnTo>
                  <a:pt x="740695" y="323713"/>
                </a:lnTo>
                <a:lnTo>
                  <a:pt x="778482" y="298709"/>
                </a:lnTo>
                <a:lnTo>
                  <a:pt x="816981" y="274589"/>
                </a:lnTo>
                <a:lnTo>
                  <a:pt x="856174" y="251369"/>
                </a:lnTo>
                <a:lnTo>
                  <a:pt x="896044" y="229065"/>
                </a:lnTo>
                <a:lnTo>
                  <a:pt x="936575" y="207694"/>
                </a:lnTo>
                <a:lnTo>
                  <a:pt x="977749" y="187270"/>
                </a:lnTo>
                <a:lnTo>
                  <a:pt x="1019549" y="167810"/>
                </a:lnTo>
                <a:lnTo>
                  <a:pt x="1061957" y="149331"/>
                </a:lnTo>
                <a:lnTo>
                  <a:pt x="1104956" y="131848"/>
                </a:lnTo>
                <a:lnTo>
                  <a:pt x="1148529" y="115376"/>
                </a:lnTo>
                <a:lnTo>
                  <a:pt x="1192659" y="99933"/>
                </a:lnTo>
                <a:lnTo>
                  <a:pt x="1237328" y="85534"/>
                </a:lnTo>
                <a:lnTo>
                  <a:pt x="1282520" y="72194"/>
                </a:lnTo>
                <a:lnTo>
                  <a:pt x="1328216" y="59931"/>
                </a:lnTo>
                <a:lnTo>
                  <a:pt x="1374401" y="48760"/>
                </a:lnTo>
                <a:lnTo>
                  <a:pt x="1421056" y="38697"/>
                </a:lnTo>
                <a:lnTo>
                  <a:pt x="1468164" y="29758"/>
                </a:lnTo>
                <a:lnTo>
                  <a:pt x="1515708" y="21959"/>
                </a:lnTo>
                <a:lnTo>
                  <a:pt x="1563671" y="15316"/>
                </a:lnTo>
                <a:lnTo>
                  <a:pt x="1612035" y="9844"/>
                </a:lnTo>
                <a:lnTo>
                  <a:pt x="1660784" y="5561"/>
                </a:lnTo>
                <a:lnTo>
                  <a:pt x="1709899" y="2482"/>
                </a:lnTo>
                <a:lnTo>
                  <a:pt x="1759365" y="623"/>
                </a:lnTo>
                <a:lnTo>
                  <a:pt x="1809163" y="0"/>
                </a:lnTo>
                <a:lnTo>
                  <a:pt x="1858962" y="623"/>
                </a:lnTo>
                <a:lnTo>
                  <a:pt x="1908428" y="2482"/>
                </a:lnTo>
                <a:lnTo>
                  <a:pt x="1957544" y="5561"/>
                </a:lnTo>
                <a:lnTo>
                  <a:pt x="2006294" y="9844"/>
                </a:lnTo>
                <a:lnTo>
                  <a:pt x="2054658" y="15316"/>
                </a:lnTo>
                <a:lnTo>
                  <a:pt x="2102622" y="21959"/>
                </a:lnTo>
                <a:lnTo>
                  <a:pt x="2150167" y="29758"/>
                </a:lnTo>
                <a:lnTo>
                  <a:pt x="2197275" y="38697"/>
                </a:lnTo>
                <a:lnTo>
                  <a:pt x="2243930" y="48760"/>
                </a:lnTo>
                <a:lnTo>
                  <a:pt x="2290115" y="59931"/>
                </a:lnTo>
                <a:lnTo>
                  <a:pt x="2335812" y="72194"/>
                </a:lnTo>
                <a:lnTo>
                  <a:pt x="2381004" y="85534"/>
                </a:lnTo>
                <a:lnTo>
                  <a:pt x="2425674" y="99933"/>
                </a:lnTo>
                <a:lnTo>
                  <a:pt x="2469804" y="115376"/>
                </a:lnTo>
                <a:lnTo>
                  <a:pt x="2513378" y="131848"/>
                </a:lnTo>
                <a:lnTo>
                  <a:pt x="2556377" y="149331"/>
                </a:lnTo>
                <a:lnTo>
                  <a:pt x="2598786" y="167810"/>
                </a:lnTo>
                <a:lnTo>
                  <a:pt x="2640585" y="187270"/>
                </a:lnTo>
                <a:lnTo>
                  <a:pt x="2681759" y="207694"/>
                </a:lnTo>
                <a:lnTo>
                  <a:pt x="2722290" y="229065"/>
                </a:lnTo>
                <a:lnTo>
                  <a:pt x="2762161" y="251369"/>
                </a:lnTo>
                <a:lnTo>
                  <a:pt x="2801355" y="274589"/>
                </a:lnTo>
                <a:lnTo>
                  <a:pt x="2839854" y="298709"/>
                </a:lnTo>
                <a:lnTo>
                  <a:pt x="2877640" y="323713"/>
                </a:lnTo>
                <a:lnTo>
                  <a:pt x="2914698" y="349585"/>
                </a:lnTo>
                <a:lnTo>
                  <a:pt x="2951009" y="376310"/>
                </a:lnTo>
                <a:lnTo>
                  <a:pt x="2986557" y="403870"/>
                </a:lnTo>
                <a:lnTo>
                  <a:pt x="3021323" y="432251"/>
                </a:lnTo>
                <a:lnTo>
                  <a:pt x="3055292" y="461436"/>
                </a:lnTo>
                <a:lnTo>
                  <a:pt x="3088445" y="491409"/>
                </a:lnTo>
                <a:lnTo>
                  <a:pt x="3120765" y="522154"/>
                </a:lnTo>
                <a:lnTo>
                  <a:pt x="3152235" y="553656"/>
                </a:lnTo>
                <a:lnTo>
                  <a:pt x="3182839" y="585897"/>
                </a:lnTo>
                <a:lnTo>
                  <a:pt x="3212558" y="618863"/>
                </a:lnTo>
                <a:lnTo>
                  <a:pt x="3241375" y="652537"/>
                </a:lnTo>
                <a:lnTo>
                  <a:pt x="3269273" y="686903"/>
                </a:lnTo>
                <a:lnTo>
                  <a:pt x="3296235" y="721946"/>
                </a:lnTo>
                <a:lnTo>
                  <a:pt x="3322244" y="757648"/>
                </a:lnTo>
                <a:lnTo>
                  <a:pt x="3347283" y="793995"/>
                </a:lnTo>
                <a:lnTo>
                  <a:pt x="3371333" y="830970"/>
                </a:lnTo>
                <a:lnTo>
                  <a:pt x="3394379" y="868558"/>
                </a:lnTo>
                <a:lnTo>
                  <a:pt x="3416402" y="906741"/>
                </a:lnTo>
                <a:lnTo>
                  <a:pt x="3437385" y="945505"/>
                </a:lnTo>
                <a:lnTo>
                  <a:pt x="3457312" y="984833"/>
                </a:lnTo>
                <a:lnTo>
                  <a:pt x="3476164" y="1024710"/>
                </a:lnTo>
                <a:lnTo>
                  <a:pt x="3493925" y="1065119"/>
                </a:lnTo>
                <a:lnTo>
                  <a:pt x="3510578" y="1106044"/>
                </a:lnTo>
                <a:lnTo>
                  <a:pt x="3526105" y="1147469"/>
                </a:lnTo>
                <a:lnTo>
                  <a:pt x="3540489" y="1189379"/>
                </a:lnTo>
                <a:lnTo>
                  <a:pt x="3553712" y="1231757"/>
                </a:lnTo>
                <a:lnTo>
                  <a:pt x="3565758" y="1274587"/>
                </a:lnTo>
                <a:lnTo>
                  <a:pt x="3576609" y="1317854"/>
                </a:lnTo>
                <a:lnTo>
                  <a:pt x="3586248" y="1361541"/>
                </a:lnTo>
                <a:lnTo>
                  <a:pt x="3594658" y="1405632"/>
                </a:lnTo>
                <a:lnTo>
                  <a:pt x="3601822" y="1450112"/>
                </a:lnTo>
                <a:lnTo>
                  <a:pt x="3607721" y="1494964"/>
                </a:lnTo>
                <a:lnTo>
                  <a:pt x="3612340" y="1540172"/>
                </a:lnTo>
                <a:lnTo>
                  <a:pt x="3615660" y="1585721"/>
                </a:lnTo>
                <a:lnTo>
                  <a:pt x="3617665" y="1631595"/>
                </a:lnTo>
                <a:lnTo>
                  <a:pt x="3618337" y="1677776"/>
                </a:lnTo>
                <a:lnTo>
                  <a:pt x="3617665" y="1723958"/>
                </a:lnTo>
                <a:lnTo>
                  <a:pt x="3615660" y="1769831"/>
                </a:lnTo>
                <a:lnTo>
                  <a:pt x="3612340" y="1815379"/>
                </a:lnTo>
                <a:lnTo>
                  <a:pt x="3607721" y="1860588"/>
                </a:lnTo>
                <a:lnTo>
                  <a:pt x="3601822" y="1905439"/>
                </a:lnTo>
                <a:lnTo>
                  <a:pt x="3594658" y="1949919"/>
                </a:lnTo>
                <a:lnTo>
                  <a:pt x="3586248" y="1994010"/>
                </a:lnTo>
                <a:lnTo>
                  <a:pt x="3576609" y="2037697"/>
                </a:lnTo>
                <a:lnTo>
                  <a:pt x="3565758" y="2080964"/>
                </a:lnTo>
                <a:lnTo>
                  <a:pt x="3553712" y="2123794"/>
                </a:lnTo>
                <a:lnTo>
                  <a:pt x="3540489" y="2166172"/>
                </a:lnTo>
                <a:lnTo>
                  <a:pt x="3526105" y="2208081"/>
                </a:lnTo>
                <a:lnTo>
                  <a:pt x="3510578" y="2249507"/>
                </a:lnTo>
                <a:lnTo>
                  <a:pt x="3493925" y="2290432"/>
                </a:lnTo>
                <a:lnTo>
                  <a:pt x="3476164" y="2330840"/>
                </a:lnTo>
                <a:lnTo>
                  <a:pt x="3457312" y="2370717"/>
                </a:lnTo>
                <a:lnTo>
                  <a:pt x="3437385" y="2410045"/>
                </a:lnTo>
                <a:lnTo>
                  <a:pt x="3416402" y="2448809"/>
                </a:lnTo>
                <a:lnTo>
                  <a:pt x="3394379" y="2486992"/>
                </a:lnTo>
                <a:lnTo>
                  <a:pt x="3371333" y="2524580"/>
                </a:lnTo>
                <a:lnTo>
                  <a:pt x="3347283" y="2561555"/>
                </a:lnTo>
                <a:lnTo>
                  <a:pt x="3322244" y="2597902"/>
                </a:lnTo>
                <a:lnTo>
                  <a:pt x="3296235" y="2633605"/>
                </a:lnTo>
                <a:lnTo>
                  <a:pt x="3269273" y="2668647"/>
                </a:lnTo>
                <a:lnTo>
                  <a:pt x="3241375" y="2703013"/>
                </a:lnTo>
                <a:lnTo>
                  <a:pt x="3212558" y="2736687"/>
                </a:lnTo>
                <a:lnTo>
                  <a:pt x="3182839" y="2769653"/>
                </a:lnTo>
                <a:lnTo>
                  <a:pt x="3152235" y="2801895"/>
                </a:lnTo>
                <a:lnTo>
                  <a:pt x="3120765" y="2833396"/>
                </a:lnTo>
                <a:lnTo>
                  <a:pt x="3088445" y="2864141"/>
                </a:lnTo>
                <a:lnTo>
                  <a:pt x="3055292" y="2894115"/>
                </a:lnTo>
                <a:lnTo>
                  <a:pt x="3021323" y="2923300"/>
                </a:lnTo>
                <a:lnTo>
                  <a:pt x="2986557" y="2951680"/>
                </a:lnTo>
                <a:lnTo>
                  <a:pt x="2951009" y="2979241"/>
                </a:lnTo>
                <a:lnTo>
                  <a:pt x="2914698" y="3005965"/>
                </a:lnTo>
                <a:lnTo>
                  <a:pt x="2877640" y="3031838"/>
                </a:lnTo>
                <a:lnTo>
                  <a:pt x="2839854" y="3056842"/>
                </a:lnTo>
                <a:lnTo>
                  <a:pt x="2801355" y="3080962"/>
                </a:lnTo>
                <a:lnTo>
                  <a:pt x="2762161" y="3104182"/>
                </a:lnTo>
                <a:lnTo>
                  <a:pt x="2722290" y="3126486"/>
                </a:lnTo>
                <a:lnTo>
                  <a:pt x="2681759" y="3147858"/>
                </a:lnTo>
                <a:lnTo>
                  <a:pt x="2640585" y="3168281"/>
                </a:lnTo>
                <a:lnTo>
                  <a:pt x="2598786" y="3187741"/>
                </a:lnTo>
                <a:lnTo>
                  <a:pt x="2556377" y="3206221"/>
                </a:lnTo>
                <a:lnTo>
                  <a:pt x="2513378" y="3223704"/>
                </a:lnTo>
                <a:lnTo>
                  <a:pt x="2469804" y="3240176"/>
                </a:lnTo>
                <a:lnTo>
                  <a:pt x="2425674" y="3255619"/>
                </a:lnTo>
                <a:lnTo>
                  <a:pt x="2381004" y="3270018"/>
                </a:lnTo>
                <a:lnTo>
                  <a:pt x="2335812" y="3283357"/>
                </a:lnTo>
                <a:lnTo>
                  <a:pt x="2290115" y="3295621"/>
                </a:lnTo>
                <a:lnTo>
                  <a:pt x="2243930" y="3306792"/>
                </a:lnTo>
                <a:lnTo>
                  <a:pt x="2197275" y="3316855"/>
                </a:lnTo>
                <a:lnTo>
                  <a:pt x="2150167" y="3325794"/>
                </a:lnTo>
                <a:lnTo>
                  <a:pt x="2102622" y="3333593"/>
                </a:lnTo>
                <a:lnTo>
                  <a:pt x="2054658" y="3340237"/>
                </a:lnTo>
                <a:lnTo>
                  <a:pt x="2006294" y="3345708"/>
                </a:lnTo>
                <a:lnTo>
                  <a:pt x="1957544" y="3349991"/>
                </a:lnTo>
                <a:lnTo>
                  <a:pt x="1908428" y="3353070"/>
                </a:lnTo>
                <a:lnTo>
                  <a:pt x="1858962" y="3354930"/>
                </a:lnTo>
                <a:lnTo>
                  <a:pt x="1809163" y="3355553"/>
                </a:lnTo>
                <a:lnTo>
                  <a:pt x="1759365" y="3354930"/>
                </a:lnTo>
                <a:lnTo>
                  <a:pt x="1709899" y="3353070"/>
                </a:lnTo>
                <a:lnTo>
                  <a:pt x="1660784" y="3349991"/>
                </a:lnTo>
                <a:lnTo>
                  <a:pt x="1612035" y="3345708"/>
                </a:lnTo>
                <a:lnTo>
                  <a:pt x="1563671" y="3340237"/>
                </a:lnTo>
                <a:lnTo>
                  <a:pt x="1515708" y="3333593"/>
                </a:lnTo>
                <a:lnTo>
                  <a:pt x="1468164" y="3325794"/>
                </a:lnTo>
                <a:lnTo>
                  <a:pt x="1421056" y="3316855"/>
                </a:lnTo>
                <a:lnTo>
                  <a:pt x="1374401" y="3306792"/>
                </a:lnTo>
                <a:lnTo>
                  <a:pt x="1328216" y="3295621"/>
                </a:lnTo>
                <a:lnTo>
                  <a:pt x="1282520" y="3283357"/>
                </a:lnTo>
                <a:lnTo>
                  <a:pt x="1237328" y="3270018"/>
                </a:lnTo>
                <a:lnTo>
                  <a:pt x="1192659" y="3255619"/>
                </a:lnTo>
                <a:lnTo>
                  <a:pt x="1148529" y="3240176"/>
                </a:lnTo>
                <a:lnTo>
                  <a:pt x="1104956" y="3223704"/>
                </a:lnTo>
                <a:lnTo>
                  <a:pt x="1061957" y="3206221"/>
                </a:lnTo>
                <a:lnTo>
                  <a:pt x="1019549" y="3187741"/>
                </a:lnTo>
                <a:lnTo>
                  <a:pt x="977749" y="3168281"/>
                </a:lnTo>
                <a:lnTo>
                  <a:pt x="936575" y="3147858"/>
                </a:lnTo>
                <a:lnTo>
                  <a:pt x="896044" y="3126486"/>
                </a:lnTo>
                <a:lnTo>
                  <a:pt x="856174" y="3104182"/>
                </a:lnTo>
                <a:lnTo>
                  <a:pt x="816981" y="3080962"/>
                </a:lnTo>
                <a:lnTo>
                  <a:pt x="778482" y="3056842"/>
                </a:lnTo>
                <a:lnTo>
                  <a:pt x="740695" y="3031838"/>
                </a:lnTo>
                <a:lnTo>
                  <a:pt x="703638" y="3005965"/>
                </a:lnTo>
                <a:lnTo>
                  <a:pt x="667327" y="2979241"/>
                </a:lnTo>
                <a:lnTo>
                  <a:pt x="631780" y="2951680"/>
                </a:lnTo>
                <a:lnTo>
                  <a:pt x="597013" y="2923300"/>
                </a:lnTo>
                <a:lnTo>
                  <a:pt x="563045" y="2894115"/>
                </a:lnTo>
                <a:lnTo>
                  <a:pt x="529892" y="2864141"/>
                </a:lnTo>
                <a:lnTo>
                  <a:pt x="497572" y="2833396"/>
                </a:lnTo>
                <a:lnTo>
                  <a:pt x="466101" y="2801895"/>
                </a:lnTo>
                <a:lnTo>
                  <a:pt x="435498" y="2769653"/>
                </a:lnTo>
                <a:lnTo>
                  <a:pt x="405779" y="2736687"/>
                </a:lnTo>
                <a:lnTo>
                  <a:pt x="376962" y="2703013"/>
                </a:lnTo>
                <a:lnTo>
                  <a:pt x="349064" y="2668647"/>
                </a:lnTo>
                <a:lnTo>
                  <a:pt x="322101" y="2633605"/>
                </a:lnTo>
                <a:lnTo>
                  <a:pt x="296093" y="2597902"/>
                </a:lnTo>
                <a:lnTo>
                  <a:pt x="271054" y="2561555"/>
                </a:lnTo>
                <a:lnTo>
                  <a:pt x="247004" y="2524580"/>
                </a:lnTo>
                <a:lnTo>
                  <a:pt x="223958" y="2486992"/>
                </a:lnTo>
                <a:lnTo>
                  <a:pt x="201935" y="2448809"/>
                </a:lnTo>
                <a:lnTo>
                  <a:pt x="180952" y="2410045"/>
                </a:lnTo>
                <a:lnTo>
                  <a:pt x="161025" y="2370717"/>
                </a:lnTo>
                <a:lnTo>
                  <a:pt x="142173" y="2330840"/>
                </a:lnTo>
                <a:lnTo>
                  <a:pt x="124412" y="2290432"/>
                </a:lnTo>
                <a:lnTo>
                  <a:pt x="107759" y="2249507"/>
                </a:lnTo>
                <a:lnTo>
                  <a:pt x="92232" y="2208081"/>
                </a:lnTo>
                <a:lnTo>
                  <a:pt x="77848" y="2166172"/>
                </a:lnTo>
                <a:lnTo>
                  <a:pt x="64625" y="2123794"/>
                </a:lnTo>
                <a:lnTo>
                  <a:pt x="52579" y="2080964"/>
                </a:lnTo>
                <a:lnTo>
                  <a:pt x="41728" y="2037697"/>
                </a:lnTo>
                <a:lnTo>
                  <a:pt x="32088" y="1994010"/>
                </a:lnTo>
                <a:lnTo>
                  <a:pt x="23678" y="1949919"/>
                </a:lnTo>
                <a:lnTo>
                  <a:pt x="16515" y="1905439"/>
                </a:lnTo>
                <a:lnTo>
                  <a:pt x="10615" y="1860588"/>
                </a:lnTo>
                <a:lnTo>
                  <a:pt x="5997" y="1815379"/>
                </a:lnTo>
                <a:lnTo>
                  <a:pt x="2676" y="1769831"/>
                </a:lnTo>
                <a:lnTo>
                  <a:pt x="672" y="1723958"/>
                </a:lnTo>
                <a:lnTo>
                  <a:pt x="0" y="1677776"/>
                </a:lnTo>
                <a:close/>
              </a:path>
            </a:pathLst>
          </a:custGeom>
          <a:ln w="40492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681393" y="2393734"/>
            <a:ext cx="1475740" cy="2668905"/>
          </a:xfrm>
          <a:custGeom>
            <a:avLst/>
            <a:gdLst/>
            <a:ahLst/>
            <a:cxnLst/>
            <a:rect l="l" t="t" r="r" b="b"/>
            <a:pathLst>
              <a:path w="1475740" h="2668904">
                <a:moveTo>
                  <a:pt x="0" y="1334135"/>
                </a:moveTo>
                <a:lnTo>
                  <a:pt x="759" y="1273066"/>
                </a:lnTo>
                <a:lnTo>
                  <a:pt x="3015" y="1212702"/>
                </a:lnTo>
                <a:lnTo>
                  <a:pt x="6735" y="1153101"/>
                </a:lnTo>
                <a:lnTo>
                  <a:pt x="11887" y="1094323"/>
                </a:lnTo>
                <a:lnTo>
                  <a:pt x="18438" y="1036426"/>
                </a:lnTo>
                <a:lnTo>
                  <a:pt x="26355" y="979469"/>
                </a:lnTo>
                <a:lnTo>
                  <a:pt x="35606" y="923512"/>
                </a:lnTo>
                <a:lnTo>
                  <a:pt x="46159" y="868612"/>
                </a:lnTo>
                <a:lnTo>
                  <a:pt x="57981" y="814830"/>
                </a:lnTo>
                <a:lnTo>
                  <a:pt x="71039" y="762223"/>
                </a:lnTo>
                <a:lnTo>
                  <a:pt x="85300" y="710850"/>
                </a:lnTo>
                <a:lnTo>
                  <a:pt x="100733" y="660772"/>
                </a:lnTo>
                <a:lnTo>
                  <a:pt x="117305" y="612045"/>
                </a:lnTo>
                <a:lnTo>
                  <a:pt x="134982" y="564730"/>
                </a:lnTo>
                <a:lnTo>
                  <a:pt x="153733" y="518885"/>
                </a:lnTo>
                <a:lnTo>
                  <a:pt x="173525" y="474569"/>
                </a:lnTo>
                <a:lnTo>
                  <a:pt x="194325" y="431841"/>
                </a:lnTo>
                <a:lnTo>
                  <a:pt x="216101" y="390759"/>
                </a:lnTo>
                <a:lnTo>
                  <a:pt x="238821" y="351383"/>
                </a:lnTo>
                <a:lnTo>
                  <a:pt x="262451" y="313772"/>
                </a:lnTo>
                <a:lnTo>
                  <a:pt x="286959" y="277984"/>
                </a:lnTo>
                <a:lnTo>
                  <a:pt x="312313" y="244078"/>
                </a:lnTo>
                <a:lnTo>
                  <a:pt x="338479" y="212113"/>
                </a:lnTo>
                <a:lnTo>
                  <a:pt x="365427" y="182148"/>
                </a:lnTo>
                <a:lnTo>
                  <a:pt x="393122" y="154242"/>
                </a:lnTo>
                <a:lnTo>
                  <a:pt x="421532" y="128454"/>
                </a:lnTo>
                <a:lnTo>
                  <a:pt x="480369" y="83466"/>
                </a:lnTo>
                <a:lnTo>
                  <a:pt x="541676" y="47656"/>
                </a:lnTo>
                <a:lnTo>
                  <a:pt x="605193" y="21494"/>
                </a:lnTo>
                <a:lnTo>
                  <a:pt x="670661" y="5452"/>
                </a:lnTo>
                <a:lnTo>
                  <a:pt x="737817" y="0"/>
                </a:lnTo>
                <a:lnTo>
                  <a:pt x="771590" y="1372"/>
                </a:lnTo>
                <a:lnTo>
                  <a:pt x="837934" y="12179"/>
                </a:lnTo>
                <a:lnTo>
                  <a:pt x="902459" y="33340"/>
                </a:lnTo>
                <a:lnTo>
                  <a:pt x="964903" y="64385"/>
                </a:lnTo>
                <a:lnTo>
                  <a:pt x="1025008" y="104843"/>
                </a:lnTo>
                <a:lnTo>
                  <a:pt x="1082511" y="154242"/>
                </a:lnTo>
                <a:lnTo>
                  <a:pt x="1110206" y="182148"/>
                </a:lnTo>
                <a:lnTo>
                  <a:pt x="1137154" y="212113"/>
                </a:lnTo>
                <a:lnTo>
                  <a:pt x="1163320" y="244078"/>
                </a:lnTo>
                <a:lnTo>
                  <a:pt x="1188674" y="277984"/>
                </a:lnTo>
                <a:lnTo>
                  <a:pt x="1213182" y="313772"/>
                </a:lnTo>
                <a:lnTo>
                  <a:pt x="1236812" y="351383"/>
                </a:lnTo>
                <a:lnTo>
                  <a:pt x="1259532" y="390759"/>
                </a:lnTo>
                <a:lnTo>
                  <a:pt x="1281308" y="431841"/>
                </a:lnTo>
                <a:lnTo>
                  <a:pt x="1302108" y="474569"/>
                </a:lnTo>
                <a:lnTo>
                  <a:pt x="1321900" y="518885"/>
                </a:lnTo>
                <a:lnTo>
                  <a:pt x="1340651" y="564730"/>
                </a:lnTo>
                <a:lnTo>
                  <a:pt x="1358329" y="612045"/>
                </a:lnTo>
                <a:lnTo>
                  <a:pt x="1374900" y="660772"/>
                </a:lnTo>
                <a:lnTo>
                  <a:pt x="1390333" y="710850"/>
                </a:lnTo>
                <a:lnTo>
                  <a:pt x="1404595" y="762223"/>
                </a:lnTo>
                <a:lnTo>
                  <a:pt x="1417653" y="814830"/>
                </a:lnTo>
                <a:lnTo>
                  <a:pt x="1429474" y="868612"/>
                </a:lnTo>
                <a:lnTo>
                  <a:pt x="1440027" y="923512"/>
                </a:lnTo>
                <a:lnTo>
                  <a:pt x="1449279" y="979469"/>
                </a:lnTo>
                <a:lnTo>
                  <a:pt x="1457196" y="1036426"/>
                </a:lnTo>
                <a:lnTo>
                  <a:pt x="1463747" y="1094323"/>
                </a:lnTo>
                <a:lnTo>
                  <a:pt x="1468899" y="1153101"/>
                </a:lnTo>
                <a:lnTo>
                  <a:pt x="1472619" y="1212702"/>
                </a:lnTo>
                <a:lnTo>
                  <a:pt x="1474875" y="1273066"/>
                </a:lnTo>
                <a:lnTo>
                  <a:pt x="1475634" y="1334135"/>
                </a:lnTo>
                <a:lnTo>
                  <a:pt x="1474875" y="1395205"/>
                </a:lnTo>
                <a:lnTo>
                  <a:pt x="1472619" y="1455569"/>
                </a:lnTo>
                <a:lnTo>
                  <a:pt x="1468899" y="1515170"/>
                </a:lnTo>
                <a:lnTo>
                  <a:pt x="1463747" y="1573948"/>
                </a:lnTo>
                <a:lnTo>
                  <a:pt x="1457196" y="1631845"/>
                </a:lnTo>
                <a:lnTo>
                  <a:pt x="1449279" y="1688802"/>
                </a:lnTo>
                <a:lnTo>
                  <a:pt x="1440027" y="1744760"/>
                </a:lnTo>
                <a:lnTo>
                  <a:pt x="1429474" y="1799659"/>
                </a:lnTo>
                <a:lnTo>
                  <a:pt x="1417653" y="1853442"/>
                </a:lnTo>
                <a:lnTo>
                  <a:pt x="1404595" y="1906049"/>
                </a:lnTo>
                <a:lnTo>
                  <a:pt x="1390333" y="1957421"/>
                </a:lnTo>
                <a:lnTo>
                  <a:pt x="1374900" y="2007500"/>
                </a:lnTo>
                <a:lnTo>
                  <a:pt x="1358329" y="2056227"/>
                </a:lnTo>
                <a:lnTo>
                  <a:pt x="1340651" y="2103542"/>
                </a:lnTo>
                <a:lnTo>
                  <a:pt x="1321900" y="2149387"/>
                </a:lnTo>
                <a:lnTo>
                  <a:pt x="1302108" y="2193703"/>
                </a:lnTo>
                <a:lnTo>
                  <a:pt x="1281308" y="2236431"/>
                </a:lnTo>
                <a:lnTo>
                  <a:pt x="1259532" y="2277513"/>
                </a:lnTo>
                <a:lnTo>
                  <a:pt x="1236812" y="2316888"/>
                </a:lnTo>
                <a:lnTo>
                  <a:pt x="1213182" y="2354500"/>
                </a:lnTo>
                <a:lnTo>
                  <a:pt x="1188674" y="2390288"/>
                </a:lnTo>
                <a:lnTo>
                  <a:pt x="1163320" y="2424193"/>
                </a:lnTo>
                <a:lnTo>
                  <a:pt x="1137154" y="2456158"/>
                </a:lnTo>
                <a:lnTo>
                  <a:pt x="1110206" y="2486123"/>
                </a:lnTo>
                <a:lnTo>
                  <a:pt x="1082511" y="2514029"/>
                </a:lnTo>
                <a:lnTo>
                  <a:pt x="1054101" y="2539817"/>
                </a:lnTo>
                <a:lnTo>
                  <a:pt x="995264" y="2584804"/>
                </a:lnTo>
                <a:lnTo>
                  <a:pt x="933957" y="2620614"/>
                </a:lnTo>
                <a:lnTo>
                  <a:pt x="870440" y="2646776"/>
                </a:lnTo>
                <a:lnTo>
                  <a:pt x="804973" y="2662819"/>
                </a:lnTo>
                <a:lnTo>
                  <a:pt x="737817" y="2668271"/>
                </a:lnTo>
                <a:lnTo>
                  <a:pt x="704044" y="2666898"/>
                </a:lnTo>
                <a:lnTo>
                  <a:pt x="637700" y="2656092"/>
                </a:lnTo>
                <a:lnTo>
                  <a:pt x="573175" y="2634931"/>
                </a:lnTo>
                <a:lnTo>
                  <a:pt x="510730" y="2603886"/>
                </a:lnTo>
                <a:lnTo>
                  <a:pt x="450625" y="2563428"/>
                </a:lnTo>
                <a:lnTo>
                  <a:pt x="393122" y="2514029"/>
                </a:lnTo>
                <a:lnTo>
                  <a:pt x="365427" y="2486123"/>
                </a:lnTo>
                <a:lnTo>
                  <a:pt x="338479" y="2456158"/>
                </a:lnTo>
                <a:lnTo>
                  <a:pt x="312313" y="2424193"/>
                </a:lnTo>
                <a:lnTo>
                  <a:pt x="286959" y="2390288"/>
                </a:lnTo>
                <a:lnTo>
                  <a:pt x="262451" y="2354500"/>
                </a:lnTo>
                <a:lnTo>
                  <a:pt x="238821" y="2316888"/>
                </a:lnTo>
                <a:lnTo>
                  <a:pt x="216101" y="2277513"/>
                </a:lnTo>
                <a:lnTo>
                  <a:pt x="194325" y="2236431"/>
                </a:lnTo>
                <a:lnTo>
                  <a:pt x="173525" y="2193703"/>
                </a:lnTo>
                <a:lnTo>
                  <a:pt x="153733" y="2149387"/>
                </a:lnTo>
                <a:lnTo>
                  <a:pt x="134982" y="2103542"/>
                </a:lnTo>
                <a:lnTo>
                  <a:pt x="117305" y="2056227"/>
                </a:lnTo>
                <a:lnTo>
                  <a:pt x="100733" y="2007500"/>
                </a:lnTo>
                <a:lnTo>
                  <a:pt x="85300" y="1957421"/>
                </a:lnTo>
                <a:lnTo>
                  <a:pt x="71039" y="1906049"/>
                </a:lnTo>
                <a:lnTo>
                  <a:pt x="57981" y="1853442"/>
                </a:lnTo>
                <a:lnTo>
                  <a:pt x="46159" y="1799659"/>
                </a:lnTo>
                <a:lnTo>
                  <a:pt x="35606" y="1744760"/>
                </a:lnTo>
                <a:lnTo>
                  <a:pt x="26355" y="1688802"/>
                </a:lnTo>
                <a:lnTo>
                  <a:pt x="18438" y="1631845"/>
                </a:lnTo>
                <a:lnTo>
                  <a:pt x="11887" y="1573948"/>
                </a:lnTo>
                <a:lnTo>
                  <a:pt x="6735" y="1515170"/>
                </a:lnTo>
                <a:lnTo>
                  <a:pt x="3015" y="1455569"/>
                </a:lnTo>
                <a:lnTo>
                  <a:pt x="759" y="1395205"/>
                </a:lnTo>
                <a:lnTo>
                  <a:pt x="0" y="1334135"/>
                </a:lnTo>
                <a:close/>
              </a:path>
            </a:pathLst>
          </a:custGeom>
          <a:ln w="40492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8493582" y="3432920"/>
            <a:ext cx="84074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89255" algn="l"/>
              </a:tabLst>
            </a:pPr>
            <a:r>
              <a:rPr dirty="0" sz="2500" spc="15" i="1">
                <a:solidFill>
                  <a:srgbClr val="3333CC"/>
                </a:solidFill>
                <a:latin typeface="Times New Roman"/>
                <a:cs typeface="Times New Roman"/>
              </a:rPr>
              <a:t>N	</a:t>
            </a:r>
            <a:r>
              <a:rPr dirty="0" sz="2500" spc="0">
                <a:solidFill>
                  <a:srgbClr val="3333CC"/>
                </a:solidFill>
                <a:latin typeface="Times New Roman"/>
                <a:cs typeface="Times New Roman"/>
              </a:rPr>
              <a:t>\</a:t>
            </a:r>
            <a:r>
              <a:rPr dirty="0" sz="2500" spc="-75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500" spc="25" i="1">
                <a:solidFill>
                  <a:srgbClr val="3333CC"/>
                </a:solidFill>
                <a:latin typeface="Times New Roman"/>
                <a:cs typeface="Times New Roman"/>
              </a:rPr>
              <a:t>M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711113" y="3039287"/>
            <a:ext cx="1526540" cy="1430020"/>
          </a:xfrm>
          <a:custGeom>
            <a:avLst/>
            <a:gdLst/>
            <a:ahLst/>
            <a:cxnLst/>
            <a:rect l="l" t="t" r="r" b="b"/>
            <a:pathLst>
              <a:path w="1526540" h="1430020">
                <a:moveTo>
                  <a:pt x="47218" y="1302435"/>
                </a:moveTo>
                <a:lnTo>
                  <a:pt x="0" y="1429778"/>
                </a:lnTo>
                <a:lnTo>
                  <a:pt x="130200" y="1391145"/>
                </a:lnTo>
                <a:lnTo>
                  <a:pt x="102539" y="1361579"/>
                </a:lnTo>
                <a:lnTo>
                  <a:pt x="134160" y="1332001"/>
                </a:lnTo>
                <a:lnTo>
                  <a:pt x="74879" y="1332001"/>
                </a:lnTo>
                <a:lnTo>
                  <a:pt x="47218" y="1302435"/>
                </a:lnTo>
                <a:close/>
              </a:path>
              <a:path w="1526540" h="1430020">
                <a:moveTo>
                  <a:pt x="1498866" y="0"/>
                </a:moveTo>
                <a:lnTo>
                  <a:pt x="74879" y="1332001"/>
                </a:lnTo>
                <a:lnTo>
                  <a:pt x="134160" y="1332001"/>
                </a:lnTo>
                <a:lnTo>
                  <a:pt x="1526514" y="29565"/>
                </a:lnTo>
                <a:lnTo>
                  <a:pt x="1498866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731319" y="3030486"/>
            <a:ext cx="1476375" cy="1446530"/>
          </a:xfrm>
          <a:custGeom>
            <a:avLst/>
            <a:gdLst/>
            <a:ahLst/>
            <a:cxnLst/>
            <a:rect l="l" t="t" r="r" b="b"/>
            <a:pathLst>
              <a:path w="1476375" h="1446529">
                <a:moveTo>
                  <a:pt x="130508" y="99453"/>
                </a:moveTo>
                <a:lnTo>
                  <a:pt x="72631" y="99453"/>
                </a:lnTo>
                <a:lnTo>
                  <a:pt x="1448003" y="1446301"/>
                </a:lnTo>
                <a:lnTo>
                  <a:pt x="1476324" y="1417370"/>
                </a:lnTo>
                <a:lnTo>
                  <a:pt x="130508" y="99453"/>
                </a:lnTo>
                <a:close/>
              </a:path>
              <a:path w="1476375" h="1446529">
                <a:moveTo>
                  <a:pt x="0" y="0"/>
                </a:moveTo>
                <a:lnTo>
                  <a:pt x="44297" y="128384"/>
                </a:lnTo>
                <a:lnTo>
                  <a:pt x="72631" y="99453"/>
                </a:lnTo>
                <a:lnTo>
                  <a:pt x="130508" y="99453"/>
                </a:lnTo>
                <a:lnTo>
                  <a:pt x="100964" y="70523"/>
                </a:lnTo>
                <a:lnTo>
                  <a:pt x="129298" y="41592"/>
                </a:lnTo>
                <a:lnTo>
                  <a:pt x="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221522" y="5319581"/>
            <a:ext cx="7223759" cy="19513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169670">
              <a:lnSpc>
                <a:spcPct val="100000"/>
              </a:lnSpc>
              <a:spcBef>
                <a:spcPts val="130"/>
              </a:spcBef>
            </a:pPr>
            <a:r>
              <a:rPr dirty="0" sz="2500" spc="25" i="1">
                <a:solidFill>
                  <a:srgbClr val="DD8047"/>
                </a:solidFill>
                <a:latin typeface="Times New Roman"/>
                <a:cs typeface="Times New Roman"/>
              </a:rPr>
              <a:t>M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00">
              <a:latin typeface="Times New Roman"/>
              <a:cs typeface="Times New Roman"/>
            </a:endParaRPr>
          </a:p>
          <a:p>
            <a:pPr algn="ctr" marR="55880">
              <a:lnSpc>
                <a:spcPct val="100000"/>
              </a:lnSpc>
              <a:tabLst>
                <a:tab pos="5610860" algn="l"/>
              </a:tabLst>
            </a:pPr>
            <a:r>
              <a:rPr dirty="0" sz="2500" spc="10">
                <a:latin typeface="Times New Roman"/>
                <a:cs typeface="Times New Roman"/>
              </a:rPr>
              <a:t>The </a:t>
            </a:r>
            <a:r>
              <a:rPr dirty="0" sz="2500" spc="5">
                <a:latin typeface="Times New Roman"/>
                <a:cs typeface="Times New Roman"/>
              </a:rPr>
              <a:t>algorithm (exploration)</a:t>
            </a:r>
            <a:r>
              <a:rPr dirty="0" sz="2500" spc="85">
                <a:latin typeface="Times New Roman"/>
                <a:cs typeface="Times New Roman"/>
              </a:rPr>
              <a:t> </a:t>
            </a:r>
            <a:r>
              <a:rPr dirty="0" sz="2500" spc="5">
                <a:latin typeface="Times New Roman"/>
                <a:cs typeface="Times New Roman"/>
              </a:rPr>
              <a:t>stops</a:t>
            </a:r>
            <a:r>
              <a:rPr dirty="0" sz="2500" spc="35">
                <a:latin typeface="Times New Roman"/>
                <a:cs typeface="Times New Roman"/>
              </a:rPr>
              <a:t> </a:t>
            </a:r>
            <a:r>
              <a:rPr dirty="0" sz="2500" spc="10">
                <a:latin typeface="Times New Roman"/>
                <a:cs typeface="Times New Roman"/>
              </a:rPr>
              <a:t>because	</a:t>
            </a:r>
            <a:r>
              <a:rPr dirty="0" sz="2500" spc="10">
                <a:latin typeface="Symbol"/>
                <a:cs typeface="Symbol"/>
              </a:rPr>
              <a:t></a:t>
            </a:r>
            <a:r>
              <a:rPr dirty="0" baseline="24509" sz="2550" spc="15">
                <a:latin typeface="Times New Roman"/>
                <a:cs typeface="Times New Roman"/>
              </a:rPr>
              <a:t>+</a:t>
            </a:r>
            <a:r>
              <a:rPr dirty="0" sz="2500" spc="10">
                <a:latin typeface="Times New Roman"/>
                <a:cs typeface="Times New Roman"/>
              </a:rPr>
              <a:t>(</a:t>
            </a:r>
            <a:r>
              <a:rPr dirty="0" sz="2500" spc="10" i="1">
                <a:latin typeface="Times New Roman"/>
                <a:cs typeface="Times New Roman"/>
              </a:rPr>
              <a:t>M</a:t>
            </a:r>
            <a:r>
              <a:rPr dirty="0" sz="2500" spc="10">
                <a:latin typeface="Times New Roman"/>
                <a:cs typeface="Times New Roman"/>
              </a:rPr>
              <a:t>)=Ø,</a:t>
            </a:r>
            <a:endParaRPr sz="2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850"/>
              </a:spcBef>
            </a:pPr>
            <a:r>
              <a:rPr dirty="0" sz="2500" spc="5">
                <a:solidFill>
                  <a:srgbClr val="009900"/>
                </a:solidFill>
                <a:latin typeface="Symbol"/>
                <a:cs typeface="Symbol"/>
              </a:rPr>
              <a:t></a:t>
            </a:r>
            <a:r>
              <a:rPr dirty="0" baseline="24509" sz="2550" spc="7">
                <a:solidFill>
                  <a:srgbClr val="009900"/>
                </a:solidFill>
                <a:latin typeface="Times New Roman"/>
                <a:cs typeface="Times New Roman"/>
              </a:rPr>
              <a:t>-</a:t>
            </a:r>
            <a:r>
              <a:rPr dirty="0" sz="2500" spc="5">
                <a:solidFill>
                  <a:srgbClr val="009900"/>
                </a:solidFill>
                <a:latin typeface="Times New Roman"/>
                <a:cs typeface="Times New Roman"/>
              </a:rPr>
              <a:t>(</a:t>
            </a:r>
            <a:r>
              <a:rPr dirty="0" sz="2500" spc="5" i="1">
                <a:solidFill>
                  <a:srgbClr val="009900"/>
                </a:solidFill>
                <a:latin typeface="Times New Roman"/>
                <a:cs typeface="Times New Roman"/>
              </a:rPr>
              <a:t>M</a:t>
            </a:r>
            <a:r>
              <a:rPr dirty="0" sz="2500" spc="5">
                <a:solidFill>
                  <a:srgbClr val="009900"/>
                </a:solidFill>
                <a:latin typeface="Times New Roman"/>
                <a:cs typeface="Times New Roman"/>
              </a:rPr>
              <a:t>) </a:t>
            </a:r>
            <a:r>
              <a:rPr dirty="0" sz="2500" spc="0">
                <a:solidFill>
                  <a:srgbClr val="009900"/>
                </a:solidFill>
                <a:latin typeface="Times New Roman"/>
                <a:cs typeface="Times New Roman"/>
              </a:rPr>
              <a:t>is </a:t>
            </a:r>
            <a:r>
              <a:rPr dirty="0" sz="2500" spc="5">
                <a:solidFill>
                  <a:srgbClr val="009900"/>
                </a:solidFill>
                <a:latin typeface="Times New Roman"/>
                <a:cs typeface="Times New Roman"/>
              </a:rPr>
              <a:t>the set of arcs with </a:t>
            </a:r>
            <a:r>
              <a:rPr dirty="0" sz="2500" spc="10">
                <a:solidFill>
                  <a:srgbClr val="009900"/>
                </a:solidFill>
                <a:latin typeface="Times New Roman"/>
                <a:cs typeface="Times New Roman"/>
              </a:rPr>
              <a:t>head </a:t>
            </a:r>
            <a:r>
              <a:rPr dirty="0" sz="2500" spc="5">
                <a:solidFill>
                  <a:srgbClr val="009900"/>
                </a:solidFill>
                <a:latin typeface="Times New Roman"/>
                <a:cs typeface="Times New Roman"/>
              </a:rPr>
              <a:t>in </a:t>
            </a:r>
            <a:r>
              <a:rPr dirty="0" sz="2500" spc="25" i="1">
                <a:solidFill>
                  <a:srgbClr val="009900"/>
                </a:solidFill>
                <a:latin typeface="Times New Roman"/>
                <a:cs typeface="Times New Roman"/>
              </a:rPr>
              <a:t>M </a:t>
            </a:r>
            <a:r>
              <a:rPr dirty="0" sz="2500" spc="10">
                <a:solidFill>
                  <a:srgbClr val="009900"/>
                </a:solidFill>
                <a:latin typeface="Times New Roman"/>
                <a:cs typeface="Times New Roman"/>
              </a:rPr>
              <a:t>and </a:t>
            </a:r>
            <a:r>
              <a:rPr dirty="0" sz="2500" spc="0">
                <a:solidFill>
                  <a:srgbClr val="009900"/>
                </a:solidFill>
                <a:latin typeface="Times New Roman"/>
                <a:cs typeface="Times New Roman"/>
              </a:rPr>
              <a:t>tail </a:t>
            </a:r>
            <a:r>
              <a:rPr dirty="0" sz="2500" spc="5">
                <a:solidFill>
                  <a:srgbClr val="009900"/>
                </a:solidFill>
                <a:latin typeface="Times New Roman"/>
                <a:cs typeface="Times New Roman"/>
              </a:rPr>
              <a:t>not in</a:t>
            </a:r>
            <a:r>
              <a:rPr dirty="0" sz="2500" spc="10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2500" spc="15" i="1">
                <a:solidFill>
                  <a:srgbClr val="009900"/>
                </a:solidFill>
                <a:latin typeface="Times New Roman"/>
                <a:cs typeface="Times New Roman"/>
              </a:rPr>
              <a:t>M</a:t>
            </a:r>
            <a:r>
              <a:rPr dirty="0" sz="2500" spc="15">
                <a:solidFill>
                  <a:srgbClr val="009900"/>
                </a:solidFill>
                <a:latin typeface="Times New Roman"/>
                <a:cs typeface="Times New Roman"/>
              </a:rPr>
              <a:t>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850" y="384569"/>
            <a:ext cx="783590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5"/>
              <a:t>Pseudocode </a:t>
            </a:r>
            <a:r>
              <a:rPr dirty="0" sz="3200" spc="-10"/>
              <a:t>for </a:t>
            </a:r>
            <a:r>
              <a:rPr dirty="0" sz="3200" spc="-5"/>
              <a:t>the </a:t>
            </a:r>
            <a:r>
              <a:rPr dirty="0" sz="3200" spc="-10"/>
              <a:t>graph reachability</a:t>
            </a:r>
            <a:r>
              <a:rPr dirty="0" sz="3200" spc="5"/>
              <a:t> </a:t>
            </a:r>
            <a:r>
              <a:rPr dirty="0" sz="3200" spc="-10"/>
              <a:t>algorithm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145522" y="2861348"/>
            <a:ext cx="8318500" cy="3473450"/>
          </a:xfrm>
          <a:custGeom>
            <a:avLst/>
            <a:gdLst/>
            <a:ahLst/>
            <a:cxnLst/>
            <a:rect l="l" t="t" r="r" b="b"/>
            <a:pathLst>
              <a:path w="8318500" h="3473450">
                <a:moveTo>
                  <a:pt x="0" y="0"/>
                </a:moveTo>
                <a:lnTo>
                  <a:pt x="8318139" y="0"/>
                </a:lnTo>
                <a:lnTo>
                  <a:pt x="8318139" y="3472827"/>
                </a:lnTo>
                <a:lnTo>
                  <a:pt x="0" y="3472827"/>
                </a:lnTo>
                <a:lnTo>
                  <a:pt x="0" y="0"/>
                </a:lnTo>
                <a:close/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8322" y="3131172"/>
            <a:ext cx="67373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b="1">
                <a:latin typeface="Courier New"/>
                <a:cs typeface="Courier New"/>
              </a:rPr>
              <a:t>BEGIN</a:t>
            </a:r>
            <a:endParaRPr sz="17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38872" y="3460212"/>
          <a:ext cx="6626225" cy="1861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5764"/>
                <a:gridCol w="724535"/>
                <a:gridCol w="1496695"/>
                <a:gridCol w="194945"/>
                <a:gridCol w="701675"/>
                <a:gridCol w="1835150"/>
              </a:tblGrid>
              <a:tr h="299085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700">
                          <a:latin typeface="Courier New"/>
                          <a:cs typeface="Courier New"/>
                        </a:rPr>
                        <a:t>Q := {s}; M :=</a:t>
                      </a:r>
                      <a:r>
                        <a:rPr dirty="0" sz="1700" spc="-8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00" spc="-5">
                          <a:latin typeface="Symbol"/>
                          <a:cs typeface="Symbol"/>
                        </a:rPr>
                        <a:t></a:t>
                      </a:r>
                      <a:r>
                        <a:rPr dirty="0" sz="1700" spc="-5">
                          <a:latin typeface="Courier New"/>
                          <a:cs typeface="Courier New"/>
                        </a:rPr>
                        <a:t>;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B="0" marT="127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4010">
                <a:tc gridSpan="2">
                  <a:txBody>
                    <a:bodyPr/>
                    <a:lstStyle/>
                    <a:p>
                      <a:pPr marL="290830">
                        <a:lnSpc>
                          <a:spcPct val="100000"/>
                        </a:lnSpc>
                        <a:spcBef>
                          <a:spcPts val="150"/>
                        </a:spcBef>
                        <a:tabLst>
                          <a:tab pos="1574800" algn="l"/>
                          <a:tab pos="1880870" algn="l"/>
                        </a:tabLst>
                      </a:pPr>
                      <a:r>
                        <a:rPr dirty="0" sz="1700" b="1">
                          <a:latin typeface="Courier New"/>
                          <a:cs typeface="Courier New"/>
                        </a:rPr>
                        <a:t>WHILE </a:t>
                      </a:r>
                      <a:r>
                        <a:rPr dirty="0" sz="1700">
                          <a:latin typeface="Courier New"/>
                          <a:cs typeface="Courier New"/>
                        </a:rPr>
                        <a:t>Q </a:t>
                      </a:r>
                      <a:r>
                        <a:rPr dirty="0" sz="1700">
                          <a:latin typeface="Symbol"/>
                          <a:cs typeface="Symbol"/>
                        </a:rPr>
                        <a:t>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700">
                          <a:latin typeface="Symbol"/>
                          <a:cs typeface="Symbol"/>
                        </a:rPr>
                        <a:t>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700" b="1">
                          <a:latin typeface="Courier New"/>
                          <a:cs typeface="Courier New"/>
                        </a:rPr>
                        <a:t>DO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B="0" marT="1905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700">
                          <a:latin typeface="Courier New"/>
                          <a:cs typeface="Courier New"/>
                        </a:rPr>
                        <a:t>/*</a:t>
                      </a:r>
                      <a:r>
                        <a:rPr dirty="0" sz="1700" spc="-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00">
                          <a:latin typeface="Courier New"/>
                          <a:cs typeface="Courier New"/>
                        </a:rPr>
                        <a:t>process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B="0" marT="1905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700">
                          <a:latin typeface="Courier New"/>
                          <a:cs typeface="Courier New"/>
                        </a:rPr>
                        <a:t>a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B="0" marT="1905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700">
                          <a:latin typeface="Courier New"/>
                          <a:cs typeface="Courier New"/>
                        </a:rPr>
                        <a:t>node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B="0" marT="1905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50"/>
                        </a:spcBef>
                        <a:tabLst>
                          <a:tab pos="610235" algn="l"/>
                        </a:tabLst>
                      </a:pPr>
                      <a:r>
                        <a:rPr dirty="0" sz="1700">
                          <a:latin typeface="Courier New"/>
                          <a:cs typeface="Courier New"/>
                        </a:rPr>
                        <a:t>h </a:t>
                      </a:r>
                      <a:r>
                        <a:rPr dirty="0" sz="1700">
                          <a:latin typeface="Symbol"/>
                          <a:cs typeface="Symbol"/>
                        </a:rPr>
                        <a:t>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700">
                          <a:latin typeface="Courier New"/>
                          <a:cs typeface="Courier New"/>
                        </a:rPr>
                        <a:t>Q</a:t>
                      </a:r>
                      <a:r>
                        <a:rPr dirty="0" sz="17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00">
                          <a:latin typeface="Courier New"/>
                          <a:cs typeface="Courier New"/>
                        </a:rPr>
                        <a:t>*/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B="0" marT="19050"/>
                </a:tc>
              </a:tr>
              <a:tr h="296545">
                <a:tc gridSpan="4">
                  <a:txBody>
                    <a:bodyPr/>
                    <a:lstStyle/>
                    <a:p>
                      <a:pPr marL="549910">
                        <a:lnSpc>
                          <a:spcPts val="2025"/>
                        </a:lnSpc>
                        <a:tabLst>
                          <a:tab pos="2905760" algn="l"/>
                        </a:tabLst>
                      </a:pPr>
                      <a:r>
                        <a:rPr dirty="0" sz="1700">
                          <a:latin typeface="Courier New"/>
                          <a:cs typeface="Courier New"/>
                        </a:rPr>
                        <a:t>Select a node h </a:t>
                      </a:r>
                      <a:r>
                        <a:rPr dirty="0" sz="1700">
                          <a:latin typeface="Symbol"/>
                          <a:cs typeface="Symbol"/>
                        </a:rPr>
                        <a:t>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700">
                          <a:latin typeface="Courier New"/>
                          <a:cs typeface="Courier New"/>
                        </a:rPr>
                        <a:t>Q and</a:t>
                      </a:r>
                      <a:r>
                        <a:rPr dirty="0" sz="1700" spc="-9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00">
                          <a:latin typeface="Courier New"/>
                          <a:cs typeface="Courier New"/>
                        </a:rPr>
                        <a:t>set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2025"/>
                        </a:lnSpc>
                      </a:pPr>
                      <a:r>
                        <a:rPr dirty="0" sz="1700">
                          <a:latin typeface="Courier New"/>
                          <a:cs typeface="Courier New"/>
                        </a:rPr>
                        <a:t>Q</a:t>
                      </a:r>
                      <a:r>
                        <a:rPr dirty="0" sz="1700" spc="-6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00">
                          <a:latin typeface="Courier New"/>
                          <a:cs typeface="Courier New"/>
                        </a:rPr>
                        <a:t>:=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2025"/>
                        </a:lnSpc>
                      </a:pPr>
                      <a:r>
                        <a:rPr dirty="0" sz="1700">
                          <a:latin typeface="Courier New"/>
                          <a:cs typeface="Courier New"/>
                        </a:rPr>
                        <a:t>Q \</a:t>
                      </a:r>
                      <a:r>
                        <a:rPr dirty="0" sz="17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00">
                          <a:latin typeface="Courier New"/>
                          <a:cs typeface="Courier New"/>
                        </a:rPr>
                        <a:t>{h};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14960">
                <a:tc gridSpan="2">
                  <a:txBody>
                    <a:bodyPr/>
                    <a:lstStyle/>
                    <a:p>
                      <a:pPr marL="549910">
                        <a:lnSpc>
                          <a:spcPct val="100000"/>
                        </a:lnSpc>
                        <a:spcBef>
                          <a:spcPts val="150"/>
                        </a:spcBef>
                        <a:tabLst>
                          <a:tab pos="1751330" algn="l"/>
                        </a:tabLst>
                      </a:pPr>
                      <a:r>
                        <a:rPr dirty="0" sz="1700">
                          <a:latin typeface="Courier New"/>
                          <a:cs typeface="Courier New"/>
                        </a:rPr>
                        <a:t>M := M </a:t>
                      </a:r>
                      <a:r>
                        <a:rPr dirty="0" sz="1700">
                          <a:latin typeface="Symbol"/>
                          <a:cs typeface="Symbol"/>
                        </a:rPr>
                        <a:t>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700">
                          <a:latin typeface="Courier New"/>
                          <a:cs typeface="Courier New"/>
                        </a:rPr>
                        <a:t>{h};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B="0" marT="1905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700">
                          <a:latin typeface="Courier New"/>
                          <a:cs typeface="Courier New"/>
                        </a:rPr>
                        <a:t>/*</a:t>
                      </a:r>
                      <a:r>
                        <a:rPr dirty="0" sz="1700" spc="-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00">
                          <a:latin typeface="Courier New"/>
                          <a:cs typeface="Courier New"/>
                        </a:rPr>
                        <a:t>label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B="0" marT="1905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700">
                          <a:latin typeface="Courier New"/>
                          <a:cs typeface="Courier New"/>
                        </a:rPr>
                        <a:t>h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B="0" marT="1905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700">
                          <a:latin typeface="Courier New"/>
                          <a:cs typeface="Courier New"/>
                        </a:rPr>
                        <a:t>*/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B="0" marT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14960">
                <a:tc>
                  <a:txBody>
                    <a:bodyPr/>
                    <a:lstStyle/>
                    <a:p>
                      <a:pPr algn="r" marR="806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700" b="1">
                          <a:latin typeface="Courier New"/>
                          <a:cs typeface="Courier New"/>
                        </a:rPr>
                        <a:t>FOR</a:t>
                      </a:r>
                      <a:r>
                        <a:rPr dirty="0" sz="1700" spc="-10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00" b="1">
                          <a:latin typeface="Courier New"/>
                          <a:cs typeface="Courier New"/>
                        </a:rPr>
                        <a:t>EACH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B="0" marT="16510"/>
                </a:tc>
                <a:tc gridSpan="2"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30"/>
                        </a:spcBef>
                        <a:tabLst>
                          <a:tab pos="582295" algn="l"/>
                        </a:tabLst>
                      </a:pPr>
                      <a:r>
                        <a:rPr dirty="0" sz="1700">
                          <a:latin typeface="Courier New"/>
                          <a:cs typeface="Courier New"/>
                        </a:rPr>
                        <a:t>j </a:t>
                      </a:r>
                      <a:r>
                        <a:rPr dirty="0" sz="1700">
                          <a:latin typeface="Symbol"/>
                          <a:cs typeface="Symbol"/>
                        </a:rPr>
                        <a:t>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700">
                          <a:latin typeface="Courier New"/>
                          <a:cs typeface="Courier New"/>
                        </a:rPr>
                        <a:t>S(h)</a:t>
                      </a:r>
                      <a:r>
                        <a:rPr dirty="0" sz="17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00" b="1">
                          <a:latin typeface="Courier New"/>
                          <a:cs typeface="Courier New"/>
                        </a:rPr>
                        <a:t>DO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B="0" marT="1651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99085">
                <a:tc>
                  <a:txBody>
                    <a:bodyPr/>
                    <a:lstStyle/>
                    <a:p>
                      <a:pPr algn="r" marR="5651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700" b="1">
                          <a:latin typeface="Courier New"/>
                          <a:cs typeface="Courier New"/>
                        </a:rPr>
                        <a:t>IF </a:t>
                      </a:r>
                      <a:r>
                        <a:rPr dirty="0" sz="1700">
                          <a:latin typeface="Courier New"/>
                          <a:cs typeface="Courier New"/>
                        </a:rPr>
                        <a:t>j</a:t>
                      </a:r>
                      <a:r>
                        <a:rPr dirty="0" sz="1700" spc="-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00">
                          <a:latin typeface="Symbol"/>
                          <a:cs typeface="Symbol"/>
                        </a:rPr>
                        <a:t></a:t>
                      </a:r>
                      <a:endParaRPr sz="1700">
                        <a:latin typeface="Symbol"/>
                        <a:cs typeface="Symbol"/>
                      </a:endParaRPr>
                    </a:p>
                  </a:txBody>
                  <a:tcPr marL="0" marR="0" marB="0" marT="19050"/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150"/>
                        </a:spcBef>
                        <a:tabLst>
                          <a:tab pos="1383665" algn="l"/>
                        </a:tabLst>
                      </a:pPr>
                      <a:r>
                        <a:rPr dirty="0" sz="1700">
                          <a:latin typeface="Courier New"/>
                          <a:cs typeface="Courier New"/>
                        </a:rPr>
                        <a:t>M AND j </a:t>
                      </a:r>
                      <a:r>
                        <a:rPr dirty="0" sz="1700">
                          <a:latin typeface="Symbol"/>
                          <a:cs typeface="Symbol"/>
                        </a:rPr>
                        <a:t>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700">
                          <a:latin typeface="Courier New"/>
                          <a:cs typeface="Courier New"/>
                        </a:rPr>
                        <a:t>Q</a:t>
                      </a:r>
                      <a:r>
                        <a:rPr dirty="0" sz="1700" spc="-7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00" b="1">
                          <a:latin typeface="Courier New"/>
                          <a:cs typeface="Courier New"/>
                        </a:rPr>
                        <a:t>THEN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B="0" marT="1905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150"/>
                        </a:spcBef>
                        <a:tabLst>
                          <a:tab pos="1400810" algn="l"/>
                        </a:tabLst>
                      </a:pPr>
                      <a:r>
                        <a:rPr dirty="0" sz="1700">
                          <a:latin typeface="Courier New"/>
                          <a:cs typeface="Courier New"/>
                        </a:rPr>
                        <a:t>Q := Q </a:t>
                      </a:r>
                      <a:r>
                        <a:rPr dirty="0" sz="1700">
                          <a:latin typeface="Symbol"/>
                          <a:cs typeface="Symbol"/>
                        </a:rPr>
                        <a:t>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700">
                          <a:latin typeface="Courier New"/>
                          <a:cs typeface="Courier New"/>
                        </a:rPr>
                        <a:t>{j}</a:t>
                      </a:r>
                      <a:r>
                        <a:rPr dirty="0" sz="1700" spc="-8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00" b="1">
                          <a:latin typeface="Courier New"/>
                          <a:cs typeface="Courier New"/>
                        </a:rPr>
                        <a:t>END-IF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B="0" marT="1905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57922" y="5286857"/>
            <a:ext cx="1451610" cy="9696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1780" marR="5080" indent="259079">
              <a:lnSpc>
                <a:spcPct val="120900"/>
              </a:lnSpc>
              <a:spcBef>
                <a:spcPts val="100"/>
              </a:spcBef>
            </a:pPr>
            <a:r>
              <a:rPr dirty="0" sz="1700" b="1">
                <a:latin typeface="Courier New"/>
                <a:cs typeface="Courier New"/>
              </a:rPr>
              <a:t>END-FOR  END-WHILE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1700" b="1">
                <a:latin typeface="Courier New"/>
                <a:cs typeface="Courier New"/>
              </a:rPr>
              <a:t>END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8793" y="1887533"/>
            <a:ext cx="4949825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570480" algn="l"/>
              </a:tabLst>
            </a:pPr>
            <a:r>
              <a:rPr dirty="0" sz="2500" spc="5">
                <a:latin typeface="Times New Roman"/>
                <a:cs typeface="Times New Roman"/>
              </a:rPr>
              <a:t>Subset of</a:t>
            </a:r>
            <a:r>
              <a:rPr dirty="0" sz="2500" spc="25">
                <a:latin typeface="Times New Roman"/>
                <a:cs typeface="Times New Roman"/>
              </a:rPr>
              <a:t> </a:t>
            </a:r>
            <a:r>
              <a:rPr dirty="0" sz="2500" spc="10">
                <a:latin typeface="Times New Roman"/>
                <a:cs typeface="Times New Roman"/>
              </a:rPr>
              <a:t>nodes</a:t>
            </a:r>
            <a:r>
              <a:rPr dirty="0" sz="2500" spc="30">
                <a:latin typeface="Times New Roman"/>
                <a:cs typeface="Times New Roman"/>
              </a:rPr>
              <a:t> </a:t>
            </a:r>
            <a:r>
              <a:rPr dirty="0" sz="2500" spc="25" i="1">
                <a:latin typeface="Times New Roman"/>
                <a:cs typeface="Times New Roman"/>
              </a:rPr>
              <a:t>M	</a:t>
            </a:r>
            <a:r>
              <a:rPr dirty="0" sz="2500" spc="5">
                <a:latin typeface="Times New Roman"/>
                <a:cs typeface="Times New Roman"/>
              </a:rPr>
              <a:t>(reachable </a:t>
            </a:r>
            <a:r>
              <a:rPr dirty="0" sz="2500" spc="10">
                <a:latin typeface="Times New Roman"/>
                <a:cs typeface="Times New Roman"/>
              </a:rPr>
              <a:t>from</a:t>
            </a:r>
            <a:r>
              <a:rPr dirty="0" sz="2500" spc="-35">
                <a:latin typeface="Times New Roman"/>
                <a:cs typeface="Times New Roman"/>
              </a:rPr>
              <a:t> </a:t>
            </a:r>
            <a:r>
              <a:rPr dirty="0" sz="2500" spc="5" i="1">
                <a:latin typeface="Times New Roman"/>
                <a:cs typeface="Times New Roman"/>
              </a:rPr>
              <a:t>s</a:t>
            </a:r>
            <a:r>
              <a:rPr dirty="0" sz="2500" spc="5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9719" y="1806841"/>
            <a:ext cx="1253490" cy="586740"/>
          </a:xfrm>
          <a:custGeom>
            <a:avLst/>
            <a:gdLst/>
            <a:ahLst/>
            <a:cxnLst/>
            <a:rect l="l" t="t" r="r" b="b"/>
            <a:pathLst>
              <a:path w="1253489" h="586739">
                <a:moveTo>
                  <a:pt x="997217" y="0"/>
                </a:moveTo>
                <a:lnTo>
                  <a:pt x="0" y="0"/>
                </a:lnTo>
                <a:lnTo>
                  <a:pt x="0" y="586206"/>
                </a:lnTo>
                <a:lnTo>
                  <a:pt x="997217" y="586206"/>
                </a:lnTo>
                <a:lnTo>
                  <a:pt x="997217" y="385762"/>
                </a:lnTo>
                <a:lnTo>
                  <a:pt x="1168166" y="385762"/>
                </a:lnTo>
                <a:lnTo>
                  <a:pt x="1253275" y="293103"/>
                </a:lnTo>
                <a:lnTo>
                  <a:pt x="1168173" y="200456"/>
                </a:lnTo>
                <a:lnTo>
                  <a:pt x="997217" y="200456"/>
                </a:lnTo>
                <a:lnTo>
                  <a:pt x="997217" y="0"/>
                </a:lnTo>
                <a:close/>
              </a:path>
              <a:path w="1253489" h="586739">
                <a:moveTo>
                  <a:pt x="1168166" y="385762"/>
                </a:moveTo>
                <a:lnTo>
                  <a:pt x="1044398" y="385762"/>
                </a:lnTo>
                <a:lnTo>
                  <a:pt x="1044398" y="520509"/>
                </a:lnTo>
                <a:lnTo>
                  <a:pt x="1168166" y="385762"/>
                </a:lnTo>
                <a:close/>
              </a:path>
              <a:path w="1253489" h="586739">
                <a:moveTo>
                  <a:pt x="1044398" y="65709"/>
                </a:moveTo>
                <a:lnTo>
                  <a:pt x="1044398" y="200456"/>
                </a:lnTo>
                <a:lnTo>
                  <a:pt x="1168173" y="200456"/>
                </a:lnTo>
                <a:lnTo>
                  <a:pt x="1044398" y="6570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69719" y="1806841"/>
            <a:ext cx="1253490" cy="586740"/>
          </a:xfrm>
          <a:custGeom>
            <a:avLst/>
            <a:gdLst/>
            <a:ahLst/>
            <a:cxnLst/>
            <a:rect l="l" t="t" r="r" b="b"/>
            <a:pathLst>
              <a:path w="1253489" h="586739">
                <a:moveTo>
                  <a:pt x="0" y="0"/>
                </a:moveTo>
                <a:lnTo>
                  <a:pt x="997221" y="0"/>
                </a:lnTo>
                <a:lnTo>
                  <a:pt x="997221" y="200452"/>
                </a:lnTo>
                <a:lnTo>
                  <a:pt x="1044400" y="200452"/>
                </a:lnTo>
                <a:lnTo>
                  <a:pt x="1044400" y="65702"/>
                </a:lnTo>
                <a:lnTo>
                  <a:pt x="1253278" y="293106"/>
                </a:lnTo>
                <a:lnTo>
                  <a:pt x="1044400" y="520508"/>
                </a:lnTo>
                <a:lnTo>
                  <a:pt x="1044400" y="385758"/>
                </a:lnTo>
                <a:lnTo>
                  <a:pt x="997221" y="385758"/>
                </a:lnTo>
                <a:lnTo>
                  <a:pt x="997221" y="586211"/>
                </a:lnTo>
                <a:lnTo>
                  <a:pt x="0" y="586211"/>
                </a:lnTo>
                <a:lnTo>
                  <a:pt x="0" y="0"/>
                </a:lnTo>
                <a:close/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13480" y="1921328"/>
            <a:ext cx="910590" cy="3505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00" spc="0">
                <a:solidFill>
                  <a:srgbClr val="FFFFFF"/>
                </a:solidFill>
                <a:latin typeface="Verdana"/>
                <a:cs typeface="Verdana"/>
              </a:rPr>
              <a:t>output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850" y="627138"/>
            <a:ext cx="641413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3.4 </a:t>
            </a:r>
            <a:r>
              <a:rPr dirty="0" sz="3200" spc="-15"/>
              <a:t>Subgraphs, </a:t>
            </a:r>
            <a:r>
              <a:rPr dirty="0" sz="3200" spc="-5"/>
              <a:t>trees </a:t>
            </a:r>
            <a:r>
              <a:rPr dirty="0" sz="3200" spc="-10"/>
              <a:t>and </a:t>
            </a:r>
            <a:r>
              <a:rPr dirty="0" sz="3200" spc="-15"/>
              <a:t>spanning</a:t>
            </a:r>
            <a:r>
              <a:rPr dirty="0" sz="3200" spc="-60"/>
              <a:t> </a:t>
            </a:r>
            <a:r>
              <a:rPr dirty="0" sz="3200" spc="-5"/>
              <a:t>trees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9292170" y="3826938"/>
            <a:ext cx="563029" cy="563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26029" y="3843866"/>
            <a:ext cx="499532" cy="601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44647" y="3846029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40"/>
                </a:lnTo>
                <a:lnTo>
                  <a:pt x="39148" y="101066"/>
                </a:lnTo>
                <a:lnTo>
                  <a:pt x="18013" y="140004"/>
                </a:lnTo>
                <a:lnTo>
                  <a:pt x="4657" y="183035"/>
                </a:lnTo>
                <a:lnTo>
                  <a:pt x="0" y="229235"/>
                </a:lnTo>
                <a:lnTo>
                  <a:pt x="4657" y="275430"/>
                </a:lnTo>
                <a:lnTo>
                  <a:pt x="18013" y="318457"/>
                </a:lnTo>
                <a:lnTo>
                  <a:pt x="39148" y="357394"/>
                </a:lnTo>
                <a:lnTo>
                  <a:pt x="67138" y="391318"/>
                </a:lnTo>
                <a:lnTo>
                  <a:pt x="101062" y="419309"/>
                </a:lnTo>
                <a:lnTo>
                  <a:pt x="139999" y="440443"/>
                </a:lnTo>
                <a:lnTo>
                  <a:pt x="183026" y="453800"/>
                </a:lnTo>
                <a:lnTo>
                  <a:pt x="229222" y="458457"/>
                </a:lnTo>
                <a:lnTo>
                  <a:pt x="275421" y="453800"/>
                </a:lnTo>
                <a:lnTo>
                  <a:pt x="318450" y="440443"/>
                </a:lnTo>
                <a:lnTo>
                  <a:pt x="357387" y="419309"/>
                </a:lnTo>
                <a:lnTo>
                  <a:pt x="391310" y="391318"/>
                </a:lnTo>
                <a:lnTo>
                  <a:pt x="419299" y="357394"/>
                </a:lnTo>
                <a:lnTo>
                  <a:pt x="440432" y="318457"/>
                </a:lnTo>
                <a:lnTo>
                  <a:pt x="453788" y="275430"/>
                </a:lnTo>
                <a:lnTo>
                  <a:pt x="458444" y="229235"/>
                </a:lnTo>
                <a:lnTo>
                  <a:pt x="453788" y="183035"/>
                </a:lnTo>
                <a:lnTo>
                  <a:pt x="440432" y="140004"/>
                </a:lnTo>
                <a:lnTo>
                  <a:pt x="419299" y="101066"/>
                </a:lnTo>
                <a:lnTo>
                  <a:pt x="391310" y="67140"/>
                </a:lnTo>
                <a:lnTo>
                  <a:pt x="357387" y="39148"/>
                </a:lnTo>
                <a:lnTo>
                  <a:pt x="318450" y="18013"/>
                </a:lnTo>
                <a:lnTo>
                  <a:pt x="275421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344647" y="3846029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503892" y="3900106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3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21600" y="3826938"/>
            <a:ext cx="563032" cy="563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751229" y="3843866"/>
            <a:ext cx="499532" cy="6011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773072" y="3846029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34" y="0"/>
                </a:moveTo>
                <a:lnTo>
                  <a:pt x="183035" y="4657"/>
                </a:lnTo>
                <a:lnTo>
                  <a:pt x="140004" y="18013"/>
                </a:lnTo>
                <a:lnTo>
                  <a:pt x="101066" y="39148"/>
                </a:lnTo>
                <a:lnTo>
                  <a:pt x="67140" y="67140"/>
                </a:lnTo>
                <a:lnTo>
                  <a:pt x="39148" y="101066"/>
                </a:lnTo>
                <a:lnTo>
                  <a:pt x="18013" y="140004"/>
                </a:lnTo>
                <a:lnTo>
                  <a:pt x="4657" y="183035"/>
                </a:lnTo>
                <a:lnTo>
                  <a:pt x="0" y="229235"/>
                </a:lnTo>
                <a:lnTo>
                  <a:pt x="4657" y="275430"/>
                </a:lnTo>
                <a:lnTo>
                  <a:pt x="18013" y="318457"/>
                </a:lnTo>
                <a:lnTo>
                  <a:pt x="39148" y="357394"/>
                </a:lnTo>
                <a:lnTo>
                  <a:pt x="67140" y="391318"/>
                </a:lnTo>
                <a:lnTo>
                  <a:pt x="101066" y="419309"/>
                </a:lnTo>
                <a:lnTo>
                  <a:pt x="140004" y="440443"/>
                </a:lnTo>
                <a:lnTo>
                  <a:pt x="183035" y="453800"/>
                </a:lnTo>
                <a:lnTo>
                  <a:pt x="229234" y="458457"/>
                </a:lnTo>
                <a:lnTo>
                  <a:pt x="275430" y="453800"/>
                </a:lnTo>
                <a:lnTo>
                  <a:pt x="318457" y="440443"/>
                </a:lnTo>
                <a:lnTo>
                  <a:pt x="357394" y="419309"/>
                </a:lnTo>
                <a:lnTo>
                  <a:pt x="391318" y="391318"/>
                </a:lnTo>
                <a:lnTo>
                  <a:pt x="419309" y="357394"/>
                </a:lnTo>
                <a:lnTo>
                  <a:pt x="440443" y="318457"/>
                </a:lnTo>
                <a:lnTo>
                  <a:pt x="453800" y="275430"/>
                </a:lnTo>
                <a:lnTo>
                  <a:pt x="458457" y="229235"/>
                </a:lnTo>
                <a:lnTo>
                  <a:pt x="453800" y="183035"/>
                </a:lnTo>
                <a:lnTo>
                  <a:pt x="440443" y="140004"/>
                </a:lnTo>
                <a:lnTo>
                  <a:pt x="419309" y="101066"/>
                </a:lnTo>
                <a:lnTo>
                  <a:pt x="391318" y="67140"/>
                </a:lnTo>
                <a:lnTo>
                  <a:pt x="357394" y="39148"/>
                </a:lnTo>
                <a:lnTo>
                  <a:pt x="318457" y="18013"/>
                </a:lnTo>
                <a:lnTo>
                  <a:pt x="275430" y="4657"/>
                </a:lnTo>
                <a:lnTo>
                  <a:pt x="229234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73072" y="3846029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932318" y="3900106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5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71170" y="4445000"/>
            <a:ext cx="563029" cy="5630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405029" y="4461938"/>
            <a:ext cx="499532" cy="6011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424079" y="4464202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35" y="0"/>
                </a:moveTo>
                <a:lnTo>
                  <a:pt x="183035" y="4657"/>
                </a:lnTo>
                <a:lnTo>
                  <a:pt x="140004" y="18013"/>
                </a:lnTo>
                <a:lnTo>
                  <a:pt x="101066" y="39148"/>
                </a:lnTo>
                <a:lnTo>
                  <a:pt x="67140" y="67138"/>
                </a:lnTo>
                <a:lnTo>
                  <a:pt x="39148" y="101062"/>
                </a:lnTo>
                <a:lnTo>
                  <a:pt x="18013" y="139999"/>
                </a:lnTo>
                <a:lnTo>
                  <a:pt x="4657" y="183026"/>
                </a:lnTo>
                <a:lnTo>
                  <a:pt x="0" y="229222"/>
                </a:lnTo>
                <a:lnTo>
                  <a:pt x="4657" y="275422"/>
                </a:lnTo>
                <a:lnTo>
                  <a:pt x="18013" y="318452"/>
                </a:lnTo>
                <a:lnTo>
                  <a:pt x="39148" y="357391"/>
                </a:lnTo>
                <a:lnTo>
                  <a:pt x="67140" y="391317"/>
                </a:lnTo>
                <a:lnTo>
                  <a:pt x="101066" y="419308"/>
                </a:lnTo>
                <a:lnTo>
                  <a:pt x="140004" y="440443"/>
                </a:lnTo>
                <a:lnTo>
                  <a:pt x="183035" y="453800"/>
                </a:lnTo>
                <a:lnTo>
                  <a:pt x="229235" y="458457"/>
                </a:lnTo>
                <a:lnTo>
                  <a:pt x="275430" y="453800"/>
                </a:lnTo>
                <a:lnTo>
                  <a:pt x="318457" y="440443"/>
                </a:lnTo>
                <a:lnTo>
                  <a:pt x="357394" y="419308"/>
                </a:lnTo>
                <a:lnTo>
                  <a:pt x="391318" y="391317"/>
                </a:lnTo>
                <a:lnTo>
                  <a:pt x="419309" y="357391"/>
                </a:lnTo>
                <a:lnTo>
                  <a:pt x="440443" y="318452"/>
                </a:lnTo>
                <a:lnTo>
                  <a:pt x="453800" y="275422"/>
                </a:lnTo>
                <a:lnTo>
                  <a:pt x="458457" y="229222"/>
                </a:lnTo>
                <a:lnTo>
                  <a:pt x="453800" y="183026"/>
                </a:lnTo>
                <a:lnTo>
                  <a:pt x="440443" y="139999"/>
                </a:lnTo>
                <a:lnTo>
                  <a:pt x="419309" y="101062"/>
                </a:lnTo>
                <a:lnTo>
                  <a:pt x="391318" y="67138"/>
                </a:lnTo>
                <a:lnTo>
                  <a:pt x="357394" y="39148"/>
                </a:lnTo>
                <a:lnTo>
                  <a:pt x="318457" y="18013"/>
                </a:lnTo>
                <a:lnTo>
                  <a:pt x="275430" y="4657"/>
                </a:lnTo>
                <a:lnTo>
                  <a:pt x="229235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424079" y="4464202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583324" y="4518266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4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90370" y="2878662"/>
            <a:ext cx="1227667" cy="2116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638948" y="2905513"/>
            <a:ext cx="1121410" cy="95885"/>
          </a:xfrm>
          <a:custGeom>
            <a:avLst/>
            <a:gdLst/>
            <a:ahLst/>
            <a:cxnLst/>
            <a:rect l="l" t="t" r="r" b="b"/>
            <a:pathLst>
              <a:path w="1121409" h="95885">
                <a:moveTo>
                  <a:pt x="0" y="95433"/>
                </a:moveTo>
                <a:lnTo>
                  <a:pt x="1120979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004300" y="3043762"/>
            <a:ext cx="626532" cy="8847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061679" y="3067589"/>
            <a:ext cx="512445" cy="778510"/>
          </a:xfrm>
          <a:custGeom>
            <a:avLst/>
            <a:gdLst/>
            <a:ahLst/>
            <a:cxnLst/>
            <a:rect l="l" t="t" r="r" b="b"/>
            <a:pathLst>
              <a:path w="512445" h="778510">
                <a:moveTo>
                  <a:pt x="512190" y="778439"/>
                </a:moveTo>
                <a:lnTo>
                  <a:pt x="0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707970" y="2654300"/>
            <a:ext cx="563029" cy="5630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737600" y="2671232"/>
            <a:ext cx="499532" cy="6053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759926" y="2676283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69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38"/>
                </a:lnTo>
                <a:lnTo>
                  <a:pt x="39148" y="101062"/>
                </a:lnTo>
                <a:lnTo>
                  <a:pt x="18013" y="139999"/>
                </a:lnTo>
                <a:lnTo>
                  <a:pt x="4657" y="183026"/>
                </a:lnTo>
                <a:lnTo>
                  <a:pt x="0" y="229222"/>
                </a:lnTo>
                <a:lnTo>
                  <a:pt x="4657" y="275417"/>
                </a:lnTo>
                <a:lnTo>
                  <a:pt x="18013" y="318444"/>
                </a:lnTo>
                <a:lnTo>
                  <a:pt x="39148" y="357381"/>
                </a:lnTo>
                <a:lnTo>
                  <a:pt x="67138" y="391306"/>
                </a:lnTo>
                <a:lnTo>
                  <a:pt x="101062" y="419296"/>
                </a:lnTo>
                <a:lnTo>
                  <a:pt x="139999" y="440430"/>
                </a:lnTo>
                <a:lnTo>
                  <a:pt x="183026" y="453787"/>
                </a:lnTo>
                <a:lnTo>
                  <a:pt x="229222" y="458444"/>
                </a:lnTo>
                <a:lnTo>
                  <a:pt x="275422" y="453787"/>
                </a:lnTo>
                <a:lnTo>
                  <a:pt x="318452" y="440430"/>
                </a:lnTo>
                <a:lnTo>
                  <a:pt x="357391" y="419296"/>
                </a:lnTo>
                <a:lnTo>
                  <a:pt x="391317" y="391306"/>
                </a:lnTo>
                <a:lnTo>
                  <a:pt x="419308" y="357381"/>
                </a:lnTo>
                <a:lnTo>
                  <a:pt x="440443" y="318444"/>
                </a:lnTo>
                <a:lnTo>
                  <a:pt x="453800" y="275417"/>
                </a:lnTo>
                <a:lnTo>
                  <a:pt x="458457" y="229222"/>
                </a:lnTo>
                <a:lnTo>
                  <a:pt x="453800" y="183026"/>
                </a:lnTo>
                <a:lnTo>
                  <a:pt x="440443" y="139999"/>
                </a:lnTo>
                <a:lnTo>
                  <a:pt x="419308" y="101062"/>
                </a:lnTo>
                <a:lnTo>
                  <a:pt x="391317" y="67138"/>
                </a:lnTo>
                <a:lnTo>
                  <a:pt x="357391" y="39148"/>
                </a:lnTo>
                <a:lnTo>
                  <a:pt x="318452" y="18013"/>
                </a:lnTo>
                <a:lnTo>
                  <a:pt x="275422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759926" y="2676283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69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8919171" y="2730347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2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174570" y="4051300"/>
            <a:ext cx="1214967" cy="114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231530" y="4075264"/>
            <a:ext cx="1113155" cy="0"/>
          </a:xfrm>
          <a:custGeom>
            <a:avLst/>
            <a:gdLst/>
            <a:ahLst/>
            <a:cxnLst/>
            <a:rect l="l" t="t" r="r" b="b"/>
            <a:pathLst>
              <a:path w="1113154" h="0">
                <a:moveTo>
                  <a:pt x="1113116" y="0"/>
                </a:moveTo>
                <a:lnTo>
                  <a:pt x="0" y="1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111070" y="3043770"/>
            <a:ext cx="774700" cy="9525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164385" y="3067595"/>
            <a:ext cx="662940" cy="845819"/>
          </a:xfrm>
          <a:custGeom>
            <a:avLst/>
            <a:gdLst/>
            <a:ahLst/>
            <a:cxnLst/>
            <a:rect l="l" t="t" r="r" b="b"/>
            <a:pathLst>
              <a:path w="662940" h="845820">
                <a:moveTo>
                  <a:pt x="0" y="845579"/>
                </a:moveTo>
                <a:lnTo>
                  <a:pt x="662676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353300" y="3204637"/>
            <a:ext cx="541867" cy="7916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409730" y="3230166"/>
            <a:ext cx="430530" cy="683260"/>
          </a:xfrm>
          <a:custGeom>
            <a:avLst/>
            <a:gdLst/>
            <a:ahLst/>
            <a:cxnLst/>
            <a:rect l="l" t="t" r="r" b="b"/>
            <a:pathLst>
              <a:path w="430529" h="683260">
                <a:moveTo>
                  <a:pt x="430487" y="683007"/>
                </a:moveTo>
                <a:lnTo>
                  <a:pt x="0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824129" y="4212170"/>
            <a:ext cx="2637370" cy="5714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82537" y="4237342"/>
            <a:ext cx="2529840" cy="456565"/>
          </a:xfrm>
          <a:custGeom>
            <a:avLst/>
            <a:gdLst/>
            <a:ahLst/>
            <a:cxnLst/>
            <a:rect l="l" t="t" r="r" b="b"/>
            <a:pathLst>
              <a:path w="2529840" h="456564">
                <a:moveTo>
                  <a:pt x="2529255" y="0"/>
                </a:moveTo>
                <a:lnTo>
                  <a:pt x="0" y="456081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595529" y="3145358"/>
            <a:ext cx="706967" cy="140547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653303" y="3163023"/>
            <a:ext cx="594360" cy="1301750"/>
          </a:xfrm>
          <a:custGeom>
            <a:avLst/>
            <a:gdLst/>
            <a:ahLst/>
            <a:cxnLst/>
            <a:rect l="l" t="t" r="r" b="b"/>
            <a:pathLst>
              <a:path w="594359" h="1301750">
                <a:moveTo>
                  <a:pt x="594331" y="0"/>
                </a:moveTo>
                <a:lnTo>
                  <a:pt x="0" y="1301177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514170" y="3136900"/>
            <a:ext cx="1947329" cy="863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571824" y="3163028"/>
            <a:ext cx="1840230" cy="750570"/>
          </a:xfrm>
          <a:custGeom>
            <a:avLst/>
            <a:gdLst/>
            <a:ahLst/>
            <a:cxnLst/>
            <a:rect l="l" t="t" r="r" b="b"/>
            <a:pathLst>
              <a:path w="1840229" h="750570">
                <a:moveTo>
                  <a:pt x="1839967" y="750146"/>
                </a:moveTo>
                <a:lnTo>
                  <a:pt x="0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128929" y="2751667"/>
            <a:ext cx="563032" cy="56303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158570" y="2768603"/>
            <a:ext cx="499532" cy="60536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180503" y="2771711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69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40"/>
                </a:lnTo>
                <a:lnTo>
                  <a:pt x="39148" y="101066"/>
                </a:lnTo>
                <a:lnTo>
                  <a:pt x="18013" y="140004"/>
                </a:lnTo>
                <a:lnTo>
                  <a:pt x="4657" y="183035"/>
                </a:lnTo>
                <a:lnTo>
                  <a:pt x="0" y="229235"/>
                </a:lnTo>
                <a:lnTo>
                  <a:pt x="4657" y="275430"/>
                </a:lnTo>
                <a:lnTo>
                  <a:pt x="18013" y="318457"/>
                </a:lnTo>
                <a:lnTo>
                  <a:pt x="39148" y="357394"/>
                </a:lnTo>
                <a:lnTo>
                  <a:pt x="67138" y="391318"/>
                </a:lnTo>
                <a:lnTo>
                  <a:pt x="101062" y="419309"/>
                </a:lnTo>
                <a:lnTo>
                  <a:pt x="139999" y="440443"/>
                </a:lnTo>
                <a:lnTo>
                  <a:pt x="183026" y="453800"/>
                </a:lnTo>
                <a:lnTo>
                  <a:pt x="229222" y="458457"/>
                </a:lnTo>
                <a:lnTo>
                  <a:pt x="275421" y="453800"/>
                </a:lnTo>
                <a:lnTo>
                  <a:pt x="318450" y="440443"/>
                </a:lnTo>
                <a:lnTo>
                  <a:pt x="357387" y="419309"/>
                </a:lnTo>
                <a:lnTo>
                  <a:pt x="391310" y="391318"/>
                </a:lnTo>
                <a:lnTo>
                  <a:pt x="419299" y="357394"/>
                </a:lnTo>
                <a:lnTo>
                  <a:pt x="440432" y="318457"/>
                </a:lnTo>
                <a:lnTo>
                  <a:pt x="453788" y="275430"/>
                </a:lnTo>
                <a:lnTo>
                  <a:pt x="458444" y="229235"/>
                </a:lnTo>
                <a:lnTo>
                  <a:pt x="453788" y="183035"/>
                </a:lnTo>
                <a:lnTo>
                  <a:pt x="440432" y="140004"/>
                </a:lnTo>
                <a:lnTo>
                  <a:pt x="419299" y="101066"/>
                </a:lnTo>
                <a:lnTo>
                  <a:pt x="391310" y="67140"/>
                </a:lnTo>
                <a:lnTo>
                  <a:pt x="357387" y="39148"/>
                </a:lnTo>
                <a:lnTo>
                  <a:pt x="318450" y="18013"/>
                </a:lnTo>
                <a:lnTo>
                  <a:pt x="275421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180503" y="2771711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69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7339748" y="2825788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1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764870" y="4212170"/>
            <a:ext cx="1130300" cy="40639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815391" y="4237352"/>
            <a:ext cx="1024890" cy="294005"/>
          </a:xfrm>
          <a:custGeom>
            <a:avLst/>
            <a:gdLst/>
            <a:ahLst/>
            <a:cxnLst/>
            <a:rect l="l" t="t" r="r" b="b"/>
            <a:pathLst>
              <a:path w="1024890" h="294004">
                <a:moveTo>
                  <a:pt x="0" y="293994"/>
                </a:moveTo>
                <a:lnTo>
                  <a:pt x="1024819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71500" y="1790700"/>
            <a:ext cx="6362700" cy="1498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21861" y="1808746"/>
            <a:ext cx="6261100" cy="1398270"/>
          </a:xfrm>
          <a:custGeom>
            <a:avLst/>
            <a:gdLst/>
            <a:ahLst/>
            <a:cxnLst/>
            <a:rect l="l" t="t" r="r" b="b"/>
            <a:pathLst>
              <a:path w="6261100" h="1398270">
                <a:moveTo>
                  <a:pt x="6027870" y="0"/>
                </a:moveTo>
                <a:lnTo>
                  <a:pt x="232995" y="0"/>
                </a:lnTo>
                <a:lnTo>
                  <a:pt x="186038" y="4733"/>
                </a:lnTo>
                <a:lnTo>
                  <a:pt x="142302" y="18310"/>
                </a:lnTo>
                <a:lnTo>
                  <a:pt x="102725" y="39792"/>
                </a:lnTo>
                <a:lnTo>
                  <a:pt x="68242" y="68243"/>
                </a:lnTo>
                <a:lnTo>
                  <a:pt x="39791" y="102726"/>
                </a:lnTo>
                <a:lnTo>
                  <a:pt x="18309" y="142303"/>
                </a:lnTo>
                <a:lnTo>
                  <a:pt x="4733" y="186038"/>
                </a:lnTo>
                <a:lnTo>
                  <a:pt x="0" y="232994"/>
                </a:lnTo>
                <a:lnTo>
                  <a:pt x="0" y="1164958"/>
                </a:lnTo>
                <a:lnTo>
                  <a:pt x="4733" y="1211918"/>
                </a:lnTo>
                <a:lnTo>
                  <a:pt x="18309" y="1255656"/>
                </a:lnTo>
                <a:lnTo>
                  <a:pt x="39791" y="1295235"/>
                </a:lnTo>
                <a:lnTo>
                  <a:pt x="68242" y="1329720"/>
                </a:lnTo>
                <a:lnTo>
                  <a:pt x="102725" y="1358172"/>
                </a:lnTo>
                <a:lnTo>
                  <a:pt x="142302" y="1379654"/>
                </a:lnTo>
                <a:lnTo>
                  <a:pt x="186038" y="1393231"/>
                </a:lnTo>
                <a:lnTo>
                  <a:pt x="232995" y="1397965"/>
                </a:lnTo>
                <a:lnTo>
                  <a:pt x="6027870" y="1397965"/>
                </a:lnTo>
                <a:lnTo>
                  <a:pt x="6074830" y="1393231"/>
                </a:lnTo>
                <a:lnTo>
                  <a:pt x="6118568" y="1379654"/>
                </a:lnTo>
                <a:lnTo>
                  <a:pt x="6158148" y="1358172"/>
                </a:lnTo>
                <a:lnTo>
                  <a:pt x="6192632" y="1329720"/>
                </a:lnTo>
                <a:lnTo>
                  <a:pt x="6221084" y="1295235"/>
                </a:lnTo>
                <a:lnTo>
                  <a:pt x="6242567" y="1255656"/>
                </a:lnTo>
                <a:lnTo>
                  <a:pt x="6256143" y="1211918"/>
                </a:lnTo>
                <a:lnTo>
                  <a:pt x="6260877" y="1164958"/>
                </a:lnTo>
                <a:lnTo>
                  <a:pt x="6260877" y="232994"/>
                </a:lnTo>
                <a:lnTo>
                  <a:pt x="6256143" y="186038"/>
                </a:lnTo>
                <a:lnTo>
                  <a:pt x="6242567" y="142303"/>
                </a:lnTo>
                <a:lnTo>
                  <a:pt x="6221084" y="102726"/>
                </a:lnTo>
                <a:lnTo>
                  <a:pt x="6192632" y="68243"/>
                </a:lnTo>
                <a:lnTo>
                  <a:pt x="6158148" y="39792"/>
                </a:lnTo>
                <a:lnTo>
                  <a:pt x="6118568" y="18310"/>
                </a:lnTo>
                <a:lnTo>
                  <a:pt x="6074830" y="4733"/>
                </a:lnTo>
                <a:lnTo>
                  <a:pt x="6027870" y="0"/>
                </a:lnTo>
                <a:close/>
              </a:path>
            </a:pathLst>
          </a:custGeom>
          <a:solidFill>
            <a:srgbClr val="BFD3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21861" y="1808746"/>
            <a:ext cx="6261100" cy="1398270"/>
          </a:xfrm>
          <a:custGeom>
            <a:avLst/>
            <a:gdLst/>
            <a:ahLst/>
            <a:cxnLst/>
            <a:rect l="l" t="t" r="r" b="b"/>
            <a:pathLst>
              <a:path w="6261100" h="1398270">
                <a:moveTo>
                  <a:pt x="0" y="232996"/>
                </a:moveTo>
                <a:lnTo>
                  <a:pt x="4733" y="186039"/>
                </a:lnTo>
                <a:lnTo>
                  <a:pt x="18309" y="142303"/>
                </a:lnTo>
                <a:lnTo>
                  <a:pt x="39792" y="102726"/>
                </a:lnTo>
                <a:lnTo>
                  <a:pt x="68242" y="68243"/>
                </a:lnTo>
                <a:lnTo>
                  <a:pt x="102725" y="39792"/>
                </a:lnTo>
                <a:lnTo>
                  <a:pt x="142303" y="18310"/>
                </a:lnTo>
                <a:lnTo>
                  <a:pt x="186038" y="4733"/>
                </a:lnTo>
                <a:lnTo>
                  <a:pt x="232995" y="0"/>
                </a:lnTo>
                <a:lnTo>
                  <a:pt x="6027878" y="0"/>
                </a:lnTo>
                <a:lnTo>
                  <a:pt x="6074835" y="4733"/>
                </a:lnTo>
                <a:lnTo>
                  <a:pt x="6118571" y="18310"/>
                </a:lnTo>
                <a:lnTo>
                  <a:pt x="6158149" y="39792"/>
                </a:lnTo>
                <a:lnTo>
                  <a:pt x="6192633" y="68243"/>
                </a:lnTo>
                <a:lnTo>
                  <a:pt x="6221084" y="102726"/>
                </a:lnTo>
                <a:lnTo>
                  <a:pt x="6242566" y="142303"/>
                </a:lnTo>
                <a:lnTo>
                  <a:pt x="6256143" y="186039"/>
                </a:lnTo>
                <a:lnTo>
                  <a:pt x="6260877" y="232996"/>
                </a:lnTo>
                <a:lnTo>
                  <a:pt x="6260877" y="1164962"/>
                </a:lnTo>
                <a:lnTo>
                  <a:pt x="6256143" y="1211919"/>
                </a:lnTo>
                <a:lnTo>
                  <a:pt x="6242566" y="1255656"/>
                </a:lnTo>
                <a:lnTo>
                  <a:pt x="6221084" y="1295234"/>
                </a:lnTo>
                <a:lnTo>
                  <a:pt x="6192633" y="1329717"/>
                </a:lnTo>
                <a:lnTo>
                  <a:pt x="6158149" y="1358168"/>
                </a:lnTo>
                <a:lnTo>
                  <a:pt x="6118571" y="1379651"/>
                </a:lnTo>
                <a:lnTo>
                  <a:pt x="6074835" y="1393227"/>
                </a:lnTo>
                <a:lnTo>
                  <a:pt x="6027878" y="1397961"/>
                </a:lnTo>
                <a:lnTo>
                  <a:pt x="232995" y="1397961"/>
                </a:lnTo>
                <a:lnTo>
                  <a:pt x="186038" y="1393227"/>
                </a:lnTo>
                <a:lnTo>
                  <a:pt x="142303" y="1379651"/>
                </a:lnTo>
                <a:lnTo>
                  <a:pt x="102725" y="1358168"/>
                </a:lnTo>
                <a:lnTo>
                  <a:pt x="68242" y="1329717"/>
                </a:lnTo>
                <a:lnTo>
                  <a:pt x="39792" y="1295234"/>
                </a:lnTo>
                <a:lnTo>
                  <a:pt x="18309" y="1255656"/>
                </a:lnTo>
                <a:lnTo>
                  <a:pt x="4733" y="1211919"/>
                </a:lnTo>
                <a:lnTo>
                  <a:pt x="0" y="1164962"/>
                </a:lnTo>
                <a:lnTo>
                  <a:pt x="0" y="232996"/>
                </a:lnTo>
                <a:close/>
              </a:path>
            </a:pathLst>
          </a:custGeom>
          <a:ln w="10611">
            <a:solidFill>
              <a:srgbClr val="94B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1009907" y="2179602"/>
            <a:ext cx="5479415" cy="610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2330"/>
              </a:lnSpc>
              <a:spcBef>
                <a:spcPts val="105"/>
              </a:spcBef>
            </a:pPr>
            <a:r>
              <a:rPr dirty="0" sz="1950" spc="-30" b="1" i="1">
                <a:latin typeface="Garamond"/>
                <a:cs typeface="Garamond"/>
              </a:rPr>
              <a:t>Example</a:t>
            </a:r>
            <a:endParaRPr sz="1950">
              <a:latin typeface="Garamond"/>
              <a:cs typeface="Garamond"/>
            </a:endParaRPr>
          </a:p>
          <a:p>
            <a:pPr algn="ctr">
              <a:lnSpc>
                <a:spcPts val="2270"/>
              </a:lnSpc>
            </a:pPr>
            <a:r>
              <a:rPr dirty="0" sz="1900">
                <a:latin typeface="Garamond"/>
                <a:cs typeface="Garamond"/>
              </a:rPr>
              <a:t>Design a </a:t>
            </a:r>
            <a:r>
              <a:rPr dirty="0" sz="1900" spc="-5">
                <a:latin typeface="Garamond"/>
                <a:cs typeface="Garamond"/>
              </a:rPr>
              <a:t>communication </a:t>
            </a:r>
            <a:r>
              <a:rPr dirty="0" sz="1900" spc="-10">
                <a:latin typeface="Garamond"/>
                <a:cs typeface="Garamond"/>
              </a:rPr>
              <a:t>network </a:t>
            </a:r>
            <a:r>
              <a:rPr dirty="0" sz="1900">
                <a:latin typeface="Garamond"/>
                <a:cs typeface="Garamond"/>
              </a:rPr>
              <a:t>so as to </a:t>
            </a:r>
            <a:r>
              <a:rPr dirty="0" sz="1900" spc="-5">
                <a:latin typeface="Garamond"/>
                <a:cs typeface="Garamond"/>
              </a:rPr>
              <a:t>connect </a:t>
            </a:r>
            <a:r>
              <a:rPr dirty="0" sz="1900" i="1">
                <a:latin typeface="Garamond"/>
                <a:cs typeface="Garamond"/>
              </a:rPr>
              <a:t>n</a:t>
            </a:r>
            <a:r>
              <a:rPr dirty="0" sz="1900" spc="65" i="1">
                <a:latin typeface="Garamond"/>
                <a:cs typeface="Garamond"/>
              </a:rPr>
              <a:t> </a:t>
            </a:r>
            <a:r>
              <a:rPr dirty="0" sz="1900">
                <a:latin typeface="Garamond"/>
                <a:cs typeface="Garamond"/>
              </a:rPr>
              <a:t>cities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58800" y="5024966"/>
            <a:ext cx="6362700" cy="16637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09375" y="5047094"/>
            <a:ext cx="6261100" cy="1558290"/>
          </a:xfrm>
          <a:custGeom>
            <a:avLst/>
            <a:gdLst/>
            <a:ahLst/>
            <a:cxnLst/>
            <a:rect l="l" t="t" r="r" b="b"/>
            <a:pathLst>
              <a:path w="6261100" h="1558290">
                <a:moveTo>
                  <a:pt x="6001228" y="0"/>
                </a:moveTo>
                <a:lnTo>
                  <a:pt x="259714" y="0"/>
                </a:lnTo>
                <a:lnTo>
                  <a:pt x="213030" y="4184"/>
                </a:lnTo>
                <a:lnTo>
                  <a:pt x="169092" y="16248"/>
                </a:lnTo>
                <a:lnTo>
                  <a:pt x="128631" y="35459"/>
                </a:lnTo>
                <a:lnTo>
                  <a:pt x="92384" y="61082"/>
                </a:lnTo>
                <a:lnTo>
                  <a:pt x="61081" y="92385"/>
                </a:lnTo>
                <a:lnTo>
                  <a:pt x="35458" y="128633"/>
                </a:lnTo>
                <a:lnTo>
                  <a:pt x="16248" y="169093"/>
                </a:lnTo>
                <a:lnTo>
                  <a:pt x="4184" y="213031"/>
                </a:lnTo>
                <a:lnTo>
                  <a:pt x="0" y="259715"/>
                </a:lnTo>
                <a:lnTo>
                  <a:pt x="0" y="1298554"/>
                </a:lnTo>
                <a:lnTo>
                  <a:pt x="4184" y="1345239"/>
                </a:lnTo>
                <a:lnTo>
                  <a:pt x="16248" y="1389178"/>
                </a:lnTo>
                <a:lnTo>
                  <a:pt x="35458" y="1429638"/>
                </a:lnTo>
                <a:lnTo>
                  <a:pt x="61081" y="1465886"/>
                </a:lnTo>
                <a:lnTo>
                  <a:pt x="92384" y="1497189"/>
                </a:lnTo>
                <a:lnTo>
                  <a:pt x="128631" y="1522812"/>
                </a:lnTo>
                <a:lnTo>
                  <a:pt x="169092" y="1542022"/>
                </a:lnTo>
                <a:lnTo>
                  <a:pt x="213030" y="1554086"/>
                </a:lnTo>
                <a:lnTo>
                  <a:pt x="259714" y="1558270"/>
                </a:lnTo>
                <a:lnTo>
                  <a:pt x="6001228" y="1558270"/>
                </a:lnTo>
                <a:lnTo>
                  <a:pt x="6047912" y="1554086"/>
                </a:lnTo>
                <a:lnTo>
                  <a:pt x="6091850" y="1542022"/>
                </a:lnTo>
                <a:lnTo>
                  <a:pt x="6132310" y="1522812"/>
                </a:lnTo>
                <a:lnTo>
                  <a:pt x="6168558" y="1497189"/>
                </a:lnTo>
                <a:lnTo>
                  <a:pt x="6199861" y="1465886"/>
                </a:lnTo>
                <a:lnTo>
                  <a:pt x="6225484" y="1429638"/>
                </a:lnTo>
                <a:lnTo>
                  <a:pt x="6244695" y="1389178"/>
                </a:lnTo>
                <a:lnTo>
                  <a:pt x="6256759" y="1345239"/>
                </a:lnTo>
                <a:lnTo>
                  <a:pt x="6260943" y="1298554"/>
                </a:lnTo>
                <a:lnTo>
                  <a:pt x="6260943" y="259715"/>
                </a:lnTo>
                <a:lnTo>
                  <a:pt x="6256759" y="213031"/>
                </a:lnTo>
                <a:lnTo>
                  <a:pt x="6244695" y="169093"/>
                </a:lnTo>
                <a:lnTo>
                  <a:pt x="6225484" y="128633"/>
                </a:lnTo>
                <a:lnTo>
                  <a:pt x="6199861" y="92385"/>
                </a:lnTo>
                <a:lnTo>
                  <a:pt x="6168558" y="61082"/>
                </a:lnTo>
                <a:lnTo>
                  <a:pt x="6132310" y="35459"/>
                </a:lnTo>
                <a:lnTo>
                  <a:pt x="6091850" y="16248"/>
                </a:lnTo>
                <a:lnTo>
                  <a:pt x="6047912" y="4184"/>
                </a:lnTo>
                <a:lnTo>
                  <a:pt x="6001228" y="0"/>
                </a:lnTo>
                <a:close/>
              </a:path>
            </a:pathLst>
          </a:custGeom>
          <a:solidFill>
            <a:srgbClr val="C9CD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09375" y="5047094"/>
            <a:ext cx="6261100" cy="1558290"/>
          </a:xfrm>
          <a:custGeom>
            <a:avLst/>
            <a:gdLst/>
            <a:ahLst/>
            <a:cxnLst/>
            <a:rect l="l" t="t" r="r" b="b"/>
            <a:pathLst>
              <a:path w="6261100" h="1558290">
                <a:moveTo>
                  <a:pt x="0" y="259716"/>
                </a:moveTo>
                <a:lnTo>
                  <a:pt x="4184" y="213032"/>
                </a:lnTo>
                <a:lnTo>
                  <a:pt x="16248" y="169092"/>
                </a:lnTo>
                <a:lnTo>
                  <a:pt x="35458" y="128632"/>
                </a:lnTo>
                <a:lnTo>
                  <a:pt x="61081" y="92384"/>
                </a:lnTo>
                <a:lnTo>
                  <a:pt x="92384" y="61081"/>
                </a:lnTo>
                <a:lnTo>
                  <a:pt x="128632" y="35458"/>
                </a:lnTo>
                <a:lnTo>
                  <a:pt x="169092" y="16248"/>
                </a:lnTo>
                <a:lnTo>
                  <a:pt x="213031" y="4184"/>
                </a:lnTo>
                <a:lnTo>
                  <a:pt x="259715" y="0"/>
                </a:lnTo>
                <a:lnTo>
                  <a:pt x="6001233" y="0"/>
                </a:lnTo>
                <a:lnTo>
                  <a:pt x="6047916" y="4184"/>
                </a:lnTo>
                <a:lnTo>
                  <a:pt x="6091854" y="16248"/>
                </a:lnTo>
                <a:lnTo>
                  <a:pt x="6132314" y="35458"/>
                </a:lnTo>
                <a:lnTo>
                  <a:pt x="6168563" y="61081"/>
                </a:lnTo>
                <a:lnTo>
                  <a:pt x="6199866" y="92384"/>
                </a:lnTo>
                <a:lnTo>
                  <a:pt x="6225490" y="128632"/>
                </a:lnTo>
                <a:lnTo>
                  <a:pt x="6244701" y="169092"/>
                </a:lnTo>
                <a:lnTo>
                  <a:pt x="6256766" y="213032"/>
                </a:lnTo>
                <a:lnTo>
                  <a:pt x="6260951" y="259716"/>
                </a:lnTo>
                <a:lnTo>
                  <a:pt x="6260951" y="1298556"/>
                </a:lnTo>
                <a:lnTo>
                  <a:pt x="6256766" y="1345241"/>
                </a:lnTo>
                <a:lnTo>
                  <a:pt x="6244701" y="1389181"/>
                </a:lnTo>
                <a:lnTo>
                  <a:pt x="6225490" y="1429642"/>
                </a:lnTo>
                <a:lnTo>
                  <a:pt x="6199866" y="1465890"/>
                </a:lnTo>
                <a:lnTo>
                  <a:pt x="6168563" y="1497192"/>
                </a:lnTo>
                <a:lnTo>
                  <a:pt x="6132314" y="1522815"/>
                </a:lnTo>
                <a:lnTo>
                  <a:pt x="6091854" y="1542026"/>
                </a:lnTo>
                <a:lnTo>
                  <a:pt x="6047916" y="1554089"/>
                </a:lnTo>
                <a:lnTo>
                  <a:pt x="6001233" y="1558274"/>
                </a:lnTo>
                <a:lnTo>
                  <a:pt x="259715" y="1558274"/>
                </a:lnTo>
                <a:lnTo>
                  <a:pt x="213031" y="1554089"/>
                </a:lnTo>
                <a:lnTo>
                  <a:pt x="169092" y="1542026"/>
                </a:lnTo>
                <a:lnTo>
                  <a:pt x="128632" y="1522815"/>
                </a:lnTo>
                <a:lnTo>
                  <a:pt x="92384" y="1497192"/>
                </a:lnTo>
                <a:lnTo>
                  <a:pt x="61081" y="1465890"/>
                </a:lnTo>
                <a:lnTo>
                  <a:pt x="35458" y="1429642"/>
                </a:lnTo>
                <a:lnTo>
                  <a:pt x="16248" y="1389181"/>
                </a:lnTo>
                <a:lnTo>
                  <a:pt x="4184" y="1345241"/>
                </a:lnTo>
                <a:lnTo>
                  <a:pt x="0" y="1298556"/>
                </a:lnTo>
                <a:lnTo>
                  <a:pt x="0" y="259716"/>
                </a:lnTo>
                <a:close/>
              </a:path>
            </a:pathLst>
          </a:custGeom>
          <a:ln w="10611">
            <a:solidFill>
              <a:srgbClr val="A5AB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1699869" y="5505526"/>
            <a:ext cx="4074795" cy="607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0"/>
              </a:spcBef>
            </a:pPr>
            <a:r>
              <a:rPr dirty="0" sz="1900" b="1">
                <a:latin typeface="Garamond"/>
                <a:cs typeface="Garamond"/>
              </a:rPr>
              <a:t>Model</a:t>
            </a:r>
            <a:endParaRPr sz="1900">
              <a:latin typeface="Garamond"/>
              <a:cs typeface="Garamond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dirty="0" sz="1900" spc="-5">
                <a:latin typeface="Garamond"/>
                <a:cs typeface="Garamond"/>
              </a:rPr>
              <a:t>Graph </a:t>
            </a:r>
            <a:r>
              <a:rPr dirty="0" sz="1900" i="1">
                <a:latin typeface="Garamond"/>
                <a:cs typeface="Garamond"/>
              </a:rPr>
              <a:t>G </a:t>
            </a:r>
            <a:r>
              <a:rPr dirty="0" sz="1900">
                <a:latin typeface="Garamond"/>
                <a:cs typeface="Garamond"/>
              </a:rPr>
              <a:t>= (</a:t>
            </a:r>
            <a:r>
              <a:rPr dirty="0" sz="1900" i="1">
                <a:latin typeface="Garamond"/>
                <a:cs typeface="Garamond"/>
              </a:rPr>
              <a:t>N</a:t>
            </a:r>
            <a:r>
              <a:rPr dirty="0" sz="1900">
                <a:latin typeface="Garamond"/>
                <a:cs typeface="Garamond"/>
              </a:rPr>
              <a:t>, </a:t>
            </a:r>
            <a:r>
              <a:rPr dirty="0" sz="1900" i="1">
                <a:latin typeface="Garamond"/>
                <a:cs typeface="Garamond"/>
              </a:rPr>
              <a:t>E</a:t>
            </a:r>
            <a:r>
              <a:rPr dirty="0" sz="1900">
                <a:latin typeface="Garamond"/>
                <a:cs typeface="Garamond"/>
              </a:rPr>
              <a:t>) with </a:t>
            </a:r>
            <a:r>
              <a:rPr dirty="0" sz="1900" i="1">
                <a:latin typeface="Garamond"/>
                <a:cs typeface="Garamond"/>
              </a:rPr>
              <a:t>n = |N|, m =</a:t>
            </a:r>
            <a:r>
              <a:rPr dirty="0" sz="1900" spc="15" i="1">
                <a:latin typeface="Garamond"/>
                <a:cs typeface="Garamond"/>
              </a:rPr>
              <a:t> </a:t>
            </a:r>
            <a:r>
              <a:rPr dirty="0" sz="1900" i="1">
                <a:latin typeface="Garamond"/>
                <a:cs typeface="Garamond"/>
              </a:rPr>
              <a:t>|E|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506523" y="4743298"/>
            <a:ext cx="4057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0" i="1">
                <a:latin typeface="Garamond"/>
                <a:cs typeface="Garamond"/>
              </a:rPr>
              <a:t>n</a:t>
            </a:r>
            <a:r>
              <a:rPr dirty="0" sz="1900" spc="0">
                <a:latin typeface="Garamond"/>
                <a:cs typeface="Garamond"/>
              </a:rPr>
              <a:t>=5</a:t>
            </a:r>
            <a:endParaRPr sz="19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850" y="627138"/>
            <a:ext cx="173164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5"/>
              <a:t>Subgraphs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716870" y="4931838"/>
            <a:ext cx="558800" cy="563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46500" y="4948766"/>
            <a:ext cx="499532" cy="601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66832" y="4951018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22" y="0"/>
                </a:moveTo>
                <a:lnTo>
                  <a:pt x="183023" y="4657"/>
                </a:lnTo>
                <a:lnTo>
                  <a:pt x="139994" y="18013"/>
                </a:lnTo>
                <a:lnTo>
                  <a:pt x="101057" y="39148"/>
                </a:lnTo>
                <a:lnTo>
                  <a:pt x="67133" y="67138"/>
                </a:lnTo>
                <a:lnTo>
                  <a:pt x="39144" y="101062"/>
                </a:lnTo>
                <a:lnTo>
                  <a:pt x="18011" y="139999"/>
                </a:lnTo>
                <a:lnTo>
                  <a:pt x="4656" y="183026"/>
                </a:lnTo>
                <a:lnTo>
                  <a:pt x="0" y="229222"/>
                </a:lnTo>
                <a:lnTo>
                  <a:pt x="4656" y="275422"/>
                </a:lnTo>
                <a:lnTo>
                  <a:pt x="18011" y="318452"/>
                </a:lnTo>
                <a:lnTo>
                  <a:pt x="39144" y="357391"/>
                </a:lnTo>
                <a:lnTo>
                  <a:pt x="67133" y="391317"/>
                </a:lnTo>
                <a:lnTo>
                  <a:pt x="101057" y="419308"/>
                </a:lnTo>
                <a:lnTo>
                  <a:pt x="139994" y="440443"/>
                </a:lnTo>
                <a:lnTo>
                  <a:pt x="183023" y="453800"/>
                </a:lnTo>
                <a:lnTo>
                  <a:pt x="229222" y="458457"/>
                </a:lnTo>
                <a:lnTo>
                  <a:pt x="275417" y="453800"/>
                </a:lnTo>
                <a:lnTo>
                  <a:pt x="318444" y="440443"/>
                </a:lnTo>
                <a:lnTo>
                  <a:pt x="357381" y="419308"/>
                </a:lnTo>
                <a:lnTo>
                  <a:pt x="391306" y="391317"/>
                </a:lnTo>
                <a:lnTo>
                  <a:pt x="419296" y="357391"/>
                </a:lnTo>
                <a:lnTo>
                  <a:pt x="440430" y="318452"/>
                </a:lnTo>
                <a:lnTo>
                  <a:pt x="453787" y="275422"/>
                </a:lnTo>
                <a:lnTo>
                  <a:pt x="458444" y="229222"/>
                </a:lnTo>
                <a:lnTo>
                  <a:pt x="453787" y="183026"/>
                </a:lnTo>
                <a:lnTo>
                  <a:pt x="440430" y="139999"/>
                </a:lnTo>
                <a:lnTo>
                  <a:pt x="419296" y="101062"/>
                </a:lnTo>
                <a:lnTo>
                  <a:pt x="391306" y="67138"/>
                </a:lnTo>
                <a:lnTo>
                  <a:pt x="357381" y="39148"/>
                </a:lnTo>
                <a:lnTo>
                  <a:pt x="318444" y="18013"/>
                </a:lnTo>
                <a:lnTo>
                  <a:pt x="275417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66832" y="4951018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926078" y="5005082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3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42070" y="4931838"/>
            <a:ext cx="563029" cy="563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75929" y="4948766"/>
            <a:ext cx="499532" cy="6011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95258" y="4951018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69" h="458470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38"/>
                </a:lnTo>
                <a:lnTo>
                  <a:pt x="39148" y="101062"/>
                </a:lnTo>
                <a:lnTo>
                  <a:pt x="18013" y="139999"/>
                </a:lnTo>
                <a:lnTo>
                  <a:pt x="4657" y="183026"/>
                </a:lnTo>
                <a:lnTo>
                  <a:pt x="0" y="229222"/>
                </a:lnTo>
                <a:lnTo>
                  <a:pt x="4657" y="275422"/>
                </a:lnTo>
                <a:lnTo>
                  <a:pt x="18013" y="318452"/>
                </a:lnTo>
                <a:lnTo>
                  <a:pt x="39148" y="357391"/>
                </a:lnTo>
                <a:lnTo>
                  <a:pt x="67138" y="391317"/>
                </a:lnTo>
                <a:lnTo>
                  <a:pt x="101062" y="419308"/>
                </a:lnTo>
                <a:lnTo>
                  <a:pt x="139999" y="440443"/>
                </a:lnTo>
                <a:lnTo>
                  <a:pt x="183026" y="453800"/>
                </a:lnTo>
                <a:lnTo>
                  <a:pt x="229222" y="458457"/>
                </a:lnTo>
                <a:lnTo>
                  <a:pt x="275421" y="453800"/>
                </a:lnTo>
                <a:lnTo>
                  <a:pt x="318450" y="440443"/>
                </a:lnTo>
                <a:lnTo>
                  <a:pt x="357387" y="419308"/>
                </a:lnTo>
                <a:lnTo>
                  <a:pt x="391310" y="391317"/>
                </a:lnTo>
                <a:lnTo>
                  <a:pt x="419299" y="357391"/>
                </a:lnTo>
                <a:lnTo>
                  <a:pt x="440432" y="318452"/>
                </a:lnTo>
                <a:lnTo>
                  <a:pt x="453788" y="275422"/>
                </a:lnTo>
                <a:lnTo>
                  <a:pt x="458444" y="229222"/>
                </a:lnTo>
                <a:lnTo>
                  <a:pt x="453788" y="183026"/>
                </a:lnTo>
                <a:lnTo>
                  <a:pt x="440432" y="139999"/>
                </a:lnTo>
                <a:lnTo>
                  <a:pt x="419299" y="101062"/>
                </a:lnTo>
                <a:lnTo>
                  <a:pt x="391310" y="67138"/>
                </a:lnTo>
                <a:lnTo>
                  <a:pt x="357387" y="39148"/>
                </a:lnTo>
                <a:lnTo>
                  <a:pt x="318450" y="18013"/>
                </a:lnTo>
                <a:lnTo>
                  <a:pt x="275421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95258" y="4951018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69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354503" y="5005082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5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5867" y="5549900"/>
            <a:ext cx="558799" cy="5630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25500" y="5566838"/>
            <a:ext cx="499532" cy="6011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46265" y="5569191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69" h="458470">
                <a:moveTo>
                  <a:pt x="229224" y="0"/>
                </a:moveTo>
                <a:lnTo>
                  <a:pt x="183028" y="4657"/>
                </a:lnTo>
                <a:lnTo>
                  <a:pt x="140000" y="18013"/>
                </a:lnTo>
                <a:lnTo>
                  <a:pt x="101063" y="39148"/>
                </a:lnTo>
                <a:lnTo>
                  <a:pt x="67138" y="67138"/>
                </a:lnTo>
                <a:lnTo>
                  <a:pt x="39147" y="101062"/>
                </a:lnTo>
                <a:lnTo>
                  <a:pt x="18013" y="139999"/>
                </a:lnTo>
                <a:lnTo>
                  <a:pt x="4657" y="183026"/>
                </a:lnTo>
                <a:lnTo>
                  <a:pt x="0" y="229222"/>
                </a:lnTo>
                <a:lnTo>
                  <a:pt x="4657" y="275417"/>
                </a:lnTo>
                <a:lnTo>
                  <a:pt x="18013" y="318444"/>
                </a:lnTo>
                <a:lnTo>
                  <a:pt x="39147" y="357381"/>
                </a:lnTo>
                <a:lnTo>
                  <a:pt x="67138" y="391306"/>
                </a:lnTo>
                <a:lnTo>
                  <a:pt x="101063" y="419296"/>
                </a:lnTo>
                <a:lnTo>
                  <a:pt x="140000" y="440430"/>
                </a:lnTo>
                <a:lnTo>
                  <a:pt x="183028" y="453787"/>
                </a:lnTo>
                <a:lnTo>
                  <a:pt x="229224" y="458444"/>
                </a:lnTo>
                <a:lnTo>
                  <a:pt x="275422" y="453787"/>
                </a:lnTo>
                <a:lnTo>
                  <a:pt x="318451" y="440430"/>
                </a:lnTo>
                <a:lnTo>
                  <a:pt x="357389" y="419296"/>
                </a:lnTo>
                <a:lnTo>
                  <a:pt x="391314" y="391306"/>
                </a:lnTo>
                <a:lnTo>
                  <a:pt x="419306" y="357381"/>
                </a:lnTo>
                <a:lnTo>
                  <a:pt x="440441" y="318444"/>
                </a:lnTo>
                <a:lnTo>
                  <a:pt x="453798" y="275417"/>
                </a:lnTo>
                <a:lnTo>
                  <a:pt x="458456" y="229222"/>
                </a:lnTo>
                <a:lnTo>
                  <a:pt x="453798" y="183026"/>
                </a:lnTo>
                <a:lnTo>
                  <a:pt x="440441" y="139999"/>
                </a:lnTo>
                <a:lnTo>
                  <a:pt x="419306" y="101062"/>
                </a:lnTo>
                <a:lnTo>
                  <a:pt x="391314" y="67138"/>
                </a:lnTo>
                <a:lnTo>
                  <a:pt x="357389" y="39148"/>
                </a:lnTo>
                <a:lnTo>
                  <a:pt x="318451" y="18013"/>
                </a:lnTo>
                <a:lnTo>
                  <a:pt x="275422" y="4657"/>
                </a:lnTo>
                <a:lnTo>
                  <a:pt x="229224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46265" y="5569191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69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005511" y="5623255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4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15070" y="3983561"/>
            <a:ext cx="1223432" cy="2116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061133" y="4010489"/>
            <a:ext cx="1121410" cy="95885"/>
          </a:xfrm>
          <a:custGeom>
            <a:avLst/>
            <a:gdLst/>
            <a:ahLst/>
            <a:cxnLst/>
            <a:rect l="l" t="t" r="r" b="b"/>
            <a:pathLst>
              <a:path w="1121410" h="95885">
                <a:moveTo>
                  <a:pt x="0" y="95433"/>
                </a:moveTo>
                <a:lnTo>
                  <a:pt x="1120979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429000" y="4148661"/>
            <a:ext cx="622300" cy="8847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83864" y="4172578"/>
            <a:ext cx="512445" cy="778510"/>
          </a:xfrm>
          <a:custGeom>
            <a:avLst/>
            <a:gdLst/>
            <a:ahLst/>
            <a:cxnLst/>
            <a:rect l="l" t="t" r="r" b="b"/>
            <a:pathLst>
              <a:path w="512445" h="778510">
                <a:moveTo>
                  <a:pt x="512190" y="778439"/>
                </a:moveTo>
                <a:lnTo>
                  <a:pt x="0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128429" y="3759200"/>
            <a:ext cx="563032" cy="5630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162300" y="3776133"/>
            <a:ext cx="499532" cy="6053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182111" y="3781259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40"/>
                </a:lnTo>
                <a:lnTo>
                  <a:pt x="39148" y="101066"/>
                </a:lnTo>
                <a:lnTo>
                  <a:pt x="18013" y="140004"/>
                </a:lnTo>
                <a:lnTo>
                  <a:pt x="4657" y="183035"/>
                </a:lnTo>
                <a:lnTo>
                  <a:pt x="0" y="229234"/>
                </a:lnTo>
                <a:lnTo>
                  <a:pt x="4657" y="275430"/>
                </a:lnTo>
                <a:lnTo>
                  <a:pt x="18013" y="318457"/>
                </a:lnTo>
                <a:lnTo>
                  <a:pt x="39148" y="357394"/>
                </a:lnTo>
                <a:lnTo>
                  <a:pt x="67138" y="391318"/>
                </a:lnTo>
                <a:lnTo>
                  <a:pt x="101062" y="419309"/>
                </a:lnTo>
                <a:lnTo>
                  <a:pt x="139999" y="440443"/>
                </a:lnTo>
                <a:lnTo>
                  <a:pt x="183026" y="453800"/>
                </a:lnTo>
                <a:lnTo>
                  <a:pt x="229222" y="458457"/>
                </a:lnTo>
                <a:lnTo>
                  <a:pt x="275417" y="453800"/>
                </a:lnTo>
                <a:lnTo>
                  <a:pt x="318444" y="440443"/>
                </a:lnTo>
                <a:lnTo>
                  <a:pt x="357381" y="419309"/>
                </a:lnTo>
                <a:lnTo>
                  <a:pt x="391306" y="391318"/>
                </a:lnTo>
                <a:lnTo>
                  <a:pt x="419296" y="357394"/>
                </a:lnTo>
                <a:lnTo>
                  <a:pt x="440430" y="318457"/>
                </a:lnTo>
                <a:lnTo>
                  <a:pt x="453787" y="275430"/>
                </a:lnTo>
                <a:lnTo>
                  <a:pt x="458444" y="229234"/>
                </a:lnTo>
                <a:lnTo>
                  <a:pt x="453787" y="183035"/>
                </a:lnTo>
                <a:lnTo>
                  <a:pt x="440430" y="140004"/>
                </a:lnTo>
                <a:lnTo>
                  <a:pt x="419296" y="101066"/>
                </a:lnTo>
                <a:lnTo>
                  <a:pt x="391306" y="67140"/>
                </a:lnTo>
                <a:lnTo>
                  <a:pt x="357381" y="39148"/>
                </a:lnTo>
                <a:lnTo>
                  <a:pt x="318444" y="18013"/>
                </a:lnTo>
                <a:lnTo>
                  <a:pt x="275417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82111" y="3781259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341357" y="3835336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2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95029" y="5156200"/>
            <a:ext cx="1219199" cy="114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653715" y="5180241"/>
            <a:ext cx="1113155" cy="0"/>
          </a:xfrm>
          <a:custGeom>
            <a:avLst/>
            <a:gdLst/>
            <a:ahLst/>
            <a:cxnLst/>
            <a:rect l="l" t="t" r="r" b="b"/>
            <a:pathLst>
              <a:path w="1113154" h="0">
                <a:moveTo>
                  <a:pt x="1113116" y="0"/>
                </a:moveTo>
                <a:lnTo>
                  <a:pt x="0" y="1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531529" y="4148670"/>
            <a:ext cx="774699" cy="95249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586570" y="4172584"/>
            <a:ext cx="662940" cy="845819"/>
          </a:xfrm>
          <a:custGeom>
            <a:avLst/>
            <a:gdLst/>
            <a:ahLst/>
            <a:cxnLst/>
            <a:rect l="l" t="t" r="r" b="b"/>
            <a:pathLst>
              <a:path w="662939" h="845820">
                <a:moveTo>
                  <a:pt x="0" y="845579"/>
                </a:moveTo>
                <a:lnTo>
                  <a:pt x="662676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773770" y="4309538"/>
            <a:ext cx="541867" cy="7916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831902" y="4335155"/>
            <a:ext cx="430530" cy="683260"/>
          </a:xfrm>
          <a:custGeom>
            <a:avLst/>
            <a:gdLst/>
            <a:ahLst/>
            <a:cxnLst/>
            <a:rect l="l" t="t" r="r" b="b"/>
            <a:pathLst>
              <a:path w="430530" h="683260">
                <a:moveTo>
                  <a:pt x="430487" y="683007"/>
                </a:moveTo>
                <a:lnTo>
                  <a:pt x="0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248832" y="5317070"/>
            <a:ext cx="2633129" cy="5715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304709" y="5342331"/>
            <a:ext cx="2529840" cy="456565"/>
          </a:xfrm>
          <a:custGeom>
            <a:avLst/>
            <a:gdLst/>
            <a:ahLst/>
            <a:cxnLst/>
            <a:rect l="l" t="t" r="r" b="b"/>
            <a:pathLst>
              <a:path w="2529840" h="456564">
                <a:moveTo>
                  <a:pt x="2529255" y="0"/>
                </a:moveTo>
                <a:lnTo>
                  <a:pt x="0" y="456081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020232" y="4250258"/>
            <a:ext cx="706967" cy="140547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75489" y="4268012"/>
            <a:ext cx="594360" cy="1301750"/>
          </a:xfrm>
          <a:custGeom>
            <a:avLst/>
            <a:gdLst/>
            <a:ahLst/>
            <a:cxnLst/>
            <a:rect l="l" t="t" r="r" b="b"/>
            <a:pathLst>
              <a:path w="594360" h="1301750">
                <a:moveTo>
                  <a:pt x="594331" y="0"/>
                </a:moveTo>
                <a:lnTo>
                  <a:pt x="0" y="1301177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938870" y="4241800"/>
            <a:ext cx="1947329" cy="863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993997" y="4268017"/>
            <a:ext cx="1840230" cy="750570"/>
          </a:xfrm>
          <a:custGeom>
            <a:avLst/>
            <a:gdLst/>
            <a:ahLst/>
            <a:cxnLst/>
            <a:rect l="l" t="t" r="r" b="b"/>
            <a:pathLst>
              <a:path w="1840229" h="750570">
                <a:moveTo>
                  <a:pt x="1839967" y="750146"/>
                </a:moveTo>
                <a:lnTo>
                  <a:pt x="0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549400" y="3856566"/>
            <a:ext cx="563032" cy="56303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583270" y="3873503"/>
            <a:ext cx="499532" cy="60536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602689" y="3876700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69" h="458470">
                <a:moveTo>
                  <a:pt x="229222" y="0"/>
                </a:moveTo>
                <a:lnTo>
                  <a:pt x="183023" y="4657"/>
                </a:lnTo>
                <a:lnTo>
                  <a:pt x="139994" y="18013"/>
                </a:lnTo>
                <a:lnTo>
                  <a:pt x="101057" y="39148"/>
                </a:lnTo>
                <a:lnTo>
                  <a:pt x="67133" y="67138"/>
                </a:lnTo>
                <a:lnTo>
                  <a:pt x="39144" y="101062"/>
                </a:lnTo>
                <a:lnTo>
                  <a:pt x="18011" y="139999"/>
                </a:lnTo>
                <a:lnTo>
                  <a:pt x="4656" y="183026"/>
                </a:lnTo>
                <a:lnTo>
                  <a:pt x="0" y="229222"/>
                </a:lnTo>
                <a:lnTo>
                  <a:pt x="4656" y="275417"/>
                </a:lnTo>
                <a:lnTo>
                  <a:pt x="18011" y="318444"/>
                </a:lnTo>
                <a:lnTo>
                  <a:pt x="39144" y="357381"/>
                </a:lnTo>
                <a:lnTo>
                  <a:pt x="67133" y="391306"/>
                </a:lnTo>
                <a:lnTo>
                  <a:pt x="101057" y="419296"/>
                </a:lnTo>
                <a:lnTo>
                  <a:pt x="139994" y="440430"/>
                </a:lnTo>
                <a:lnTo>
                  <a:pt x="183023" y="453787"/>
                </a:lnTo>
                <a:lnTo>
                  <a:pt x="229222" y="458444"/>
                </a:lnTo>
                <a:lnTo>
                  <a:pt x="275417" y="453787"/>
                </a:lnTo>
                <a:lnTo>
                  <a:pt x="318444" y="440430"/>
                </a:lnTo>
                <a:lnTo>
                  <a:pt x="357381" y="419296"/>
                </a:lnTo>
                <a:lnTo>
                  <a:pt x="391306" y="391306"/>
                </a:lnTo>
                <a:lnTo>
                  <a:pt x="419296" y="357381"/>
                </a:lnTo>
                <a:lnTo>
                  <a:pt x="440430" y="318444"/>
                </a:lnTo>
                <a:lnTo>
                  <a:pt x="453787" y="275417"/>
                </a:lnTo>
                <a:lnTo>
                  <a:pt x="458444" y="229222"/>
                </a:lnTo>
                <a:lnTo>
                  <a:pt x="453787" y="183026"/>
                </a:lnTo>
                <a:lnTo>
                  <a:pt x="440430" y="139999"/>
                </a:lnTo>
                <a:lnTo>
                  <a:pt x="419296" y="101062"/>
                </a:lnTo>
                <a:lnTo>
                  <a:pt x="391306" y="67138"/>
                </a:lnTo>
                <a:lnTo>
                  <a:pt x="357381" y="39148"/>
                </a:lnTo>
                <a:lnTo>
                  <a:pt x="318444" y="18013"/>
                </a:lnTo>
                <a:lnTo>
                  <a:pt x="275417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602689" y="3876700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69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761934" y="3930764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1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189567" y="5317070"/>
            <a:ext cx="1130299" cy="4064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237578" y="5342328"/>
            <a:ext cx="1024890" cy="294005"/>
          </a:xfrm>
          <a:custGeom>
            <a:avLst/>
            <a:gdLst/>
            <a:ahLst/>
            <a:cxnLst/>
            <a:rect l="l" t="t" r="r" b="b"/>
            <a:pathLst>
              <a:path w="1024889" h="294004">
                <a:moveTo>
                  <a:pt x="0" y="293994"/>
                </a:moveTo>
                <a:lnTo>
                  <a:pt x="1024819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35000" y="1921929"/>
            <a:ext cx="6362700" cy="16637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64632" y="1811870"/>
            <a:ext cx="5901270" cy="16637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84943" y="1942807"/>
            <a:ext cx="6261100" cy="1558290"/>
          </a:xfrm>
          <a:custGeom>
            <a:avLst/>
            <a:gdLst/>
            <a:ahLst/>
            <a:cxnLst/>
            <a:rect l="l" t="t" r="r" b="b"/>
            <a:pathLst>
              <a:path w="6261100" h="1558289">
                <a:moveTo>
                  <a:pt x="6001224" y="0"/>
                </a:moveTo>
                <a:lnTo>
                  <a:pt x="259714" y="0"/>
                </a:lnTo>
                <a:lnTo>
                  <a:pt x="213030" y="4184"/>
                </a:lnTo>
                <a:lnTo>
                  <a:pt x="169092" y="16248"/>
                </a:lnTo>
                <a:lnTo>
                  <a:pt x="128631" y="35459"/>
                </a:lnTo>
                <a:lnTo>
                  <a:pt x="92384" y="61083"/>
                </a:lnTo>
                <a:lnTo>
                  <a:pt x="61081" y="92387"/>
                </a:lnTo>
                <a:lnTo>
                  <a:pt x="35458" y="128636"/>
                </a:lnTo>
                <a:lnTo>
                  <a:pt x="16248" y="169099"/>
                </a:lnTo>
                <a:lnTo>
                  <a:pt x="4184" y="213040"/>
                </a:lnTo>
                <a:lnTo>
                  <a:pt x="0" y="259727"/>
                </a:lnTo>
                <a:lnTo>
                  <a:pt x="0" y="1298562"/>
                </a:lnTo>
                <a:lnTo>
                  <a:pt x="4184" y="1345245"/>
                </a:lnTo>
                <a:lnTo>
                  <a:pt x="16248" y="1389184"/>
                </a:lnTo>
                <a:lnTo>
                  <a:pt x="35458" y="1429644"/>
                </a:lnTo>
                <a:lnTo>
                  <a:pt x="61081" y="1465892"/>
                </a:lnTo>
                <a:lnTo>
                  <a:pt x="92384" y="1497194"/>
                </a:lnTo>
                <a:lnTo>
                  <a:pt x="128631" y="1522817"/>
                </a:lnTo>
                <a:lnTo>
                  <a:pt x="169092" y="1542028"/>
                </a:lnTo>
                <a:lnTo>
                  <a:pt x="213030" y="1554092"/>
                </a:lnTo>
                <a:lnTo>
                  <a:pt x="259714" y="1558277"/>
                </a:lnTo>
                <a:lnTo>
                  <a:pt x="6001224" y="1558277"/>
                </a:lnTo>
                <a:lnTo>
                  <a:pt x="6047911" y="1554092"/>
                </a:lnTo>
                <a:lnTo>
                  <a:pt x="6091851" y="1542028"/>
                </a:lnTo>
                <a:lnTo>
                  <a:pt x="6132312" y="1522817"/>
                </a:lnTo>
                <a:lnTo>
                  <a:pt x="6168560" y="1497194"/>
                </a:lnTo>
                <a:lnTo>
                  <a:pt x="6199861" y="1465892"/>
                </a:lnTo>
                <a:lnTo>
                  <a:pt x="6225483" y="1429644"/>
                </a:lnTo>
                <a:lnTo>
                  <a:pt x="6244692" y="1389184"/>
                </a:lnTo>
                <a:lnTo>
                  <a:pt x="6256755" y="1345245"/>
                </a:lnTo>
                <a:lnTo>
                  <a:pt x="6260939" y="1298562"/>
                </a:lnTo>
                <a:lnTo>
                  <a:pt x="6260939" y="259727"/>
                </a:lnTo>
                <a:lnTo>
                  <a:pt x="6256755" y="213040"/>
                </a:lnTo>
                <a:lnTo>
                  <a:pt x="6244692" y="169099"/>
                </a:lnTo>
                <a:lnTo>
                  <a:pt x="6225483" y="128636"/>
                </a:lnTo>
                <a:lnTo>
                  <a:pt x="6199861" y="92387"/>
                </a:lnTo>
                <a:lnTo>
                  <a:pt x="6168560" y="61083"/>
                </a:lnTo>
                <a:lnTo>
                  <a:pt x="6132312" y="35459"/>
                </a:lnTo>
                <a:lnTo>
                  <a:pt x="6091851" y="16248"/>
                </a:lnTo>
                <a:lnTo>
                  <a:pt x="6047911" y="4184"/>
                </a:lnTo>
                <a:lnTo>
                  <a:pt x="6001224" y="0"/>
                </a:lnTo>
                <a:close/>
              </a:path>
            </a:pathLst>
          </a:custGeom>
          <a:solidFill>
            <a:srgbClr val="C9CD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84943" y="1942807"/>
            <a:ext cx="6261100" cy="1558290"/>
          </a:xfrm>
          <a:custGeom>
            <a:avLst/>
            <a:gdLst/>
            <a:ahLst/>
            <a:cxnLst/>
            <a:rect l="l" t="t" r="r" b="b"/>
            <a:pathLst>
              <a:path w="6261100" h="1558289">
                <a:moveTo>
                  <a:pt x="0" y="259716"/>
                </a:moveTo>
                <a:lnTo>
                  <a:pt x="4184" y="213032"/>
                </a:lnTo>
                <a:lnTo>
                  <a:pt x="16248" y="169092"/>
                </a:lnTo>
                <a:lnTo>
                  <a:pt x="35458" y="128632"/>
                </a:lnTo>
                <a:lnTo>
                  <a:pt x="61081" y="92384"/>
                </a:lnTo>
                <a:lnTo>
                  <a:pt x="92384" y="61081"/>
                </a:lnTo>
                <a:lnTo>
                  <a:pt x="128632" y="35458"/>
                </a:lnTo>
                <a:lnTo>
                  <a:pt x="169092" y="16248"/>
                </a:lnTo>
                <a:lnTo>
                  <a:pt x="213031" y="4184"/>
                </a:lnTo>
                <a:lnTo>
                  <a:pt x="259715" y="0"/>
                </a:lnTo>
                <a:lnTo>
                  <a:pt x="6001233" y="0"/>
                </a:lnTo>
                <a:lnTo>
                  <a:pt x="6047916" y="4184"/>
                </a:lnTo>
                <a:lnTo>
                  <a:pt x="6091854" y="16248"/>
                </a:lnTo>
                <a:lnTo>
                  <a:pt x="6132314" y="35458"/>
                </a:lnTo>
                <a:lnTo>
                  <a:pt x="6168563" y="61081"/>
                </a:lnTo>
                <a:lnTo>
                  <a:pt x="6199866" y="92384"/>
                </a:lnTo>
                <a:lnTo>
                  <a:pt x="6225490" y="128632"/>
                </a:lnTo>
                <a:lnTo>
                  <a:pt x="6244701" y="169092"/>
                </a:lnTo>
                <a:lnTo>
                  <a:pt x="6256766" y="213032"/>
                </a:lnTo>
                <a:lnTo>
                  <a:pt x="6260951" y="259716"/>
                </a:lnTo>
                <a:lnTo>
                  <a:pt x="6260951" y="1298556"/>
                </a:lnTo>
                <a:lnTo>
                  <a:pt x="6256766" y="1345241"/>
                </a:lnTo>
                <a:lnTo>
                  <a:pt x="6244701" y="1389181"/>
                </a:lnTo>
                <a:lnTo>
                  <a:pt x="6225490" y="1429642"/>
                </a:lnTo>
                <a:lnTo>
                  <a:pt x="6199866" y="1465890"/>
                </a:lnTo>
                <a:lnTo>
                  <a:pt x="6168563" y="1497192"/>
                </a:lnTo>
                <a:lnTo>
                  <a:pt x="6132314" y="1522815"/>
                </a:lnTo>
                <a:lnTo>
                  <a:pt x="6091854" y="1542026"/>
                </a:lnTo>
                <a:lnTo>
                  <a:pt x="6047916" y="1554089"/>
                </a:lnTo>
                <a:lnTo>
                  <a:pt x="6001233" y="1558274"/>
                </a:lnTo>
                <a:lnTo>
                  <a:pt x="259715" y="1558274"/>
                </a:lnTo>
                <a:lnTo>
                  <a:pt x="213031" y="1554089"/>
                </a:lnTo>
                <a:lnTo>
                  <a:pt x="169092" y="1542026"/>
                </a:lnTo>
                <a:lnTo>
                  <a:pt x="128632" y="1522815"/>
                </a:lnTo>
                <a:lnTo>
                  <a:pt x="92384" y="1497192"/>
                </a:lnTo>
                <a:lnTo>
                  <a:pt x="61081" y="1465890"/>
                </a:lnTo>
                <a:lnTo>
                  <a:pt x="35458" y="1429642"/>
                </a:lnTo>
                <a:lnTo>
                  <a:pt x="16248" y="1389181"/>
                </a:lnTo>
                <a:lnTo>
                  <a:pt x="4184" y="1345241"/>
                </a:lnTo>
                <a:lnTo>
                  <a:pt x="0" y="1298556"/>
                </a:lnTo>
                <a:lnTo>
                  <a:pt x="0" y="259716"/>
                </a:lnTo>
                <a:close/>
              </a:path>
            </a:pathLst>
          </a:custGeom>
          <a:ln w="10611">
            <a:solidFill>
              <a:srgbClr val="A5AB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845341" y="1870291"/>
            <a:ext cx="5541010" cy="1386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92430">
              <a:lnSpc>
                <a:spcPct val="100000"/>
              </a:lnSpc>
              <a:spcBef>
                <a:spcPts val="100"/>
              </a:spcBef>
            </a:pPr>
            <a:r>
              <a:rPr dirty="0" sz="1900" b="1">
                <a:latin typeface="Garamond"/>
                <a:cs typeface="Garamond"/>
              </a:rPr>
              <a:t>Definition</a:t>
            </a:r>
            <a:endParaRPr sz="19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900" i="1">
                <a:latin typeface="Times New Roman"/>
                <a:cs typeface="Times New Roman"/>
              </a:rPr>
              <a:t>G’ </a:t>
            </a:r>
            <a:r>
              <a:rPr dirty="0" sz="1900">
                <a:latin typeface="Times New Roman"/>
                <a:cs typeface="Times New Roman"/>
              </a:rPr>
              <a:t>= (</a:t>
            </a:r>
            <a:r>
              <a:rPr dirty="0" sz="1900" i="1">
                <a:latin typeface="Times New Roman"/>
                <a:cs typeface="Times New Roman"/>
              </a:rPr>
              <a:t>N’</a:t>
            </a:r>
            <a:r>
              <a:rPr dirty="0" sz="1900">
                <a:latin typeface="Times New Roman"/>
                <a:cs typeface="Times New Roman"/>
              </a:rPr>
              <a:t>, </a:t>
            </a:r>
            <a:r>
              <a:rPr dirty="0" sz="1900" i="1">
                <a:latin typeface="Times New Roman"/>
                <a:cs typeface="Times New Roman"/>
              </a:rPr>
              <a:t>E’</a:t>
            </a:r>
            <a:r>
              <a:rPr dirty="0" sz="1900">
                <a:latin typeface="Times New Roman"/>
                <a:cs typeface="Times New Roman"/>
              </a:rPr>
              <a:t>) is a </a:t>
            </a:r>
            <a:r>
              <a:rPr dirty="0" u="sng" sz="19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subgraph</a:t>
            </a:r>
            <a:r>
              <a:rPr dirty="0" sz="1900" i="1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of </a:t>
            </a:r>
            <a:r>
              <a:rPr dirty="0" sz="1900" i="1">
                <a:latin typeface="Times New Roman"/>
                <a:cs typeface="Times New Roman"/>
              </a:rPr>
              <a:t>G </a:t>
            </a:r>
            <a:r>
              <a:rPr dirty="0" sz="1900">
                <a:latin typeface="Times New Roman"/>
                <a:cs typeface="Times New Roman"/>
              </a:rPr>
              <a:t>= (</a:t>
            </a:r>
            <a:r>
              <a:rPr dirty="0" sz="1900" i="1">
                <a:latin typeface="Times New Roman"/>
                <a:cs typeface="Times New Roman"/>
              </a:rPr>
              <a:t>N</a:t>
            </a:r>
            <a:r>
              <a:rPr dirty="0" sz="1900">
                <a:latin typeface="Times New Roman"/>
                <a:cs typeface="Times New Roman"/>
              </a:rPr>
              <a:t>, </a:t>
            </a:r>
            <a:r>
              <a:rPr dirty="0" sz="1900" i="1">
                <a:latin typeface="Times New Roman"/>
                <a:cs typeface="Times New Roman"/>
              </a:rPr>
              <a:t>E</a:t>
            </a:r>
            <a:r>
              <a:rPr dirty="0" sz="1900">
                <a:latin typeface="Times New Roman"/>
                <a:cs typeface="Times New Roman"/>
              </a:rPr>
              <a:t>)</a:t>
            </a:r>
            <a:r>
              <a:rPr dirty="0" sz="1900" spc="-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if</a:t>
            </a:r>
            <a:endParaRPr sz="1900">
              <a:latin typeface="Times New Roman"/>
              <a:cs typeface="Times New Roman"/>
            </a:endParaRPr>
          </a:p>
          <a:p>
            <a:pPr marL="304165" indent="-29146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03530" algn="l"/>
                <a:tab pos="304800" algn="l"/>
              </a:tabLst>
            </a:pPr>
            <a:r>
              <a:rPr dirty="0" sz="1900" i="1">
                <a:latin typeface="Times New Roman"/>
                <a:cs typeface="Times New Roman"/>
              </a:rPr>
              <a:t>N’ </a:t>
            </a:r>
            <a:r>
              <a:rPr dirty="0" sz="1900">
                <a:latin typeface="Cambria Math"/>
                <a:cs typeface="Cambria Math"/>
              </a:rPr>
              <a:t>⊆</a:t>
            </a:r>
            <a:r>
              <a:rPr dirty="0" sz="1900" spc="-140">
                <a:latin typeface="Cambria Math"/>
                <a:cs typeface="Cambria Math"/>
              </a:rPr>
              <a:t> </a:t>
            </a:r>
            <a:r>
              <a:rPr dirty="0" sz="1900" i="1"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  <a:p>
            <a:pPr marL="304165" indent="-291465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03530" algn="l"/>
                <a:tab pos="304800" algn="l"/>
              </a:tabLst>
            </a:pPr>
            <a:r>
              <a:rPr dirty="0" sz="1900" i="1">
                <a:latin typeface="Times New Roman"/>
                <a:cs typeface="Times New Roman"/>
              </a:rPr>
              <a:t>E’ </a:t>
            </a:r>
            <a:r>
              <a:rPr dirty="0" sz="1900">
                <a:latin typeface="Cambria Math"/>
                <a:cs typeface="Cambria Math"/>
              </a:rPr>
              <a:t>⊆ </a:t>
            </a:r>
            <a:r>
              <a:rPr dirty="0" sz="1900" i="1">
                <a:latin typeface="Times New Roman"/>
                <a:cs typeface="Times New Roman"/>
              </a:rPr>
              <a:t>E </a:t>
            </a:r>
            <a:r>
              <a:rPr dirty="0" sz="1900">
                <a:latin typeface="Times New Roman"/>
                <a:cs typeface="Times New Roman"/>
              </a:rPr>
              <a:t>only contains edges with both endpoints in</a:t>
            </a:r>
            <a:r>
              <a:rPr dirty="0" sz="1900" spc="-204">
                <a:latin typeface="Times New Roman"/>
                <a:cs typeface="Times New Roman"/>
              </a:rPr>
              <a:t> </a:t>
            </a:r>
            <a:r>
              <a:rPr dirty="0" sz="1900" i="1">
                <a:latin typeface="Times New Roman"/>
                <a:cs typeface="Times New Roman"/>
              </a:rPr>
              <a:t>N’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381529" y="6051768"/>
            <a:ext cx="1266825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0" i="1">
                <a:latin typeface="Times New Roman"/>
                <a:cs typeface="Times New Roman"/>
              </a:rPr>
              <a:t>G=(N,</a:t>
            </a:r>
            <a:r>
              <a:rPr dirty="0" sz="2500" spc="-40" i="1">
                <a:latin typeface="Times New Roman"/>
                <a:cs typeface="Times New Roman"/>
              </a:rPr>
              <a:t> </a:t>
            </a:r>
            <a:r>
              <a:rPr dirty="0" sz="2500" spc="10" i="1">
                <a:latin typeface="Times New Roman"/>
                <a:cs typeface="Times New Roman"/>
              </a:rPr>
              <a:t>E)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453970" y="4936066"/>
            <a:ext cx="558800" cy="56303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483600" y="4953003"/>
            <a:ext cx="499532" cy="60536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504148" y="4956124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34" y="0"/>
                </a:moveTo>
                <a:lnTo>
                  <a:pt x="183035" y="4657"/>
                </a:lnTo>
                <a:lnTo>
                  <a:pt x="140004" y="18013"/>
                </a:lnTo>
                <a:lnTo>
                  <a:pt x="101066" y="39148"/>
                </a:lnTo>
                <a:lnTo>
                  <a:pt x="67140" y="67138"/>
                </a:lnTo>
                <a:lnTo>
                  <a:pt x="39148" y="101062"/>
                </a:lnTo>
                <a:lnTo>
                  <a:pt x="18013" y="139999"/>
                </a:lnTo>
                <a:lnTo>
                  <a:pt x="4657" y="183026"/>
                </a:lnTo>
                <a:lnTo>
                  <a:pt x="0" y="229222"/>
                </a:lnTo>
                <a:lnTo>
                  <a:pt x="4657" y="275422"/>
                </a:lnTo>
                <a:lnTo>
                  <a:pt x="18013" y="318452"/>
                </a:lnTo>
                <a:lnTo>
                  <a:pt x="39148" y="357391"/>
                </a:lnTo>
                <a:lnTo>
                  <a:pt x="67140" y="391317"/>
                </a:lnTo>
                <a:lnTo>
                  <a:pt x="101066" y="419308"/>
                </a:lnTo>
                <a:lnTo>
                  <a:pt x="140004" y="440443"/>
                </a:lnTo>
                <a:lnTo>
                  <a:pt x="183035" y="453800"/>
                </a:lnTo>
                <a:lnTo>
                  <a:pt x="229234" y="458457"/>
                </a:lnTo>
                <a:lnTo>
                  <a:pt x="275430" y="453800"/>
                </a:lnTo>
                <a:lnTo>
                  <a:pt x="318457" y="440443"/>
                </a:lnTo>
                <a:lnTo>
                  <a:pt x="357394" y="419308"/>
                </a:lnTo>
                <a:lnTo>
                  <a:pt x="391318" y="391317"/>
                </a:lnTo>
                <a:lnTo>
                  <a:pt x="419309" y="357391"/>
                </a:lnTo>
                <a:lnTo>
                  <a:pt x="440443" y="318452"/>
                </a:lnTo>
                <a:lnTo>
                  <a:pt x="453800" y="275422"/>
                </a:lnTo>
                <a:lnTo>
                  <a:pt x="458457" y="229222"/>
                </a:lnTo>
                <a:lnTo>
                  <a:pt x="453800" y="183026"/>
                </a:lnTo>
                <a:lnTo>
                  <a:pt x="440443" y="139999"/>
                </a:lnTo>
                <a:lnTo>
                  <a:pt x="419309" y="101062"/>
                </a:lnTo>
                <a:lnTo>
                  <a:pt x="391318" y="67138"/>
                </a:lnTo>
                <a:lnTo>
                  <a:pt x="357394" y="39148"/>
                </a:lnTo>
                <a:lnTo>
                  <a:pt x="318457" y="18013"/>
                </a:lnTo>
                <a:lnTo>
                  <a:pt x="275430" y="4657"/>
                </a:lnTo>
                <a:lnTo>
                  <a:pt x="229234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504148" y="4956124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879170" y="4936066"/>
            <a:ext cx="563029" cy="56303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913029" y="4953003"/>
            <a:ext cx="499532" cy="60536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932586" y="4956124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38"/>
                </a:lnTo>
                <a:lnTo>
                  <a:pt x="39148" y="101062"/>
                </a:lnTo>
                <a:lnTo>
                  <a:pt x="18013" y="139999"/>
                </a:lnTo>
                <a:lnTo>
                  <a:pt x="4657" y="183026"/>
                </a:lnTo>
                <a:lnTo>
                  <a:pt x="0" y="229222"/>
                </a:lnTo>
                <a:lnTo>
                  <a:pt x="4657" y="275422"/>
                </a:lnTo>
                <a:lnTo>
                  <a:pt x="18013" y="318452"/>
                </a:lnTo>
                <a:lnTo>
                  <a:pt x="39148" y="357391"/>
                </a:lnTo>
                <a:lnTo>
                  <a:pt x="67138" y="391317"/>
                </a:lnTo>
                <a:lnTo>
                  <a:pt x="101062" y="419308"/>
                </a:lnTo>
                <a:lnTo>
                  <a:pt x="139999" y="440443"/>
                </a:lnTo>
                <a:lnTo>
                  <a:pt x="183026" y="453800"/>
                </a:lnTo>
                <a:lnTo>
                  <a:pt x="229222" y="458457"/>
                </a:lnTo>
                <a:lnTo>
                  <a:pt x="275417" y="453800"/>
                </a:lnTo>
                <a:lnTo>
                  <a:pt x="318444" y="440443"/>
                </a:lnTo>
                <a:lnTo>
                  <a:pt x="357381" y="419308"/>
                </a:lnTo>
                <a:lnTo>
                  <a:pt x="391306" y="391317"/>
                </a:lnTo>
                <a:lnTo>
                  <a:pt x="419296" y="357391"/>
                </a:lnTo>
                <a:lnTo>
                  <a:pt x="440430" y="318452"/>
                </a:lnTo>
                <a:lnTo>
                  <a:pt x="453787" y="275422"/>
                </a:lnTo>
                <a:lnTo>
                  <a:pt x="458444" y="229222"/>
                </a:lnTo>
                <a:lnTo>
                  <a:pt x="453787" y="183026"/>
                </a:lnTo>
                <a:lnTo>
                  <a:pt x="440430" y="139999"/>
                </a:lnTo>
                <a:lnTo>
                  <a:pt x="419296" y="101062"/>
                </a:lnTo>
                <a:lnTo>
                  <a:pt x="391306" y="67138"/>
                </a:lnTo>
                <a:lnTo>
                  <a:pt x="357381" y="39148"/>
                </a:lnTo>
                <a:lnTo>
                  <a:pt x="318444" y="18013"/>
                </a:lnTo>
                <a:lnTo>
                  <a:pt x="275417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932586" y="4956124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752170" y="3992038"/>
            <a:ext cx="1223432" cy="20743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798462" y="4015594"/>
            <a:ext cx="1121410" cy="95885"/>
          </a:xfrm>
          <a:custGeom>
            <a:avLst/>
            <a:gdLst/>
            <a:ahLst/>
            <a:cxnLst/>
            <a:rect l="l" t="t" r="r" b="b"/>
            <a:pathLst>
              <a:path w="1121409" h="95885">
                <a:moveTo>
                  <a:pt x="0" y="95433"/>
                </a:moveTo>
                <a:lnTo>
                  <a:pt x="1120979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166100" y="4152900"/>
            <a:ext cx="622300" cy="8890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221193" y="4177684"/>
            <a:ext cx="512445" cy="778510"/>
          </a:xfrm>
          <a:custGeom>
            <a:avLst/>
            <a:gdLst/>
            <a:ahLst/>
            <a:cxnLst/>
            <a:rect l="l" t="t" r="r" b="b"/>
            <a:pathLst>
              <a:path w="512445" h="778510">
                <a:moveTo>
                  <a:pt x="512190" y="778439"/>
                </a:moveTo>
                <a:lnTo>
                  <a:pt x="0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865529" y="3767670"/>
            <a:ext cx="563032" cy="55879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899400" y="3780361"/>
            <a:ext cx="499532" cy="60536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919440" y="3786378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22" y="0"/>
                </a:moveTo>
                <a:lnTo>
                  <a:pt x="183023" y="4656"/>
                </a:lnTo>
                <a:lnTo>
                  <a:pt x="139994" y="18011"/>
                </a:lnTo>
                <a:lnTo>
                  <a:pt x="101057" y="39144"/>
                </a:lnTo>
                <a:lnTo>
                  <a:pt x="67133" y="67133"/>
                </a:lnTo>
                <a:lnTo>
                  <a:pt x="39144" y="101057"/>
                </a:lnTo>
                <a:lnTo>
                  <a:pt x="18011" y="139994"/>
                </a:lnTo>
                <a:lnTo>
                  <a:pt x="4656" y="183023"/>
                </a:lnTo>
                <a:lnTo>
                  <a:pt x="0" y="229222"/>
                </a:lnTo>
                <a:lnTo>
                  <a:pt x="4656" y="275417"/>
                </a:lnTo>
                <a:lnTo>
                  <a:pt x="18011" y="318444"/>
                </a:lnTo>
                <a:lnTo>
                  <a:pt x="39144" y="357381"/>
                </a:lnTo>
                <a:lnTo>
                  <a:pt x="67133" y="391306"/>
                </a:lnTo>
                <a:lnTo>
                  <a:pt x="101057" y="419296"/>
                </a:lnTo>
                <a:lnTo>
                  <a:pt x="139994" y="440430"/>
                </a:lnTo>
                <a:lnTo>
                  <a:pt x="183023" y="453787"/>
                </a:lnTo>
                <a:lnTo>
                  <a:pt x="229222" y="458444"/>
                </a:lnTo>
                <a:lnTo>
                  <a:pt x="275417" y="453787"/>
                </a:lnTo>
                <a:lnTo>
                  <a:pt x="318444" y="440430"/>
                </a:lnTo>
                <a:lnTo>
                  <a:pt x="357381" y="419296"/>
                </a:lnTo>
                <a:lnTo>
                  <a:pt x="391306" y="391306"/>
                </a:lnTo>
                <a:lnTo>
                  <a:pt x="419296" y="357381"/>
                </a:lnTo>
                <a:lnTo>
                  <a:pt x="440430" y="318444"/>
                </a:lnTo>
                <a:lnTo>
                  <a:pt x="453787" y="275417"/>
                </a:lnTo>
                <a:lnTo>
                  <a:pt x="458444" y="229222"/>
                </a:lnTo>
                <a:lnTo>
                  <a:pt x="453787" y="183023"/>
                </a:lnTo>
                <a:lnTo>
                  <a:pt x="440430" y="139994"/>
                </a:lnTo>
                <a:lnTo>
                  <a:pt x="419296" y="101057"/>
                </a:lnTo>
                <a:lnTo>
                  <a:pt x="391306" y="67133"/>
                </a:lnTo>
                <a:lnTo>
                  <a:pt x="357381" y="39144"/>
                </a:lnTo>
                <a:lnTo>
                  <a:pt x="318444" y="18011"/>
                </a:lnTo>
                <a:lnTo>
                  <a:pt x="275417" y="4656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919440" y="3786378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8078685" y="3840442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2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336370" y="5160429"/>
            <a:ext cx="1214967" cy="1143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391031" y="5185346"/>
            <a:ext cx="1113155" cy="0"/>
          </a:xfrm>
          <a:custGeom>
            <a:avLst/>
            <a:gdLst/>
            <a:ahLst/>
            <a:cxnLst/>
            <a:rect l="l" t="t" r="r" b="b"/>
            <a:pathLst>
              <a:path w="1113154" h="0">
                <a:moveTo>
                  <a:pt x="1113116" y="0"/>
                </a:moveTo>
                <a:lnTo>
                  <a:pt x="0" y="1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268629" y="4152896"/>
            <a:ext cx="774700" cy="95673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323899" y="4177689"/>
            <a:ext cx="662940" cy="845819"/>
          </a:xfrm>
          <a:custGeom>
            <a:avLst/>
            <a:gdLst/>
            <a:ahLst/>
            <a:cxnLst/>
            <a:rect l="l" t="t" r="r" b="b"/>
            <a:pathLst>
              <a:path w="662940" h="845820">
                <a:moveTo>
                  <a:pt x="0" y="845579"/>
                </a:moveTo>
                <a:lnTo>
                  <a:pt x="662676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510870" y="4313766"/>
            <a:ext cx="541867" cy="79163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569231" y="4340261"/>
            <a:ext cx="430530" cy="683260"/>
          </a:xfrm>
          <a:custGeom>
            <a:avLst/>
            <a:gdLst/>
            <a:ahLst/>
            <a:cxnLst/>
            <a:rect l="l" t="t" r="r" b="b"/>
            <a:pathLst>
              <a:path w="430529" h="683260">
                <a:moveTo>
                  <a:pt x="430487" y="683007"/>
                </a:moveTo>
                <a:lnTo>
                  <a:pt x="0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286500" y="3860800"/>
            <a:ext cx="563032" cy="56302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320370" y="3877733"/>
            <a:ext cx="499532" cy="60536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340005" y="3881805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35" y="0"/>
                </a:moveTo>
                <a:lnTo>
                  <a:pt x="183035" y="4657"/>
                </a:lnTo>
                <a:lnTo>
                  <a:pt x="140004" y="18013"/>
                </a:lnTo>
                <a:lnTo>
                  <a:pt x="101066" y="39148"/>
                </a:lnTo>
                <a:lnTo>
                  <a:pt x="67140" y="67138"/>
                </a:lnTo>
                <a:lnTo>
                  <a:pt x="39148" y="101062"/>
                </a:lnTo>
                <a:lnTo>
                  <a:pt x="18013" y="139999"/>
                </a:lnTo>
                <a:lnTo>
                  <a:pt x="4657" y="183026"/>
                </a:lnTo>
                <a:lnTo>
                  <a:pt x="0" y="229222"/>
                </a:lnTo>
                <a:lnTo>
                  <a:pt x="4657" y="275421"/>
                </a:lnTo>
                <a:lnTo>
                  <a:pt x="18013" y="318450"/>
                </a:lnTo>
                <a:lnTo>
                  <a:pt x="39148" y="357387"/>
                </a:lnTo>
                <a:lnTo>
                  <a:pt x="67140" y="391310"/>
                </a:lnTo>
                <a:lnTo>
                  <a:pt x="101066" y="419299"/>
                </a:lnTo>
                <a:lnTo>
                  <a:pt x="140004" y="440432"/>
                </a:lnTo>
                <a:lnTo>
                  <a:pt x="183035" y="453788"/>
                </a:lnTo>
                <a:lnTo>
                  <a:pt x="229235" y="458444"/>
                </a:lnTo>
                <a:lnTo>
                  <a:pt x="275430" y="453788"/>
                </a:lnTo>
                <a:lnTo>
                  <a:pt x="318457" y="440432"/>
                </a:lnTo>
                <a:lnTo>
                  <a:pt x="357394" y="419299"/>
                </a:lnTo>
                <a:lnTo>
                  <a:pt x="391318" y="391310"/>
                </a:lnTo>
                <a:lnTo>
                  <a:pt x="419309" y="357387"/>
                </a:lnTo>
                <a:lnTo>
                  <a:pt x="440443" y="318450"/>
                </a:lnTo>
                <a:lnTo>
                  <a:pt x="453800" y="275421"/>
                </a:lnTo>
                <a:lnTo>
                  <a:pt x="458457" y="229222"/>
                </a:lnTo>
                <a:lnTo>
                  <a:pt x="453800" y="183026"/>
                </a:lnTo>
                <a:lnTo>
                  <a:pt x="440443" y="139999"/>
                </a:lnTo>
                <a:lnTo>
                  <a:pt x="419309" y="101062"/>
                </a:lnTo>
                <a:lnTo>
                  <a:pt x="391318" y="67138"/>
                </a:lnTo>
                <a:lnTo>
                  <a:pt x="357394" y="39148"/>
                </a:lnTo>
                <a:lnTo>
                  <a:pt x="318457" y="18013"/>
                </a:lnTo>
                <a:lnTo>
                  <a:pt x="275430" y="4657"/>
                </a:lnTo>
                <a:lnTo>
                  <a:pt x="229235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340005" y="3881805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6499250" y="3935870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1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565993" y="5010188"/>
            <a:ext cx="4956175" cy="1699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805305">
              <a:lnSpc>
                <a:spcPct val="100000"/>
              </a:lnSpc>
              <a:spcBef>
                <a:spcPts val="100"/>
              </a:spcBef>
              <a:tabLst>
                <a:tab pos="3376929" algn="l"/>
              </a:tabLst>
            </a:pPr>
            <a:r>
              <a:rPr dirty="0" sz="1900">
                <a:latin typeface="Garamond"/>
                <a:cs typeface="Garamond"/>
              </a:rPr>
              <a:t>5	3</a:t>
            </a:r>
            <a:endParaRPr sz="19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algn="ctr" marL="1702435">
              <a:lnSpc>
                <a:spcPct val="100000"/>
              </a:lnSpc>
              <a:spcBef>
                <a:spcPts val="5"/>
              </a:spcBef>
            </a:pPr>
            <a:r>
              <a:rPr dirty="0" sz="2500" spc="10" i="1">
                <a:latin typeface="Times New Roman"/>
                <a:cs typeface="Times New Roman"/>
              </a:rPr>
              <a:t>N’ </a:t>
            </a:r>
            <a:r>
              <a:rPr dirty="0" sz="2500" spc="10">
                <a:latin typeface="Times New Roman"/>
                <a:cs typeface="Times New Roman"/>
              </a:rPr>
              <a:t>= </a:t>
            </a:r>
            <a:r>
              <a:rPr dirty="0" sz="2500" spc="5">
                <a:latin typeface="Times New Roman"/>
                <a:cs typeface="Times New Roman"/>
              </a:rPr>
              <a:t>{1,2,3,5} </a:t>
            </a:r>
            <a:r>
              <a:rPr dirty="0" sz="2500" spc="15">
                <a:latin typeface="Symbol"/>
                <a:cs typeface="Symbol"/>
              </a:rPr>
              <a:t></a:t>
            </a:r>
            <a:r>
              <a:rPr dirty="0" sz="2500" spc="-275">
                <a:latin typeface="Times New Roman"/>
                <a:cs typeface="Times New Roman"/>
              </a:rPr>
              <a:t> </a:t>
            </a:r>
            <a:r>
              <a:rPr dirty="0" sz="2500" spc="15" i="1">
                <a:latin typeface="Times New Roman"/>
                <a:cs typeface="Times New Roman"/>
              </a:rPr>
              <a:t>N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85"/>
              </a:spcBef>
            </a:pPr>
            <a:r>
              <a:rPr dirty="0" sz="2500" spc="10" i="1">
                <a:latin typeface="Times New Roman"/>
                <a:cs typeface="Times New Roman"/>
              </a:rPr>
              <a:t>E’ </a:t>
            </a:r>
            <a:r>
              <a:rPr dirty="0" sz="2500" spc="10">
                <a:latin typeface="Times New Roman"/>
                <a:cs typeface="Times New Roman"/>
              </a:rPr>
              <a:t>= </a:t>
            </a:r>
            <a:r>
              <a:rPr dirty="0" sz="2500" spc="5">
                <a:latin typeface="Times New Roman"/>
                <a:cs typeface="Times New Roman"/>
              </a:rPr>
              <a:t>{[1,2],[1,5],[2,3],[2,5],[3,5]} </a:t>
            </a:r>
            <a:r>
              <a:rPr dirty="0" sz="2500" spc="15">
                <a:latin typeface="Symbol"/>
                <a:cs typeface="Symbol"/>
              </a:rPr>
              <a:t></a:t>
            </a:r>
            <a:r>
              <a:rPr dirty="0" sz="2500" spc="-185">
                <a:latin typeface="Times New Roman"/>
                <a:cs typeface="Times New Roman"/>
              </a:rPr>
              <a:t> </a:t>
            </a:r>
            <a:r>
              <a:rPr dirty="0" sz="2500" spc="15" i="1">
                <a:latin typeface="Times New Roman"/>
                <a:cs typeface="Times New Roman"/>
              </a:rPr>
              <a:t>E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9392" y="523591"/>
            <a:ext cx="1087120" cy="6096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20"/>
              <a:t>T</a:t>
            </a:r>
            <a:r>
              <a:rPr dirty="0" spc="0"/>
              <a:t>ree</a:t>
            </a:r>
            <a:r>
              <a:rPr dirty="0" spc="5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9850" y="2440758"/>
            <a:ext cx="8220709" cy="22053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51155" indent="-338455">
              <a:lnSpc>
                <a:spcPct val="100000"/>
              </a:lnSpc>
              <a:spcBef>
                <a:spcPts val="130"/>
              </a:spcBef>
              <a:buClr>
                <a:srgbClr val="DD8047"/>
              </a:buClr>
              <a:buSzPct val="60000"/>
              <a:buFont typeface="Arial"/>
              <a:buChar char="¨"/>
              <a:tabLst>
                <a:tab pos="351790" algn="l"/>
              </a:tabLst>
            </a:pPr>
            <a:r>
              <a:rPr dirty="0" sz="2500" spc="5">
                <a:latin typeface="Times New Roman"/>
                <a:cs typeface="Times New Roman"/>
              </a:rPr>
              <a:t>Desired properties of a communication</a:t>
            </a:r>
            <a:r>
              <a:rPr dirty="0" sz="2500" spc="65">
                <a:latin typeface="Times New Roman"/>
                <a:cs typeface="Times New Roman"/>
              </a:rPr>
              <a:t> </a:t>
            </a:r>
            <a:r>
              <a:rPr dirty="0" sz="2500" spc="10">
                <a:latin typeface="Times New Roman"/>
                <a:cs typeface="Times New Roman"/>
              </a:rPr>
              <a:t>network</a:t>
            </a:r>
            <a:r>
              <a:rPr dirty="0" sz="2500" spc="10">
                <a:latin typeface="Courier New"/>
                <a:cs typeface="Courier New"/>
              </a:rPr>
              <a:t>:</a:t>
            </a:r>
            <a:endParaRPr sz="2500">
              <a:latin typeface="Courier New"/>
              <a:cs typeface="Courier New"/>
            </a:endParaRPr>
          </a:p>
          <a:p>
            <a:pPr lvl="1" marL="690880" indent="-289560">
              <a:lnSpc>
                <a:spcPct val="100000"/>
              </a:lnSpc>
              <a:spcBef>
                <a:spcPts val="2070"/>
              </a:spcBef>
              <a:buClr>
                <a:srgbClr val="94B6D2"/>
              </a:buClr>
              <a:buSzPct val="71428"/>
              <a:buFont typeface="Arial"/>
              <a:buChar char="¤"/>
              <a:tabLst>
                <a:tab pos="691515" algn="l"/>
              </a:tabLst>
            </a:pPr>
            <a:r>
              <a:rPr dirty="0" sz="2100" spc="0">
                <a:latin typeface="Times New Roman"/>
                <a:cs typeface="Times New Roman"/>
              </a:rPr>
              <a:t>Since every </a:t>
            </a:r>
            <a:r>
              <a:rPr dirty="0" sz="2100">
                <a:latin typeface="Times New Roman"/>
                <a:cs typeface="Times New Roman"/>
              </a:rPr>
              <a:t>pair </a:t>
            </a:r>
            <a:r>
              <a:rPr dirty="0" sz="2100" spc="0">
                <a:latin typeface="Times New Roman"/>
                <a:cs typeface="Times New Roman"/>
              </a:rPr>
              <a:t>of </a:t>
            </a:r>
            <a:r>
              <a:rPr dirty="0" sz="2100">
                <a:latin typeface="Times New Roman"/>
                <a:cs typeface="Times New Roman"/>
              </a:rPr>
              <a:t>cities </a:t>
            </a:r>
            <a:r>
              <a:rPr dirty="0" sz="2100" spc="0">
                <a:latin typeface="Times New Roman"/>
                <a:cs typeface="Times New Roman"/>
              </a:rPr>
              <a:t>must </a:t>
            </a:r>
            <a:r>
              <a:rPr dirty="0" sz="2100" spc="5">
                <a:latin typeface="Times New Roman"/>
                <a:cs typeface="Times New Roman"/>
              </a:rPr>
              <a:t>be </a:t>
            </a:r>
            <a:r>
              <a:rPr dirty="0" sz="2100">
                <a:latin typeface="Times New Roman"/>
                <a:cs typeface="Times New Roman"/>
              </a:rPr>
              <a:t>connected, </a:t>
            </a:r>
            <a:r>
              <a:rPr dirty="0" sz="2100" spc="5" i="1">
                <a:latin typeface="Times New Roman"/>
                <a:cs typeface="Times New Roman"/>
              </a:rPr>
              <a:t>N’ </a:t>
            </a:r>
            <a:r>
              <a:rPr dirty="0" sz="2100" spc="15" i="1">
                <a:latin typeface="Times New Roman"/>
                <a:cs typeface="Times New Roman"/>
              </a:rPr>
              <a:t>= N </a:t>
            </a:r>
            <a:r>
              <a:rPr dirty="0" sz="2100" spc="0">
                <a:latin typeface="Times New Roman"/>
                <a:cs typeface="Times New Roman"/>
              </a:rPr>
              <a:t>and </a:t>
            </a:r>
            <a:r>
              <a:rPr dirty="0" sz="2100" spc="10" i="1">
                <a:latin typeface="Times New Roman"/>
                <a:cs typeface="Times New Roman"/>
              </a:rPr>
              <a:t>G’ </a:t>
            </a:r>
            <a:r>
              <a:rPr dirty="0" sz="2100" spc="0">
                <a:latin typeface="Times New Roman"/>
                <a:cs typeface="Times New Roman"/>
              </a:rPr>
              <a:t>must </a:t>
            </a:r>
            <a:r>
              <a:rPr dirty="0" sz="2100" spc="5">
                <a:latin typeface="Times New Roman"/>
                <a:cs typeface="Times New Roman"/>
              </a:rPr>
              <a:t>be</a:t>
            </a:r>
            <a:r>
              <a:rPr dirty="0" sz="2100" spc="-360">
                <a:latin typeface="Times New Roman"/>
                <a:cs typeface="Times New Roman"/>
              </a:rPr>
              <a:t> </a:t>
            </a:r>
            <a:r>
              <a:rPr dirty="0" sz="2100" spc="5">
                <a:latin typeface="Times New Roman"/>
                <a:cs typeface="Times New Roman"/>
              </a:rPr>
              <a:t>a</a:t>
            </a:r>
            <a:endParaRPr sz="2100">
              <a:latin typeface="Times New Roman"/>
              <a:cs typeface="Times New Roman"/>
            </a:endParaRPr>
          </a:p>
          <a:p>
            <a:pPr marL="690880">
              <a:lnSpc>
                <a:spcPct val="100000"/>
              </a:lnSpc>
              <a:spcBef>
                <a:spcPts val="10"/>
              </a:spcBef>
            </a:pPr>
            <a:r>
              <a:rPr dirty="0" sz="2100" spc="0" b="1">
                <a:latin typeface="Times New Roman"/>
                <a:cs typeface="Times New Roman"/>
              </a:rPr>
              <a:t>connected subgraph </a:t>
            </a:r>
            <a:r>
              <a:rPr dirty="0" sz="2100" spc="0">
                <a:latin typeface="Times New Roman"/>
                <a:cs typeface="Times New Roman"/>
              </a:rPr>
              <a:t>of</a:t>
            </a:r>
            <a:r>
              <a:rPr dirty="0" sz="2100" spc="-35">
                <a:latin typeface="Times New Roman"/>
                <a:cs typeface="Times New Roman"/>
              </a:rPr>
              <a:t> </a:t>
            </a:r>
            <a:r>
              <a:rPr dirty="0" sz="2100" spc="15" i="1">
                <a:latin typeface="Times New Roman"/>
                <a:cs typeface="Times New Roman"/>
              </a:rPr>
              <a:t>G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lvl="1" marL="690880" marR="690245" indent="-289560">
              <a:lnSpc>
                <a:spcPct val="100499"/>
              </a:lnSpc>
              <a:buClr>
                <a:srgbClr val="94B6D2"/>
              </a:buClr>
              <a:buSzPct val="71428"/>
              <a:buFont typeface="Arial"/>
              <a:buChar char="¤"/>
              <a:tabLst>
                <a:tab pos="691515" algn="l"/>
              </a:tabLst>
            </a:pPr>
            <a:r>
              <a:rPr dirty="0" sz="2100" spc="0">
                <a:latin typeface="Times New Roman"/>
                <a:cs typeface="Times New Roman"/>
              </a:rPr>
              <a:t>Since </a:t>
            </a:r>
            <a:r>
              <a:rPr dirty="0" sz="2100" spc="10">
                <a:latin typeface="Times New Roman"/>
                <a:cs typeface="Times New Roman"/>
              </a:rPr>
              <a:t>we </a:t>
            </a:r>
            <a:r>
              <a:rPr dirty="0" sz="2100" spc="5">
                <a:latin typeface="Times New Roman"/>
                <a:cs typeface="Times New Roman"/>
              </a:rPr>
              <a:t>do </a:t>
            </a:r>
            <a:r>
              <a:rPr dirty="0" sz="2100" spc="0">
                <a:latin typeface="Times New Roman"/>
                <a:cs typeface="Times New Roman"/>
              </a:rPr>
              <a:t>not want to waste </a:t>
            </a:r>
            <a:r>
              <a:rPr dirty="0" sz="2100">
                <a:latin typeface="Times New Roman"/>
                <a:cs typeface="Times New Roman"/>
              </a:rPr>
              <a:t>resources, </a:t>
            </a:r>
            <a:r>
              <a:rPr dirty="0" sz="2100" spc="10" i="1">
                <a:latin typeface="Times New Roman"/>
                <a:cs typeface="Times New Roman"/>
              </a:rPr>
              <a:t>G</a:t>
            </a:r>
            <a:r>
              <a:rPr dirty="0" sz="2100" spc="10">
                <a:latin typeface="Times New Roman"/>
                <a:cs typeface="Times New Roman"/>
              </a:rPr>
              <a:t>’ </a:t>
            </a:r>
            <a:r>
              <a:rPr dirty="0" sz="2100" spc="0">
                <a:latin typeface="Times New Roman"/>
                <a:cs typeface="Times New Roman"/>
              </a:rPr>
              <a:t>must </a:t>
            </a:r>
            <a:r>
              <a:rPr dirty="0" sz="2100" spc="5">
                <a:latin typeface="Times New Roman"/>
                <a:cs typeface="Times New Roman"/>
              </a:rPr>
              <a:t>be an</a:t>
            </a:r>
            <a:r>
              <a:rPr dirty="0" sz="2100" spc="-254">
                <a:latin typeface="Times New Roman"/>
                <a:cs typeface="Times New Roman"/>
              </a:rPr>
              <a:t> </a:t>
            </a:r>
            <a:r>
              <a:rPr dirty="0" sz="2100" b="1">
                <a:latin typeface="Times New Roman"/>
                <a:cs typeface="Times New Roman"/>
              </a:rPr>
              <a:t>acyclic  </a:t>
            </a:r>
            <a:r>
              <a:rPr dirty="0" sz="2100" spc="0" b="1">
                <a:latin typeface="Times New Roman"/>
                <a:cs typeface="Times New Roman"/>
              </a:rPr>
              <a:t>subgraph </a:t>
            </a:r>
            <a:r>
              <a:rPr dirty="0" sz="2100" spc="0">
                <a:latin typeface="Times New Roman"/>
                <a:cs typeface="Times New Roman"/>
              </a:rPr>
              <a:t>(without </a:t>
            </a:r>
            <a:r>
              <a:rPr dirty="0" sz="2100">
                <a:latin typeface="Times New Roman"/>
                <a:cs typeface="Times New Roman"/>
              </a:rPr>
              <a:t>cycles) </a:t>
            </a:r>
            <a:r>
              <a:rPr dirty="0" sz="2100" spc="0">
                <a:latin typeface="Times New Roman"/>
                <a:cs typeface="Times New Roman"/>
              </a:rPr>
              <a:t>of</a:t>
            </a:r>
            <a:r>
              <a:rPr dirty="0" sz="2100" spc="-40">
                <a:latin typeface="Times New Roman"/>
                <a:cs typeface="Times New Roman"/>
              </a:rPr>
              <a:t> </a:t>
            </a:r>
            <a:r>
              <a:rPr dirty="0" sz="2100" spc="15" i="1">
                <a:latin typeface="Times New Roman"/>
                <a:cs typeface="Times New Roman"/>
              </a:rPr>
              <a:t>G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6900" y="5135029"/>
            <a:ext cx="5757329" cy="1659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0767" y="5262033"/>
            <a:ext cx="5262029" cy="1185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0779" y="5153609"/>
            <a:ext cx="5653405" cy="1558290"/>
          </a:xfrm>
          <a:custGeom>
            <a:avLst/>
            <a:gdLst/>
            <a:ahLst/>
            <a:cxnLst/>
            <a:rect l="l" t="t" r="r" b="b"/>
            <a:pathLst>
              <a:path w="5653405" h="1558290">
                <a:moveTo>
                  <a:pt x="5393226" y="0"/>
                </a:moveTo>
                <a:lnTo>
                  <a:pt x="259717" y="0"/>
                </a:lnTo>
                <a:lnTo>
                  <a:pt x="213032" y="4184"/>
                </a:lnTo>
                <a:lnTo>
                  <a:pt x="169093" y="16247"/>
                </a:lnTo>
                <a:lnTo>
                  <a:pt x="128632" y="35456"/>
                </a:lnTo>
                <a:lnTo>
                  <a:pt x="92384" y="61078"/>
                </a:lnTo>
                <a:lnTo>
                  <a:pt x="61082" y="92379"/>
                </a:lnTo>
                <a:lnTo>
                  <a:pt x="35458" y="128627"/>
                </a:lnTo>
                <a:lnTo>
                  <a:pt x="16248" y="169088"/>
                </a:lnTo>
                <a:lnTo>
                  <a:pt x="4184" y="213028"/>
                </a:lnTo>
                <a:lnTo>
                  <a:pt x="0" y="259715"/>
                </a:lnTo>
                <a:lnTo>
                  <a:pt x="0" y="1298547"/>
                </a:lnTo>
                <a:lnTo>
                  <a:pt x="4184" y="1345231"/>
                </a:lnTo>
                <a:lnTo>
                  <a:pt x="16248" y="1389170"/>
                </a:lnTo>
                <a:lnTo>
                  <a:pt x="35458" y="1429631"/>
                </a:lnTo>
                <a:lnTo>
                  <a:pt x="61082" y="1465879"/>
                </a:lnTo>
                <a:lnTo>
                  <a:pt x="92384" y="1497182"/>
                </a:lnTo>
                <a:lnTo>
                  <a:pt x="128632" y="1522805"/>
                </a:lnTo>
                <a:lnTo>
                  <a:pt x="169093" y="1542015"/>
                </a:lnTo>
                <a:lnTo>
                  <a:pt x="213032" y="1554080"/>
                </a:lnTo>
                <a:lnTo>
                  <a:pt x="259717" y="1558264"/>
                </a:lnTo>
                <a:lnTo>
                  <a:pt x="5393226" y="1558264"/>
                </a:lnTo>
                <a:lnTo>
                  <a:pt x="5439909" y="1554080"/>
                </a:lnTo>
                <a:lnTo>
                  <a:pt x="5483848" y="1542015"/>
                </a:lnTo>
                <a:lnTo>
                  <a:pt x="5524308" y="1522805"/>
                </a:lnTo>
                <a:lnTo>
                  <a:pt x="5560556" y="1497182"/>
                </a:lnTo>
                <a:lnTo>
                  <a:pt x="5591858" y="1465879"/>
                </a:lnTo>
                <a:lnTo>
                  <a:pt x="5617482" y="1429631"/>
                </a:lnTo>
                <a:lnTo>
                  <a:pt x="5636692" y="1389170"/>
                </a:lnTo>
                <a:lnTo>
                  <a:pt x="5648757" y="1345231"/>
                </a:lnTo>
                <a:lnTo>
                  <a:pt x="5652941" y="1298547"/>
                </a:lnTo>
                <a:lnTo>
                  <a:pt x="5652941" y="259715"/>
                </a:lnTo>
                <a:lnTo>
                  <a:pt x="5648757" y="213028"/>
                </a:lnTo>
                <a:lnTo>
                  <a:pt x="5636692" y="169088"/>
                </a:lnTo>
                <a:lnTo>
                  <a:pt x="5617482" y="128627"/>
                </a:lnTo>
                <a:lnTo>
                  <a:pt x="5591858" y="92379"/>
                </a:lnTo>
                <a:lnTo>
                  <a:pt x="5560556" y="61078"/>
                </a:lnTo>
                <a:lnTo>
                  <a:pt x="5524308" y="35456"/>
                </a:lnTo>
                <a:lnTo>
                  <a:pt x="5483848" y="16247"/>
                </a:lnTo>
                <a:lnTo>
                  <a:pt x="5439909" y="4184"/>
                </a:lnTo>
                <a:lnTo>
                  <a:pt x="5393226" y="0"/>
                </a:lnTo>
                <a:close/>
              </a:path>
            </a:pathLst>
          </a:custGeom>
          <a:solidFill>
            <a:srgbClr val="C9CD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0779" y="5153609"/>
            <a:ext cx="5653405" cy="1558290"/>
          </a:xfrm>
          <a:custGeom>
            <a:avLst/>
            <a:gdLst/>
            <a:ahLst/>
            <a:cxnLst/>
            <a:rect l="l" t="t" r="r" b="b"/>
            <a:pathLst>
              <a:path w="5653405" h="1558290">
                <a:moveTo>
                  <a:pt x="0" y="259717"/>
                </a:moveTo>
                <a:lnTo>
                  <a:pt x="4184" y="213033"/>
                </a:lnTo>
                <a:lnTo>
                  <a:pt x="16248" y="169093"/>
                </a:lnTo>
                <a:lnTo>
                  <a:pt x="35459" y="128633"/>
                </a:lnTo>
                <a:lnTo>
                  <a:pt x="61082" y="92384"/>
                </a:lnTo>
                <a:lnTo>
                  <a:pt x="92384" y="61082"/>
                </a:lnTo>
                <a:lnTo>
                  <a:pt x="128633" y="35459"/>
                </a:lnTo>
                <a:lnTo>
                  <a:pt x="169093" y="16248"/>
                </a:lnTo>
                <a:lnTo>
                  <a:pt x="213033" y="4184"/>
                </a:lnTo>
                <a:lnTo>
                  <a:pt x="259717" y="0"/>
                </a:lnTo>
                <a:lnTo>
                  <a:pt x="5393227" y="0"/>
                </a:lnTo>
                <a:lnTo>
                  <a:pt x="5439909" y="4184"/>
                </a:lnTo>
                <a:lnTo>
                  <a:pt x="5483848" y="16248"/>
                </a:lnTo>
                <a:lnTo>
                  <a:pt x="5524308" y="35459"/>
                </a:lnTo>
                <a:lnTo>
                  <a:pt x="5560556" y="61082"/>
                </a:lnTo>
                <a:lnTo>
                  <a:pt x="5591860" y="92384"/>
                </a:lnTo>
                <a:lnTo>
                  <a:pt x="5617484" y="128633"/>
                </a:lnTo>
                <a:lnTo>
                  <a:pt x="5636695" y="169093"/>
                </a:lnTo>
                <a:lnTo>
                  <a:pt x="5648760" y="213033"/>
                </a:lnTo>
                <a:lnTo>
                  <a:pt x="5652944" y="259717"/>
                </a:lnTo>
                <a:lnTo>
                  <a:pt x="5652944" y="1298556"/>
                </a:lnTo>
                <a:lnTo>
                  <a:pt x="5648760" y="1345241"/>
                </a:lnTo>
                <a:lnTo>
                  <a:pt x="5636695" y="1389181"/>
                </a:lnTo>
                <a:lnTo>
                  <a:pt x="5617484" y="1429642"/>
                </a:lnTo>
                <a:lnTo>
                  <a:pt x="5591860" y="1465890"/>
                </a:lnTo>
                <a:lnTo>
                  <a:pt x="5560556" y="1497192"/>
                </a:lnTo>
                <a:lnTo>
                  <a:pt x="5524308" y="1522815"/>
                </a:lnTo>
                <a:lnTo>
                  <a:pt x="5483848" y="1542026"/>
                </a:lnTo>
                <a:lnTo>
                  <a:pt x="5439909" y="1554089"/>
                </a:lnTo>
                <a:lnTo>
                  <a:pt x="5393227" y="1558274"/>
                </a:lnTo>
                <a:lnTo>
                  <a:pt x="259717" y="1558274"/>
                </a:lnTo>
                <a:lnTo>
                  <a:pt x="213033" y="1554089"/>
                </a:lnTo>
                <a:lnTo>
                  <a:pt x="169093" y="1542026"/>
                </a:lnTo>
                <a:lnTo>
                  <a:pt x="128633" y="1522815"/>
                </a:lnTo>
                <a:lnTo>
                  <a:pt x="92384" y="1497192"/>
                </a:lnTo>
                <a:lnTo>
                  <a:pt x="61082" y="1465890"/>
                </a:lnTo>
                <a:lnTo>
                  <a:pt x="35459" y="1429642"/>
                </a:lnTo>
                <a:lnTo>
                  <a:pt x="16248" y="1389181"/>
                </a:lnTo>
                <a:lnTo>
                  <a:pt x="4184" y="1345241"/>
                </a:lnTo>
                <a:lnTo>
                  <a:pt x="0" y="1298556"/>
                </a:lnTo>
                <a:lnTo>
                  <a:pt x="0" y="259717"/>
                </a:lnTo>
                <a:close/>
              </a:path>
            </a:pathLst>
          </a:custGeom>
          <a:ln w="10611">
            <a:solidFill>
              <a:srgbClr val="A5AB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11175" y="5320957"/>
            <a:ext cx="4840605" cy="908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34870">
              <a:lnSpc>
                <a:spcPct val="100000"/>
              </a:lnSpc>
              <a:spcBef>
                <a:spcPts val="100"/>
              </a:spcBef>
            </a:pPr>
            <a:r>
              <a:rPr dirty="0" sz="1900" b="1">
                <a:latin typeface="Garamond"/>
                <a:cs typeface="Garamond"/>
              </a:rPr>
              <a:t>Definition</a:t>
            </a:r>
            <a:endParaRPr sz="1900">
              <a:latin typeface="Garamond"/>
              <a:cs typeface="Garamond"/>
            </a:endParaRPr>
          </a:p>
          <a:p>
            <a:pPr marL="12700" marR="5080">
              <a:lnSpc>
                <a:spcPct val="100899"/>
              </a:lnSpc>
              <a:spcBef>
                <a:spcPts val="65"/>
              </a:spcBef>
            </a:pPr>
            <a:r>
              <a:rPr dirty="0" sz="1900">
                <a:latin typeface="Times New Roman"/>
                <a:cs typeface="Times New Roman"/>
              </a:rPr>
              <a:t>A </a:t>
            </a:r>
            <a:r>
              <a:rPr dirty="0" u="sng" sz="1900" spc="-2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tree</a:t>
            </a:r>
            <a:r>
              <a:rPr dirty="0" sz="1900" spc="-20" i="1">
                <a:latin typeface="Times New Roman"/>
                <a:cs typeface="Times New Roman"/>
              </a:rPr>
              <a:t> </a:t>
            </a:r>
            <a:r>
              <a:rPr dirty="0" sz="1900" i="1">
                <a:latin typeface="Times New Roman"/>
                <a:cs typeface="Times New Roman"/>
              </a:rPr>
              <a:t>G</a:t>
            </a:r>
            <a:r>
              <a:rPr dirty="0" baseline="-20000" sz="1875" i="1">
                <a:latin typeface="Times New Roman"/>
                <a:cs typeface="Times New Roman"/>
              </a:rPr>
              <a:t>T </a:t>
            </a:r>
            <a:r>
              <a:rPr dirty="0" sz="1900">
                <a:latin typeface="Times New Roman"/>
                <a:cs typeface="Times New Roman"/>
              </a:rPr>
              <a:t>= (</a:t>
            </a:r>
            <a:r>
              <a:rPr dirty="0" sz="1900" i="1">
                <a:latin typeface="Times New Roman"/>
                <a:cs typeface="Times New Roman"/>
              </a:rPr>
              <a:t>N’</a:t>
            </a:r>
            <a:r>
              <a:rPr dirty="0" sz="1900">
                <a:latin typeface="Times New Roman"/>
                <a:cs typeface="Times New Roman"/>
              </a:rPr>
              <a:t>, </a:t>
            </a:r>
            <a:r>
              <a:rPr dirty="0" sz="1900" i="1">
                <a:latin typeface="Times New Roman"/>
                <a:cs typeface="Times New Roman"/>
              </a:rPr>
              <a:t>T</a:t>
            </a:r>
            <a:r>
              <a:rPr dirty="0" sz="1900">
                <a:latin typeface="Times New Roman"/>
                <a:cs typeface="Times New Roman"/>
              </a:rPr>
              <a:t>) of </a:t>
            </a:r>
            <a:r>
              <a:rPr dirty="0" sz="1900" i="1">
                <a:latin typeface="Times New Roman"/>
                <a:cs typeface="Times New Roman"/>
              </a:rPr>
              <a:t>G </a:t>
            </a:r>
            <a:r>
              <a:rPr dirty="0" sz="1900">
                <a:latin typeface="Times New Roman"/>
                <a:cs typeface="Times New Roman"/>
              </a:rPr>
              <a:t>is a subgraph of </a:t>
            </a:r>
            <a:r>
              <a:rPr dirty="0" sz="1900" i="1">
                <a:latin typeface="Times New Roman"/>
                <a:cs typeface="Times New Roman"/>
              </a:rPr>
              <a:t>G </a:t>
            </a:r>
            <a:r>
              <a:rPr dirty="0" sz="1900">
                <a:latin typeface="Times New Roman"/>
                <a:cs typeface="Times New Roman"/>
              </a:rPr>
              <a:t>that is  both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connected</a:t>
            </a:r>
            <a:r>
              <a:rPr dirty="0" sz="1900">
                <a:latin typeface="Times New Roman"/>
                <a:cs typeface="Times New Roman"/>
              </a:rPr>
              <a:t> and</a:t>
            </a:r>
            <a:r>
              <a:rPr dirty="0" sz="1900" spc="-5">
                <a:latin typeface="Times New Roman"/>
                <a:cs typeface="Times New Roman"/>
              </a:rPr>
              <a:t>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acyclic</a:t>
            </a:r>
            <a:r>
              <a:rPr dirty="0" sz="1900">
                <a:latin typeface="Times New Roman"/>
                <a:cs typeface="Times New Roman"/>
              </a:rPr>
              <a:t>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682570" y="6074834"/>
            <a:ext cx="563029" cy="563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712200" y="6091766"/>
            <a:ext cx="499532" cy="6011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733383" y="6094133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38"/>
                </a:lnTo>
                <a:lnTo>
                  <a:pt x="39148" y="101062"/>
                </a:lnTo>
                <a:lnTo>
                  <a:pt x="18013" y="139999"/>
                </a:lnTo>
                <a:lnTo>
                  <a:pt x="4657" y="183026"/>
                </a:lnTo>
                <a:lnTo>
                  <a:pt x="0" y="229222"/>
                </a:lnTo>
                <a:lnTo>
                  <a:pt x="4657" y="275419"/>
                </a:lnTo>
                <a:lnTo>
                  <a:pt x="18013" y="318447"/>
                </a:lnTo>
                <a:lnTo>
                  <a:pt x="39148" y="357384"/>
                </a:lnTo>
                <a:lnTo>
                  <a:pt x="67138" y="391309"/>
                </a:lnTo>
                <a:lnTo>
                  <a:pt x="101062" y="419300"/>
                </a:lnTo>
                <a:lnTo>
                  <a:pt x="139999" y="440434"/>
                </a:lnTo>
                <a:lnTo>
                  <a:pt x="183026" y="453791"/>
                </a:lnTo>
                <a:lnTo>
                  <a:pt x="229222" y="458448"/>
                </a:lnTo>
                <a:lnTo>
                  <a:pt x="275417" y="453791"/>
                </a:lnTo>
                <a:lnTo>
                  <a:pt x="318444" y="440434"/>
                </a:lnTo>
                <a:lnTo>
                  <a:pt x="357381" y="419300"/>
                </a:lnTo>
                <a:lnTo>
                  <a:pt x="391306" y="391309"/>
                </a:lnTo>
                <a:lnTo>
                  <a:pt x="419296" y="357384"/>
                </a:lnTo>
                <a:lnTo>
                  <a:pt x="440430" y="318447"/>
                </a:lnTo>
                <a:lnTo>
                  <a:pt x="453787" y="275419"/>
                </a:lnTo>
                <a:lnTo>
                  <a:pt x="458444" y="229222"/>
                </a:lnTo>
                <a:lnTo>
                  <a:pt x="453787" y="183026"/>
                </a:lnTo>
                <a:lnTo>
                  <a:pt x="440430" y="139999"/>
                </a:lnTo>
                <a:lnTo>
                  <a:pt x="419296" y="101062"/>
                </a:lnTo>
                <a:lnTo>
                  <a:pt x="391306" y="67138"/>
                </a:lnTo>
                <a:lnTo>
                  <a:pt x="357381" y="39148"/>
                </a:lnTo>
                <a:lnTo>
                  <a:pt x="318444" y="18013"/>
                </a:lnTo>
                <a:lnTo>
                  <a:pt x="275417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733383" y="6094133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112000" y="6074834"/>
            <a:ext cx="558800" cy="5630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141629" y="6091766"/>
            <a:ext cx="499532" cy="6011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61809" y="6094133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38"/>
                </a:lnTo>
                <a:lnTo>
                  <a:pt x="39148" y="101062"/>
                </a:lnTo>
                <a:lnTo>
                  <a:pt x="18013" y="139999"/>
                </a:lnTo>
                <a:lnTo>
                  <a:pt x="4657" y="183026"/>
                </a:lnTo>
                <a:lnTo>
                  <a:pt x="0" y="229222"/>
                </a:lnTo>
                <a:lnTo>
                  <a:pt x="4657" y="275419"/>
                </a:lnTo>
                <a:lnTo>
                  <a:pt x="18013" y="318447"/>
                </a:lnTo>
                <a:lnTo>
                  <a:pt x="39148" y="357384"/>
                </a:lnTo>
                <a:lnTo>
                  <a:pt x="67138" y="391309"/>
                </a:lnTo>
                <a:lnTo>
                  <a:pt x="101062" y="419300"/>
                </a:lnTo>
                <a:lnTo>
                  <a:pt x="139999" y="440434"/>
                </a:lnTo>
                <a:lnTo>
                  <a:pt x="183026" y="453791"/>
                </a:lnTo>
                <a:lnTo>
                  <a:pt x="229222" y="458448"/>
                </a:lnTo>
                <a:lnTo>
                  <a:pt x="275422" y="453791"/>
                </a:lnTo>
                <a:lnTo>
                  <a:pt x="318452" y="440434"/>
                </a:lnTo>
                <a:lnTo>
                  <a:pt x="357391" y="419300"/>
                </a:lnTo>
                <a:lnTo>
                  <a:pt x="391317" y="391309"/>
                </a:lnTo>
                <a:lnTo>
                  <a:pt x="419308" y="357384"/>
                </a:lnTo>
                <a:lnTo>
                  <a:pt x="440443" y="318447"/>
                </a:lnTo>
                <a:lnTo>
                  <a:pt x="453800" y="275419"/>
                </a:lnTo>
                <a:lnTo>
                  <a:pt x="458457" y="229222"/>
                </a:lnTo>
                <a:lnTo>
                  <a:pt x="453800" y="183026"/>
                </a:lnTo>
                <a:lnTo>
                  <a:pt x="440443" y="139999"/>
                </a:lnTo>
                <a:lnTo>
                  <a:pt x="419308" y="101062"/>
                </a:lnTo>
                <a:lnTo>
                  <a:pt x="391317" y="67138"/>
                </a:lnTo>
                <a:lnTo>
                  <a:pt x="357391" y="39148"/>
                </a:lnTo>
                <a:lnTo>
                  <a:pt x="318452" y="18013"/>
                </a:lnTo>
                <a:lnTo>
                  <a:pt x="275422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161809" y="6094133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098370" y="4906429"/>
            <a:ext cx="5588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128000" y="4919133"/>
            <a:ext cx="499532" cy="6053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148663" y="4924374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40"/>
                </a:lnTo>
                <a:lnTo>
                  <a:pt x="39148" y="101066"/>
                </a:lnTo>
                <a:lnTo>
                  <a:pt x="18013" y="140004"/>
                </a:lnTo>
                <a:lnTo>
                  <a:pt x="4657" y="183035"/>
                </a:lnTo>
                <a:lnTo>
                  <a:pt x="0" y="229235"/>
                </a:lnTo>
                <a:lnTo>
                  <a:pt x="4657" y="275430"/>
                </a:lnTo>
                <a:lnTo>
                  <a:pt x="18013" y="318457"/>
                </a:lnTo>
                <a:lnTo>
                  <a:pt x="39148" y="357394"/>
                </a:lnTo>
                <a:lnTo>
                  <a:pt x="67138" y="391318"/>
                </a:lnTo>
                <a:lnTo>
                  <a:pt x="101062" y="419309"/>
                </a:lnTo>
                <a:lnTo>
                  <a:pt x="139999" y="440443"/>
                </a:lnTo>
                <a:lnTo>
                  <a:pt x="183026" y="453800"/>
                </a:lnTo>
                <a:lnTo>
                  <a:pt x="229222" y="458457"/>
                </a:lnTo>
                <a:lnTo>
                  <a:pt x="275417" y="453800"/>
                </a:lnTo>
                <a:lnTo>
                  <a:pt x="318444" y="440443"/>
                </a:lnTo>
                <a:lnTo>
                  <a:pt x="357381" y="419309"/>
                </a:lnTo>
                <a:lnTo>
                  <a:pt x="391306" y="391318"/>
                </a:lnTo>
                <a:lnTo>
                  <a:pt x="419296" y="357394"/>
                </a:lnTo>
                <a:lnTo>
                  <a:pt x="440430" y="318457"/>
                </a:lnTo>
                <a:lnTo>
                  <a:pt x="453787" y="275430"/>
                </a:lnTo>
                <a:lnTo>
                  <a:pt x="458444" y="229235"/>
                </a:lnTo>
                <a:lnTo>
                  <a:pt x="453787" y="183035"/>
                </a:lnTo>
                <a:lnTo>
                  <a:pt x="440430" y="140004"/>
                </a:lnTo>
                <a:lnTo>
                  <a:pt x="419296" y="101066"/>
                </a:lnTo>
                <a:lnTo>
                  <a:pt x="391306" y="67140"/>
                </a:lnTo>
                <a:lnTo>
                  <a:pt x="357381" y="39148"/>
                </a:lnTo>
                <a:lnTo>
                  <a:pt x="318444" y="18013"/>
                </a:lnTo>
                <a:lnTo>
                  <a:pt x="275417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148663" y="4924374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8307908" y="4978438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2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564970" y="6299200"/>
            <a:ext cx="1214967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620266" y="6323355"/>
            <a:ext cx="1113155" cy="0"/>
          </a:xfrm>
          <a:custGeom>
            <a:avLst/>
            <a:gdLst/>
            <a:ahLst/>
            <a:cxnLst/>
            <a:rect l="l" t="t" r="r" b="b"/>
            <a:pathLst>
              <a:path w="1113154" h="0">
                <a:moveTo>
                  <a:pt x="1113116" y="0"/>
                </a:moveTo>
                <a:lnTo>
                  <a:pt x="0" y="1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497229" y="5291670"/>
            <a:ext cx="774700" cy="952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553121" y="5315685"/>
            <a:ext cx="662940" cy="845819"/>
          </a:xfrm>
          <a:custGeom>
            <a:avLst/>
            <a:gdLst/>
            <a:ahLst/>
            <a:cxnLst/>
            <a:rect l="l" t="t" r="r" b="b"/>
            <a:pathLst>
              <a:path w="662940" h="845820">
                <a:moveTo>
                  <a:pt x="0" y="845579"/>
                </a:moveTo>
                <a:lnTo>
                  <a:pt x="662676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743700" y="5452538"/>
            <a:ext cx="541867" cy="7916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798466" y="5478257"/>
            <a:ext cx="430530" cy="683260"/>
          </a:xfrm>
          <a:custGeom>
            <a:avLst/>
            <a:gdLst/>
            <a:ahLst/>
            <a:cxnLst/>
            <a:rect l="l" t="t" r="r" b="b"/>
            <a:pathLst>
              <a:path w="430529" h="683260">
                <a:moveTo>
                  <a:pt x="430487" y="683007"/>
                </a:moveTo>
                <a:lnTo>
                  <a:pt x="0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519329" y="4999566"/>
            <a:ext cx="558800" cy="5630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548970" y="5016503"/>
            <a:ext cx="499532" cy="6053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569240" y="5019814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38"/>
                </a:lnTo>
                <a:lnTo>
                  <a:pt x="39148" y="101062"/>
                </a:lnTo>
                <a:lnTo>
                  <a:pt x="18013" y="139999"/>
                </a:lnTo>
                <a:lnTo>
                  <a:pt x="4657" y="183026"/>
                </a:lnTo>
                <a:lnTo>
                  <a:pt x="0" y="229222"/>
                </a:lnTo>
                <a:lnTo>
                  <a:pt x="4657" y="275417"/>
                </a:lnTo>
                <a:lnTo>
                  <a:pt x="18013" y="318444"/>
                </a:lnTo>
                <a:lnTo>
                  <a:pt x="39148" y="357381"/>
                </a:lnTo>
                <a:lnTo>
                  <a:pt x="67138" y="391306"/>
                </a:lnTo>
                <a:lnTo>
                  <a:pt x="101062" y="419296"/>
                </a:lnTo>
                <a:lnTo>
                  <a:pt x="139999" y="440430"/>
                </a:lnTo>
                <a:lnTo>
                  <a:pt x="183026" y="453787"/>
                </a:lnTo>
                <a:lnTo>
                  <a:pt x="229222" y="458444"/>
                </a:lnTo>
                <a:lnTo>
                  <a:pt x="275417" y="453787"/>
                </a:lnTo>
                <a:lnTo>
                  <a:pt x="318444" y="440430"/>
                </a:lnTo>
                <a:lnTo>
                  <a:pt x="357381" y="419296"/>
                </a:lnTo>
                <a:lnTo>
                  <a:pt x="391306" y="391306"/>
                </a:lnTo>
                <a:lnTo>
                  <a:pt x="419296" y="357381"/>
                </a:lnTo>
                <a:lnTo>
                  <a:pt x="440430" y="318444"/>
                </a:lnTo>
                <a:lnTo>
                  <a:pt x="453787" y="275417"/>
                </a:lnTo>
                <a:lnTo>
                  <a:pt x="458444" y="229222"/>
                </a:lnTo>
                <a:lnTo>
                  <a:pt x="453787" y="183026"/>
                </a:lnTo>
                <a:lnTo>
                  <a:pt x="440430" y="139999"/>
                </a:lnTo>
                <a:lnTo>
                  <a:pt x="419296" y="101062"/>
                </a:lnTo>
                <a:lnTo>
                  <a:pt x="391306" y="67138"/>
                </a:lnTo>
                <a:lnTo>
                  <a:pt x="357381" y="39148"/>
                </a:lnTo>
                <a:lnTo>
                  <a:pt x="318444" y="18013"/>
                </a:lnTo>
                <a:lnTo>
                  <a:pt x="275417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569240" y="5019814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6728485" y="5073879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1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08367" y="6148197"/>
            <a:ext cx="2265680" cy="1005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4790">
              <a:lnSpc>
                <a:spcPct val="100000"/>
              </a:lnSpc>
              <a:spcBef>
                <a:spcPts val="100"/>
              </a:spcBef>
              <a:tabLst>
                <a:tab pos="1796414" algn="l"/>
              </a:tabLst>
            </a:pPr>
            <a:r>
              <a:rPr dirty="0" sz="1900">
                <a:latin typeface="Garamond"/>
                <a:cs typeface="Garamond"/>
              </a:rPr>
              <a:t>5	3</a:t>
            </a:r>
            <a:endParaRPr sz="19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100" i="1">
                <a:latin typeface="Times New Roman"/>
                <a:cs typeface="Times New Roman"/>
              </a:rPr>
              <a:t>T</a:t>
            </a:r>
            <a:r>
              <a:rPr dirty="0" sz="2100">
                <a:latin typeface="Times New Roman"/>
                <a:cs typeface="Times New Roman"/>
              </a:rPr>
              <a:t>={[1,5],[2,5],[3,5]}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83370" y="5185833"/>
            <a:ext cx="732367" cy="681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733800" y="4576233"/>
            <a:ext cx="728132" cy="6815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15729" y="3488270"/>
            <a:ext cx="732367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67075" y="3510038"/>
            <a:ext cx="628015" cy="578485"/>
          </a:xfrm>
          <a:custGeom>
            <a:avLst/>
            <a:gdLst/>
            <a:ahLst/>
            <a:cxnLst/>
            <a:rect l="l" t="t" r="r" b="b"/>
            <a:pathLst>
              <a:path w="628014" h="578485">
                <a:moveTo>
                  <a:pt x="313753" y="0"/>
                </a:moveTo>
                <a:lnTo>
                  <a:pt x="262861" y="3785"/>
                </a:lnTo>
                <a:lnTo>
                  <a:pt x="214584" y="14744"/>
                </a:lnTo>
                <a:lnTo>
                  <a:pt x="169566" y="32282"/>
                </a:lnTo>
                <a:lnTo>
                  <a:pt x="128455" y="55803"/>
                </a:lnTo>
                <a:lnTo>
                  <a:pt x="91897" y="84712"/>
                </a:lnTo>
                <a:lnTo>
                  <a:pt x="60536" y="118412"/>
                </a:lnTo>
                <a:lnTo>
                  <a:pt x="35021" y="156310"/>
                </a:lnTo>
                <a:lnTo>
                  <a:pt x="15995" y="197809"/>
                </a:lnTo>
                <a:lnTo>
                  <a:pt x="4106" y="242314"/>
                </a:lnTo>
                <a:lnTo>
                  <a:pt x="0" y="289229"/>
                </a:lnTo>
                <a:lnTo>
                  <a:pt x="4106" y="336145"/>
                </a:lnTo>
                <a:lnTo>
                  <a:pt x="15995" y="380650"/>
                </a:lnTo>
                <a:lnTo>
                  <a:pt x="35021" y="422149"/>
                </a:lnTo>
                <a:lnTo>
                  <a:pt x="60536" y="460046"/>
                </a:lnTo>
                <a:lnTo>
                  <a:pt x="91897" y="493747"/>
                </a:lnTo>
                <a:lnTo>
                  <a:pt x="128455" y="522656"/>
                </a:lnTo>
                <a:lnTo>
                  <a:pt x="169566" y="546176"/>
                </a:lnTo>
                <a:lnTo>
                  <a:pt x="214584" y="563714"/>
                </a:lnTo>
                <a:lnTo>
                  <a:pt x="262861" y="574674"/>
                </a:lnTo>
                <a:lnTo>
                  <a:pt x="313753" y="578459"/>
                </a:lnTo>
                <a:lnTo>
                  <a:pt x="364648" y="574674"/>
                </a:lnTo>
                <a:lnTo>
                  <a:pt x="412929" y="563714"/>
                </a:lnTo>
                <a:lnTo>
                  <a:pt x="457948" y="546176"/>
                </a:lnTo>
                <a:lnTo>
                  <a:pt x="499061" y="522656"/>
                </a:lnTo>
                <a:lnTo>
                  <a:pt x="535620" y="493747"/>
                </a:lnTo>
                <a:lnTo>
                  <a:pt x="566981" y="460046"/>
                </a:lnTo>
                <a:lnTo>
                  <a:pt x="592498" y="422149"/>
                </a:lnTo>
                <a:lnTo>
                  <a:pt x="611523" y="380650"/>
                </a:lnTo>
                <a:lnTo>
                  <a:pt x="623413" y="336145"/>
                </a:lnTo>
                <a:lnTo>
                  <a:pt x="627519" y="289229"/>
                </a:lnTo>
                <a:lnTo>
                  <a:pt x="623413" y="242314"/>
                </a:lnTo>
                <a:lnTo>
                  <a:pt x="611523" y="197809"/>
                </a:lnTo>
                <a:lnTo>
                  <a:pt x="592498" y="156310"/>
                </a:lnTo>
                <a:lnTo>
                  <a:pt x="566981" y="118412"/>
                </a:lnTo>
                <a:lnTo>
                  <a:pt x="535620" y="84712"/>
                </a:lnTo>
                <a:lnTo>
                  <a:pt x="499061" y="55803"/>
                </a:lnTo>
                <a:lnTo>
                  <a:pt x="457948" y="32282"/>
                </a:lnTo>
                <a:lnTo>
                  <a:pt x="412929" y="14744"/>
                </a:lnTo>
                <a:lnTo>
                  <a:pt x="364648" y="3785"/>
                </a:lnTo>
                <a:lnTo>
                  <a:pt x="313753" y="0"/>
                </a:lnTo>
                <a:close/>
              </a:path>
            </a:pathLst>
          </a:custGeom>
          <a:solidFill>
            <a:srgbClr val="DD8047">
              <a:alpha val="729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67075" y="3510038"/>
            <a:ext cx="628015" cy="578485"/>
          </a:xfrm>
          <a:custGeom>
            <a:avLst/>
            <a:gdLst/>
            <a:ahLst/>
            <a:cxnLst/>
            <a:rect l="l" t="t" r="r" b="b"/>
            <a:pathLst>
              <a:path w="628014" h="578485">
                <a:moveTo>
                  <a:pt x="0" y="289233"/>
                </a:moveTo>
                <a:lnTo>
                  <a:pt x="4106" y="242318"/>
                </a:lnTo>
                <a:lnTo>
                  <a:pt x="15995" y="197813"/>
                </a:lnTo>
                <a:lnTo>
                  <a:pt x="35021" y="156314"/>
                </a:lnTo>
                <a:lnTo>
                  <a:pt x="60537" y="118416"/>
                </a:lnTo>
                <a:lnTo>
                  <a:pt x="91898" y="84714"/>
                </a:lnTo>
                <a:lnTo>
                  <a:pt x="128458" y="55805"/>
                </a:lnTo>
                <a:lnTo>
                  <a:pt x="169570" y="32283"/>
                </a:lnTo>
                <a:lnTo>
                  <a:pt x="214589" y="14745"/>
                </a:lnTo>
                <a:lnTo>
                  <a:pt x="262868" y="3785"/>
                </a:lnTo>
                <a:lnTo>
                  <a:pt x="313762" y="0"/>
                </a:lnTo>
                <a:lnTo>
                  <a:pt x="364656" y="3785"/>
                </a:lnTo>
                <a:lnTo>
                  <a:pt x="412935" y="14745"/>
                </a:lnTo>
                <a:lnTo>
                  <a:pt x="457954" y="32283"/>
                </a:lnTo>
                <a:lnTo>
                  <a:pt x="499066" y="55805"/>
                </a:lnTo>
                <a:lnTo>
                  <a:pt x="535626" y="84714"/>
                </a:lnTo>
                <a:lnTo>
                  <a:pt x="566987" y="118416"/>
                </a:lnTo>
                <a:lnTo>
                  <a:pt x="592503" y="156314"/>
                </a:lnTo>
                <a:lnTo>
                  <a:pt x="611529" y="197813"/>
                </a:lnTo>
                <a:lnTo>
                  <a:pt x="623418" y="242318"/>
                </a:lnTo>
                <a:lnTo>
                  <a:pt x="627525" y="289233"/>
                </a:lnTo>
                <a:lnTo>
                  <a:pt x="623418" y="336148"/>
                </a:lnTo>
                <a:lnTo>
                  <a:pt x="611529" y="380654"/>
                </a:lnTo>
                <a:lnTo>
                  <a:pt x="592503" y="422153"/>
                </a:lnTo>
                <a:lnTo>
                  <a:pt x="566987" y="460051"/>
                </a:lnTo>
                <a:lnTo>
                  <a:pt x="535626" y="493753"/>
                </a:lnTo>
                <a:lnTo>
                  <a:pt x="499066" y="522662"/>
                </a:lnTo>
                <a:lnTo>
                  <a:pt x="457954" y="546184"/>
                </a:lnTo>
                <a:lnTo>
                  <a:pt x="412935" y="563722"/>
                </a:lnTo>
                <a:lnTo>
                  <a:pt x="364656" y="574682"/>
                </a:lnTo>
                <a:lnTo>
                  <a:pt x="313762" y="578468"/>
                </a:lnTo>
                <a:lnTo>
                  <a:pt x="262868" y="574682"/>
                </a:lnTo>
                <a:lnTo>
                  <a:pt x="214589" y="563722"/>
                </a:lnTo>
                <a:lnTo>
                  <a:pt x="169570" y="546184"/>
                </a:lnTo>
                <a:lnTo>
                  <a:pt x="128458" y="522662"/>
                </a:lnTo>
                <a:lnTo>
                  <a:pt x="91898" y="493753"/>
                </a:lnTo>
                <a:lnTo>
                  <a:pt x="60537" y="460051"/>
                </a:lnTo>
                <a:lnTo>
                  <a:pt x="35021" y="422153"/>
                </a:lnTo>
                <a:lnTo>
                  <a:pt x="15995" y="380654"/>
                </a:lnTo>
                <a:lnTo>
                  <a:pt x="4106" y="336148"/>
                </a:lnTo>
                <a:lnTo>
                  <a:pt x="0" y="289233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29392" y="523591"/>
            <a:ext cx="2894965" cy="6096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0"/>
              <a:t>Spanning</a:t>
            </a:r>
            <a:r>
              <a:rPr dirty="0" spc="-75"/>
              <a:t> </a:t>
            </a:r>
            <a:r>
              <a:rPr dirty="0" spc="0"/>
              <a:t>trees</a:t>
            </a:r>
          </a:p>
        </p:txBody>
      </p:sp>
      <p:sp>
        <p:nvSpPr>
          <p:cNvPr id="8" name="object 8"/>
          <p:cNvSpPr/>
          <p:nvPr/>
        </p:nvSpPr>
        <p:spPr>
          <a:xfrm>
            <a:off x="512232" y="1790700"/>
            <a:ext cx="9393767" cy="1663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41867" y="1943103"/>
            <a:ext cx="9304870" cy="11387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63222" y="1810829"/>
            <a:ext cx="9291955" cy="1558290"/>
          </a:xfrm>
          <a:custGeom>
            <a:avLst/>
            <a:gdLst/>
            <a:ahLst/>
            <a:cxnLst/>
            <a:rect l="l" t="t" r="r" b="b"/>
            <a:pathLst>
              <a:path w="9291955" h="1558289">
                <a:moveTo>
                  <a:pt x="9031856" y="0"/>
                </a:moveTo>
                <a:lnTo>
                  <a:pt x="259714" y="0"/>
                </a:lnTo>
                <a:lnTo>
                  <a:pt x="213030" y="4184"/>
                </a:lnTo>
                <a:lnTo>
                  <a:pt x="169092" y="16248"/>
                </a:lnTo>
                <a:lnTo>
                  <a:pt x="128631" y="35459"/>
                </a:lnTo>
                <a:lnTo>
                  <a:pt x="92384" y="61082"/>
                </a:lnTo>
                <a:lnTo>
                  <a:pt x="61081" y="92385"/>
                </a:lnTo>
                <a:lnTo>
                  <a:pt x="35458" y="128633"/>
                </a:lnTo>
                <a:lnTo>
                  <a:pt x="16248" y="169093"/>
                </a:lnTo>
                <a:lnTo>
                  <a:pt x="4184" y="213031"/>
                </a:lnTo>
                <a:lnTo>
                  <a:pt x="0" y="259715"/>
                </a:lnTo>
                <a:lnTo>
                  <a:pt x="0" y="1298549"/>
                </a:lnTo>
                <a:lnTo>
                  <a:pt x="4184" y="1345236"/>
                </a:lnTo>
                <a:lnTo>
                  <a:pt x="16248" y="1389176"/>
                </a:lnTo>
                <a:lnTo>
                  <a:pt x="35458" y="1429637"/>
                </a:lnTo>
                <a:lnTo>
                  <a:pt x="61081" y="1465884"/>
                </a:lnTo>
                <a:lnTo>
                  <a:pt x="92384" y="1497186"/>
                </a:lnTo>
                <a:lnTo>
                  <a:pt x="128631" y="1522808"/>
                </a:lnTo>
                <a:lnTo>
                  <a:pt x="169092" y="1542017"/>
                </a:lnTo>
                <a:lnTo>
                  <a:pt x="213030" y="1554080"/>
                </a:lnTo>
                <a:lnTo>
                  <a:pt x="259714" y="1558264"/>
                </a:lnTo>
                <a:lnTo>
                  <a:pt x="9031856" y="1558264"/>
                </a:lnTo>
                <a:lnTo>
                  <a:pt x="9078543" y="1554080"/>
                </a:lnTo>
                <a:lnTo>
                  <a:pt x="9122483" y="1542017"/>
                </a:lnTo>
                <a:lnTo>
                  <a:pt x="9162943" y="1522808"/>
                </a:lnTo>
                <a:lnTo>
                  <a:pt x="9199191" y="1497186"/>
                </a:lnTo>
                <a:lnTo>
                  <a:pt x="9230492" y="1465884"/>
                </a:lnTo>
                <a:lnTo>
                  <a:pt x="9256114" y="1429637"/>
                </a:lnTo>
                <a:lnTo>
                  <a:pt x="9275324" y="1389176"/>
                </a:lnTo>
                <a:lnTo>
                  <a:pt x="9287387" y="1345236"/>
                </a:lnTo>
                <a:lnTo>
                  <a:pt x="9291571" y="1298549"/>
                </a:lnTo>
                <a:lnTo>
                  <a:pt x="9291571" y="259715"/>
                </a:lnTo>
                <a:lnTo>
                  <a:pt x="9287387" y="213031"/>
                </a:lnTo>
                <a:lnTo>
                  <a:pt x="9275324" y="169093"/>
                </a:lnTo>
                <a:lnTo>
                  <a:pt x="9256114" y="128633"/>
                </a:lnTo>
                <a:lnTo>
                  <a:pt x="9230492" y="92385"/>
                </a:lnTo>
                <a:lnTo>
                  <a:pt x="9199191" y="61082"/>
                </a:lnTo>
                <a:lnTo>
                  <a:pt x="9162943" y="35459"/>
                </a:lnTo>
                <a:lnTo>
                  <a:pt x="9122483" y="16248"/>
                </a:lnTo>
                <a:lnTo>
                  <a:pt x="9078543" y="4184"/>
                </a:lnTo>
                <a:lnTo>
                  <a:pt x="9031856" y="0"/>
                </a:lnTo>
                <a:close/>
              </a:path>
            </a:pathLst>
          </a:custGeom>
          <a:solidFill>
            <a:srgbClr val="C9CD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63222" y="1810829"/>
            <a:ext cx="9291955" cy="1558290"/>
          </a:xfrm>
          <a:custGeom>
            <a:avLst/>
            <a:gdLst/>
            <a:ahLst/>
            <a:cxnLst/>
            <a:rect l="l" t="t" r="r" b="b"/>
            <a:pathLst>
              <a:path w="9291955" h="1558289">
                <a:moveTo>
                  <a:pt x="0" y="259715"/>
                </a:moveTo>
                <a:lnTo>
                  <a:pt x="4184" y="213031"/>
                </a:lnTo>
                <a:lnTo>
                  <a:pt x="16248" y="169092"/>
                </a:lnTo>
                <a:lnTo>
                  <a:pt x="35458" y="128632"/>
                </a:lnTo>
                <a:lnTo>
                  <a:pt x="61081" y="92384"/>
                </a:lnTo>
                <a:lnTo>
                  <a:pt x="92384" y="61081"/>
                </a:lnTo>
                <a:lnTo>
                  <a:pt x="128632" y="35458"/>
                </a:lnTo>
                <a:lnTo>
                  <a:pt x="169092" y="16248"/>
                </a:lnTo>
                <a:lnTo>
                  <a:pt x="213031" y="4184"/>
                </a:lnTo>
                <a:lnTo>
                  <a:pt x="259715" y="0"/>
                </a:lnTo>
                <a:lnTo>
                  <a:pt x="9031864" y="0"/>
                </a:lnTo>
                <a:lnTo>
                  <a:pt x="9078549" y="4184"/>
                </a:lnTo>
                <a:lnTo>
                  <a:pt x="9122489" y="16248"/>
                </a:lnTo>
                <a:lnTo>
                  <a:pt x="9162949" y="35458"/>
                </a:lnTo>
                <a:lnTo>
                  <a:pt x="9199198" y="61081"/>
                </a:lnTo>
                <a:lnTo>
                  <a:pt x="9230500" y="92384"/>
                </a:lnTo>
                <a:lnTo>
                  <a:pt x="9256123" y="128632"/>
                </a:lnTo>
                <a:lnTo>
                  <a:pt x="9275333" y="169092"/>
                </a:lnTo>
                <a:lnTo>
                  <a:pt x="9287397" y="213031"/>
                </a:lnTo>
                <a:lnTo>
                  <a:pt x="9291581" y="259715"/>
                </a:lnTo>
                <a:lnTo>
                  <a:pt x="9291581" y="1298556"/>
                </a:lnTo>
                <a:lnTo>
                  <a:pt x="9287397" y="1345241"/>
                </a:lnTo>
                <a:lnTo>
                  <a:pt x="9275333" y="1389181"/>
                </a:lnTo>
                <a:lnTo>
                  <a:pt x="9256123" y="1429642"/>
                </a:lnTo>
                <a:lnTo>
                  <a:pt x="9230500" y="1465890"/>
                </a:lnTo>
                <a:lnTo>
                  <a:pt x="9199198" y="1497192"/>
                </a:lnTo>
                <a:lnTo>
                  <a:pt x="9162949" y="1522815"/>
                </a:lnTo>
                <a:lnTo>
                  <a:pt x="9122489" y="1542026"/>
                </a:lnTo>
                <a:lnTo>
                  <a:pt x="9078549" y="1554089"/>
                </a:lnTo>
                <a:lnTo>
                  <a:pt x="9031864" y="1558274"/>
                </a:lnTo>
                <a:lnTo>
                  <a:pt x="259715" y="1558274"/>
                </a:lnTo>
                <a:lnTo>
                  <a:pt x="213031" y="1554089"/>
                </a:lnTo>
                <a:lnTo>
                  <a:pt x="169092" y="1542026"/>
                </a:lnTo>
                <a:lnTo>
                  <a:pt x="128632" y="1522815"/>
                </a:lnTo>
                <a:lnTo>
                  <a:pt x="92384" y="1497192"/>
                </a:lnTo>
                <a:lnTo>
                  <a:pt x="61081" y="1465890"/>
                </a:lnTo>
                <a:lnTo>
                  <a:pt x="35458" y="1429642"/>
                </a:lnTo>
                <a:lnTo>
                  <a:pt x="16248" y="1389181"/>
                </a:lnTo>
                <a:lnTo>
                  <a:pt x="4184" y="1345241"/>
                </a:lnTo>
                <a:lnTo>
                  <a:pt x="0" y="1298556"/>
                </a:lnTo>
                <a:lnTo>
                  <a:pt x="0" y="259715"/>
                </a:lnTo>
                <a:close/>
              </a:path>
            </a:pathLst>
          </a:custGeom>
          <a:ln w="10611">
            <a:solidFill>
              <a:srgbClr val="A5AB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23618" y="2002434"/>
            <a:ext cx="894461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6510">
              <a:lnSpc>
                <a:spcPct val="100000"/>
              </a:lnSpc>
              <a:spcBef>
                <a:spcPts val="100"/>
              </a:spcBef>
            </a:pPr>
            <a:r>
              <a:rPr dirty="0" sz="1900" b="1">
                <a:latin typeface="Garamond"/>
                <a:cs typeface="Garamond"/>
              </a:rPr>
              <a:t>Definition</a:t>
            </a:r>
            <a:endParaRPr sz="19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900" i="1">
                <a:latin typeface="Garamond"/>
                <a:cs typeface="Garamond"/>
              </a:rPr>
              <a:t>G</a:t>
            </a:r>
            <a:r>
              <a:rPr dirty="0" baseline="-20000" sz="1875" i="1">
                <a:latin typeface="Garamond"/>
                <a:cs typeface="Garamond"/>
              </a:rPr>
              <a:t>T </a:t>
            </a:r>
            <a:r>
              <a:rPr dirty="0" sz="1900">
                <a:latin typeface="Garamond"/>
                <a:cs typeface="Garamond"/>
              </a:rPr>
              <a:t>= (</a:t>
            </a:r>
            <a:r>
              <a:rPr dirty="0" sz="1900" i="1">
                <a:latin typeface="Garamond"/>
                <a:cs typeface="Garamond"/>
              </a:rPr>
              <a:t>N’</a:t>
            </a:r>
            <a:r>
              <a:rPr dirty="0" sz="1900">
                <a:latin typeface="Garamond"/>
                <a:cs typeface="Garamond"/>
              </a:rPr>
              <a:t>, </a:t>
            </a:r>
            <a:r>
              <a:rPr dirty="0" sz="1900" i="1">
                <a:latin typeface="Garamond"/>
                <a:cs typeface="Garamond"/>
              </a:rPr>
              <a:t>T</a:t>
            </a:r>
            <a:r>
              <a:rPr dirty="0" sz="1900">
                <a:latin typeface="Garamond"/>
                <a:cs typeface="Garamond"/>
              </a:rPr>
              <a:t>) is a </a:t>
            </a:r>
            <a:r>
              <a:rPr dirty="0" u="sng" sz="1900" i="1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spanning </a:t>
            </a:r>
            <a:r>
              <a:rPr dirty="0" u="sng" sz="1900" spc="5" i="1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tree</a:t>
            </a:r>
            <a:r>
              <a:rPr dirty="0" sz="1900" spc="5" i="1">
                <a:latin typeface="Garamond"/>
                <a:cs typeface="Garamond"/>
              </a:rPr>
              <a:t> </a:t>
            </a:r>
            <a:r>
              <a:rPr dirty="0" sz="1900" spc="-5">
                <a:latin typeface="Garamond"/>
                <a:cs typeface="Garamond"/>
              </a:rPr>
              <a:t>of </a:t>
            </a:r>
            <a:r>
              <a:rPr dirty="0" sz="1900" i="1">
                <a:latin typeface="Garamond"/>
                <a:cs typeface="Garamond"/>
              </a:rPr>
              <a:t>G </a:t>
            </a:r>
            <a:r>
              <a:rPr dirty="0" sz="1900">
                <a:latin typeface="Garamond"/>
                <a:cs typeface="Garamond"/>
              </a:rPr>
              <a:t>= (</a:t>
            </a:r>
            <a:r>
              <a:rPr dirty="0" sz="1900" i="1">
                <a:latin typeface="Garamond"/>
                <a:cs typeface="Garamond"/>
              </a:rPr>
              <a:t>N</a:t>
            </a:r>
            <a:r>
              <a:rPr dirty="0" sz="1900">
                <a:latin typeface="Garamond"/>
                <a:cs typeface="Garamond"/>
              </a:rPr>
              <a:t>, </a:t>
            </a:r>
            <a:r>
              <a:rPr dirty="0" sz="1900" i="1">
                <a:latin typeface="Garamond"/>
                <a:cs typeface="Garamond"/>
              </a:rPr>
              <a:t>E</a:t>
            </a:r>
            <a:r>
              <a:rPr dirty="0" sz="1900">
                <a:latin typeface="Garamond"/>
                <a:cs typeface="Garamond"/>
              </a:rPr>
              <a:t>) if it </a:t>
            </a:r>
            <a:r>
              <a:rPr dirty="0" sz="1900" spc="-5">
                <a:latin typeface="Garamond"/>
                <a:cs typeface="Garamond"/>
              </a:rPr>
              <a:t>contains </a:t>
            </a:r>
            <a:r>
              <a:rPr dirty="0" sz="1900">
                <a:latin typeface="Garamond"/>
                <a:cs typeface="Garamond"/>
              </a:rPr>
              <a:t>all </a:t>
            </a:r>
            <a:r>
              <a:rPr dirty="0" sz="1900" spc="-5">
                <a:latin typeface="Garamond"/>
                <a:cs typeface="Garamond"/>
              </a:rPr>
              <a:t>the nodes of</a:t>
            </a:r>
            <a:r>
              <a:rPr dirty="0" sz="1900" spc="-80">
                <a:latin typeface="Garamond"/>
                <a:cs typeface="Garamond"/>
              </a:rPr>
              <a:t> </a:t>
            </a:r>
            <a:r>
              <a:rPr dirty="0" sz="1900" i="1">
                <a:latin typeface="Garamond"/>
                <a:cs typeface="Garamond"/>
              </a:rPr>
              <a:t>G </a:t>
            </a:r>
            <a:r>
              <a:rPr dirty="0" sz="1900">
                <a:latin typeface="Garamond"/>
                <a:cs typeface="Garamond"/>
              </a:rPr>
              <a:t>(namely </a:t>
            </a:r>
            <a:r>
              <a:rPr dirty="0" sz="1900" i="1">
                <a:latin typeface="Garamond"/>
                <a:cs typeface="Garamond"/>
              </a:rPr>
              <a:t>N’ </a:t>
            </a:r>
            <a:r>
              <a:rPr dirty="0" sz="1900">
                <a:latin typeface="Garamond"/>
                <a:cs typeface="Garamond"/>
              </a:rPr>
              <a:t>= </a:t>
            </a:r>
            <a:r>
              <a:rPr dirty="0" sz="1900" i="1">
                <a:latin typeface="Garamond"/>
                <a:cs typeface="Garamond"/>
              </a:rPr>
              <a:t>N </a:t>
            </a:r>
            <a:r>
              <a:rPr dirty="0" sz="1900">
                <a:latin typeface="Garamond"/>
                <a:cs typeface="Garamond"/>
              </a:rPr>
              <a:t>).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6967" y="5905500"/>
            <a:ext cx="9046629" cy="1320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19667" y="5888565"/>
            <a:ext cx="5287429" cy="11387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57723" y="5924981"/>
            <a:ext cx="8944610" cy="1219200"/>
          </a:xfrm>
          <a:custGeom>
            <a:avLst/>
            <a:gdLst/>
            <a:ahLst/>
            <a:cxnLst/>
            <a:rect l="l" t="t" r="r" b="b"/>
            <a:pathLst>
              <a:path w="8944610" h="1219200">
                <a:moveTo>
                  <a:pt x="8741075" y="0"/>
                </a:moveTo>
                <a:lnTo>
                  <a:pt x="203182" y="0"/>
                </a:lnTo>
                <a:lnTo>
                  <a:pt x="156594" y="5366"/>
                </a:lnTo>
                <a:lnTo>
                  <a:pt x="113827" y="20652"/>
                </a:lnTo>
                <a:lnTo>
                  <a:pt x="76102" y="44637"/>
                </a:lnTo>
                <a:lnTo>
                  <a:pt x="44636" y="76104"/>
                </a:lnTo>
                <a:lnTo>
                  <a:pt x="20651" y="113830"/>
                </a:lnTo>
                <a:lnTo>
                  <a:pt x="5366" y="156598"/>
                </a:lnTo>
                <a:lnTo>
                  <a:pt x="0" y="203187"/>
                </a:lnTo>
                <a:lnTo>
                  <a:pt x="0" y="1015875"/>
                </a:lnTo>
                <a:lnTo>
                  <a:pt x="5366" y="1062463"/>
                </a:lnTo>
                <a:lnTo>
                  <a:pt x="20651" y="1105230"/>
                </a:lnTo>
                <a:lnTo>
                  <a:pt x="44636" y="1142956"/>
                </a:lnTo>
                <a:lnTo>
                  <a:pt x="76102" y="1174422"/>
                </a:lnTo>
                <a:lnTo>
                  <a:pt x="113827" y="1198407"/>
                </a:lnTo>
                <a:lnTo>
                  <a:pt x="156594" y="1213692"/>
                </a:lnTo>
                <a:lnTo>
                  <a:pt x="203182" y="1219059"/>
                </a:lnTo>
                <a:lnTo>
                  <a:pt x="8741075" y="1219059"/>
                </a:lnTo>
                <a:lnTo>
                  <a:pt x="8787664" y="1213692"/>
                </a:lnTo>
                <a:lnTo>
                  <a:pt x="8830432" y="1198407"/>
                </a:lnTo>
                <a:lnTo>
                  <a:pt x="8868159" y="1174422"/>
                </a:lnTo>
                <a:lnTo>
                  <a:pt x="8899625" y="1142956"/>
                </a:lnTo>
                <a:lnTo>
                  <a:pt x="8923611" y="1105230"/>
                </a:lnTo>
                <a:lnTo>
                  <a:pt x="8938896" y="1062463"/>
                </a:lnTo>
                <a:lnTo>
                  <a:pt x="8944263" y="1015875"/>
                </a:lnTo>
                <a:lnTo>
                  <a:pt x="8944263" y="203187"/>
                </a:lnTo>
                <a:lnTo>
                  <a:pt x="8938896" y="156598"/>
                </a:lnTo>
                <a:lnTo>
                  <a:pt x="8923611" y="113830"/>
                </a:lnTo>
                <a:lnTo>
                  <a:pt x="8899625" y="76104"/>
                </a:lnTo>
                <a:lnTo>
                  <a:pt x="8868159" y="44637"/>
                </a:lnTo>
                <a:lnTo>
                  <a:pt x="8830432" y="20652"/>
                </a:lnTo>
                <a:lnTo>
                  <a:pt x="8787664" y="5366"/>
                </a:lnTo>
                <a:lnTo>
                  <a:pt x="8741075" y="0"/>
                </a:lnTo>
                <a:close/>
              </a:path>
            </a:pathLst>
          </a:custGeom>
          <a:solidFill>
            <a:srgbClr val="C9CD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57723" y="5924981"/>
            <a:ext cx="8944610" cy="1219200"/>
          </a:xfrm>
          <a:custGeom>
            <a:avLst/>
            <a:gdLst/>
            <a:ahLst/>
            <a:cxnLst/>
            <a:rect l="l" t="t" r="r" b="b"/>
            <a:pathLst>
              <a:path w="8944610" h="1219200">
                <a:moveTo>
                  <a:pt x="0" y="203183"/>
                </a:moveTo>
                <a:lnTo>
                  <a:pt x="5366" y="156595"/>
                </a:lnTo>
                <a:lnTo>
                  <a:pt x="20651" y="113828"/>
                </a:lnTo>
                <a:lnTo>
                  <a:pt x="44636" y="76102"/>
                </a:lnTo>
                <a:lnTo>
                  <a:pt x="76102" y="44637"/>
                </a:lnTo>
                <a:lnTo>
                  <a:pt x="113828" y="20651"/>
                </a:lnTo>
                <a:lnTo>
                  <a:pt x="156594" y="5366"/>
                </a:lnTo>
                <a:lnTo>
                  <a:pt x="203182" y="0"/>
                </a:lnTo>
                <a:lnTo>
                  <a:pt x="8741077" y="0"/>
                </a:lnTo>
                <a:lnTo>
                  <a:pt x="8787668" y="5366"/>
                </a:lnTo>
                <a:lnTo>
                  <a:pt x="8830437" y="20651"/>
                </a:lnTo>
                <a:lnTo>
                  <a:pt x="8868164" y="44637"/>
                </a:lnTo>
                <a:lnTo>
                  <a:pt x="8899631" y="76102"/>
                </a:lnTo>
                <a:lnTo>
                  <a:pt x="8923617" y="113828"/>
                </a:lnTo>
                <a:lnTo>
                  <a:pt x="8938903" y="156595"/>
                </a:lnTo>
                <a:lnTo>
                  <a:pt x="8944269" y="203183"/>
                </a:lnTo>
                <a:lnTo>
                  <a:pt x="8944269" y="1015877"/>
                </a:lnTo>
                <a:lnTo>
                  <a:pt x="8938903" y="1062464"/>
                </a:lnTo>
                <a:lnTo>
                  <a:pt x="8923617" y="1105230"/>
                </a:lnTo>
                <a:lnTo>
                  <a:pt x="8899631" y="1142955"/>
                </a:lnTo>
                <a:lnTo>
                  <a:pt x="8868164" y="1174420"/>
                </a:lnTo>
                <a:lnTo>
                  <a:pt x="8830437" y="1198406"/>
                </a:lnTo>
                <a:lnTo>
                  <a:pt x="8787668" y="1213691"/>
                </a:lnTo>
                <a:lnTo>
                  <a:pt x="8741077" y="1219058"/>
                </a:lnTo>
                <a:lnTo>
                  <a:pt x="203182" y="1219058"/>
                </a:lnTo>
                <a:lnTo>
                  <a:pt x="156594" y="1213691"/>
                </a:lnTo>
                <a:lnTo>
                  <a:pt x="113828" y="1198406"/>
                </a:lnTo>
                <a:lnTo>
                  <a:pt x="76102" y="1174420"/>
                </a:lnTo>
                <a:lnTo>
                  <a:pt x="44636" y="1142955"/>
                </a:lnTo>
                <a:lnTo>
                  <a:pt x="20651" y="1105230"/>
                </a:lnTo>
                <a:lnTo>
                  <a:pt x="5366" y="1062464"/>
                </a:lnTo>
                <a:lnTo>
                  <a:pt x="0" y="1015877"/>
                </a:lnTo>
                <a:lnTo>
                  <a:pt x="0" y="203183"/>
                </a:lnTo>
                <a:close/>
              </a:path>
            </a:pathLst>
          </a:custGeom>
          <a:ln w="10611">
            <a:solidFill>
              <a:srgbClr val="A5AB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01560" y="5946978"/>
            <a:ext cx="486410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900" spc="5" b="1">
                <a:latin typeface="Garamond"/>
                <a:cs typeface="Garamond"/>
              </a:rPr>
              <a:t>D</a:t>
            </a:r>
            <a:r>
              <a:rPr dirty="0" sz="1900" spc="0" b="1">
                <a:latin typeface="Garamond"/>
                <a:cs typeface="Garamond"/>
              </a:rPr>
              <a:t>efi</a:t>
            </a:r>
            <a:r>
              <a:rPr dirty="0" sz="1900" spc="5" b="1">
                <a:latin typeface="Garamond"/>
                <a:cs typeface="Garamond"/>
              </a:rPr>
              <a:t>n</a:t>
            </a:r>
            <a:r>
              <a:rPr dirty="0" sz="1900" spc="0" b="1">
                <a:latin typeface="Garamond"/>
                <a:cs typeface="Garamond"/>
              </a:rPr>
              <a:t>i</a:t>
            </a:r>
            <a:r>
              <a:rPr dirty="0" sz="1900" b="1">
                <a:latin typeface="Garamond"/>
                <a:cs typeface="Garamond"/>
              </a:rPr>
              <a:t>t</a:t>
            </a:r>
            <a:r>
              <a:rPr dirty="0" sz="1900" spc="0" b="1">
                <a:latin typeface="Garamond"/>
                <a:cs typeface="Garamond"/>
              </a:rPr>
              <a:t>i</a:t>
            </a:r>
            <a:r>
              <a:rPr dirty="0" sz="1900" b="1">
                <a:latin typeface="Garamond"/>
                <a:cs typeface="Garamond"/>
              </a:rPr>
              <a:t>on</a:t>
            </a:r>
            <a:endParaRPr sz="19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900" spc="5">
                <a:latin typeface="Garamond"/>
                <a:cs typeface="Garamond"/>
              </a:rPr>
              <a:t>The </a:t>
            </a:r>
            <a:r>
              <a:rPr dirty="0" u="sng" sz="1900" spc="0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aramond"/>
                <a:cs typeface="Garamond"/>
              </a:rPr>
              <a:t>leaves</a:t>
            </a:r>
            <a:r>
              <a:rPr dirty="0" sz="1900" spc="0" i="1">
                <a:solidFill>
                  <a:srgbClr val="FF0000"/>
                </a:solidFill>
                <a:latin typeface="Garamond"/>
                <a:cs typeface="Garamond"/>
              </a:rPr>
              <a:t> </a:t>
            </a:r>
            <a:r>
              <a:rPr dirty="0" sz="1900" spc="-5">
                <a:latin typeface="Garamond"/>
                <a:cs typeface="Garamond"/>
              </a:rPr>
              <a:t>of </a:t>
            </a:r>
            <a:r>
              <a:rPr dirty="0" sz="1900">
                <a:latin typeface="Garamond"/>
                <a:cs typeface="Garamond"/>
              </a:rPr>
              <a:t>a tree are </a:t>
            </a:r>
            <a:r>
              <a:rPr dirty="0" sz="1900" spc="-5">
                <a:latin typeface="Garamond"/>
                <a:cs typeface="Garamond"/>
              </a:rPr>
              <a:t>the nodes of </a:t>
            </a:r>
            <a:r>
              <a:rPr dirty="0" sz="1900" spc="0">
                <a:latin typeface="Garamond"/>
                <a:cs typeface="Garamond"/>
              </a:rPr>
              <a:t>degree</a:t>
            </a:r>
            <a:r>
              <a:rPr dirty="0" sz="1900" spc="40">
                <a:latin typeface="Garamond"/>
                <a:cs typeface="Garamond"/>
              </a:rPr>
              <a:t> </a:t>
            </a:r>
            <a:r>
              <a:rPr dirty="0" sz="1900">
                <a:latin typeface="Garamond"/>
                <a:cs typeface="Garamond"/>
              </a:rPr>
              <a:t>1.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89029" y="4627038"/>
            <a:ext cx="563032" cy="5630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418670" y="4643961"/>
            <a:ext cx="499532" cy="6053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440146" y="4647412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40"/>
                </a:lnTo>
                <a:lnTo>
                  <a:pt x="39148" y="101066"/>
                </a:lnTo>
                <a:lnTo>
                  <a:pt x="18013" y="140004"/>
                </a:lnTo>
                <a:lnTo>
                  <a:pt x="4657" y="183035"/>
                </a:lnTo>
                <a:lnTo>
                  <a:pt x="0" y="229235"/>
                </a:lnTo>
                <a:lnTo>
                  <a:pt x="4657" y="275430"/>
                </a:lnTo>
                <a:lnTo>
                  <a:pt x="18013" y="318457"/>
                </a:lnTo>
                <a:lnTo>
                  <a:pt x="39148" y="357394"/>
                </a:lnTo>
                <a:lnTo>
                  <a:pt x="67138" y="391318"/>
                </a:lnTo>
                <a:lnTo>
                  <a:pt x="101062" y="419309"/>
                </a:lnTo>
                <a:lnTo>
                  <a:pt x="139999" y="440443"/>
                </a:lnTo>
                <a:lnTo>
                  <a:pt x="183026" y="453800"/>
                </a:lnTo>
                <a:lnTo>
                  <a:pt x="229222" y="458457"/>
                </a:lnTo>
                <a:lnTo>
                  <a:pt x="275422" y="453800"/>
                </a:lnTo>
                <a:lnTo>
                  <a:pt x="318452" y="440443"/>
                </a:lnTo>
                <a:lnTo>
                  <a:pt x="357391" y="419309"/>
                </a:lnTo>
                <a:lnTo>
                  <a:pt x="391317" y="391318"/>
                </a:lnTo>
                <a:lnTo>
                  <a:pt x="419308" y="357394"/>
                </a:lnTo>
                <a:lnTo>
                  <a:pt x="440443" y="318457"/>
                </a:lnTo>
                <a:lnTo>
                  <a:pt x="453800" y="275430"/>
                </a:lnTo>
                <a:lnTo>
                  <a:pt x="458457" y="229235"/>
                </a:lnTo>
                <a:lnTo>
                  <a:pt x="453800" y="183035"/>
                </a:lnTo>
                <a:lnTo>
                  <a:pt x="440443" y="140004"/>
                </a:lnTo>
                <a:lnTo>
                  <a:pt x="419308" y="101066"/>
                </a:lnTo>
                <a:lnTo>
                  <a:pt x="391317" y="67140"/>
                </a:lnTo>
                <a:lnTo>
                  <a:pt x="357391" y="39148"/>
                </a:lnTo>
                <a:lnTo>
                  <a:pt x="318452" y="18013"/>
                </a:lnTo>
                <a:lnTo>
                  <a:pt x="275422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440146" y="4647412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599391" y="4701489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3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778735" y="4589186"/>
            <a:ext cx="638136" cy="6008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848100" y="4643961"/>
            <a:ext cx="499532" cy="6053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868572" y="4647412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34" y="0"/>
                </a:moveTo>
                <a:lnTo>
                  <a:pt x="183035" y="4657"/>
                </a:lnTo>
                <a:lnTo>
                  <a:pt x="140004" y="18013"/>
                </a:lnTo>
                <a:lnTo>
                  <a:pt x="101066" y="39148"/>
                </a:lnTo>
                <a:lnTo>
                  <a:pt x="67140" y="67140"/>
                </a:lnTo>
                <a:lnTo>
                  <a:pt x="39148" y="101066"/>
                </a:lnTo>
                <a:lnTo>
                  <a:pt x="18013" y="140004"/>
                </a:lnTo>
                <a:lnTo>
                  <a:pt x="4657" y="183035"/>
                </a:lnTo>
                <a:lnTo>
                  <a:pt x="0" y="229235"/>
                </a:lnTo>
                <a:lnTo>
                  <a:pt x="4657" y="275430"/>
                </a:lnTo>
                <a:lnTo>
                  <a:pt x="18013" y="318457"/>
                </a:lnTo>
                <a:lnTo>
                  <a:pt x="39148" y="357394"/>
                </a:lnTo>
                <a:lnTo>
                  <a:pt x="67140" y="391318"/>
                </a:lnTo>
                <a:lnTo>
                  <a:pt x="101066" y="419309"/>
                </a:lnTo>
                <a:lnTo>
                  <a:pt x="140004" y="440443"/>
                </a:lnTo>
                <a:lnTo>
                  <a:pt x="183035" y="453800"/>
                </a:lnTo>
                <a:lnTo>
                  <a:pt x="229234" y="458457"/>
                </a:lnTo>
                <a:lnTo>
                  <a:pt x="275430" y="453800"/>
                </a:lnTo>
                <a:lnTo>
                  <a:pt x="318457" y="440443"/>
                </a:lnTo>
                <a:lnTo>
                  <a:pt x="357394" y="419309"/>
                </a:lnTo>
                <a:lnTo>
                  <a:pt x="391318" y="391318"/>
                </a:lnTo>
                <a:lnTo>
                  <a:pt x="419309" y="357394"/>
                </a:lnTo>
                <a:lnTo>
                  <a:pt x="440443" y="318457"/>
                </a:lnTo>
                <a:lnTo>
                  <a:pt x="453800" y="275430"/>
                </a:lnTo>
                <a:lnTo>
                  <a:pt x="458457" y="229235"/>
                </a:lnTo>
                <a:lnTo>
                  <a:pt x="453800" y="183035"/>
                </a:lnTo>
                <a:lnTo>
                  <a:pt x="440443" y="140004"/>
                </a:lnTo>
                <a:lnTo>
                  <a:pt x="419309" y="101066"/>
                </a:lnTo>
                <a:lnTo>
                  <a:pt x="391318" y="67140"/>
                </a:lnTo>
                <a:lnTo>
                  <a:pt x="357394" y="39148"/>
                </a:lnTo>
                <a:lnTo>
                  <a:pt x="318457" y="18013"/>
                </a:lnTo>
                <a:lnTo>
                  <a:pt x="275430" y="4657"/>
                </a:lnTo>
                <a:lnTo>
                  <a:pt x="229234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868572" y="4647412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027817" y="4701489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5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29144" y="5200272"/>
            <a:ext cx="638136" cy="60785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497670" y="5262033"/>
            <a:ext cx="499532" cy="6053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519591" y="5265585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69" h="458470">
                <a:moveTo>
                  <a:pt x="229222" y="0"/>
                </a:moveTo>
                <a:lnTo>
                  <a:pt x="183023" y="4657"/>
                </a:lnTo>
                <a:lnTo>
                  <a:pt x="139994" y="18013"/>
                </a:lnTo>
                <a:lnTo>
                  <a:pt x="101057" y="39148"/>
                </a:lnTo>
                <a:lnTo>
                  <a:pt x="67133" y="67138"/>
                </a:lnTo>
                <a:lnTo>
                  <a:pt x="39144" y="101062"/>
                </a:lnTo>
                <a:lnTo>
                  <a:pt x="18011" y="139999"/>
                </a:lnTo>
                <a:lnTo>
                  <a:pt x="4656" y="183026"/>
                </a:lnTo>
                <a:lnTo>
                  <a:pt x="0" y="229222"/>
                </a:lnTo>
                <a:lnTo>
                  <a:pt x="4656" y="275421"/>
                </a:lnTo>
                <a:lnTo>
                  <a:pt x="18011" y="318450"/>
                </a:lnTo>
                <a:lnTo>
                  <a:pt x="39144" y="357387"/>
                </a:lnTo>
                <a:lnTo>
                  <a:pt x="67133" y="391310"/>
                </a:lnTo>
                <a:lnTo>
                  <a:pt x="101057" y="419299"/>
                </a:lnTo>
                <a:lnTo>
                  <a:pt x="139994" y="440432"/>
                </a:lnTo>
                <a:lnTo>
                  <a:pt x="183023" y="453788"/>
                </a:lnTo>
                <a:lnTo>
                  <a:pt x="229222" y="458444"/>
                </a:lnTo>
                <a:lnTo>
                  <a:pt x="275417" y="453788"/>
                </a:lnTo>
                <a:lnTo>
                  <a:pt x="318444" y="440432"/>
                </a:lnTo>
                <a:lnTo>
                  <a:pt x="357381" y="419299"/>
                </a:lnTo>
                <a:lnTo>
                  <a:pt x="391306" y="391310"/>
                </a:lnTo>
                <a:lnTo>
                  <a:pt x="419296" y="357387"/>
                </a:lnTo>
                <a:lnTo>
                  <a:pt x="440430" y="318450"/>
                </a:lnTo>
                <a:lnTo>
                  <a:pt x="453787" y="275421"/>
                </a:lnTo>
                <a:lnTo>
                  <a:pt x="458444" y="229222"/>
                </a:lnTo>
                <a:lnTo>
                  <a:pt x="453787" y="183026"/>
                </a:lnTo>
                <a:lnTo>
                  <a:pt x="440430" y="139999"/>
                </a:lnTo>
                <a:lnTo>
                  <a:pt x="419296" y="101062"/>
                </a:lnTo>
                <a:lnTo>
                  <a:pt x="391306" y="67138"/>
                </a:lnTo>
                <a:lnTo>
                  <a:pt x="357381" y="39148"/>
                </a:lnTo>
                <a:lnTo>
                  <a:pt x="318444" y="18013"/>
                </a:lnTo>
                <a:lnTo>
                  <a:pt x="275417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519591" y="5265585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69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678836" y="5319649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4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687229" y="3682996"/>
            <a:ext cx="1223432" cy="2074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734460" y="3706883"/>
            <a:ext cx="1121410" cy="95885"/>
          </a:xfrm>
          <a:custGeom>
            <a:avLst/>
            <a:gdLst/>
            <a:ahLst/>
            <a:cxnLst/>
            <a:rect l="l" t="t" r="r" b="b"/>
            <a:pathLst>
              <a:path w="1121410" h="95885">
                <a:moveTo>
                  <a:pt x="0" y="95433"/>
                </a:moveTo>
                <a:lnTo>
                  <a:pt x="1120979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101170" y="3843870"/>
            <a:ext cx="622300" cy="8889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157178" y="3868972"/>
            <a:ext cx="512445" cy="778510"/>
          </a:xfrm>
          <a:custGeom>
            <a:avLst/>
            <a:gdLst/>
            <a:ahLst/>
            <a:cxnLst/>
            <a:rect l="l" t="t" r="r" b="b"/>
            <a:pathLst>
              <a:path w="512445" h="778510">
                <a:moveTo>
                  <a:pt x="512190" y="778439"/>
                </a:moveTo>
                <a:lnTo>
                  <a:pt x="0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804829" y="3458638"/>
            <a:ext cx="563032" cy="5630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834470" y="3475566"/>
            <a:ext cx="499532" cy="60113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855425" y="3477666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38"/>
                </a:lnTo>
                <a:lnTo>
                  <a:pt x="39148" y="101062"/>
                </a:lnTo>
                <a:lnTo>
                  <a:pt x="18013" y="139999"/>
                </a:lnTo>
                <a:lnTo>
                  <a:pt x="4657" y="183026"/>
                </a:lnTo>
                <a:lnTo>
                  <a:pt x="0" y="229222"/>
                </a:lnTo>
                <a:lnTo>
                  <a:pt x="4657" y="275417"/>
                </a:lnTo>
                <a:lnTo>
                  <a:pt x="18013" y="318444"/>
                </a:lnTo>
                <a:lnTo>
                  <a:pt x="39148" y="357381"/>
                </a:lnTo>
                <a:lnTo>
                  <a:pt x="67138" y="391306"/>
                </a:lnTo>
                <a:lnTo>
                  <a:pt x="101062" y="419296"/>
                </a:lnTo>
                <a:lnTo>
                  <a:pt x="139999" y="440430"/>
                </a:lnTo>
                <a:lnTo>
                  <a:pt x="183026" y="453787"/>
                </a:lnTo>
                <a:lnTo>
                  <a:pt x="229222" y="458444"/>
                </a:lnTo>
                <a:lnTo>
                  <a:pt x="275422" y="453787"/>
                </a:lnTo>
                <a:lnTo>
                  <a:pt x="318452" y="440430"/>
                </a:lnTo>
                <a:lnTo>
                  <a:pt x="357391" y="419296"/>
                </a:lnTo>
                <a:lnTo>
                  <a:pt x="391317" y="391306"/>
                </a:lnTo>
                <a:lnTo>
                  <a:pt x="419308" y="357381"/>
                </a:lnTo>
                <a:lnTo>
                  <a:pt x="440443" y="318444"/>
                </a:lnTo>
                <a:lnTo>
                  <a:pt x="453800" y="275417"/>
                </a:lnTo>
                <a:lnTo>
                  <a:pt x="458457" y="229222"/>
                </a:lnTo>
                <a:lnTo>
                  <a:pt x="453800" y="183026"/>
                </a:lnTo>
                <a:lnTo>
                  <a:pt x="440443" y="139999"/>
                </a:lnTo>
                <a:lnTo>
                  <a:pt x="419308" y="101062"/>
                </a:lnTo>
                <a:lnTo>
                  <a:pt x="391317" y="67138"/>
                </a:lnTo>
                <a:lnTo>
                  <a:pt x="357391" y="39148"/>
                </a:lnTo>
                <a:lnTo>
                  <a:pt x="318452" y="18013"/>
                </a:lnTo>
                <a:lnTo>
                  <a:pt x="275422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855425" y="3477666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5014671" y="3531730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2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203700" y="3843866"/>
            <a:ext cx="774700" cy="9567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259884" y="3868977"/>
            <a:ext cx="662940" cy="845819"/>
          </a:xfrm>
          <a:custGeom>
            <a:avLst/>
            <a:gdLst/>
            <a:ahLst/>
            <a:cxnLst/>
            <a:rect l="l" t="t" r="r" b="b"/>
            <a:pathLst>
              <a:path w="662939" h="845820">
                <a:moveTo>
                  <a:pt x="0" y="845579"/>
                </a:moveTo>
                <a:lnTo>
                  <a:pt x="662676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921000" y="5012270"/>
            <a:ext cx="2633129" cy="5715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978036" y="5038725"/>
            <a:ext cx="2529840" cy="456565"/>
          </a:xfrm>
          <a:custGeom>
            <a:avLst/>
            <a:gdLst/>
            <a:ahLst/>
            <a:cxnLst/>
            <a:rect l="l" t="t" r="r" b="b"/>
            <a:pathLst>
              <a:path w="2529840" h="456564">
                <a:moveTo>
                  <a:pt x="2529255" y="0"/>
                </a:moveTo>
                <a:lnTo>
                  <a:pt x="0" y="456081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225800" y="3551766"/>
            <a:ext cx="558800" cy="56303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255429" y="3568703"/>
            <a:ext cx="499532" cy="60536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276003" y="3573094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38"/>
                </a:lnTo>
                <a:lnTo>
                  <a:pt x="39148" y="101062"/>
                </a:lnTo>
                <a:lnTo>
                  <a:pt x="18013" y="139999"/>
                </a:lnTo>
                <a:lnTo>
                  <a:pt x="4657" y="183026"/>
                </a:lnTo>
                <a:lnTo>
                  <a:pt x="0" y="229222"/>
                </a:lnTo>
                <a:lnTo>
                  <a:pt x="4657" y="275422"/>
                </a:lnTo>
                <a:lnTo>
                  <a:pt x="18013" y="318452"/>
                </a:lnTo>
                <a:lnTo>
                  <a:pt x="39148" y="357391"/>
                </a:lnTo>
                <a:lnTo>
                  <a:pt x="67138" y="391317"/>
                </a:lnTo>
                <a:lnTo>
                  <a:pt x="101062" y="419308"/>
                </a:lnTo>
                <a:lnTo>
                  <a:pt x="139999" y="440443"/>
                </a:lnTo>
                <a:lnTo>
                  <a:pt x="183026" y="453800"/>
                </a:lnTo>
                <a:lnTo>
                  <a:pt x="229222" y="458457"/>
                </a:lnTo>
                <a:lnTo>
                  <a:pt x="275422" y="453800"/>
                </a:lnTo>
                <a:lnTo>
                  <a:pt x="318452" y="440443"/>
                </a:lnTo>
                <a:lnTo>
                  <a:pt x="357391" y="419308"/>
                </a:lnTo>
                <a:lnTo>
                  <a:pt x="391317" y="391317"/>
                </a:lnTo>
                <a:lnTo>
                  <a:pt x="419308" y="357391"/>
                </a:lnTo>
                <a:lnTo>
                  <a:pt x="440443" y="318452"/>
                </a:lnTo>
                <a:lnTo>
                  <a:pt x="453800" y="275422"/>
                </a:lnTo>
                <a:lnTo>
                  <a:pt x="458457" y="229222"/>
                </a:lnTo>
                <a:lnTo>
                  <a:pt x="453800" y="183026"/>
                </a:lnTo>
                <a:lnTo>
                  <a:pt x="440443" y="139999"/>
                </a:lnTo>
                <a:lnTo>
                  <a:pt x="419308" y="101062"/>
                </a:lnTo>
                <a:lnTo>
                  <a:pt x="391317" y="67138"/>
                </a:lnTo>
                <a:lnTo>
                  <a:pt x="357391" y="39148"/>
                </a:lnTo>
                <a:lnTo>
                  <a:pt x="318452" y="18013"/>
                </a:lnTo>
                <a:lnTo>
                  <a:pt x="275422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276003" y="3573094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3435248" y="3627158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1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216679" y="3818166"/>
            <a:ext cx="4057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0" i="1">
                <a:latin typeface="Garamond"/>
                <a:cs typeface="Garamond"/>
              </a:rPr>
              <a:t>n</a:t>
            </a:r>
            <a:r>
              <a:rPr dirty="0" sz="1900" spc="0">
                <a:latin typeface="Garamond"/>
                <a:cs typeface="Garamond"/>
              </a:rPr>
              <a:t>=5</a:t>
            </a:r>
            <a:endParaRPr sz="19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850" y="565984"/>
            <a:ext cx="6503034" cy="6096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0"/>
              <a:t>4.2 Minimum cost spanning</a:t>
            </a:r>
            <a:r>
              <a:rPr dirty="0" spc="-55"/>
              <a:t> </a:t>
            </a:r>
            <a:r>
              <a:rPr dirty="0" spc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9850" y="2199264"/>
            <a:ext cx="5381625" cy="2323465"/>
          </a:xfrm>
          <a:prstGeom prst="rect">
            <a:avLst/>
          </a:prstGeom>
        </p:spPr>
        <p:txBody>
          <a:bodyPr wrap="square" lIns="0" tIns="118745" rIns="0" bIns="0" rtlCol="0" vert="horz">
            <a:spAutoFit/>
          </a:bodyPr>
          <a:lstStyle/>
          <a:p>
            <a:pPr marL="351155" indent="-338455">
              <a:lnSpc>
                <a:spcPct val="100000"/>
              </a:lnSpc>
              <a:spcBef>
                <a:spcPts val="935"/>
              </a:spcBef>
              <a:buClr>
                <a:srgbClr val="DD8047"/>
              </a:buClr>
              <a:buSzPct val="60869"/>
              <a:buFont typeface="Arial"/>
              <a:buChar char="¨"/>
              <a:tabLst>
                <a:tab pos="351790" algn="l"/>
              </a:tabLst>
            </a:pPr>
            <a:r>
              <a:rPr dirty="0" sz="2300" spc="5">
                <a:latin typeface="Garamond"/>
                <a:cs typeface="Garamond"/>
              </a:rPr>
              <a:t>Applications</a:t>
            </a:r>
            <a:endParaRPr sz="2300">
              <a:latin typeface="Garamond"/>
              <a:cs typeface="Garamond"/>
            </a:endParaRPr>
          </a:p>
          <a:p>
            <a:pPr lvl="1" marL="641985" indent="-338455">
              <a:lnSpc>
                <a:spcPct val="100000"/>
              </a:lnSpc>
              <a:spcBef>
                <a:spcPts val="770"/>
              </a:spcBef>
              <a:buClr>
                <a:srgbClr val="DD8047"/>
              </a:buClr>
              <a:buSzPct val="59523"/>
              <a:buFont typeface="Arial"/>
              <a:buChar char="¨"/>
              <a:tabLst>
                <a:tab pos="642620" algn="l"/>
              </a:tabLst>
            </a:pPr>
            <a:r>
              <a:rPr dirty="0" sz="2100">
                <a:latin typeface="Garamond"/>
                <a:cs typeface="Garamond"/>
              </a:rPr>
              <a:t>network </a:t>
            </a:r>
            <a:r>
              <a:rPr dirty="0" sz="2100" spc="0">
                <a:latin typeface="Garamond"/>
                <a:cs typeface="Garamond"/>
              </a:rPr>
              <a:t>design (communication,</a:t>
            </a:r>
            <a:r>
              <a:rPr dirty="0" sz="2100" spc="-15">
                <a:latin typeface="Garamond"/>
                <a:cs typeface="Garamond"/>
              </a:rPr>
              <a:t> </a:t>
            </a:r>
            <a:r>
              <a:rPr dirty="0" sz="2100" spc="0">
                <a:latin typeface="Garamond"/>
                <a:cs typeface="Garamond"/>
              </a:rPr>
              <a:t>electrical,...)</a:t>
            </a:r>
            <a:endParaRPr sz="2100">
              <a:latin typeface="Garamond"/>
              <a:cs typeface="Garamond"/>
            </a:endParaRPr>
          </a:p>
          <a:p>
            <a:pPr lvl="1" marL="641985" indent="-338455">
              <a:lnSpc>
                <a:spcPct val="100000"/>
              </a:lnSpc>
              <a:spcBef>
                <a:spcPts val="1115"/>
              </a:spcBef>
              <a:buClr>
                <a:srgbClr val="DD8047"/>
              </a:buClr>
              <a:buSzPct val="59523"/>
              <a:buFont typeface="Arial"/>
              <a:buChar char="¨"/>
              <a:tabLst>
                <a:tab pos="642620" algn="l"/>
              </a:tabLst>
            </a:pPr>
            <a:r>
              <a:rPr dirty="0" sz="2100" spc="10">
                <a:latin typeface="Garamond"/>
                <a:cs typeface="Garamond"/>
              </a:rPr>
              <a:t>IP </a:t>
            </a:r>
            <a:r>
              <a:rPr dirty="0" sz="2100">
                <a:latin typeface="Garamond"/>
                <a:cs typeface="Garamond"/>
              </a:rPr>
              <a:t>network</a:t>
            </a:r>
            <a:r>
              <a:rPr dirty="0" sz="2100" spc="-30">
                <a:latin typeface="Garamond"/>
                <a:cs typeface="Garamond"/>
              </a:rPr>
              <a:t> </a:t>
            </a:r>
            <a:r>
              <a:rPr dirty="0" sz="2100" spc="0">
                <a:latin typeface="Garamond"/>
                <a:cs typeface="Garamond"/>
              </a:rPr>
              <a:t>protocols</a:t>
            </a:r>
            <a:endParaRPr sz="2100">
              <a:latin typeface="Garamond"/>
              <a:cs typeface="Garamond"/>
            </a:endParaRPr>
          </a:p>
          <a:p>
            <a:pPr lvl="1" marL="641985" indent="-338455">
              <a:lnSpc>
                <a:spcPct val="100000"/>
              </a:lnSpc>
              <a:spcBef>
                <a:spcPts val="1280"/>
              </a:spcBef>
              <a:buClr>
                <a:srgbClr val="DD8047"/>
              </a:buClr>
              <a:buSzPct val="59523"/>
              <a:buFont typeface="Arial"/>
              <a:buChar char="¨"/>
              <a:tabLst>
                <a:tab pos="642620" algn="l"/>
              </a:tabLst>
            </a:pPr>
            <a:r>
              <a:rPr dirty="0" sz="2100" spc="0">
                <a:latin typeface="Garamond"/>
                <a:cs typeface="Garamond"/>
              </a:rPr>
              <a:t>compact </a:t>
            </a:r>
            <a:r>
              <a:rPr dirty="0" sz="2100" spc="10">
                <a:latin typeface="Garamond"/>
                <a:cs typeface="Garamond"/>
              </a:rPr>
              <a:t>memory </a:t>
            </a:r>
            <a:r>
              <a:rPr dirty="0" sz="2100" spc="5">
                <a:latin typeface="Garamond"/>
                <a:cs typeface="Garamond"/>
              </a:rPr>
              <a:t>storage</a:t>
            </a:r>
            <a:r>
              <a:rPr dirty="0" sz="2100" spc="-20">
                <a:latin typeface="Garamond"/>
                <a:cs typeface="Garamond"/>
              </a:rPr>
              <a:t> </a:t>
            </a:r>
            <a:r>
              <a:rPr dirty="0" sz="2100" spc="0">
                <a:latin typeface="Garamond"/>
                <a:cs typeface="Garamond"/>
              </a:rPr>
              <a:t>(DNA)</a:t>
            </a:r>
            <a:endParaRPr sz="2100">
              <a:latin typeface="Garamond"/>
              <a:cs typeface="Garamond"/>
            </a:endParaRPr>
          </a:p>
          <a:p>
            <a:pPr marL="303530">
              <a:lnSpc>
                <a:spcPct val="100000"/>
              </a:lnSpc>
              <a:spcBef>
                <a:spcPts val="1245"/>
              </a:spcBef>
            </a:pPr>
            <a:r>
              <a:rPr dirty="0" sz="1250" spc="705">
                <a:solidFill>
                  <a:srgbClr val="DD8047"/>
                </a:solidFill>
                <a:latin typeface="Arial"/>
                <a:cs typeface="Arial"/>
              </a:rPr>
              <a:t>¨</a:t>
            </a:r>
            <a:r>
              <a:rPr dirty="0" sz="1250" spc="555">
                <a:solidFill>
                  <a:srgbClr val="DD8047"/>
                </a:solidFill>
                <a:latin typeface="Arial"/>
                <a:cs typeface="Arial"/>
              </a:rPr>
              <a:t> </a:t>
            </a:r>
            <a:r>
              <a:rPr dirty="0" sz="2100" spc="25">
                <a:latin typeface="Garamond"/>
                <a:cs typeface="Garamond"/>
              </a:rPr>
              <a:t>…</a:t>
            </a:r>
            <a:endParaRPr sz="21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850" y="627138"/>
            <a:ext cx="455295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/>
              <a:t>Examples of </a:t>
            </a:r>
            <a:r>
              <a:rPr dirty="0" sz="3200" spc="-15"/>
              <a:t>Spanning</a:t>
            </a:r>
            <a:r>
              <a:rPr dirty="0" sz="3200" spc="-65"/>
              <a:t> </a:t>
            </a:r>
            <a:r>
              <a:rPr dirty="0" sz="3200" spc="-5"/>
              <a:t>trees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496729" y="5643038"/>
            <a:ext cx="563032" cy="563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26370" y="5659966"/>
            <a:ext cx="499532" cy="601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47617" y="5662790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35" y="0"/>
                </a:moveTo>
                <a:lnTo>
                  <a:pt x="183035" y="4656"/>
                </a:lnTo>
                <a:lnTo>
                  <a:pt x="140004" y="18011"/>
                </a:lnTo>
                <a:lnTo>
                  <a:pt x="101066" y="39144"/>
                </a:lnTo>
                <a:lnTo>
                  <a:pt x="67140" y="67133"/>
                </a:lnTo>
                <a:lnTo>
                  <a:pt x="39148" y="101057"/>
                </a:lnTo>
                <a:lnTo>
                  <a:pt x="18013" y="139994"/>
                </a:lnTo>
                <a:lnTo>
                  <a:pt x="4657" y="183023"/>
                </a:lnTo>
                <a:lnTo>
                  <a:pt x="0" y="229222"/>
                </a:lnTo>
                <a:lnTo>
                  <a:pt x="4657" y="275417"/>
                </a:lnTo>
                <a:lnTo>
                  <a:pt x="18013" y="318444"/>
                </a:lnTo>
                <a:lnTo>
                  <a:pt x="39148" y="357381"/>
                </a:lnTo>
                <a:lnTo>
                  <a:pt x="67140" y="391306"/>
                </a:lnTo>
                <a:lnTo>
                  <a:pt x="101066" y="419296"/>
                </a:lnTo>
                <a:lnTo>
                  <a:pt x="140004" y="440430"/>
                </a:lnTo>
                <a:lnTo>
                  <a:pt x="183035" y="453787"/>
                </a:lnTo>
                <a:lnTo>
                  <a:pt x="229235" y="458444"/>
                </a:lnTo>
                <a:lnTo>
                  <a:pt x="275430" y="453787"/>
                </a:lnTo>
                <a:lnTo>
                  <a:pt x="318457" y="440430"/>
                </a:lnTo>
                <a:lnTo>
                  <a:pt x="357394" y="419296"/>
                </a:lnTo>
                <a:lnTo>
                  <a:pt x="391318" y="391306"/>
                </a:lnTo>
                <a:lnTo>
                  <a:pt x="419309" y="357381"/>
                </a:lnTo>
                <a:lnTo>
                  <a:pt x="440443" y="318444"/>
                </a:lnTo>
                <a:lnTo>
                  <a:pt x="453800" y="275417"/>
                </a:lnTo>
                <a:lnTo>
                  <a:pt x="458457" y="229222"/>
                </a:lnTo>
                <a:lnTo>
                  <a:pt x="453800" y="183023"/>
                </a:lnTo>
                <a:lnTo>
                  <a:pt x="440443" y="139994"/>
                </a:lnTo>
                <a:lnTo>
                  <a:pt x="419309" y="101057"/>
                </a:lnTo>
                <a:lnTo>
                  <a:pt x="391318" y="67133"/>
                </a:lnTo>
                <a:lnTo>
                  <a:pt x="357394" y="39144"/>
                </a:lnTo>
                <a:lnTo>
                  <a:pt x="318457" y="18011"/>
                </a:lnTo>
                <a:lnTo>
                  <a:pt x="275430" y="4656"/>
                </a:lnTo>
                <a:lnTo>
                  <a:pt x="229235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47617" y="5662790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706863" y="5716854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3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26170" y="5643038"/>
            <a:ext cx="558800" cy="563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55800" y="5659966"/>
            <a:ext cx="499532" cy="6011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76056" y="5662790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69" h="458470">
                <a:moveTo>
                  <a:pt x="229222" y="0"/>
                </a:moveTo>
                <a:lnTo>
                  <a:pt x="183026" y="4656"/>
                </a:lnTo>
                <a:lnTo>
                  <a:pt x="139999" y="18011"/>
                </a:lnTo>
                <a:lnTo>
                  <a:pt x="101062" y="39144"/>
                </a:lnTo>
                <a:lnTo>
                  <a:pt x="67138" y="67133"/>
                </a:lnTo>
                <a:lnTo>
                  <a:pt x="39148" y="101057"/>
                </a:lnTo>
                <a:lnTo>
                  <a:pt x="18013" y="139994"/>
                </a:lnTo>
                <a:lnTo>
                  <a:pt x="4657" y="183023"/>
                </a:lnTo>
                <a:lnTo>
                  <a:pt x="0" y="229222"/>
                </a:lnTo>
                <a:lnTo>
                  <a:pt x="4657" y="275417"/>
                </a:lnTo>
                <a:lnTo>
                  <a:pt x="18013" y="318444"/>
                </a:lnTo>
                <a:lnTo>
                  <a:pt x="39148" y="357381"/>
                </a:lnTo>
                <a:lnTo>
                  <a:pt x="67138" y="391306"/>
                </a:lnTo>
                <a:lnTo>
                  <a:pt x="101062" y="419296"/>
                </a:lnTo>
                <a:lnTo>
                  <a:pt x="139999" y="440430"/>
                </a:lnTo>
                <a:lnTo>
                  <a:pt x="183026" y="453787"/>
                </a:lnTo>
                <a:lnTo>
                  <a:pt x="229222" y="458444"/>
                </a:lnTo>
                <a:lnTo>
                  <a:pt x="275417" y="453787"/>
                </a:lnTo>
                <a:lnTo>
                  <a:pt x="318444" y="440430"/>
                </a:lnTo>
                <a:lnTo>
                  <a:pt x="357381" y="419296"/>
                </a:lnTo>
                <a:lnTo>
                  <a:pt x="391306" y="391306"/>
                </a:lnTo>
                <a:lnTo>
                  <a:pt x="419296" y="357381"/>
                </a:lnTo>
                <a:lnTo>
                  <a:pt x="440430" y="318444"/>
                </a:lnTo>
                <a:lnTo>
                  <a:pt x="453787" y="275417"/>
                </a:lnTo>
                <a:lnTo>
                  <a:pt x="458444" y="229222"/>
                </a:lnTo>
                <a:lnTo>
                  <a:pt x="453787" y="183023"/>
                </a:lnTo>
                <a:lnTo>
                  <a:pt x="440430" y="139994"/>
                </a:lnTo>
                <a:lnTo>
                  <a:pt x="419296" y="101057"/>
                </a:lnTo>
                <a:lnTo>
                  <a:pt x="391306" y="67133"/>
                </a:lnTo>
                <a:lnTo>
                  <a:pt x="357381" y="39144"/>
                </a:lnTo>
                <a:lnTo>
                  <a:pt x="318444" y="18011"/>
                </a:lnTo>
                <a:lnTo>
                  <a:pt x="275417" y="4656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976056" y="5662790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69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135301" y="5716854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5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5732" y="6261100"/>
            <a:ext cx="563032" cy="5630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05367" y="6278034"/>
            <a:ext cx="499532" cy="6011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7058" y="6280949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69" h="458470">
                <a:moveTo>
                  <a:pt x="229226" y="0"/>
                </a:moveTo>
                <a:lnTo>
                  <a:pt x="183029" y="4657"/>
                </a:lnTo>
                <a:lnTo>
                  <a:pt x="140001" y="18013"/>
                </a:lnTo>
                <a:lnTo>
                  <a:pt x="101063" y="39148"/>
                </a:lnTo>
                <a:lnTo>
                  <a:pt x="67139" y="67139"/>
                </a:lnTo>
                <a:lnTo>
                  <a:pt x="39148" y="101063"/>
                </a:lnTo>
                <a:lnTo>
                  <a:pt x="18013" y="140001"/>
                </a:lnTo>
                <a:lnTo>
                  <a:pt x="4657" y="183029"/>
                </a:lnTo>
                <a:lnTo>
                  <a:pt x="0" y="229226"/>
                </a:lnTo>
                <a:lnTo>
                  <a:pt x="4657" y="275423"/>
                </a:lnTo>
                <a:lnTo>
                  <a:pt x="18013" y="318451"/>
                </a:lnTo>
                <a:lnTo>
                  <a:pt x="39148" y="357388"/>
                </a:lnTo>
                <a:lnTo>
                  <a:pt x="67139" y="391313"/>
                </a:lnTo>
                <a:lnTo>
                  <a:pt x="101063" y="419304"/>
                </a:lnTo>
                <a:lnTo>
                  <a:pt x="140001" y="440438"/>
                </a:lnTo>
                <a:lnTo>
                  <a:pt x="183029" y="453795"/>
                </a:lnTo>
                <a:lnTo>
                  <a:pt x="229226" y="458452"/>
                </a:lnTo>
                <a:lnTo>
                  <a:pt x="275422" y="453795"/>
                </a:lnTo>
                <a:lnTo>
                  <a:pt x="318450" y="440438"/>
                </a:lnTo>
                <a:lnTo>
                  <a:pt x="357387" y="419304"/>
                </a:lnTo>
                <a:lnTo>
                  <a:pt x="391312" y="391313"/>
                </a:lnTo>
                <a:lnTo>
                  <a:pt x="419302" y="357388"/>
                </a:lnTo>
                <a:lnTo>
                  <a:pt x="440437" y="318451"/>
                </a:lnTo>
                <a:lnTo>
                  <a:pt x="453793" y="275423"/>
                </a:lnTo>
                <a:lnTo>
                  <a:pt x="458450" y="229226"/>
                </a:lnTo>
                <a:lnTo>
                  <a:pt x="453793" y="183029"/>
                </a:lnTo>
                <a:lnTo>
                  <a:pt x="440437" y="140001"/>
                </a:lnTo>
                <a:lnTo>
                  <a:pt x="419302" y="101063"/>
                </a:lnTo>
                <a:lnTo>
                  <a:pt x="391312" y="67139"/>
                </a:lnTo>
                <a:lnTo>
                  <a:pt x="357387" y="39148"/>
                </a:lnTo>
                <a:lnTo>
                  <a:pt x="318450" y="18013"/>
                </a:lnTo>
                <a:lnTo>
                  <a:pt x="275422" y="4657"/>
                </a:lnTo>
                <a:lnTo>
                  <a:pt x="229226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27058" y="6280949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69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86305" y="6335017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4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08870" y="4859861"/>
            <a:ext cx="622300" cy="8847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64662" y="4884350"/>
            <a:ext cx="512445" cy="778510"/>
          </a:xfrm>
          <a:custGeom>
            <a:avLst/>
            <a:gdLst/>
            <a:ahLst/>
            <a:cxnLst/>
            <a:rect l="l" t="t" r="r" b="b"/>
            <a:pathLst>
              <a:path w="512445" h="778510">
                <a:moveTo>
                  <a:pt x="512190" y="778439"/>
                </a:moveTo>
                <a:lnTo>
                  <a:pt x="0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912529" y="4474629"/>
            <a:ext cx="558799" cy="558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42170" y="4487333"/>
            <a:ext cx="499532" cy="6053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62897" y="4493031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34" y="0"/>
                </a:moveTo>
                <a:lnTo>
                  <a:pt x="183035" y="4657"/>
                </a:lnTo>
                <a:lnTo>
                  <a:pt x="140004" y="18013"/>
                </a:lnTo>
                <a:lnTo>
                  <a:pt x="101066" y="39148"/>
                </a:lnTo>
                <a:lnTo>
                  <a:pt x="67140" y="67138"/>
                </a:lnTo>
                <a:lnTo>
                  <a:pt x="39148" y="101062"/>
                </a:lnTo>
                <a:lnTo>
                  <a:pt x="18013" y="139999"/>
                </a:lnTo>
                <a:lnTo>
                  <a:pt x="4657" y="183026"/>
                </a:lnTo>
                <a:lnTo>
                  <a:pt x="0" y="229222"/>
                </a:lnTo>
                <a:lnTo>
                  <a:pt x="4657" y="275421"/>
                </a:lnTo>
                <a:lnTo>
                  <a:pt x="18013" y="318450"/>
                </a:lnTo>
                <a:lnTo>
                  <a:pt x="39148" y="357387"/>
                </a:lnTo>
                <a:lnTo>
                  <a:pt x="67140" y="391310"/>
                </a:lnTo>
                <a:lnTo>
                  <a:pt x="101066" y="419299"/>
                </a:lnTo>
                <a:lnTo>
                  <a:pt x="140004" y="440432"/>
                </a:lnTo>
                <a:lnTo>
                  <a:pt x="183035" y="453788"/>
                </a:lnTo>
                <a:lnTo>
                  <a:pt x="229234" y="458444"/>
                </a:lnTo>
                <a:lnTo>
                  <a:pt x="275430" y="453788"/>
                </a:lnTo>
                <a:lnTo>
                  <a:pt x="318457" y="440432"/>
                </a:lnTo>
                <a:lnTo>
                  <a:pt x="357394" y="419299"/>
                </a:lnTo>
                <a:lnTo>
                  <a:pt x="391318" y="391310"/>
                </a:lnTo>
                <a:lnTo>
                  <a:pt x="419309" y="357387"/>
                </a:lnTo>
                <a:lnTo>
                  <a:pt x="440443" y="318450"/>
                </a:lnTo>
                <a:lnTo>
                  <a:pt x="453800" y="275421"/>
                </a:lnTo>
                <a:lnTo>
                  <a:pt x="458457" y="229222"/>
                </a:lnTo>
                <a:lnTo>
                  <a:pt x="453800" y="183026"/>
                </a:lnTo>
                <a:lnTo>
                  <a:pt x="440443" y="139999"/>
                </a:lnTo>
                <a:lnTo>
                  <a:pt x="419309" y="101062"/>
                </a:lnTo>
                <a:lnTo>
                  <a:pt x="391318" y="67138"/>
                </a:lnTo>
                <a:lnTo>
                  <a:pt x="357394" y="39148"/>
                </a:lnTo>
                <a:lnTo>
                  <a:pt x="318457" y="18013"/>
                </a:lnTo>
                <a:lnTo>
                  <a:pt x="275430" y="4657"/>
                </a:lnTo>
                <a:lnTo>
                  <a:pt x="229234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962897" y="4493031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122142" y="4547095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2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11400" y="4859866"/>
            <a:ext cx="774700" cy="9567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367368" y="4884342"/>
            <a:ext cx="662940" cy="845819"/>
          </a:xfrm>
          <a:custGeom>
            <a:avLst/>
            <a:gdLst/>
            <a:ahLst/>
            <a:cxnLst/>
            <a:rect l="l" t="t" r="r" b="b"/>
            <a:pathLst>
              <a:path w="662939" h="845820">
                <a:moveTo>
                  <a:pt x="0" y="845579"/>
                </a:moveTo>
                <a:lnTo>
                  <a:pt x="662676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028700" y="6028266"/>
            <a:ext cx="2633129" cy="5715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085507" y="6054090"/>
            <a:ext cx="2529840" cy="456565"/>
          </a:xfrm>
          <a:custGeom>
            <a:avLst/>
            <a:gdLst/>
            <a:ahLst/>
            <a:cxnLst/>
            <a:rect l="l" t="t" r="r" b="b"/>
            <a:pathLst>
              <a:path w="2529840" h="456565">
                <a:moveTo>
                  <a:pt x="2529255" y="0"/>
                </a:moveTo>
                <a:lnTo>
                  <a:pt x="0" y="456081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00100" y="4961466"/>
            <a:ext cx="706967" cy="14097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56287" y="4979771"/>
            <a:ext cx="594360" cy="1301750"/>
          </a:xfrm>
          <a:custGeom>
            <a:avLst/>
            <a:gdLst/>
            <a:ahLst/>
            <a:cxnLst/>
            <a:rect l="l" t="t" r="r" b="b"/>
            <a:pathLst>
              <a:path w="594360" h="1301750">
                <a:moveTo>
                  <a:pt x="594331" y="0"/>
                </a:moveTo>
                <a:lnTo>
                  <a:pt x="0" y="1301177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333500" y="4567766"/>
            <a:ext cx="558800" cy="5630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363129" y="4584703"/>
            <a:ext cx="499532" cy="60536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383474" y="4588459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69" h="458470">
                <a:moveTo>
                  <a:pt x="229234" y="0"/>
                </a:moveTo>
                <a:lnTo>
                  <a:pt x="183035" y="4657"/>
                </a:lnTo>
                <a:lnTo>
                  <a:pt x="140004" y="18013"/>
                </a:lnTo>
                <a:lnTo>
                  <a:pt x="101066" y="39148"/>
                </a:lnTo>
                <a:lnTo>
                  <a:pt x="67140" y="67140"/>
                </a:lnTo>
                <a:lnTo>
                  <a:pt x="39148" y="101066"/>
                </a:lnTo>
                <a:lnTo>
                  <a:pt x="18013" y="140004"/>
                </a:lnTo>
                <a:lnTo>
                  <a:pt x="4657" y="183035"/>
                </a:lnTo>
                <a:lnTo>
                  <a:pt x="0" y="229235"/>
                </a:lnTo>
                <a:lnTo>
                  <a:pt x="4657" y="275430"/>
                </a:lnTo>
                <a:lnTo>
                  <a:pt x="18013" y="318457"/>
                </a:lnTo>
                <a:lnTo>
                  <a:pt x="39148" y="357394"/>
                </a:lnTo>
                <a:lnTo>
                  <a:pt x="67140" y="391318"/>
                </a:lnTo>
                <a:lnTo>
                  <a:pt x="101066" y="419309"/>
                </a:lnTo>
                <a:lnTo>
                  <a:pt x="140004" y="440443"/>
                </a:lnTo>
                <a:lnTo>
                  <a:pt x="183035" y="453800"/>
                </a:lnTo>
                <a:lnTo>
                  <a:pt x="229234" y="458457"/>
                </a:lnTo>
                <a:lnTo>
                  <a:pt x="275430" y="453800"/>
                </a:lnTo>
                <a:lnTo>
                  <a:pt x="318457" y="440443"/>
                </a:lnTo>
                <a:lnTo>
                  <a:pt x="357394" y="419309"/>
                </a:lnTo>
                <a:lnTo>
                  <a:pt x="391318" y="391318"/>
                </a:lnTo>
                <a:lnTo>
                  <a:pt x="419309" y="357394"/>
                </a:lnTo>
                <a:lnTo>
                  <a:pt x="440443" y="318457"/>
                </a:lnTo>
                <a:lnTo>
                  <a:pt x="453800" y="275430"/>
                </a:lnTo>
                <a:lnTo>
                  <a:pt x="458457" y="229235"/>
                </a:lnTo>
                <a:lnTo>
                  <a:pt x="453800" y="183035"/>
                </a:lnTo>
                <a:lnTo>
                  <a:pt x="440443" y="140004"/>
                </a:lnTo>
                <a:lnTo>
                  <a:pt x="419309" y="101066"/>
                </a:lnTo>
                <a:lnTo>
                  <a:pt x="391318" y="67140"/>
                </a:lnTo>
                <a:lnTo>
                  <a:pt x="357394" y="39148"/>
                </a:lnTo>
                <a:lnTo>
                  <a:pt x="318457" y="18013"/>
                </a:lnTo>
                <a:lnTo>
                  <a:pt x="275430" y="4657"/>
                </a:lnTo>
                <a:lnTo>
                  <a:pt x="229234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383474" y="4588459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69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542719" y="4642536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1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40612" y="5199342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6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966186" y="4934128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2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593033" y="5012779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3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50694" y="6293527"/>
            <a:ext cx="874394" cy="682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05435">
              <a:lnSpc>
                <a:spcPct val="113399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5  c(</a:t>
            </a:r>
            <a:r>
              <a:rPr dirty="0" sz="1900" i="1">
                <a:latin typeface="Garamond"/>
                <a:cs typeface="Garamond"/>
              </a:rPr>
              <a:t>T</a:t>
            </a:r>
            <a:r>
              <a:rPr dirty="0" baseline="-20000" sz="1875" spc="0" i="1">
                <a:latin typeface="Garamond"/>
                <a:cs typeface="Garamond"/>
              </a:rPr>
              <a:t>1</a:t>
            </a:r>
            <a:r>
              <a:rPr dirty="0" sz="1900" spc="0">
                <a:latin typeface="Garamond"/>
                <a:cs typeface="Garamond"/>
              </a:rPr>
              <a:t>)</a:t>
            </a:r>
            <a:r>
              <a:rPr dirty="0" sz="1900" spc="0">
                <a:latin typeface="Garamond"/>
                <a:cs typeface="Garamond"/>
              </a:rPr>
              <a:t>=1</a:t>
            </a:r>
            <a:r>
              <a:rPr dirty="0" sz="1900">
                <a:latin typeface="Garamond"/>
                <a:cs typeface="Garamond"/>
              </a:rPr>
              <a:t>6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688670" y="5702300"/>
            <a:ext cx="558800" cy="56302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718300" y="5719233"/>
            <a:ext cx="499532" cy="60536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739090" y="5724372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22" y="0"/>
                </a:moveTo>
                <a:lnTo>
                  <a:pt x="183026" y="4656"/>
                </a:lnTo>
                <a:lnTo>
                  <a:pt x="139999" y="18011"/>
                </a:lnTo>
                <a:lnTo>
                  <a:pt x="101062" y="39144"/>
                </a:lnTo>
                <a:lnTo>
                  <a:pt x="67138" y="67133"/>
                </a:lnTo>
                <a:lnTo>
                  <a:pt x="39148" y="101057"/>
                </a:lnTo>
                <a:lnTo>
                  <a:pt x="18013" y="139994"/>
                </a:lnTo>
                <a:lnTo>
                  <a:pt x="4657" y="183023"/>
                </a:lnTo>
                <a:lnTo>
                  <a:pt x="0" y="229222"/>
                </a:lnTo>
                <a:lnTo>
                  <a:pt x="4657" y="275417"/>
                </a:lnTo>
                <a:lnTo>
                  <a:pt x="18013" y="318444"/>
                </a:lnTo>
                <a:lnTo>
                  <a:pt x="39148" y="357381"/>
                </a:lnTo>
                <a:lnTo>
                  <a:pt x="67138" y="391306"/>
                </a:lnTo>
                <a:lnTo>
                  <a:pt x="101062" y="419296"/>
                </a:lnTo>
                <a:lnTo>
                  <a:pt x="139999" y="440430"/>
                </a:lnTo>
                <a:lnTo>
                  <a:pt x="183026" y="453787"/>
                </a:lnTo>
                <a:lnTo>
                  <a:pt x="229222" y="458444"/>
                </a:lnTo>
                <a:lnTo>
                  <a:pt x="275422" y="453787"/>
                </a:lnTo>
                <a:lnTo>
                  <a:pt x="318452" y="440430"/>
                </a:lnTo>
                <a:lnTo>
                  <a:pt x="357391" y="419296"/>
                </a:lnTo>
                <a:lnTo>
                  <a:pt x="391317" y="391306"/>
                </a:lnTo>
                <a:lnTo>
                  <a:pt x="419308" y="357381"/>
                </a:lnTo>
                <a:lnTo>
                  <a:pt x="440443" y="318444"/>
                </a:lnTo>
                <a:lnTo>
                  <a:pt x="453800" y="275417"/>
                </a:lnTo>
                <a:lnTo>
                  <a:pt x="458457" y="229222"/>
                </a:lnTo>
                <a:lnTo>
                  <a:pt x="453800" y="183023"/>
                </a:lnTo>
                <a:lnTo>
                  <a:pt x="440443" y="139994"/>
                </a:lnTo>
                <a:lnTo>
                  <a:pt x="419308" y="101057"/>
                </a:lnTo>
                <a:lnTo>
                  <a:pt x="391317" y="67133"/>
                </a:lnTo>
                <a:lnTo>
                  <a:pt x="357391" y="39144"/>
                </a:lnTo>
                <a:lnTo>
                  <a:pt x="318452" y="18011"/>
                </a:lnTo>
                <a:lnTo>
                  <a:pt x="275422" y="4656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739090" y="5724372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6898335" y="5778436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3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113870" y="5702300"/>
            <a:ext cx="563029" cy="56302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147729" y="5719233"/>
            <a:ext cx="499532" cy="60536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167528" y="5724372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22" y="0"/>
                </a:moveTo>
                <a:lnTo>
                  <a:pt x="183023" y="4656"/>
                </a:lnTo>
                <a:lnTo>
                  <a:pt x="139994" y="18011"/>
                </a:lnTo>
                <a:lnTo>
                  <a:pt x="101057" y="39144"/>
                </a:lnTo>
                <a:lnTo>
                  <a:pt x="67133" y="67133"/>
                </a:lnTo>
                <a:lnTo>
                  <a:pt x="39144" y="101057"/>
                </a:lnTo>
                <a:lnTo>
                  <a:pt x="18011" y="139994"/>
                </a:lnTo>
                <a:lnTo>
                  <a:pt x="4656" y="183023"/>
                </a:lnTo>
                <a:lnTo>
                  <a:pt x="0" y="229222"/>
                </a:lnTo>
                <a:lnTo>
                  <a:pt x="4656" y="275417"/>
                </a:lnTo>
                <a:lnTo>
                  <a:pt x="18011" y="318444"/>
                </a:lnTo>
                <a:lnTo>
                  <a:pt x="39144" y="357381"/>
                </a:lnTo>
                <a:lnTo>
                  <a:pt x="67133" y="391306"/>
                </a:lnTo>
                <a:lnTo>
                  <a:pt x="101057" y="419296"/>
                </a:lnTo>
                <a:lnTo>
                  <a:pt x="139994" y="440430"/>
                </a:lnTo>
                <a:lnTo>
                  <a:pt x="183023" y="453787"/>
                </a:lnTo>
                <a:lnTo>
                  <a:pt x="229222" y="458444"/>
                </a:lnTo>
                <a:lnTo>
                  <a:pt x="275417" y="453787"/>
                </a:lnTo>
                <a:lnTo>
                  <a:pt x="318444" y="440430"/>
                </a:lnTo>
                <a:lnTo>
                  <a:pt x="357381" y="419296"/>
                </a:lnTo>
                <a:lnTo>
                  <a:pt x="391306" y="391306"/>
                </a:lnTo>
                <a:lnTo>
                  <a:pt x="419296" y="357381"/>
                </a:lnTo>
                <a:lnTo>
                  <a:pt x="440430" y="318444"/>
                </a:lnTo>
                <a:lnTo>
                  <a:pt x="453787" y="275417"/>
                </a:lnTo>
                <a:lnTo>
                  <a:pt x="458444" y="229222"/>
                </a:lnTo>
                <a:lnTo>
                  <a:pt x="453787" y="183023"/>
                </a:lnTo>
                <a:lnTo>
                  <a:pt x="440430" y="139994"/>
                </a:lnTo>
                <a:lnTo>
                  <a:pt x="419296" y="101057"/>
                </a:lnTo>
                <a:lnTo>
                  <a:pt x="391306" y="67133"/>
                </a:lnTo>
                <a:lnTo>
                  <a:pt x="357381" y="39144"/>
                </a:lnTo>
                <a:lnTo>
                  <a:pt x="318444" y="18011"/>
                </a:lnTo>
                <a:lnTo>
                  <a:pt x="275417" y="4656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167528" y="5724372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5326773" y="5778436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5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767670" y="6324600"/>
            <a:ext cx="563029" cy="5588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797300" y="6337300"/>
            <a:ext cx="499532" cy="60536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818534" y="6342536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38"/>
                </a:lnTo>
                <a:lnTo>
                  <a:pt x="39148" y="101063"/>
                </a:lnTo>
                <a:lnTo>
                  <a:pt x="18013" y="140000"/>
                </a:lnTo>
                <a:lnTo>
                  <a:pt x="4657" y="183028"/>
                </a:lnTo>
                <a:lnTo>
                  <a:pt x="0" y="229226"/>
                </a:lnTo>
                <a:lnTo>
                  <a:pt x="4657" y="275422"/>
                </a:lnTo>
                <a:lnTo>
                  <a:pt x="18013" y="318450"/>
                </a:lnTo>
                <a:lnTo>
                  <a:pt x="39148" y="357387"/>
                </a:lnTo>
                <a:lnTo>
                  <a:pt x="67138" y="391312"/>
                </a:lnTo>
                <a:lnTo>
                  <a:pt x="101062" y="419302"/>
                </a:lnTo>
                <a:lnTo>
                  <a:pt x="139999" y="440437"/>
                </a:lnTo>
                <a:lnTo>
                  <a:pt x="183026" y="453793"/>
                </a:lnTo>
                <a:lnTo>
                  <a:pt x="229222" y="458450"/>
                </a:lnTo>
                <a:lnTo>
                  <a:pt x="275417" y="453793"/>
                </a:lnTo>
                <a:lnTo>
                  <a:pt x="318444" y="440437"/>
                </a:lnTo>
                <a:lnTo>
                  <a:pt x="357381" y="419302"/>
                </a:lnTo>
                <a:lnTo>
                  <a:pt x="391306" y="391312"/>
                </a:lnTo>
                <a:lnTo>
                  <a:pt x="419296" y="357387"/>
                </a:lnTo>
                <a:lnTo>
                  <a:pt x="440430" y="318450"/>
                </a:lnTo>
                <a:lnTo>
                  <a:pt x="453787" y="275422"/>
                </a:lnTo>
                <a:lnTo>
                  <a:pt x="458444" y="229226"/>
                </a:lnTo>
                <a:lnTo>
                  <a:pt x="453787" y="183028"/>
                </a:lnTo>
                <a:lnTo>
                  <a:pt x="440430" y="140000"/>
                </a:lnTo>
                <a:lnTo>
                  <a:pt x="419296" y="101063"/>
                </a:lnTo>
                <a:lnTo>
                  <a:pt x="391306" y="67138"/>
                </a:lnTo>
                <a:lnTo>
                  <a:pt x="357381" y="39148"/>
                </a:lnTo>
                <a:lnTo>
                  <a:pt x="318444" y="18013"/>
                </a:lnTo>
                <a:lnTo>
                  <a:pt x="275417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818534" y="6342536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3977779" y="6396602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4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986870" y="4758266"/>
            <a:ext cx="1223432" cy="20743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033403" y="4783843"/>
            <a:ext cx="1121410" cy="95885"/>
          </a:xfrm>
          <a:custGeom>
            <a:avLst/>
            <a:gdLst/>
            <a:ahLst/>
            <a:cxnLst/>
            <a:rect l="l" t="t" r="r" b="b"/>
            <a:pathLst>
              <a:path w="1121410" h="95885">
                <a:moveTo>
                  <a:pt x="0" y="95433"/>
                </a:moveTo>
                <a:lnTo>
                  <a:pt x="1120979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104470" y="4533900"/>
            <a:ext cx="558799" cy="56302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134100" y="4550833"/>
            <a:ext cx="499532" cy="60536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154369" y="4554613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35" y="0"/>
                </a:moveTo>
                <a:lnTo>
                  <a:pt x="183035" y="4657"/>
                </a:lnTo>
                <a:lnTo>
                  <a:pt x="140004" y="18013"/>
                </a:lnTo>
                <a:lnTo>
                  <a:pt x="101066" y="39148"/>
                </a:lnTo>
                <a:lnTo>
                  <a:pt x="67140" y="67138"/>
                </a:lnTo>
                <a:lnTo>
                  <a:pt x="39148" y="101062"/>
                </a:lnTo>
                <a:lnTo>
                  <a:pt x="18013" y="139999"/>
                </a:lnTo>
                <a:lnTo>
                  <a:pt x="4657" y="183026"/>
                </a:lnTo>
                <a:lnTo>
                  <a:pt x="0" y="229222"/>
                </a:lnTo>
                <a:lnTo>
                  <a:pt x="4657" y="275422"/>
                </a:lnTo>
                <a:lnTo>
                  <a:pt x="18013" y="318452"/>
                </a:lnTo>
                <a:lnTo>
                  <a:pt x="39148" y="357391"/>
                </a:lnTo>
                <a:lnTo>
                  <a:pt x="67140" y="391317"/>
                </a:lnTo>
                <a:lnTo>
                  <a:pt x="101066" y="419308"/>
                </a:lnTo>
                <a:lnTo>
                  <a:pt x="140004" y="440443"/>
                </a:lnTo>
                <a:lnTo>
                  <a:pt x="183035" y="453800"/>
                </a:lnTo>
                <a:lnTo>
                  <a:pt x="229235" y="458457"/>
                </a:lnTo>
                <a:lnTo>
                  <a:pt x="275430" y="453800"/>
                </a:lnTo>
                <a:lnTo>
                  <a:pt x="318457" y="440443"/>
                </a:lnTo>
                <a:lnTo>
                  <a:pt x="357394" y="419308"/>
                </a:lnTo>
                <a:lnTo>
                  <a:pt x="391318" y="391317"/>
                </a:lnTo>
                <a:lnTo>
                  <a:pt x="419309" y="357391"/>
                </a:lnTo>
                <a:lnTo>
                  <a:pt x="440443" y="318452"/>
                </a:lnTo>
                <a:lnTo>
                  <a:pt x="453800" y="275422"/>
                </a:lnTo>
                <a:lnTo>
                  <a:pt x="458457" y="229222"/>
                </a:lnTo>
                <a:lnTo>
                  <a:pt x="453800" y="183026"/>
                </a:lnTo>
                <a:lnTo>
                  <a:pt x="440443" y="139999"/>
                </a:lnTo>
                <a:lnTo>
                  <a:pt x="419309" y="101062"/>
                </a:lnTo>
                <a:lnTo>
                  <a:pt x="391318" y="67138"/>
                </a:lnTo>
                <a:lnTo>
                  <a:pt x="357394" y="39148"/>
                </a:lnTo>
                <a:lnTo>
                  <a:pt x="318457" y="18013"/>
                </a:lnTo>
                <a:lnTo>
                  <a:pt x="275430" y="4657"/>
                </a:lnTo>
                <a:lnTo>
                  <a:pt x="229235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154369" y="4554613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6313614" y="4608677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2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571070" y="5926670"/>
            <a:ext cx="1214967" cy="1143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503329" y="4919138"/>
            <a:ext cx="774700" cy="95673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558840" y="4945925"/>
            <a:ext cx="662940" cy="845819"/>
          </a:xfrm>
          <a:custGeom>
            <a:avLst/>
            <a:gdLst/>
            <a:ahLst/>
            <a:cxnLst/>
            <a:rect l="l" t="t" r="r" b="b"/>
            <a:pathLst>
              <a:path w="662939" h="845820">
                <a:moveTo>
                  <a:pt x="0" y="845579"/>
                </a:moveTo>
                <a:lnTo>
                  <a:pt x="662676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521200" y="4631266"/>
            <a:ext cx="563032" cy="56303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555070" y="4643961"/>
            <a:ext cx="499532" cy="60536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574946" y="4650054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38"/>
                </a:lnTo>
                <a:lnTo>
                  <a:pt x="39148" y="101062"/>
                </a:lnTo>
                <a:lnTo>
                  <a:pt x="18013" y="139999"/>
                </a:lnTo>
                <a:lnTo>
                  <a:pt x="4657" y="183026"/>
                </a:lnTo>
                <a:lnTo>
                  <a:pt x="0" y="229222"/>
                </a:lnTo>
                <a:lnTo>
                  <a:pt x="4657" y="275417"/>
                </a:lnTo>
                <a:lnTo>
                  <a:pt x="18013" y="318444"/>
                </a:lnTo>
                <a:lnTo>
                  <a:pt x="39148" y="357381"/>
                </a:lnTo>
                <a:lnTo>
                  <a:pt x="67138" y="391306"/>
                </a:lnTo>
                <a:lnTo>
                  <a:pt x="101062" y="419296"/>
                </a:lnTo>
                <a:lnTo>
                  <a:pt x="139999" y="440430"/>
                </a:lnTo>
                <a:lnTo>
                  <a:pt x="183026" y="453787"/>
                </a:lnTo>
                <a:lnTo>
                  <a:pt x="229222" y="458444"/>
                </a:lnTo>
                <a:lnTo>
                  <a:pt x="275422" y="453787"/>
                </a:lnTo>
                <a:lnTo>
                  <a:pt x="318452" y="440430"/>
                </a:lnTo>
                <a:lnTo>
                  <a:pt x="357391" y="419296"/>
                </a:lnTo>
                <a:lnTo>
                  <a:pt x="391317" y="391306"/>
                </a:lnTo>
                <a:lnTo>
                  <a:pt x="419308" y="357381"/>
                </a:lnTo>
                <a:lnTo>
                  <a:pt x="440443" y="318444"/>
                </a:lnTo>
                <a:lnTo>
                  <a:pt x="453800" y="275417"/>
                </a:lnTo>
                <a:lnTo>
                  <a:pt x="458457" y="229222"/>
                </a:lnTo>
                <a:lnTo>
                  <a:pt x="453800" y="183026"/>
                </a:lnTo>
                <a:lnTo>
                  <a:pt x="440443" y="139999"/>
                </a:lnTo>
                <a:lnTo>
                  <a:pt x="419308" y="101062"/>
                </a:lnTo>
                <a:lnTo>
                  <a:pt x="391317" y="67138"/>
                </a:lnTo>
                <a:lnTo>
                  <a:pt x="357391" y="39148"/>
                </a:lnTo>
                <a:lnTo>
                  <a:pt x="318452" y="18013"/>
                </a:lnTo>
                <a:lnTo>
                  <a:pt x="275422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574946" y="4650054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4734191" y="4704118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1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161370" y="6091766"/>
            <a:ext cx="1130300" cy="4064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209846" y="6115679"/>
            <a:ext cx="1024890" cy="294005"/>
          </a:xfrm>
          <a:custGeom>
            <a:avLst/>
            <a:gdLst/>
            <a:ahLst/>
            <a:cxnLst/>
            <a:rect l="l" t="t" r="r" b="b"/>
            <a:pathLst>
              <a:path w="1024889" h="294004">
                <a:moveTo>
                  <a:pt x="0" y="293994"/>
                </a:moveTo>
                <a:lnTo>
                  <a:pt x="1024819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5531891" y="4449407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1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613273" y="5612689"/>
            <a:ext cx="113855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2759" algn="l"/>
                <a:tab pos="1125220" algn="l"/>
              </a:tabLst>
            </a:pPr>
            <a:r>
              <a:rPr dirty="0" u="heavy" sz="1900">
                <a:uFill>
                  <a:solidFill>
                    <a:srgbClr val="DD8047"/>
                  </a:solidFill>
                </a:uFill>
                <a:latin typeface="Garamond"/>
                <a:cs typeface="Garamond"/>
              </a:rPr>
              <a:t> 	2	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157658" y="4995710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2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091531" y="6452162"/>
            <a:ext cx="76009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c(</a:t>
            </a:r>
            <a:r>
              <a:rPr dirty="0" sz="1900" i="1">
                <a:latin typeface="Garamond"/>
                <a:cs typeface="Garamond"/>
              </a:rPr>
              <a:t>T</a:t>
            </a:r>
            <a:r>
              <a:rPr dirty="0" baseline="-20000" sz="1875" spc="0" i="1">
                <a:latin typeface="Garamond"/>
                <a:cs typeface="Garamond"/>
              </a:rPr>
              <a:t>2</a:t>
            </a:r>
            <a:r>
              <a:rPr dirty="0" sz="1900" spc="0">
                <a:latin typeface="Garamond"/>
                <a:cs typeface="Garamond"/>
              </a:rPr>
              <a:t>)</a:t>
            </a:r>
            <a:r>
              <a:rPr dirty="0" sz="1900" spc="0">
                <a:latin typeface="Garamond"/>
                <a:cs typeface="Garamond"/>
              </a:rPr>
              <a:t>=</a:t>
            </a:r>
            <a:r>
              <a:rPr dirty="0" sz="1900">
                <a:latin typeface="Garamond"/>
                <a:cs typeface="Garamond"/>
              </a:rPr>
              <a:t>9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9673170" y="5685366"/>
            <a:ext cx="524929" cy="56303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9707029" y="5702300"/>
            <a:ext cx="491070" cy="60113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9725786" y="5705182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40"/>
                </a:lnTo>
                <a:lnTo>
                  <a:pt x="39148" y="101066"/>
                </a:lnTo>
                <a:lnTo>
                  <a:pt x="18013" y="140004"/>
                </a:lnTo>
                <a:lnTo>
                  <a:pt x="4657" y="183035"/>
                </a:lnTo>
                <a:lnTo>
                  <a:pt x="0" y="229235"/>
                </a:lnTo>
                <a:lnTo>
                  <a:pt x="4657" y="275430"/>
                </a:lnTo>
                <a:lnTo>
                  <a:pt x="18013" y="318457"/>
                </a:lnTo>
                <a:lnTo>
                  <a:pt x="39148" y="357394"/>
                </a:lnTo>
                <a:lnTo>
                  <a:pt x="67138" y="391318"/>
                </a:lnTo>
                <a:lnTo>
                  <a:pt x="101062" y="419309"/>
                </a:lnTo>
                <a:lnTo>
                  <a:pt x="139999" y="440443"/>
                </a:lnTo>
                <a:lnTo>
                  <a:pt x="183026" y="453800"/>
                </a:lnTo>
                <a:lnTo>
                  <a:pt x="229222" y="458457"/>
                </a:lnTo>
                <a:lnTo>
                  <a:pt x="275418" y="453800"/>
                </a:lnTo>
                <a:lnTo>
                  <a:pt x="318446" y="440443"/>
                </a:lnTo>
                <a:lnTo>
                  <a:pt x="357385" y="419309"/>
                </a:lnTo>
                <a:lnTo>
                  <a:pt x="391312" y="391318"/>
                </a:lnTo>
                <a:lnTo>
                  <a:pt x="419305" y="357394"/>
                </a:lnTo>
                <a:lnTo>
                  <a:pt x="440441" y="318457"/>
                </a:lnTo>
                <a:lnTo>
                  <a:pt x="453799" y="275430"/>
                </a:lnTo>
                <a:lnTo>
                  <a:pt x="458457" y="229235"/>
                </a:lnTo>
                <a:lnTo>
                  <a:pt x="453799" y="183035"/>
                </a:lnTo>
                <a:lnTo>
                  <a:pt x="440441" y="140004"/>
                </a:lnTo>
                <a:lnTo>
                  <a:pt x="419305" y="101066"/>
                </a:lnTo>
                <a:lnTo>
                  <a:pt x="391312" y="67140"/>
                </a:lnTo>
                <a:lnTo>
                  <a:pt x="357385" y="39148"/>
                </a:lnTo>
                <a:lnTo>
                  <a:pt x="318446" y="18013"/>
                </a:lnTo>
                <a:lnTo>
                  <a:pt x="275418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9725786" y="5705182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9885032" y="5759259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3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8102600" y="5685366"/>
            <a:ext cx="563032" cy="56303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132229" y="5702300"/>
            <a:ext cx="499532" cy="60113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154213" y="5705182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35" y="0"/>
                </a:moveTo>
                <a:lnTo>
                  <a:pt x="183035" y="4657"/>
                </a:lnTo>
                <a:lnTo>
                  <a:pt x="140004" y="18013"/>
                </a:lnTo>
                <a:lnTo>
                  <a:pt x="101066" y="39148"/>
                </a:lnTo>
                <a:lnTo>
                  <a:pt x="67140" y="67140"/>
                </a:lnTo>
                <a:lnTo>
                  <a:pt x="39148" y="101066"/>
                </a:lnTo>
                <a:lnTo>
                  <a:pt x="18013" y="140004"/>
                </a:lnTo>
                <a:lnTo>
                  <a:pt x="4657" y="183035"/>
                </a:lnTo>
                <a:lnTo>
                  <a:pt x="0" y="229235"/>
                </a:lnTo>
                <a:lnTo>
                  <a:pt x="4657" y="275430"/>
                </a:lnTo>
                <a:lnTo>
                  <a:pt x="18013" y="318457"/>
                </a:lnTo>
                <a:lnTo>
                  <a:pt x="39148" y="357394"/>
                </a:lnTo>
                <a:lnTo>
                  <a:pt x="67140" y="391318"/>
                </a:lnTo>
                <a:lnTo>
                  <a:pt x="101066" y="419309"/>
                </a:lnTo>
                <a:lnTo>
                  <a:pt x="140004" y="440443"/>
                </a:lnTo>
                <a:lnTo>
                  <a:pt x="183035" y="453800"/>
                </a:lnTo>
                <a:lnTo>
                  <a:pt x="229235" y="458457"/>
                </a:lnTo>
                <a:lnTo>
                  <a:pt x="275430" y="453800"/>
                </a:lnTo>
                <a:lnTo>
                  <a:pt x="318457" y="440443"/>
                </a:lnTo>
                <a:lnTo>
                  <a:pt x="357394" y="419309"/>
                </a:lnTo>
                <a:lnTo>
                  <a:pt x="391318" y="391318"/>
                </a:lnTo>
                <a:lnTo>
                  <a:pt x="419309" y="357394"/>
                </a:lnTo>
                <a:lnTo>
                  <a:pt x="440443" y="318457"/>
                </a:lnTo>
                <a:lnTo>
                  <a:pt x="453800" y="275430"/>
                </a:lnTo>
                <a:lnTo>
                  <a:pt x="458457" y="229235"/>
                </a:lnTo>
                <a:lnTo>
                  <a:pt x="453800" y="183035"/>
                </a:lnTo>
                <a:lnTo>
                  <a:pt x="440443" y="140004"/>
                </a:lnTo>
                <a:lnTo>
                  <a:pt x="419309" y="101066"/>
                </a:lnTo>
                <a:lnTo>
                  <a:pt x="391318" y="67140"/>
                </a:lnTo>
                <a:lnTo>
                  <a:pt x="357394" y="39148"/>
                </a:lnTo>
                <a:lnTo>
                  <a:pt x="318457" y="18013"/>
                </a:lnTo>
                <a:lnTo>
                  <a:pt x="275430" y="4657"/>
                </a:lnTo>
                <a:lnTo>
                  <a:pt x="229235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154213" y="5705182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8313458" y="5759259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5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7065429" y="6269566"/>
            <a:ext cx="563032" cy="56303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095070" y="6286500"/>
            <a:ext cx="499532" cy="60113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116127" y="6289337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38"/>
                </a:lnTo>
                <a:lnTo>
                  <a:pt x="39148" y="101063"/>
                </a:lnTo>
                <a:lnTo>
                  <a:pt x="18013" y="140000"/>
                </a:lnTo>
                <a:lnTo>
                  <a:pt x="4657" y="183028"/>
                </a:lnTo>
                <a:lnTo>
                  <a:pt x="0" y="229226"/>
                </a:lnTo>
                <a:lnTo>
                  <a:pt x="4657" y="275422"/>
                </a:lnTo>
                <a:lnTo>
                  <a:pt x="18013" y="318450"/>
                </a:lnTo>
                <a:lnTo>
                  <a:pt x="39148" y="357387"/>
                </a:lnTo>
                <a:lnTo>
                  <a:pt x="67138" y="391312"/>
                </a:lnTo>
                <a:lnTo>
                  <a:pt x="101062" y="419302"/>
                </a:lnTo>
                <a:lnTo>
                  <a:pt x="139999" y="440437"/>
                </a:lnTo>
                <a:lnTo>
                  <a:pt x="183026" y="453793"/>
                </a:lnTo>
                <a:lnTo>
                  <a:pt x="229222" y="458450"/>
                </a:lnTo>
                <a:lnTo>
                  <a:pt x="275421" y="453793"/>
                </a:lnTo>
                <a:lnTo>
                  <a:pt x="318450" y="440437"/>
                </a:lnTo>
                <a:lnTo>
                  <a:pt x="357387" y="419302"/>
                </a:lnTo>
                <a:lnTo>
                  <a:pt x="391310" y="391312"/>
                </a:lnTo>
                <a:lnTo>
                  <a:pt x="419299" y="357387"/>
                </a:lnTo>
                <a:lnTo>
                  <a:pt x="440432" y="318450"/>
                </a:lnTo>
                <a:lnTo>
                  <a:pt x="453788" y="275422"/>
                </a:lnTo>
                <a:lnTo>
                  <a:pt x="458444" y="229226"/>
                </a:lnTo>
                <a:lnTo>
                  <a:pt x="453788" y="183028"/>
                </a:lnTo>
                <a:lnTo>
                  <a:pt x="440432" y="140000"/>
                </a:lnTo>
                <a:lnTo>
                  <a:pt x="419299" y="101063"/>
                </a:lnTo>
                <a:lnTo>
                  <a:pt x="391310" y="67138"/>
                </a:lnTo>
                <a:lnTo>
                  <a:pt x="357387" y="39148"/>
                </a:lnTo>
                <a:lnTo>
                  <a:pt x="318450" y="18013"/>
                </a:lnTo>
                <a:lnTo>
                  <a:pt x="275421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116127" y="6289337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7275372" y="6343405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4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7971370" y="4741338"/>
            <a:ext cx="1227667" cy="20743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020087" y="4764666"/>
            <a:ext cx="1121410" cy="95885"/>
          </a:xfrm>
          <a:custGeom>
            <a:avLst/>
            <a:gdLst/>
            <a:ahLst/>
            <a:cxnLst/>
            <a:rect l="l" t="t" r="r" b="b"/>
            <a:pathLst>
              <a:path w="1121409" h="95885">
                <a:moveTo>
                  <a:pt x="0" y="95433"/>
                </a:moveTo>
                <a:lnTo>
                  <a:pt x="1120979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9385300" y="4902200"/>
            <a:ext cx="626532" cy="8890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9442818" y="4926743"/>
            <a:ext cx="512445" cy="778510"/>
          </a:xfrm>
          <a:custGeom>
            <a:avLst/>
            <a:gdLst/>
            <a:ahLst/>
            <a:cxnLst/>
            <a:rect l="l" t="t" r="r" b="b"/>
            <a:pathLst>
              <a:path w="512445" h="778510">
                <a:moveTo>
                  <a:pt x="512190" y="778439"/>
                </a:moveTo>
                <a:lnTo>
                  <a:pt x="0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9088970" y="4516970"/>
            <a:ext cx="563029" cy="5588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9118600" y="4529661"/>
            <a:ext cx="499532" cy="60536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9141066" y="4535436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38"/>
                </a:lnTo>
                <a:lnTo>
                  <a:pt x="39148" y="101062"/>
                </a:lnTo>
                <a:lnTo>
                  <a:pt x="18013" y="139999"/>
                </a:lnTo>
                <a:lnTo>
                  <a:pt x="4657" y="183026"/>
                </a:lnTo>
                <a:lnTo>
                  <a:pt x="0" y="229222"/>
                </a:lnTo>
                <a:lnTo>
                  <a:pt x="4657" y="275417"/>
                </a:lnTo>
                <a:lnTo>
                  <a:pt x="18013" y="318444"/>
                </a:lnTo>
                <a:lnTo>
                  <a:pt x="39148" y="357381"/>
                </a:lnTo>
                <a:lnTo>
                  <a:pt x="67138" y="391306"/>
                </a:lnTo>
                <a:lnTo>
                  <a:pt x="101062" y="419296"/>
                </a:lnTo>
                <a:lnTo>
                  <a:pt x="139999" y="440430"/>
                </a:lnTo>
                <a:lnTo>
                  <a:pt x="183026" y="453787"/>
                </a:lnTo>
                <a:lnTo>
                  <a:pt x="229222" y="458444"/>
                </a:lnTo>
                <a:lnTo>
                  <a:pt x="275422" y="453787"/>
                </a:lnTo>
                <a:lnTo>
                  <a:pt x="318452" y="440430"/>
                </a:lnTo>
                <a:lnTo>
                  <a:pt x="357391" y="419296"/>
                </a:lnTo>
                <a:lnTo>
                  <a:pt x="391317" y="391306"/>
                </a:lnTo>
                <a:lnTo>
                  <a:pt x="419308" y="357381"/>
                </a:lnTo>
                <a:lnTo>
                  <a:pt x="440443" y="318444"/>
                </a:lnTo>
                <a:lnTo>
                  <a:pt x="453800" y="275417"/>
                </a:lnTo>
                <a:lnTo>
                  <a:pt x="458457" y="229222"/>
                </a:lnTo>
                <a:lnTo>
                  <a:pt x="453800" y="183026"/>
                </a:lnTo>
                <a:lnTo>
                  <a:pt x="440443" y="139999"/>
                </a:lnTo>
                <a:lnTo>
                  <a:pt x="419308" y="101062"/>
                </a:lnTo>
                <a:lnTo>
                  <a:pt x="391317" y="67138"/>
                </a:lnTo>
                <a:lnTo>
                  <a:pt x="357391" y="39148"/>
                </a:lnTo>
                <a:lnTo>
                  <a:pt x="318452" y="18013"/>
                </a:lnTo>
                <a:lnTo>
                  <a:pt x="275422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9141066" y="4535436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/>
          <p:nvPr/>
        </p:nvSpPr>
        <p:spPr>
          <a:xfrm>
            <a:off x="9300311" y="4589500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2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8555570" y="5909729"/>
            <a:ext cx="1214967" cy="11430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518400" y="6070600"/>
            <a:ext cx="2324100" cy="53763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574569" y="6096495"/>
            <a:ext cx="2218690" cy="422275"/>
          </a:xfrm>
          <a:custGeom>
            <a:avLst/>
            <a:gdLst/>
            <a:ahLst/>
            <a:cxnLst/>
            <a:rect l="l" t="t" r="r" b="b"/>
            <a:pathLst>
              <a:path w="2218690" h="422275">
                <a:moveTo>
                  <a:pt x="2218349" y="0"/>
                </a:moveTo>
                <a:lnTo>
                  <a:pt x="0" y="422062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509929" y="4610100"/>
            <a:ext cx="563032" cy="563029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539570" y="4627033"/>
            <a:ext cx="499532" cy="60536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561643" y="4630864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40"/>
                </a:lnTo>
                <a:lnTo>
                  <a:pt x="39148" y="101066"/>
                </a:lnTo>
                <a:lnTo>
                  <a:pt x="18013" y="140004"/>
                </a:lnTo>
                <a:lnTo>
                  <a:pt x="4657" y="183035"/>
                </a:lnTo>
                <a:lnTo>
                  <a:pt x="0" y="229235"/>
                </a:lnTo>
                <a:lnTo>
                  <a:pt x="4657" y="275430"/>
                </a:lnTo>
                <a:lnTo>
                  <a:pt x="18013" y="318457"/>
                </a:lnTo>
                <a:lnTo>
                  <a:pt x="39148" y="357394"/>
                </a:lnTo>
                <a:lnTo>
                  <a:pt x="67138" y="391318"/>
                </a:lnTo>
                <a:lnTo>
                  <a:pt x="101062" y="419309"/>
                </a:lnTo>
                <a:lnTo>
                  <a:pt x="139999" y="440443"/>
                </a:lnTo>
                <a:lnTo>
                  <a:pt x="183026" y="453800"/>
                </a:lnTo>
                <a:lnTo>
                  <a:pt x="229222" y="458457"/>
                </a:lnTo>
                <a:lnTo>
                  <a:pt x="275421" y="453800"/>
                </a:lnTo>
                <a:lnTo>
                  <a:pt x="318450" y="440443"/>
                </a:lnTo>
                <a:lnTo>
                  <a:pt x="357387" y="419309"/>
                </a:lnTo>
                <a:lnTo>
                  <a:pt x="391310" y="391318"/>
                </a:lnTo>
                <a:lnTo>
                  <a:pt x="419299" y="357394"/>
                </a:lnTo>
                <a:lnTo>
                  <a:pt x="440432" y="318457"/>
                </a:lnTo>
                <a:lnTo>
                  <a:pt x="453788" y="275430"/>
                </a:lnTo>
                <a:lnTo>
                  <a:pt x="458444" y="229235"/>
                </a:lnTo>
                <a:lnTo>
                  <a:pt x="453788" y="183035"/>
                </a:lnTo>
                <a:lnTo>
                  <a:pt x="440432" y="140004"/>
                </a:lnTo>
                <a:lnTo>
                  <a:pt x="419299" y="101066"/>
                </a:lnTo>
                <a:lnTo>
                  <a:pt x="391310" y="67140"/>
                </a:lnTo>
                <a:lnTo>
                  <a:pt x="357387" y="39148"/>
                </a:lnTo>
                <a:lnTo>
                  <a:pt x="318450" y="18013"/>
                </a:lnTo>
                <a:lnTo>
                  <a:pt x="275421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561643" y="4630864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 txBox="1"/>
          <p:nvPr/>
        </p:nvSpPr>
        <p:spPr>
          <a:xfrm>
            <a:off x="7720888" y="4684941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1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8518588" y="4430217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1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8599970" y="5593512"/>
            <a:ext cx="113855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2759" algn="l"/>
                <a:tab pos="1125220" algn="l"/>
              </a:tabLst>
            </a:pPr>
            <a:r>
              <a:rPr dirty="0" u="heavy" sz="1900">
                <a:uFill>
                  <a:solidFill>
                    <a:srgbClr val="DD8047"/>
                  </a:solidFill>
                </a:uFill>
                <a:latin typeface="Garamond"/>
                <a:cs typeface="Garamond"/>
              </a:rPr>
              <a:t> 	2	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9771202" y="5055184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3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8534907" y="6374782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5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9200718" y="6737890"/>
            <a:ext cx="100965" cy="2184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0" i="1">
                <a:latin typeface="Garamond"/>
                <a:cs typeface="Garamond"/>
              </a:rPr>
              <a:t>3</a:t>
            </a:r>
            <a:endParaRPr sz="1250">
              <a:latin typeface="Garamond"/>
              <a:cs typeface="Garamond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8887662" y="6602454"/>
            <a:ext cx="874394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c(</a:t>
            </a:r>
            <a:r>
              <a:rPr dirty="0" sz="1900" i="1">
                <a:latin typeface="Garamond"/>
                <a:cs typeface="Garamond"/>
              </a:rPr>
              <a:t>T</a:t>
            </a:r>
            <a:r>
              <a:rPr dirty="0" sz="1900" spc="40" i="1">
                <a:latin typeface="Garamond"/>
                <a:cs typeface="Garamond"/>
              </a:rPr>
              <a:t> </a:t>
            </a:r>
            <a:r>
              <a:rPr dirty="0" sz="1900">
                <a:latin typeface="Garamond"/>
                <a:cs typeface="Garamond"/>
              </a:rPr>
              <a:t>)=11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4733988" y="5790628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4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6307048" y="1894484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1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7421029" y="2959100"/>
            <a:ext cx="546100" cy="49530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446429" y="2942162"/>
            <a:ext cx="499532" cy="605367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7472908" y="2980804"/>
            <a:ext cx="443865" cy="391795"/>
          </a:xfrm>
          <a:custGeom>
            <a:avLst/>
            <a:gdLst/>
            <a:ahLst/>
            <a:cxnLst/>
            <a:rect l="l" t="t" r="r" b="b"/>
            <a:pathLst>
              <a:path w="443865" h="391795">
                <a:moveTo>
                  <a:pt x="221894" y="0"/>
                </a:moveTo>
                <a:lnTo>
                  <a:pt x="171014" y="5171"/>
                </a:lnTo>
                <a:lnTo>
                  <a:pt x="124308" y="19902"/>
                </a:lnTo>
                <a:lnTo>
                  <a:pt x="83108" y="43017"/>
                </a:lnTo>
                <a:lnTo>
                  <a:pt x="48745" y="73340"/>
                </a:lnTo>
                <a:lnTo>
                  <a:pt x="22552" y="109697"/>
                </a:lnTo>
                <a:lnTo>
                  <a:pt x="5860" y="150911"/>
                </a:lnTo>
                <a:lnTo>
                  <a:pt x="0" y="195808"/>
                </a:lnTo>
                <a:lnTo>
                  <a:pt x="5860" y="240704"/>
                </a:lnTo>
                <a:lnTo>
                  <a:pt x="22552" y="281917"/>
                </a:lnTo>
                <a:lnTo>
                  <a:pt x="48745" y="318271"/>
                </a:lnTo>
                <a:lnTo>
                  <a:pt x="83108" y="348592"/>
                </a:lnTo>
                <a:lnTo>
                  <a:pt x="124308" y="371704"/>
                </a:lnTo>
                <a:lnTo>
                  <a:pt x="171014" y="386433"/>
                </a:lnTo>
                <a:lnTo>
                  <a:pt x="221894" y="391604"/>
                </a:lnTo>
                <a:lnTo>
                  <a:pt x="272769" y="386433"/>
                </a:lnTo>
                <a:lnTo>
                  <a:pt x="319472" y="371704"/>
                </a:lnTo>
                <a:lnTo>
                  <a:pt x="360670" y="348592"/>
                </a:lnTo>
                <a:lnTo>
                  <a:pt x="395031" y="318271"/>
                </a:lnTo>
                <a:lnTo>
                  <a:pt x="421223" y="281917"/>
                </a:lnTo>
                <a:lnTo>
                  <a:pt x="437916" y="240704"/>
                </a:lnTo>
                <a:lnTo>
                  <a:pt x="443776" y="195808"/>
                </a:lnTo>
                <a:lnTo>
                  <a:pt x="437916" y="150911"/>
                </a:lnTo>
                <a:lnTo>
                  <a:pt x="421223" y="109697"/>
                </a:lnTo>
                <a:lnTo>
                  <a:pt x="395031" y="73340"/>
                </a:lnTo>
                <a:lnTo>
                  <a:pt x="360670" y="43017"/>
                </a:lnTo>
                <a:lnTo>
                  <a:pt x="319472" y="19902"/>
                </a:lnTo>
                <a:lnTo>
                  <a:pt x="272769" y="5171"/>
                </a:lnTo>
                <a:lnTo>
                  <a:pt x="221894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7472908" y="2980804"/>
            <a:ext cx="443865" cy="391795"/>
          </a:xfrm>
          <a:custGeom>
            <a:avLst/>
            <a:gdLst/>
            <a:ahLst/>
            <a:cxnLst/>
            <a:rect l="l" t="t" r="r" b="b"/>
            <a:pathLst>
              <a:path w="443865" h="391795">
                <a:moveTo>
                  <a:pt x="0" y="195803"/>
                </a:moveTo>
                <a:lnTo>
                  <a:pt x="5860" y="150907"/>
                </a:lnTo>
                <a:lnTo>
                  <a:pt x="22553" y="109694"/>
                </a:lnTo>
                <a:lnTo>
                  <a:pt x="48746" y="73338"/>
                </a:lnTo>
                <a:lnTo>
                  <a:pt x="83109" y="43015"/>
                </a:lnTo>
                <a:lnTo>
                  <a:pt x="124308" y="19901"/>
                </a:lnTo>
                <a:lnTo>
                  <a:pt x="171012" y="5171"/>
                </a:lnTo>
                <a:lnTo>
                  <a:pt x="221890" y="0"/>
                </a:lnTo>
                <a:lnTo>
                  <a:pt x="272767" y="5171"/>
                </a:lnTo>
                <a:lnTo>
                  <a:pt x="319471" y="19901"/>
                </a:lnTo>
                <a:lnTo>
                  <a:pt x="360670" y="43015"/>
                </a:lnTo>
                <a:lnTo>
                  <a:pt x="395032" y="73338"/>
                </a:lnTo>
                <a:lnTo>
                  <a:pt x="421226" y="109694"/>
                </a:lnTo>
                <a:lnTo>
                  <a:pt x="437918" y="150907"/>
                </a:lnTo>
                <a:lnTo>
                  <a:pt x="443779" y="195803"/>
                </a:lnTo>
                <a:lnTo>
                  <a:pt x="437918" y="240699"/>
                </a:lnTo>
                <a:lnTo>
                  <a:pt x="421226" y="281913"/>
                </a:lnTo>
                <a:lnTo>
                  <a:pt x="395032" y="318269"/>
                </a:lnTo>
                <a:lnTo>
                  <a:pt x="360670" y="348592"/>
                </a:lnTo>
                <a:lnTo>
                  <a:pt x="319471" y="371706"/>
                </a:lnTo>
                <a:lnTo>
                  <a:pt x="272767" y="386437"/>
                </a:lnTo>
                <a:lnTo>
                  <a:pt x="221890" y="391608"/>
                </a:lnTo>
                <a:lnTo>
                  <a:pt x="171012" y="386437"/>
                </a:lnTo>
                <a:lnTo>
                  <a:pt x="124308" y="371706"/>
                </a:lnTo>
                <a:lnTo>
                  <a:pt x="83109" y="348592"/>
                </a:lnTo>
                <a:lnTo>
                  <a:pt x="48746" y="318269"/>
                </a:lnTo>
                <a:lnTo>
                  <a:pt x="22553" y="281913"/>
                </a:lnTo>
                <a:lnTo>
                  <a:pt x="5860" y="240699"/>
                </a:lnTo>
                <a:lnTo>
                  <a:pt x="0" y="195803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 txBox="1"/>
          <p:nvPr/>
        </p:nvSpPr>
        <p:spPr>
          <a:xfrm>
            <a:off x="7624826" y="3001454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3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5901270" y="2959100"/>
            <a:ext cx="546100" cy="49530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5922429" y="2942162"/>
            <a:ext cx="499532" cy="605367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5951639" y="2980804"/>
            <a:ext cx="443865" cy="391795"/>
          </a:xfrm>
          <a:custGeom>
            <a:avLst/>
            <a:gdLst/>
            <a:ahLst/>
            <a:cxnLst/>
            <a:rect l="l" t="t" r="r" b="b"/>
            <a:pathLst>
              <a:path w="443864" h="391795">
                <a:moveTo>
                  <a:pt x="221881" y="0"/>
                </a:moveTo>
                <a:lnTo>
                  <a:pt x="171006" y="5171"/>
                </a:lnTo>
                <a:lnTo>
                  <a:pt x="124303" y="19902"/>
                </a:lnTo>
                <a:lnTo>
                  <a:pt x="83105" y="43017"/>
                </a:lnTo>
                <a:lnTo>
                  <a:pt x="48744" y="73340"/>
                </a:lnTo>
                <a:lnTo>
                  <a:pt x="22552" y="109697"/>
                </a:lnTo>
                <a:lnTo>
                  <a:pt x="5860" y="150911"/>
                </a:lnTo>
                <a:lnTo>
                  <a:pt x="0" y="195808"/>
                </a:lnTo>
                <a:lnTo>
                  <a:pt x="5860" y="240704"/>
                </a:lnTo>
                <a:lnTo>
                  <a:pt x="22552" y="281917"/>
                </a:lnTo>
                <a:lnTo>
                  <a:pt x="48744" y="318271"/>
                </a:lnTo>
                <a:lnTo>
                  <a:pt x="83105" y="348592"/>
                </a:lnTo>
                <a:lnTo>
                  <a:pt x="124303" y="371704"/>
                </a:lnTo>
                <a:lnTo>
                  <a:pt x="171006" y="386433"/>
                </a:lnTo>
                <a:lnTo>
                  <a:pt x="221881" y="391604"/>
                </a:lnTo>
                <a:lnTo>
                  <a:pt x="272761" y="386433"/>
                </a:lnTo>
                <a:lnTo>
                  <a:pt x="319467" y="371704"/>
                </a:lnTo>
                <a:lnTo>
                  <a:pt x="360667" y="348592"/>
                </a:lnTo>
                <a:lnTo>
                  <a:pt x="395030" y="318271"/>
                </a:lnTo>
                <a:lnTo>
                  <a:pt x="421223" y="281917"/>
                </a:lnTo>
                <a:lnTo>
                  <a:pt x="437916" y="240704"/>
                </a:lnTo>
                <a:lnTo>
                  <a:pt x="443776" y="195808"/>
                </a:lnTo>
                <a:lnTo>
                  <a:pt x="437916" y="150911"/>
                </a:lnTo>
                <a:lnTo>
                  <a:pt x="421223" y="109697"/>
                </a:lnTo>
                <a:lnTo>
                  <a:pt x="395030" y="73340"/>
                </a:lnTo>
                <a:lnTo>
                  <a:pt x="360667" y="43017"/>
                </a:lnTo>
                <a:lnTo>
                  <a:pt x="319467" y="19902"/>
                </a:lnTo>
                <a:lnTo>
                  <a:pt x="272761" y="5171"/>
                </a:lnTo>
                <a:lnTo>
                  <a:pt x="221881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5951639" y="2980804"/>
            <a:ext cx="443865" cy="391795"/>
          </a:xfrm>
          <a:custGeom>
            <a:avLst/>
            <a:gdLst/>
            <a:ahLst/>
            <a:cxnLst/>
            <a:rect l="l" t="t" r="r" b="b"/>
            <a:pathLst>
              <a:path w="443864" h="391795">
                <a:moveTo>
                  <a:pt x="0" y="195803"/>
                </a:moveTo>
                <a:lnTo>
                  <a:pt x="5860" y="150907"/>
                </a:lnTo>
                <a:lnTo>
                  <a:pt x="22553" y="109694"/>
                </a:lnTo>
                <a:lnTo>
                  <a:pt x="48746" y="73338"/>
                </a:lnTo>
                <a:lnTo>
                  <a:pt x="83109" y="43015"/>
                </a:lnTo>
                <a:lnTo>
                  <a:pt x="124308" y="19901"/>
                </a:lnTo>
                <a:lnTo>
                  <a:pt x="171012" y="5171"/>
                </a:lnTo>
                <a:lnTo>
                  <a:pt x="221890" y="0"/>
                </a:lnTo>
                <a:lnTo>
                  <a:pt x="272767" y="5171"/>
                </a:lnTo>
                <a:lnTo>
                  <a:pt x="319471" y="19901"/>
                </a:lnTo>
                <a:lnTo>
                  <a:pt x="360670" y="43015"/>
                </a:lnTo>
                <a:lnTo>
                  <a:pt x="395032" y="73338"/>
                </a:lnTo>
                <a:lnTo>
                  <a:pt x="421226" y="109694"/>
                </a:lnTo>
                <a:lnTo>
                  <a:pt x="437918" y="150907"/>
                </a:lnTo>
                <a:lnTo>
                  <a:pt x="443779" y="195803"/>
                </a:lnTo>
                <a:lnTo>
                  <a:pt x="437918" y="240699"/>
                </a:lnTo>
                <a:lnTo>
                  <a:pt x="421226" y="281913"/>
                </a:lnTo>
                <a:lnTo>
                  <a:pt x="395032" y="318269"/>
                </a:lnTo>
                <a:lnTo>
                  <a:pt x="360670" y="348592"/>
                </a:lnTo>
                <a:lnTo>
                  <a:pt x="319471" y="371706"/>
                </a:lnTo>
                <a:lnTo>
                  <a:pt x="272767" y="386437"/>
                </a:lnTo>
                <a:lnTo>
                  <a:pt x="221890" y="391608"/>
                </a:lnTo>
                <a:lnTo>
                  <a:pt x="171012" y="386437"/>
                </a:lnTo>
                <a:lnTo>
                  <a:pt x="124308" y="371706"/>
                </a:lnTo>
                <a:lnTo>
                  <a:pt x="83109" y="348592"/>
                </a:lnTo>
                <a:lnTo>
                  <a:pt x="48746" y="318269"/>
                </a:lnTo>
                <a:lnTo>
                  <a:pt x="22553" y="281913"/>
                </a:lnTo>
                <a:lnTo>
                  <a:pt x="5860" y="240699"/>
                </a:lnTo>
                <a:lnTo>
                  <a:pt x="0" y="195803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 txBox="1"/>
          <p:nvPr/>
        </p:nvSpPr>
        <p:spPr>
          <a:xfrm>
            <a:off x="6103543" y="3001454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5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4593170" y="3488270"/>
            <a:ext cx="550329" cy="49530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4618570" y="3471333"/>
            <a:ext cx="499532" cy="605367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4645812" y="3508844"/>
            <a:ext cx="443865" cy="391795"/>
          </a:xfrm>
          <a:custGeom>
            <a:avLst/>
            <a:gdLst/>
            <a:ahLst/>
            <a:cxnLst/>
            <a:rect l="l" t="t" r="r" b="b"/>
            <a:pathLst>
              <a:path w="443864" h="391795">
                <a:moveTo>
                  <a:pt x="221894" y="0"/>
                </a:moveTo>
                <a:lnTo>
                  <a:pt x="171014" y="5171"/>
                </a:lnTo>
                <a:lnTo>
                  <a:pt x="124308" y="19902"/>
                </a:lnTo>
                <a:lnTo>
                  <a:pt x="83108" y="43016"/>
                </a:lnTo>
                <a:lnTo>
                  <a:pt x="48745" y="73338"/>
                </a:lnTo>
                <a:lnTo>
                  <a:pt x="22552" y="109693"/>
                </a:lnTo>
                <a:lnTo>
                  <a:pt x="5860" y="150903"/>
                </a:lnTo>
                <a:lnTo>
                  <a:pt x="0" y="195795"/>
                </a:lnTo>
                <a:lnTo>
                  <a:pt x="5860" y="240692"/>
                </a:lnTo>
                <a:lnTo>
                  <a:pt x="22552" y="281906"/>
                </a:lnTo>
                <a:lnTo>
                  <a:pt x="48745" y="318263"/>
                </a:lnTo>
                <a:lnTo>
                  <a:pt x="83108" y="348587"/>
                </a:lnTo>
                <a:lnTo>
                  <a:pt x="124308" y="371702"/>
                </a:lnTo>
                <a:lnTo>
                  <a:pt x="171014" y="386432"/>
                </a:lnTo>
                <a:lnTo>
                  <a:pt x="221894" y="391604"/>
                </a:lnTo>
                <a:lnTo>
                  <a:pt x="272769" y="386432"/>
                </a:lnTo>
                <a:lnTo>
                  <a:pt x="319472" y="371702"/>
                </a:lnTo>
                <a:lnTo>
                  <a:pt x="360670" y="348587"/>
                </a:lnTo>
                <a:lnTo>
                  <a:pt x="395031" y="318263"/>
                </a:lnTo>
                <a:lnTo>
                  <a:pt x="421223" y="281906"/>
                </a:lnTo>
                <a:lnTo>
                  <a:pt x="437916" y="240692"/>
                </a:lnTo>
                <a:lnTo>
                  <a:pt x="443776" y="195795"/>
                </a:lnTo>
                <a:lnTo>
                  <a:pt x="437916" y="150903"/>
                </a:lnTo>
                <a:lnTo>
                  <a:pt x="421223" y="109693"/>
                </a:lnTo>
                <a:lnTo>
                  <a:pt x="395031" y="73338"/>
                </a:lnTo>
                <a:lnTo>
                  <a:pt x="360670" y="43016"/>
                </a:lnTo>
                <a:lnTo>
                  <a:pt x="319472" y="19902"/>
                </a:lnTo>
                <a:lnTo>
                  <a:pt x="272769" y="5171"/>
                </a:lnTo>
                <a:lnTo>
                  <a:pt x="221894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4645812" y="3508844"/>
            <a:ext cx="443865" cy="391795"/>
          </a:xfrm>
          <a:custGeom>
            <a:avLst/>
            <a:gdLst/>
            <a:ahLst/>
            <a:cxnLst/>
            <a:rect l="l" t="t" r="r" b="b"/>
            <a:pathLst>
              <a:path w="443864" h="391795">
                <a:moveTo>
                  <a:pt x="0" y="195803"/>
                </a:moveTo>
                <a:lnTo>
                  <a:pt x="5860" y="150907"/>
                </a:lnTo>
                <a:lnTo>
                  <a:pt x="22553" y="109694"/>
                </a:lnTo>
                <a:lnTo>
                  <a:pt x="48746" y="73338"/>
                </a:lnTo>
                <a:lnTo>
                  <a:pt x="83109" y="43015"/>
                </a:lnTo>
                <a:lnTo>
                  <a:pt x="124308" y="19901"/>
                </a:lnTo>
                <a:lnTo>
                  <a:pt x="171012" y="5171"/>
                </a:lnTo>
                <a:lnTo>
                  <a:pt x="221890" y="0"/>
                </a:lnTo>
                <a:lnTo>
                  <a:pt x="272767" y="5171"/>
                </a:lnTo>
                <a:lnTo>
                  <a:pt x="319471" y="19901"/>
                </a:lnTo>
                <a:lnTo>
                  <a:pt x="360670" y="43015"/>
                </a:lnTo>
                <a:lnTo>
                  <a:pt x="395032" y="73338"/>
                </a:lnTo>
                <a:lnTo>
                  <a:pt x="421226" y="109694"/>
                </a:lnTo>
                <a:lnTo>
                  <a:pt x="437918" y="150907"/>
                </a:lnTo>
                <a:lnTo>
                  <a:pt x="443779" y="195803"/>
                </a:lnTo>
                <a:lnTo>
                  <a:pt x="437918" y="240699"/>
                </a:lnTo>
                <a:lnTo>
                  <a:pt x="421226" y="281913"/>
                </a:lnTo>
                <a:lnTo>
                  <a:pt x="395032" y="318269"/>
                </a:lnTo>
                <a:lnTo>
                  <a:pt x="360670" y="348592"/>
                </a:lnTo>
                <a:lnTo>
                  <a:pt x="319471" y="371706"/>
                </a:lnTo>
                <a:lnTo>
                  <a:pt x="272767" y="386437"/>
                </a:lnTo>
                <a:lnTo>
                  <a:pt x="221890" y="391608"/>
                </a:lnTo>
                <a:lnTo>
                  <a:pt x="171012" y="386437"/>
                </a:lnTo>
                <a:lnTo>
                  <a:pt x="124308" y="371706"/>
                </a:lnTo>
                <a:lnTo>
                  <a:pt x="83109" y="348592"/>
                </a:lnTo>
                <a:lnTo>
                  <a:pt x="48746" y="318269"/>
                </a:lnTo>
                <a:lnTo>
                  <a:pt x="22553" y="281913"/>
                </a:lnTo>
                <a:lnTo>
                  <a:pt x="5860" y="240699"/>
                </a:lnTo>
                <a:lnTo>
                  <a:pt x="0" y="195803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 txBox="1"/>
          <p:nvPr/>
        </p:nvSpPr>
        <p:spPr>
          <a:xfrm>
            <a:off x="4797729" y="3529482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4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5774270" y="2150532"/>
            <a:ext cx="1189567" cy="198967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821807" y="2177404"/>
            <a:ext cx="1085215" cy="81915"/>
          </a:xfrm>
          <a:custGeom>
            <a:avLst/>
            <a:gdLst/>
            <a:ahLst/>
            <a:cxnLst/>
            <a:rect l="l" t="t" r="r" b="b"/>
            <a:pathLst>
              <a:path w="1085215" h="81914">
                <a:moveTo>
                  <a:pt x="0" y="81518"/>
                </a:moveTo>
                <a:lnTo>
                  <a:pt x="1085103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7141629" y="2290229"/>
            <a:ext cx="609600" cy="77470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7199004" y="2315861"/>
            <a:ext cx="495934" cy="665480"/>
          </a:xfrm>
          <a:custGeom>
            <a:avLst/>
            <a:gdLst/>
            <a:ahLst/>
            <a:cxnLst/>
            <a:rect l="l" t="t" r="r" b="b"/>
            <a:pathLst>
              <a:path w="495934" h="665480">
                <a:moveTo>
                  <a:pt x="495798" y="664942"/>
                </a:moveTo>
                <a:lnTo>
                  <a:pt x="0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853770" y="1960029"/>
            <a:ext cx="550329" cy="49530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6879170" y="1943103"/>
            <a:ext cx="499532" cy="605367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906907" y="1981606"/>
            <a:ext cx="443865" cy="391795"/>
          </a:xfrm>
          <a:custGeom>
            <a:avLst/>
            <a:gdLst/>
            <a:ahLst/>
            <a:cxnLst/>
            <a:rect l="l" t="t" r="r" b="b"/>
            <a:pathLst>
              <a:path w="443865" h="391794">
                <a:moveTo>
                  <a:pt x="221881" y="0"/>
                </a:moveTo>
                <a:lnTo>
                  <a:pt x="171006" y="5170"/>
                </a:lnTo>
                <a:lnTo>
                  <a:pt x="124303" y="19899"/>
                </a:lnTo>
                <a:lnTo>
                  <a:pt x="83105" y="43012"/>
                </a:lnTo>
                <a:lnTo>
                  <a:pt x="48744" y="73333"/>
                </a:lnTo>
                <a:lnTo>
                  <a:pt x="22552" y="109687"/>
                </a:lnTo>
                <a:lnTo>
                  <a:pt x="5860" y="150899"/>
                </a:lnTo>
                <a:lnTo>
                  <a:pt x="0" y="195795"/>
                </a:lnTo>
                <a:lnTo>
                  <a:pt x="5860" y="240692"/>
                </a:lnTo>
                <a:lnTo>
                  <a:pt x="22552" y="281906"/>
                </a:lnTo>
                <a:lnTo>
                  <a:pt x="48744" y="318263"/>
                </a:lnTo>
                <a:lnTo>
                  <a:pt x="83105" y="348587"/>
                </a:lnTo>
                <a:lnTo>
                  <a:pt x="124303" y="371702"/>
                </a:lnTo>
                <a:lnTo>
                  <a:pt x="171006" y="386432"/>
                </a:lnTo>
                <a:lnTo>
                  <a:pt x="221881" y="391604"/>
                </a:lnTo>
                <a:lnTo>
                  <a:pt x="272761" y="386432"/>
                </a:lnTo>
                <a:lnTo>
                  <a:pt x="319467" y="371702"/>
                </a:lnTo>
                <a:lnTo>
                  <a:pt x="360667" y="348587"/>
                </a:lnTo>
                <a:lnTo>
                  <a:pt x="395030" y="318263"/>
                </a:lnTo>
                <a:lnTo>
                  <a:pt x="421223" y="281906"/>
                </a:lnTo>
                <a:lnTo>
                  <a:pt x="437916" y="240692"/>
                </a:lnTo>
                <a:lnTo>
                  <a:pt x="443776" y="195795"/>
                </a:lnTo>
                <a:lnTo>
                  <a:pt x="437916" y="150899"/>
                </a:lnTo>
                <a:lnTo>
                  <a:pt x="421223" y="109687"/>
                </a:lnTo>
                <a:lnTo>
                  <a:pt x="395030" y="73333"/>
                </a:lnTo>
                <a:lnTo>
                  <a:pt x="360667" y="43012"/>
                </a:lnTo>
                <a:lnTo>
                  <a:pt x="319467" y="19899"/>
                </a:lnTo>
                <a:lnTo>
                  <a:pt x="272761" y="5170"/>
                </a:lnTo>
                <a:lnTo>
                  <a:pt x="221881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906907" y="1981606"/>
            <a:ext cx="443865" cy="391795"/>
          </a:xfrm>
          <a:custGeom>
            <a:avLst/>
            <a:gdLst/>
            <a:ahLst/>
            <a:cxnLst/>
            <a:rect l="l" t="t" r="r" b="b"/>
            <a:pathLst>
              <a:path w="443865" h="391794">
                <a:moveTo>
                  <a:pt x="0" y="195803"/>
                </a:moveTo>
                <a:lnTo>
                  <a:pt x="5860" y="150907"/>
                </a:lnTo>
                <a:lnTo>
                  <a:pt x="22553" y="109694"/>
                </a:lnTo>
                <a:lnTo>
                  <a:pt x="48746" y="73338"/>
                </a:lnTo>
                <a:lnTo>
                  <a:pt x="83109" y="43015"/>
                </a:lnTo>
                <a:lnTo>
                  <a:pt x="124308" y="19901"/>
                </a:lnTo>
                <a:lnTo>
                  <a:pt x="171012" y="5171"/>
                </a:lnTo>
                <a:lnTo>
                  <a:pt x="221890" y="0"/>
                </a:lnTo>
                <a:lnTo>
                  <a:pt x="272767" y="5171"/>
                </a:lnTo>
                <a:lnTo>
                  <a:pt x="319471" y="19901"/>
                </a:lnTo>
                <a:lnTo>
                  <a:pt x="360670" y="43015"/>
                </a:lnTo>
                <a:lnTo>
                  <a:pt x="395032" y="73338"/>
                </a:lnTo>
                <a:lnTo>
                  <a:pt x="421226" y="109694"/>
                </a:lnTo>
                <a:lnTo>
                  <a:pt x="437918" y="150907"/>
                </a:lnTo>
                <a:lnTo>
                  <a:pt x="443779" y="195803"/>
                </a:lnTo>
                <a:lnTo>
                  <a:pt x="437918" y="240699"/>
                </a:lnTo>
                <a:lnTo>
                  <a:pt x="421226" y="281913"/>
                </a:lnTo>
                <a:lnTo>
                  <a:pt x="395032" y="318269"/>
                </a:lnTo>
                <a:lnTo>
                  <a:pt x="360670" y="348592"/>
                </a:lnTo>
                <a:lnTo>
                  <a:pt x="319471" y="371706"/>
                </a:lnTo>
                <a:lnTo>
                  <a:pt x="272767" y="386437"/>
                </a:lnTo>
                <a:lnTo>
                  <a:pt x="221890" y="391608"/>
                </a:lnTo>
                <a:lnTo>
                  <a:pt x="171012" y="386437"/>
                </a:lnTo>
                <a:lnTo>
                  <a:pt x="124308" y="371706"/>
                </a:lnTo>
                <a:lnTo>
                  <a:pt x="83109" y="348592"/>
                </a:lnTo>
                <a:lnTo>
                  <a:pt x="48746" y="318269"/>
                </a:lnTo>
                <a:lnTo>
                  <a:pt x="22553" y="281913"/>
                </a:lnTo>
                <a:lnTo>
                  <a:pt x="5860" y="240699"/>
                </a:lnTo>
                <a:lnTo>
                  <a:pt x="0" y="195803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 txBox="1"/>
          <p:nvPr/>
        </p:nvSpPr>
        <p:spPr>
          <a:xfrm>
            <a:off x="7058812" y="2002244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2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6337300" y="3153833"/>
            <a:ext cx="1181100" cy="110066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278029" y="2290232"/>
            <a:ext cx="749300" cy="833967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6330429" y="2315864"/>
            <a:ext cx="641985" cy="722630"/>
          </a:xfrm>
          <a:custGeom>
            <a:avLst/>
            <a:gdLst/>
            <a:ahLst/>
            <a:cxnLst/>
            <a:rect l="l" t="t" r="r" b="b"/>
            <a:pathLst>
              <a:path w="641984" h="722630">
                <a:moveTo>
                  <a:pt x="0" y="722293"/>
                </a:moveTo>
                <a:lnTo>
                  <a:pt x="641469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5541429" y="2429932"/>
            <a:ext cx="529167" cy="694267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5599913" y="2454732"/>
            <a:ext cx="417195" cy="583565"/>
          </a:xfrm>
          <a:custGeom>
            <a:avLst/>
            <a:gdLst/>
            <a:ahLst/>
            <a:cxnLst/>
            <a:rect l="l" t="t" r="r" b="b"/>
            <a:pathLst>
              <a:path w="417195" h="583564">
                <a:moveTo>
                  <a:pt x="416711" y="583424"/>
                </a:moveTo>
                <a:lnTo>
                  <a:pt x="0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5033429" y="3289303"/>
            <a:ext cx="2552700" cy="503767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5089591" y="3315068"/>
            <a:ext cx="2448560" cy="389890"/>
          </a:xfrm>
          <a:custGeom>
            <a:avLst/>
            <a:gdLst/>
            <a:ahLst/>
            <a:cxnLst/>
            <a:rect l="l" t="t" r="r" b="b"/>
            <a:pathLst>
              <a:path w="2448559" h="389889">
                <a:moveTo>
                  <a:pt x="2448302" y="0"/>
                </a:moveTo>
                <a:lnTo>
                  <a:pt x="0" y="389583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809070" y="2379129"/>
            <a:ext cx="690032" cy="1219200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867705" y="2397379"/>
            <a:ext cx="575945" cy="1111885"/>
          </a:xfrm>
          <a:custGeom>
            <a:avLst/>
            <a:gdLst/>
            <a:ahLst/>
            <a:cxnLst/>
            <a:rect l="l" t="t" r="r" b="b"/>
            <a:pathLst>
              <a:path w="575945" h="1111885">
                <a:moveTo>
                  <a:pt x="575311" y="0"/>
                </a:moveTo>
                <a:lnTo>
                  <a:pt x="0" y="1111461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5698070" y="2370667"/>
            <a:ext cx="1888070" cy="753532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5756807" y="2397382"/>
            <a:ext cx="1781175" cy="641350"/>
          </a:xfrm>
          <a:custGeom>
            <a:avLst/>
            <a:gdLst/>
            <a:ahLst/>
            <a:cxnLst/>
            <a:rect l="l" t="t" r="r" b="b"/>
            <a:pathLst>
              <a:path w="1781175" h="641350">
                <a:moveTo>
                  <a:pt x="1781086" y="640774"/>
                </a:moveTo>
                <a:lnTo>
                  <a:pt x="0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5325529" y="2044700"/>
            <a:ext cx="546100" cy="495300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5350929" y="2023532"/>
            <a:ext cx="499532" cy="605367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5378031" y="2063127"/>
            <a:ext cx="443865" cy="391795"/>
          </a:xfrm>
          <a:custGeom>
            <a:avLst/>
            <a:gdLst/>
            <a:ahLst/>
            <a:cxnLst/>
            <a:rect l="l" t="t" r="r" b="b"/>
            <a:pathLst>
              <a:path w="443864" h="391794">
                <a:moveTo>
                  <a:pt x="221881" y="0"/>
                </a:moveTo>
                <a:lnTo>
                  <a:pt x="171006" y="5170"/>
                </a:lnTo>
                <a:lnTo>
                  <a:pt x="124303" y="19899"/>
                </a:lnTo>
                <a:lnTo>
                  <a:pt x="83105" y="43012"/>
                </a:lnTo>
                <a:lnTo>
                  <a:pt x="48744" y="73333"/>
                </a:lnTo>
                <a:lnTo>
                  <a:pt x="22552" y="109687"/>
                </a:lnTo>
                <a:lnTo>
                  <a:pt x="5860" y="150899"/>
                </a:lnTo>
                <a:lnTo>
                  <a:pt x="0" y="195795"/>
                </a:lnTo>
                <a:lnTo>
                  <a:pt x="5860" y="240692"/>
                </a:lnTo>
                <a:lnTo>
                  <a:pt x="22552" y="281906"/>
                </a:lnTo>
                <a:lnTo>
                  <a:pt x="48744" y="318263"/>
                </a:lnTo>
                <a:lnTo>
                  <a:pt x="83105" y="348587"/>
                </a:lnTo>
                <a:lnTo>
                  <a:pt x="124303" y="371702"/>
                </a:lnTo>
                <a:lnTo>
                  <a:pt x="171006" y="386432"/>
                </a:lnTo>
                <a:lnTo>
                  <a:pt x="221881" y="391604"/>
                </a:lnTo>
                <a:lnTo>
                  <a:pt x="272757" y="386432"/>
                </a:lnTo>
                <a:lnTo>
                  <a:pt x="319462" y="371702"/>
                </a:lnTo>
                <a:lnTo>
                  <a:pt x="360662" y="348587"/>
                </a:lnTo>
                <a:lnTo>
                  <a:pt x="395026" y="318263"/>
                </a:lnTo>
                <a:lnTo>
                  <a:pt x="421221" y="281906"/>
                </a:lnTo>
                <a:lnTo>
                  <a:pt x="437915" y="240692"/>
                </a:lnTo>
                <a:lnTo>
                  <a:pt x="443776" y="195795"/>
                </a:lnTo>
                <a:lnTo>
                  <a:pt x="437915" y="150899"/>
                </a:lnTo>
                <a:lnTo>
                  <a:pt x="421221" y="109687"/>
                </a:lnTo>
                <a:lnTo>
                  <a:pt x="395026" y="73333"/>
                </a:lnTo>
                <a:lnTo>
                  <a:pt x="360662" y="43012"/>
                </a:lnTo>
                <a:lnTo>
                  <a:pt x="319462" y="19899"/>
                </a:lnTo>
                <a:lnTo>
                  <a:pt x="272757" y="5170"/>
                </a:lnTo>
                <a:lnTo>
                  <a:pt x="221881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5378031" y="2063127"/>
            <a:ext cx="443865" cy="391795"/>
          </a:xfrm>
          <a:custGeom>
            <a:avLst/>
            <a:gdLst/>
            <a:ahLst/>
            <a:cxnLst/>
            <a:rect l="l" t="t" r="r" b="b"/>
            <a:pathLst>
              <a:path w="443864" h="391794">
                <a:moveTo>
                  <a:pt x="0" y="195803"/>
                </a:moveTo>
                <a:lnTo>
                  <a:pt x="5860" y="150907"/>
                </a:lnTo>
                <a:lnTo>
                  <a:pt x="22553" y="109694"/>
                </a:lnTo>
                <a:lnTo>
                  <a:pt x="48746" y="73338"/>
                </a:lnTo>
                <a:lnTo>
                  <a:pt x="83109" y="43015"/>
                </a:lnTo>
                <a:lnTo>
                  <a:pt x="124308" y="19901"/>
                </a:lnTo>
                <a:lnTo>
                  <a:pt x="171012" y="5171"/>
                </a:lnTo>
                <a:lnTo>
                  <a:pt x="221890" y="0"/>
                </a:lnTo>
                <a:lnTo>
                  <a:pt x="272767" y="5171"/>
                </a:lnTo>
                <a:lnTo>
                  <a:pt x="319471" y="19901"/>
                </a:lnTo>
                <a:lnTo>
                  <a:pt x="360670" y="43015"/>
                </a:lnTo>
                <a:lnTo>
                  <a:pt x="395032" y="73338"/>
                </a:lnTo>
                <a:lnTo>
                  <a:pt x="421226" y="109694"/>
                </a:lnTo>
                <a:lnTo>
                  <a:pt x="437918" y="150907"/>
                </a:lnTo>
                <a:lnTo>
                  <a:pt x="443779" y="195803"/>
                </a:lnTo>
                <a:lnTo>
                  <a:pt x="437918" y="240699"/>
                </a:lnTo>
                <a:lnTo>
                  <a:pt x="421226" y="281913"/>
                </a:lnTo>
                <a:lnTo>
                  <a:pt x="395032" y="318269"/>
                </a:lnTo>
                <a:lnTo>
                  <a:pt x="360670" y="348592"/>
                </a:lnTo>
                <a:lnTo>
                  <a:pt x="319471" y="371706"/>
                </a:lnTo>
                <a:lnTo>
                  <a:pt x="272767" y="386437"/>
                </a:lnTo>
                <a:lnTo>
                  <a:pt x="221890" y="391608"/>
                </a:lnTo>
                <a:lnTo>
                  <a:pt x="171012" y="386437"/>
                </a:lnTo>
                <a:lnTo>
                  <a:pt x="124308" y="371706"/>
                </a:lnTo>
                <a:lnTo>
                  <a:pt x="83109" y="348592"/>
                </a:lnTo>
                <a:lnTo>
                  <a:pt x="48746" y="318269"/>
                </a:lnTo>
                <a:lnTo>
                  <a:pt x="22553" y="281913"/>
                </a:lnTo>
                <a:lnTo>
                  <a:pt x="5860" y="240699"/>
                </a:lnTo>
                <a:lnTo>
                  <a:pt x="0" y="195803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 txBox="1"/>
          <p:nvPr/>
        </p:nvSpPr>
        <p:spPr>
          <a:xfrm>
            <a:off x="5529935" y="2083765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1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4974170" y="3289303"/>
            <a:ext cx="1100667" cy="364067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5024602" y="3315067"/>
            <a:ext cx="992505" cy="251460"/>
          </a:xfrm>
          <a:custGeom>
            <a:avLst/>
            <a:gdLst/>
            <a:ahLst/>
            <a:cxnLst/>
            <a:rect l="l" t="t" r="r" b="b"/>
            <a:pathLst>
              <a:path w="992504" h="251460">
                <a:moveTo>
                  <a:pt x="0" y="251130"/>
                </a:moveTo>
                <a:lnTo>
                  <a:pt x="992022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 txBox="1"/>
          <p:nvPr/>
        </p:nvSpPr>
        <p:spPr>
          <a:xfrm>
            <a:off x="4952034" y="2587688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6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5622112" y="2707741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2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5410898" y="3028124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4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6176187" y="2330424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4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6382713" y="2888158"/>
            <a:ext cx="110299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0695" algn="l"/>
                <a:tab pos="1089660" algn="l"/>
              </a:tabLst>
            </a:pPr>
            <a:r>
              <a:rPr dirty="0" u="heavy" sz="1900">
                <a:uFill>
                  <a:solidFill>
                    <a:srgbClr val="DD8047"/>
                  </a:solidFill>
                </a:uFill>
                <a:latin typeface="Garamond"/>
                <a:cs typeface="Garamond"/>
              </a:rPr>
              <a:t> 	2	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6912788" y="2361145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2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7519568" y="2428329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3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6322847" y="3555530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5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6664312" y="3750005"/>
            <a:ext cx="4057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0" i="1">
                <a:latin typeface="Garamond"/>
                <a:cs typeface="Garamond"/>
              </a:rPr>
              <a:t>n</a:t>
            </a:r>
            <a:r>
              <a:rPr dirty="0" sz="1900" spc="0">
                <a:latin typeface="Garamond"/>
                <a:cs typeface="Garamond"/>
              </a:rPr>
              <a:t>=5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495300" y="3475570"/>
            <a:ext cx="3649132" cy="660400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990600" y="3543296"/>
            <a:ext cx="2624670" cy="601132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514713" y="3496741"/>
            <a:ext cx="3578860" cy="555625"/>
          </a:xfrm>
          <a:custGeom>
            <a:avLst/>
            <a:gdLst/>
            <a:ahLst/>
            <a:cxnLst/>
            <a:rect l="l" t="t" r="r" b="b"/>
            <a:pathLst>
              <a:path w="3578860" h="555625">
                <a:moveTo>
                  <a:pt x="3485786" y="0"/>
                </a:moveTo>
                <a:lnTo>
                  <a:pt x="92602" y="0"/>
                </a:lnTo>
                <a:lnTo>
                  <a:pt x="56557" y="7276"/>
                </a:lnTo>
                <a:lnTo>
                  <a:pt x="27122" y="27119"/>
                </a:lnTo>
                <a:lnTo>
                  <a:pt x="7277" y="56551"/>
                </a:lnTo>
                <a:lnTo>
                  <a:pt x="0" y="92595"/>
                </a:lnTo>
                <a:lnTo>
                  <a:pt x="0" y="463003"/>
                </a:lnTo>
                <a:lnTo>
                  <a:pt x="7277" y="499049"/>
                </a:lnTo>
                <a:lnTo>
                  <a:pt x="27122" y="528486"/>
                </a:lnTo>
                <a:lnTo>
                  <a:pt x="56557" y="548334"/>
                </a:lnTo>
                <a:lnTo>
                  <a:pt x="92602" y="555612"/>
                </a:lnTo>
                <a:lnTo>
                  <a:pt x="3485786" y="555612"/>
                </a:lnTo>
                <a:lnTo>
                  <a:pt x="3521832" y="548334"/>
                </a:lnTo>
                <a:lnTo>
                  <a:pt x="3551269" y="528486"/>
                </a:lnTo>
                <a:lnTo>
                  <a:pt x="3571117" y="499049"/>
                </a:lnTo>
                <a:lnTo>
                  <a:pt x="3578395" y="463003"/>
                </a:lnTo>
                <a:lnTo>
                  <a:pt x="3578395" y="92595"/>
                </a:lnTo>
                <a:lnTo>
                  <a:pt x="3571117" y="56551"/>
                </a:lnTo>
                <a:lnTo>
                  <a:pt x="3551269" y="27119"/>
                </a:lnTo>
                <a:lnTo>
                  <a:pt x="3521832" y="7276"/>
                </a:lnTo>
                <a:lnTo>
                  <a:pt x="3485786" y="0"/>
                </a:lnTo>
                <a:close/>
              </a:path>
            </a:pathLst>
          </a:custGeom>
          <a:solidFill>
            <a:srgbClr val="C9CD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514713" y="3496741"/>
            <a:ext cx="3578860" cy="555625"/>
          </a:xfrm>
          <a:custGeom>
            <a:avLst/>
            <a:gdLst/>
            <a:ahLst/>
            <a:cxnLst/>
            <a:rect l="l" t="t" r="r" b="b"/>
            <a:pathLst>
              <a:path w="3578860" h="555625">
                <a:moveTo>
                  <a:pt x="0" y="92602"/>
                </a:moveTo>
                <a:lnTo>
                  <a:pt x="7277" y="56557"/>
                </a:lnTo>
                <a:lnTo>
                  <a:pt x="27122" y="27122"/>
                </a:lnTo>
                <a:lnTo>
                  <a:pt x="56557" y="7277"/>
                </a:lnTo>
                <a:lnTo>
                  <a:pt x="92602" y="0"/>
                </a:lnTo>
                <a:lnTo>
                  <a:pt x="3485794" y="0"/>
                </a:lnTo>
                <a:lnTo>
                  <a:pt x="3521840" y="7277"/>
                </a:lnTo>
                <a:lnTo>
                  <a:pt x="3551275" y="27122"/>
                </a:lnTo>
                <a:lnTo>
                  <a:pt x="3571120" y="56557"/>
                </a:lnTo>
                <a:lnTo>
                  <a:pt x="3578397" y="92602"/>
                </a:lnTo>
                <a:lnTo>
                  <a:pt x="3578397" y="463009"/>
                </a:lnTo>
                <a:lnTo>
                  <a:pt x="3571120" y="499054"/>
                </a:lnTo>
                <a:lnTo>
                  <a:pt x="3551275" y="528489"/>
                </a:lnTo>
                <a:lnTo>
                  <a:pt x="3521840" y="548334"/>
                </a:lnTo>
                <a:lnTo>
                  <a:pt x="3485794" y="555611"/>
                </a:lnTo>
                <a:lnTo>
                  <a:pt x="92602" y="555611"/>
                </a:lnTo>
                <a:lnTo>
                  <a:pt x="56557" y="548334"/>
                </a:lnTo>
                <a:lnTo>
                  <a:pt x="27122" y="528489"/>
                </a:lnTo>
                <a:lnTo>
                  <a:pt x="7277" y="499054"/>
                </a:lnTo>
                <a:lnTo>
                  <a:pt x="0" y="463009"/>
                </a:lnTo>
                <a:lnTo>
                  <a:pt x="0" y="92602"/>
                </a:lnTo>
                <a:close/>
              </a:path>
            </a:pathLst>
          </a:custGeom>
          <a:ln w="10611">
            <a:solidFill>
              <a:srgbClr val="A5AB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 txBox="1"/>
          <p:nvPr/>
        </p:nvSpPr>
        <p:spPr>
          <a:xfrm>
            <a:off x="1171375" y="3599383"/>
            <a:ext cx="226187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A </a:t>
            </a:r>
            <a:r>
              <a:rPr dirty="0" sz="1900" spc="-5">
                <a:latin typeface="Garamond"/>
                <a:cs typeface="Garamond"/>
              </a:rPr>
              <a:t>few feasible</a:t>
            </a:r>
            <a:r>
              <a:rPr dirty="0" sz="1900" spc="15">
                <a:latin typeface="Garamond"/>
                <a:cs typeface="Garamond"/>
              </a:rPr>
              <a:t> </a:t>
            </a:r>
            <a:r>
              <a:rPr dirty="0" sz="1900" spc="-5">
                <a:latin typeface="Garamond"/>
                <a:cs typeface="Garamond"/>
              </a:rPr>
              <a:t>solutions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1267993" y="2167420"/>
            <a:ext cx="2318385" cy="60325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2270"/>
              </a:lnSpc>
              <a:spcBef>
                <a:spcPts val="180"/>
              </a:spcBef>
            </a:pPr>
            <a:r>
              <a:rPr dirty="0" sz="1900">
                <a:latin typeface="Garamond"/>
                <a:cs typeface="Garamond"/>
              </a:rPr>
              <a:t>c(</a:t>
            </a:r>
            <a:r>
              <a:rPr dirty="0" sz="1900" i="1">
                <a:latin typeface="Garamond"/>
                <a:cs typeface="Garamond"/>
              </a:rPr>
              <a:t>T</a:t>
            </a:r>
            <a:r>
              <a:rPr dirty="0" sz="1900">
                <a:latin typeface="Garamond"/>
                <a:cs typeface="Garamond"/>
              </a:rPr>
              <a:t>)= is </a:t>
            </a:r>
            <a:r>
              <a:rPr dirty="0" sz="1900" spc="-5">
                <a:latin typeface="Garamond"/>
                <a:cs typeface="Garamond"/>
              </a:rPr>
              <a:t>the </a:t>
            </a:r>
            <a:r>
              <a:rPr dirty="0" sz="1900">
                <a:latin typeface="Garamond"/>
                <a:cs typeface="Garamond"/>
              </a:rPr>
              <a:t>total cost </a:t>
            </a:r>
            <a:r>
              <a:rPr dirty="0" sz="1900" spc="-5">
                <a:latin typeface="Garamond"/>
                <a:cs typeface="Garamond"/>
              </a:rPr>
              <a:t>of  spanning </a:t>
            </a:r>
            <a:r>
              <a:rPr dirty="0" sz="1900">
                <a:latin typeface="Garamond"/>
                <a:cs typeface="Garamond"/>
              </a:rPr>
              <a:t>tree</a:t>
            </a:r>
            <a:r>
              <a:rPr dirty="0" sz="1900" spc="0">
                <a:latin typeface="Garamond"/>
                <a:cs typeface="Garamond"/>
              </a:rPr>
              <a:t> </a:t>
            </a:r>
            <a:r>
              <a:rPr dirty="0" sz="1900" i="1">
                <a:latin typeface="Garamond"/>
                <a:cs typeface="Garamond"/>
              </a:rPr>
              <a:t>T</a:t>
            </a:r>
            <a:endParaRPr sz="19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850" y="627138"/>
            <a:ext cx="680910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/>
              <a:t>Minimum cost spanning </a:t>
            </a:r>
            <a:r>
              <a:rPr dirty="0" sz="3200" spc="-5"/>
              <a:t>tree</a:t>
            </a:r>
            <a:r>
              <a:rPr dirty="0" sz="3200" spc="-70"/>
              <a:t> </a:t>
            </a:r>
            <a:r>
              <a:rPr dirty="0" sz="3200" spc="-10"/>
              <a:t>environment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9508070" y="3018367"/>
            <a:ext cx="563029" cy="563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541929" y="3035296"/>
            <a:ext cx="499532" cy="601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561652" y="3038055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38"/>
                </a:lnTo>
                <a:lnTo>
                  <a:pt x="39148" y="101062"/>
                </a:lnTo>
                <a:lnTo>
                  <a:pt x="18013" y="139999"/>
                </a:lnTo>
                <a:lnTo>
                  <a:pt x="4657" y="183026"/>
                </a:lnTo>
                <a:lnTo>
                  <a:pt x="0" y="229222"/>
                </a:lnTo>
                <a:lnTo>
                  <a:pt x="4657" y="275417"/>
                </a:lnTo>
                <a:lnTo>
                  <a:pt x="18013" y="318444"/>
                </a:lnTo>
                <a:lnTo>
                  <a:pt x="39148" y="357381"/>
                </a:lnTo>
                <a:lnTo>
                  <a:pt x="67138" y="391306"/>
                </a:lnTo>
                <a:lnTo>
                  <a:pt x="101062" y="419296"/>
                </a:lnTo>
                <a:lnTo>
                  <a:pt x="139999" y="440430"/>
                </a:lnTo>
                <a:lnTo>
                  <a:pt x="183026" y="453787"/>
                </a:lnTo>
                <a:lnTo>
                  <a:pt x="229222" y="458444"/>
                </a:lnTo>
                <a:lnTo>
                  <a:pt x="275422" y="453787"/>
                </a:lnTo>
                <a:lnTo>
                  <a:pt x="318452" y="440430"/>
                </a:lnTo>
                <a:lnTo>
                  <a:pt x="357391" y="419296"/>
                </a:lnTo>
                <a:lnTo>
                  <a:pt x="391317" y="391306"/>
                </a:lnTo>
                <a:lnTo>
                  <a:pt x="419308" y="357381"/>
                </a:lnTo>
                <a:lnTo>
                  <a:pt x="440443" y="318444"/>
                </a:lnTo>
                <a:lnTo>
                  <a:pt x="453800" y="275417"/>
                </a:lnTo>
                <a:lnTo>
                  <a:pt x="458457" y="229222"/>
                </a:lnTo>
                <a:lnTo>
                  <a:pt x="453800" y="183026"/>
                </a:lnTo>
                <a:lnTo>
                  <a:pt x="440443" y="139999"/>
                </a:lnTo>
                <a:lnTo>
                  <a:pt x="419308" y="101062"/>
                </a:lnTo>
                <a:lnTo>
                  <a:pt x="391317" y="67138"/>
                </a:lnTo>
                <a:lnTo>
                  <a:pt x="357391" y="39148"/>
                </a:lnTo>
                <a:lnTo>
                  <a:pt x="318452" y="18013"/>
                </a:lnTo>
                <a:lnTo>
                  <a:pt x="275422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561652" y="3038055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720897" y="3092119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3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37500" y="3018367"/>
            <a:ext cx="563032" cy="563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971370" y="3035296"/>
            <a:ext cx="499532" cy="6011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990078" y="3038055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35" y="0"/>
                </a:moveTo>
                <a:lnTo>
                  <a:pt x="183035" y="4657"/>
                </a:lnTo>
                <a:lnTo>
                  <a:pt x="140004" y="18013"/>
                </a:lnTo>
                <a:lnTo>
                  <a:pt x="101066" y="39148"/>
                </a:lnTo>
                <a:lnTo>
                  <a:pt x="67140" y="67138"/>
                </a:lnTo>
                <a:lnTo>
                  <a:pt x="39148" y="101062"/>
                </a:lnTo>
                <a:lnTo>
                  <a:pt x="18013" y="139999"/>
                </a:lnTo>
                <a:lnTo>
                  <a:pt x="4657" y="183026"/>
                </a:lnTo>
                <a:lnTo>
                  <a:pt x="0" y="229222"/>
                </a:lnTo>
                <a:lnTo>
                  <a:pt x="4657" y="275417"/>
                </a:lnTo>
                <a:lnTo>
                  <a:pt x="18013" y="318444"/>
                </a:lnTo>
                <a:lnTo>
                  <a:pt x="39148" y="357381"/>
                </a:lnTo>
                <a:lnTo>
                  <a:pt x="67140" y="391306"/>
                </a:lnTo>
                <a:lnTo>
                  <a:pt x="101066" y="419296"/>
                </a:lnTo>
                <a:lnTo>
                  <a:pt x="140004" y="440430"/>
                </a:lnTo>
                <a:lnTo>
                  <a:pt x="183035" y="453787"/>
                </a:lnTo>
                <a:lnTo>
                  <a:pt x="229235" y="458444"/>
                </a:lnTo>
                <a:lnTo>
                  <a:pt x="275430" y="453787"/>
                </a:lnTo>
                <a:lnTo>
                  <a:pt x="318457" y="440430"/>
                </a:lnTo>
                <a:lnTo>
                  <a:pt x="357394" y="419296"/>
                </a:lnTo>
                <a:lnTo>
                  <a:pt x="391318" y="391306"/>
                </a:lnTo>
                <a:lnTo>
                  <a:pt x="419309" y="357381"/>
                </a:lnTo>
                <a:lnTo>
                  <a:pt x="440443" y="318444"/>
                </a:lnTo>
                <a:lnTo>
                  <a:pt x="453800" y="275417"/>
                </a:lnTo>
                <a:lnTo>
                  <a:pt x="458457" y="229222"/>
                </a:lnTo>
                <a:lnTo>
                  <a:pt x="453800" y="183026"/>
                </a:lnTo>
                <a:lnTo>
                  <a:pt x="440443" y="139999"/>
                </a:lnTo>
                <a:lnTo>
                  <a:pt x="419309" y="101062"/>
                </a:lnTo>
                <a:lnTo>
                  <a:pt x="391318" y="67138"/>
                </a:lnTo>
                <a:lnTo>
                  <a:pt x="357394" y="39148"/>
                </a:lnTo>
                <a:lnTo>
                  <a:pt x="318457" y="18013"/>
                </a:lnTo>
                <a:lnTo>
                  <a:pt x="275430" y="4657"/>
                </a:lnTo>
                <a:lnTo>
                  <a:pt x="229235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990078" y="3038055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149335" y="3092119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5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91300" y="3636438"/>
            <a:ext cx="558800" cy="5630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620929" y="3653366"/>
            <a:ext cx="499532" cy="6011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41096" y="3656228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22" y="0"/>
                </a:moveTo>
                <a:lnTo>
                  <a:pt x="183026" y="4656"/>
                </a:lnTo>
                <a:lnTo>
                  <a:pt x="139999" y="18011"/>
                </a:lnTo>
                <a:lnTo>
                  <a:pt x="101062" y="39144"/>
                </a:lnTo>
                <a:lnTo>
                  <a:pt x="67138" y="67133"/>
                </a:lnTo>
                <a:lnTo>
                  <a:pt x="39148" y="101057"/>
                </a:lnTo>
                <a:lnTo>
                  <a:pt x="18013" y="139994"/>
                </a:lnTo>
                <a:lnTo>
                  <a:pt x="4657" y="183023"/>
                </a:lnTo>
                <a:lnTo>
                  <a:pt x="0" y="229222"/>
                </a:lnTo>
                <a:lnTo>
                  <a:pt x="4657" y="275417"/>
                </a:lnTo>
                <a:lnTo>
                  <a:pt x="18013" y="318444"/>
                </a:lnTo>
                <a:lnTo>
                  <a:pt x="39148" y="357381"/>
                </a:lnTo>
                <a:lnTo>
                  <a:pt x="67138" y="391306"/>
                </a:lnTo>
                <a:lnTo>
                  <a:pt x="101062" y="419296"/>
                </a:lnTo>
                <a:lnTo>
                  <a:pt x="139999" y="440430"/>
                </a:lnTo>
                <a:lnTo>
                  <a:pt x="183026" y="453787"/>
                </a:lnTo>
                <a:lnTo>
                  <a:pt x="229222" y="458444"/>
                </a:lnTo>
                <a:lnTo>
                  <a:pt x="275417" y="453787"/>
                </a:lnTo>
                <a:lnTo>
                  <a:pt x="318444" y="440430"/>
                </a:lnTo>
                <a:lnTo>
                  <a:pt x="357381" y="419296"/>
                </a:lnTo>
                <a:lnTo>
                  <a:pt x="391306" y="391306"/>
                </a:lnTo>
                <a:lnTo>
                  <a:pt x="419296" y="357381"/>
                </a:lnTo>
                <a:lnTo>
                  <a:pt x="440430" y="318444"/>
                </a:lnTo>
                <a:lnTo>
                  <a:pt x="453787" y="275417"/>
                </a:lnTo>
                <a:lnTo>
                  <a:pt x="458444" y="229222"/>
                </a:lnTo>
                <a:lnTo>
                  <a:pt x="453787" y="183023"/>
                </a:lnTo>
                <a:lnTo>
                  <a:pt x="440430" y="139994"/>
                </a:lnTo>
                <a:lnTo>
                  <a:pt x="419296" y="101057"/>
                </a:lnTo>
                <a:lnTo>
                  <a:pt x="391306" y="67133"/>
                </a:lnTo>
                <a:lnTo>
                  <a:pt x="357381" y="39144"/>
                </a:lnTo>
                <a:lnTo>
                  <a:pt x="318444" y="18011"/>
                </a:lnTo>
                <a:lnTo>
                  <a:pt x="275417" y="4656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641096" y="3656228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800342" y="3710292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4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810500" y="2074337"/>
            <a:ext cx="1223432" cy="207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855966" y="2097526"/>
            <a:ext cx="1121410" cy="95885"/>
          </a:xfrm>
          <a:custGeom>
            <a:avLst/>
            <a:gdLst/>
            <a:ahLst/>
            <a:cxnLst/>
            <a:rect l="l" t="t" r="r" b="b"/>
            <a:pathLst>
              <a:path w="1121409" h="95885">
                <a:moveTo>
                  <a:pt x="0" y="95433"/>
                </a:moveTo>
                <a:lnTo>
                  <a:pt x="1120979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220200" y="2235203"/>
            <a:ext cx="626532" cy="8847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278684" y="2259615"/>
            <a:ext cx="512445" cy="778510"/>
          </a:xfrm>
          <a:custGeom>
            <a:avLst/>
            <a:gdLst/>
            <a:ahLst/>
            <a:cxnLst/>
            <a:rect l="l" t="t" r="r" b="b"/>
            <a:pathLst>
              <a:path w="512445" h="778510">
                <a:moveTo>
                  <a:pt x="512190" y="778439"/>
                </a:moveTo>
                <a:lnTo>
                  <a:pt x="0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923870" y="1849970"/>
            <a:ext cx="563029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57729" y="1862662"/>
            <a:ext cx="499532" cy="6053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976931" y="1868297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69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40"/>
                </a:lnTo>
                <a:lnTo>
                  <a:pt x="39148" y="101066"/>
                </a:lnTo>
                <a:lnTo>
                  <a:pt x="18013" y="140004"/>
                </a:lnTo>
                <a:lnTo>
                  <a:pt x="4657" y="183035"/>
                </a:lnTo>
                <a:lnTo>
                  <a:pt x="0" y="229235"/>
                </a:lnTo>
                <a:lnTo>
                  <a:pt x="4657" y="275430"/>
                </a:lnTo>
                <a:lnTo>
                  <a:pt x="18013" y="318457"/>
                </a:lnTo>
                <a:lnTo>
                  <a:pt x="39148" y="357394"/>
                </a:lnTo>
                <a:lnTo>
                  <a:pt x="67138" y="391318"/>
                </a:lnTo>
                <a:lnTo>
                  <a:pt x="101062" y="419309"/>
                </a:lnTo>
                <a:lnTo>
                  <a:pt x="139999" y="440443"/>
                </a:lnTo>
                <a:lnTo>
                  <a:pt x="183026" y="453800"/>
                </a:lnTo>
                <a:lnTo>
                  <a:pt x="229222" y="458457"/>
                </a:lnTo>
                <a:lnTo>
                  <a:pt x="275422" y="453800"/>
                </a:lnTo>
                <a:lnTo>
                  <a:pt x="318452" y="440443"/>
                </a:lnTo>
                <a:lnTo>
                  <a:pt x="357391" y="419309"/>
                </a:lnTo>
                <a:lnTo>
                  <a:pt x="391317" y="391318"/>
                </a:lnTo>
                <a:lnTo>
                  <a:pt x="419308" y="357394"/>
                </a:lnTo>
                <a:lnTo>
                  <a:pt x="440443" y="318457"/>
                </a:lnTo>
                <a:lnTo>
                  <a:pt x="453800" y="275430"/>
                </a:lnTo>
                <a:lnTo>
                  <a:pt x="458457" y="229235"/>
                </a:lnTo>
                <a:lnTo>
                  <a:pt x="453800" y="183035"/>
                </a:lnTo>
                <a:lnTo>
                  <a:pt x="440443" y="140004"/>
                </a:lnTo>
                <a:lnTo>
                  <a:pt x="419308" y="101066"/>
                </a:lnTo>
                <a:lnTo>
                  <a:pt x="391317" y="67140"/>
                </a:lnTo>
                <a:lnTo>
                  <a:pt x="357391" y="39148"/>
                </a:lnTo>
                <a:lnTo>
                  <a:pt x="318452" y="18013"/>
                </a:lnTo>
                <a:lnTo>
                  <a:pt x="275422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976931" y="1868297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69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9136176" y="1922373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2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390470" y="3242729"/>
            <a:ext cx="1219200" cy="114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326970" y="2235196"/>
            <a:ext cx="774700" cy="9567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381390" y="2259608"/>
            <a:ext cx="662940" cy="845819"/>
          </a:xfrm>
          <a:custGeom>
            <a:avLst/>
            <a:gdLst/>
            <a:ahLst/>
            <a:cxnLst/>
            <a:rect l="l" t="t" r="r" b="b"/>
            <a:pathLst>
              <a:path w="662940" h="845819">
                <a:moveTo>
                  <a:pt x="0" y="845579"/>
                </a:moveTo>
                <a:lnTo>
                  <a:pt x="662676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569200" y="2396067"/>
            <a:ext cx="541867" cy="7916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626735" y="2422180"/>
            <a:ext cx="430530" cy="683260"/>
          </a:xfrm>
          <a:custGeom>
            <a:avLst/>
            <a:gdLst/>
            <a:ahLst/>
            <a:cxnLst/>
            <a:rect l="l" t="t" r="r" b="b"/>
            <a:pathLst>
              <a:path w="430529" h="683260">
                <a:moveTo>
                  <a:pt x="430487" y="683007"/>
                </a:moveTo>
                <a:lnTo>
                  <a:pt x="0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044270" y="3403600"/>
            <a:ext cx="2633129" cy="5715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099541" y="3429368"/>
            <a:ext cx="2529840" cy="456565"/>
          </a:xfrm>
          <a:custGeom>
            <a:avLst/>
            <a:gdLst/>
            <a:ahLst/>
            <a:cxnLst/>
            <a:rect l="l" t="t" r="r" b="b"/>
            <a:pathLst>
              <a:path w="2529840" h="456564">
                <a:moveTo>
                  <a:pt x="2529255" y="0"/>
                </a:moveTo>
                <a:lnTo>
                  <a:pt x="0" y="456081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15670" y="2336800"/>
            <a:ext cx="702732" cy="14097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870321" y="2355049"/>
            <a:ext cx="594360" cy="1301750"/>
          </a:xfrm>
          <a:custGeom>
            <a:avLst/>
            <a:gdLst/>
            <a:ahLst/>
            <a:cxnLst/>
            <a:rect l="l" t="t" r="r" b="b"/>
            <a:pathLst>
              <a:path w="594359" h="1301750">
                <a:moveTo>
                  <a:pt x="594331" y="0"/>
                </a:moveTo>
                <a:lnTo>
                  <a:pt x="0" y="1301177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730070" y="2328329"/>
            <a:ext cx="1947329" cy="863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788829" y="2355041"/>
            <a:ext cx="1840230" cy="750570"/>
          </a:xfrm>
          <a:custGeom>
            <a:avLst/>
            <a:gdLst/>
            <a:ahLst/>
            <a:cxnLst/>
            <a:rect l="l" t="t" r="r" b="b"/>
            <a:pathLst>
              <a:path w="1840229" h="750569">
                <a:moveTo>
                  <a:pt x="1839967" y="750146"/>
                </a:moveTo>
                <a:lnTo>
                  <a:pt x="0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344829" y="1943100"/>
            <a:ext cx="563032" cy="56302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378700" y="1960032"/>
            <a:ext cx="499532" cy="60536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397508" y="1963737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69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38"/>
                </a:lnTo>
                <a:lnTo>
                  <a:pt x="39148" y="101062"/>
                </a:lnTo>
                <a:lnTo>
                  <a:pt x="18013" y="139999"/>
                </a:lnTo>
                <a:lnTo>
                  <a:pt x="4657" y="183026"/>
                </a:lnTo>
                <a:lnTo>
                  <a:pt x="0" y="229222"/>
                </a:lnTo>
                <a:lnTo>
                  <a:pt x="4657" y="275417"/>
                </a:lnTo>
                <a:lnTo>
                  <a:pt x="18013" y="318444"/>
                </a:lnTo>
                <a:lnTo>
                  <a:pt x="39148" y="357381"/>
                </a:lnTo>
                <a:lnTo>
                  <a:pt x="67138" y="391306"/>
                </a:lnTo>
                <a:lnTo>
                  <a:pt x="101062" y="419296"/>
                </a:lnTo>
                <a:lnTo>
                  <a:pt x="139999" y="440430"/>
                </a:lnTo>
                <a:lnTo>
                  <a:pt x="183026" y="453787"/>
                </a:lnTo>
                <a:lnTo>
                  <a:pt x="229222" y="458444"/>
                </a:lnTo>
                <a:lnTo>
                  <a:pt x="275422" y="453787"/>
                </a:lnTo>
                <a:lnTo>
                  <a:pt x="318452" y="440430"/>
                </a:lnTo>
                <a:lnTo>
                  <a:pt x="357391" y="419296"/>
                </a:lnTo>
                <a:lnTo>
                  <a:pt x="391317" y="391306"/>
                </a:lnTo>
                <a:lnTo>
                  <a:pt x="419308" y="357381"/>
                </a:lnTo>
                <a:lnTo>
                  <a:pt x="440443" y="318444"/>
                </a:lnTo>
                <a:lnTo>
                  <a:pt x="453800" y="275417"/>
                </a:lnTo>
                <a:lnTo>
                  <a:pt x="458457" y="229222"/>
                </a:lnTo>
                <a:lnTo>
                  <a:pt x="453800" y="183026"/>
                </a:lnTo>
                <a:lnTo>
                  <a:pt x="440443" y="139999"/>
                </a:lnTo>
                <a:lnTo>
                  <a:pt x="419308" y="101062"/>
                </a:lnTo>
                <a:lnTo>
                  <a:pt x="391317" y="67138"/>
                </a:lnTo>
                <a:lnTo>
                  <a:pt x="357391" y="39148"/>
                </a:lnTo>
                <a:lnTo>
                  <a:pt x="318452" y="18013"/>
                </a:lnTo>
                <a:lnTo>
                  <a:pt x="275422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397508" y="1963737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69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7556754" y="2017801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1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985000" y="3403600"/>
            <a:ext cx="1130300" cy="4064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032408" y="3429365"/>
            <a:ext cx="1024890" cy="294005"/>
          </a:xfrm>
          <a:custGeom>
            <a:avLst/>
            <a:gdLst/>
            <a:ahLst/>
            <a:cxnLst/>
            <a:rect l="l" t="t" r="r" b="b"/>
            <a:pathLst>
              <a:path w="1024890" h="294004">
                <a:moveTo>
                  <a:pt x="0" y="293994"/>
                </a:moveTo>
                <a:lnTo>
                  <a:pt x="1024819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29732" y="1943100"/>
            <a:ext cx="5621867" cy="334857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44032" y="2383370"/>
            <a:ext cx="5427129" cy="253999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81811" y="1963737"/>
            <a:ext cx="5518150" cy="3242945"/>
          </a:xfrm>
          <a:custGeom>
            <a:avLst/>
            <a:gdLst/>
            <a:ahLst/>
            <a:cxnLst/>
            <a:rect l="l" t="t" r="r" b="b"/>
            <a:pathLst>
              <a:path w="5518150" h="3242945">
                <a:moveTo>
                  <a:pt x="4977485" y="0"/>
                </a:moveTo>
                <a:lnTo>
                  <a:pt x="540423" y="0"/>
                </a:lnTo>
                <a:lnTo>
                  <a:pt x="491233" y="2208"/>
                </a:lnTo>
                <a:lnTo>
                  <a:pt x="443281" y="8707"/>
                </a:lnTo>
                <a:lnTo>
                  <a:pt x="396757" y="19304"/>
                </a:lnTo>
                <a:lnTo>
                  <a:pt x="351852" y="33810"/>
                </a:lnTo>
                <a:lnTo>
                  <a:pt x="308757" y="52034"/>
                </a:lnTo>
                <a:lnTo>
                  <a:pt x="267662" y="73784"/>
                </a:lnTo>
                <a:lnTo>
                  <a:pt x="228758" y="98870"/>
                </a:lnTo>
                <a:lnTo>
                  <a:pt x="192236" y="127102"/>
                </a:lnTo>
                <a:lnTo>
                  <a:pt x="158287" y="158288"/>
                </a:lnTo>
                <a:lnTo>
                  <a:pt x="127101" y="192237"/>
                </a:lnTo>
                <a:lnTo>
                  <a:pt x="98870" y="228759"/>
                </a:lnTo>
                <a:lnTo>
                  <a:pt x="73784" y="267663"/>
                </a:lnTo>
                <a:lnTo>
                  <a:pt x="52033" y="308758"/>
                </a:lnTo>
                <a:lnTo>
                  <a:pt x="33810" y="351853"/>
                </a:lnTo>
                <a:lnTo>
                  <a:pt x="19304" y="396758"/>
                </a:lnTo>
                <a:lnTo>
                  <a:pt x="8707" y="443282"/>
                </a:lnTo>
                <a:lnTo>
                  <a:pt x="2208" y="491234"/>
                </a:lnTo>
                <a:lnTo>
                  <a:pt x="0" y="540423"/>
                </a:lnTo>
                <a:lnTo>
                  <a:pt x="0" y="2702090"/>
                </a:lnTo>
                <a:lnTo>
                  <a:pt x="2208" y="2751280"/>
                </a:lnTo>
                <a:lnTo>
                  <a:pt x="8707" y="2799233"/>
                </a:lnTo>
                <a:lnTo>
                  <a:pt x="19304" y="2845758"/>
                </a:lnTo>
                <a:lnTo>
                  <a:pt x="33810" y="2890664"/>
                </a:lnTo>
                <a:lnTo>
                  <a:pt x="52033" y="2933760"/>
                </a:lnTo>
                <a:lnTo>
                  <a:pt x="73784" y="2974855"/>
                </a:lnTo>
                <a:lnTo>
                  <a:pt x="98870" y="3013759"/>
                </a:lnTo>
                <a:lnTo>
                  <a:pt x="127101" y="3050281"/>
                </a:lnTo>
                <a:lnTo>
                  <a:pt x="158287" y="3084229"/>
                </a:lnTo>
                <a:lnTo>
                  <a:pt x="192236" y="3115415"/>
                </a:lnTo>
                <a:lnTo>
                  <a:pt x="228758" y="3143645"/>
                </a:lnTo>
                <a:lnTo>
                  <a:pt x="267662" y="3168731"/>
                </a:lnTo>
                <a:lnTo>
                  <a:pt x="308757" y="3190480"/>
                </a:lnTo>
                <a:lnTo>
                  <a:pt x="351852" y="3208703"/>
                </a:lnTo>
                <a:lnTo>
                  <a:pt x="396757" y="3223209"/>
                </a:lnTo>
                <a:lnTo>
                  <a:pt x="443281" y="3233806"/>
                </a:lnTo>
                <a:lnTo>
                  <a:pt x="491233" y="3240304"/>
                </a:lnTo>
                <a:lnTo>
                  <a:pt x="540423" y="3242513"/>
                </a:lnTo>
                <a:lnTo>
                  <a:pt x="4977485" y="3242513"/>
                </a:lnTo>
                <a:lnTo>
                  <a:pt x="5026676" y="3240304"/>
                </a:lnTo>
                <a:lnTo>
                  <a:pt x="5074629" y="3233806"/>
                </a:lnTo>
                <a:lnTo>
                  <a:pt x="5121155" y="3223209"/>
                </a:lnTo>
                <a:lnTo>
                  <a:pt x="5166061" y="3208703"/>
                </a:lnTo>
                <a:lnTo>
                  <a:pt x="5209158" y="3190480"/>
                </a:lnTo>
                <a:lnTo>
                  <a:pt x="5250254" y="3168731"/>
                </a:lnTo>
                <a:lnTo>
                  <a:pt x="5289159" y="3143645"/>
                </a:lnTo>
                <a:lnTo>
                  <a:pt x="5325681" y="3115415"/>
                </a:lnTo>
                <a:lnTo>
                  <a:pt x="5359631" y="3084229"/>
                </a:lnTo>
                <a:lnTo>
                  <a:pt x="5390817" y="3050281"/>
                </a:lnTo>
                <a:lnTo>
                  <a:pt x="5419049" y="3013759"/>
                </a:lnTo>
                <a:lnTo>
                  <a:pt x="5444136" y="2974855"/>
                </a:lnTo>
                <a:lnTo>
                  <a:pt x="5465886" y="2933760"/>
                </a:lnTo>
                <a:lnTo>
                  <a:pt x="5484110" y="2890664"/>
                </a:lnTo>
                <a:lnTo>
                  <a:pt x="5498616" y="2845758"/>
                </a:lnTo>
                <a:lnTo>
                  <a:pt x="5509214" y="2799233"/>
                </a:lnTo>
                <a:lnTo>
                  <a:pt x="5515712" y="2751280"/>
                </a:lnTo>
                <a:lnTo>
                  <a:pt x="5517921" y="2702090"/>
                </a:lnTo>
                <a:lnTo>
                  <a:pt x="5517921" y="540423"/>
                </a:lnTo>
                <a:lnTo>
                  <a:pt x="5515712" y="491234"/>
                </a:lnTo>
                <a:lnTo>
                  <a:pt x="5509214" y="443282"/>
                </a:lnTo>
                <a:lnTo>
                  <a:pt x="5498616" y="396758"/>
                </a:lnTo>
                <a:lnTo>
                  <a:pt x="5484110" y="351853"/>
                </a:lnTo>
                <a:lnTo>
                  <a:pt x="5465886" y="308758"/>
                </a:lnTo>
                <a:lnTo>
                  <a:pt x="5444136" y="267663"/>
                </a:lnTo>
                <a:lnTo>
                  <a:pt x="5419049" y="228759"/>
                </a:lnTo>
                <a:lnTo>
                  <a:pt x="5390817" y="192237"/>
                </a:lnTo>
                <a:lnTo>
                  <a:pt x="5359631" y="158288"/>
                </a:lnTo>
                <a:lnTo>
                  <a:pt x="5325681" y="127102"/>
                </a:lnTo>
                <a:lnTo>
                  <a:pt x="5289159" y="98870"/>
                </a:lnTo>
                <a:lnTo>
                  <a:pt x="5250254" y="73784"/>
                </a:lnTo>
                <a:lnTo>
                  <a:pt x="5209158" y="52034"/>
                </a:lnTo>
                <a:lnTo>
                  <a:pt x="5166061" y="33810"/>
                </a:lnTo>
                <a:lnTo>
                  <a:pt x="5121155" y="19304"/>
                </a:lnTo>
                <a:lnTo>
                  <a:pt x="5074629" y="8707"/>
                </a:lnTo>
                <a:lnTo>
                  <a:pt x="5026676" y="2208"/>
                </a:lnTo>
                <a:lnTo>
                  <a:pt x="4977485" y="0"/>
                </a:lnTo>
                <a:close/>
              </a:path>
            </a:pathLst>
          </a:custGeom>
          <a:solidFill>
            <a:srgbClr val="BFD3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81811" y="1963737"/>
            <a:ext cx="5518150" cy="3242945"/>
          </a:xfrm>
          <a:custGeom>
            <a:avLst/>
            <a:gdLst/>
            <a:ahLst/>
            <a:cxnLst/>
            <a:rect l="l" t="t" r="r" b="b"/>
            <a:pathLst>
              <a:path w="5518150" h="3242945">
                <a:moveTo>
                  <a:pt x="0" y="540429"/>
                </a:moveTo>
                <a:lnTo>
                  <a:pt x="2208" y="491239"/>
                </a:lnTo>
                <a:lnTo>
                  <a:pt x="8707" y="443286"/>
                </a:lnTo>
                <a:lnTo>
                  <a:pt x="19304" y="396762"/>
                </a:lnTo>
                <a:lnTo>
                  <a:pt x="33810" y="351856"/>
                </a:lnTo>
                <a:lnTo>
                  <a:pt x="52034" y="308760"/>
                </a:lnTo>
                <a:lnTo>
                  <a:pt x="73784" y="267664"/>
                </a:lnTo>
                <a:lnTo>
                  <a:pt x="98870" y="228760"/>
                </a:lnTo>
                <a:lnTo>
                  <a:pt x="127102" y="192237"/>
                </a:lnTo>
                <a:lnTo>
                  <a:pt x="158287" y="158288"/>
                </a:lnTo>
                <a:lnTo>
                  <a:pt x="192237" y="127102"/>
                </a:lnTo>
                <a:lnTo>
                  <a:pt x="228759" y="98870"/>
                </a:lnTo>
                <a:lnTo>
                  <a:pt x="267664" y="73784"/>
                </a:lnTo>
                <a:lnTo>
                  <a:pt x="308759" y="52034"/>
                </a:lnTo>
                <a:lnTo>
                  <a:pt x="351855" y="33810"/>
                </a:lnTo>
                <a:lnTo>
                  <a:pt x="396761" y="19304"/>
                </a:lnTo>
                <a:lnTo>
                  <a:pt x="443286" y="8707"/>
                </a:lnTo>
                <a:lnTo>
                  <a:pt x="491239" y="2208"/>
                </a:lnTo>
                <a:lnTo>
                  <a:pt x="540429" y="0"/>
                </a:lnTo>
                <a:lnTo>
                  <a:pt x="4977494" y="0"/>
                </a:lnTo>
                <a:lnTo>
                  <a:pt x="5026684" y="2208"/>
                </a:lnTo>
                <a:lnTo>
                  <a:pt x="5074636" y="8707"/>
                </a:lnTo>
                <a:lnTo>
                  <a:pt x="5121161" y="19304"/>
                </a:lnTo>
                <a:lnTo>
                  <a:pt x="5166066" y="33810"/>
                </a:lnTo>
                <a:lnTo>
                  <a:pt x="5209162" y="52034"/>
                </a:lnTo>
                <a:lnTo>
                  <a:pt x="5250257" y="73784"/>
                </a:lnTo>
                <a:lnTo>
                  <a:pt x="5289161" y="98870"/>
                </a:lnTo>
                <a:lnTo>
                  <a:pt x="5325683" y="127102"/>
                </a:lnTo>
                <a:lnTo>
                  <a:pt x="5359632" y="158288"/>
                </a:lnTo>
                <a:lnTo>
                  <a:pt x="5390818" y="192237"/>
                </a:lnTo>
                <a:lnTo>
                  <a:pt x="5419049" y="228760"/>
                </a:lnTo>
                <a:lnTo>
                  <a:pt x="5444135" y="267664"/>
                </a:lnTo>
                <a:lnTo>
                  <a:pt x="5465885" y="308760"/>
                </a:lnTo>
                <a:lnTo>
                  <a:pt x="5484108" y="351856"/>
                </a:lnTo>
                <a:lnTo>
                  <a:pt x="5498614" y="396762"/>
                </a:lnTo>
                <a:lnTo>
                  <a:pt x="5509211" y="443286"/>
                </a:lnTo>
                <a:lnTo>
                  <a:pt x="5515710" y="491239"/>
                </a:lnTo>
                <a:lnTo>
                  <a:pt x="5517918" y="540429"/>
                </a:lnTo>
                <a:lnTo>
                  <a:pt x="5517918" y="2702099"/>
                </a:lnTo>
                <a:lnTo>
                  <a:pt x="5515710" y="2751289"/>
                </a:lnTo>
                <a:lnTo>
                  <a:pt x="5509211" y="2799241"/>
                </a:lnTo>
                <a:lnTo>
                  <a:pt x="5498614" y="2845766"/>
                </a:lnTo>
                <a:lnTo>
                  <a:pt x="5484108" y="2890671"/>
                </a:lnTo>
                <a:lnTo>
                  <a:pt x="5465885" y="2933767"/>
                </a:lnTo>
                <a:lnTo>
                  <a:pt x="5444135" y="2974862"/>
                </a:lnTo>
                <a:lnTo>
                  <a:pt x="5419049" y="3013766"/>
                </a:lnTo>
                <a:lnTo>
                  <a:pt x="5390818" y="3050288"/>
                </a:lnTo>
                <a:lnTo>
                  <a:pt x="5359632" y="3084237"/>
                </a:lnTo>
                <a:lnTo>
                  <a:pt x="5325683" y="3115423"/>
                </a:lnTo>
                <a:lnTo>
                  <a:pt x="5289161" y="3143654"/>
                </a:lnTo>
                <a:lnTo>
                  <a:pt x="5250257" y="3168740"/>
                </a:lnTo>
                <a:lnTo>
                  <a:pt x="5209162" y="3190490"/>
                </a:lnTo>
                <a:lnTo>
                  <a:pt x="5166066" y="3208713"/>
                </a:lnTo>
                <a:lnTo>
                  <a:pt x="5121161" y="3223219"/>
                </a:lnTo>
                <a:lnTo>
                  <a:pt x="5074636" y="3233816"/>
                </a:lnTo>
                <a:lnTo>
                  <a:pt x="5026684" y="3240315"/>
                </a:lnTo>
                <a:lnTo>
                  <a:pt x="4977494" y="3242523"/>
                </a:lnTo>
                <a:lnTo>
                  <a:pt x="540429" y="3242523"/>
                </a:lnTo>
                <a:lnTo>
                  <a:pt x="491239" y="3240315"/>
                </a:lnTo>
                <a:lnTo>
                  <a:pt x="443286" y="3233816"/>
                </a:lnTo>
                <a:lnTo>
                  <a:pt x="396761" y="3223219"/>
                </a:lnTo>
                <a:lnTo>
                  <a:pt x="351855" y="3208713"/>
                </a:lnTo>
                <a:lnTo>
                  <a:pt x="308759" y="3190490"/>
                </a:lnTo>
                <a:lnTo>
                  <a:pt x="267664" y="3168740"/>
                </a:lnTo>
                <a:lnTo>
                  <a:pt x="228759" y="3143654"/>
                </a:lnTo>
                <a:lnTo>
                  <a:pt x="192237" y="3115423"/>
                </a:lnTo>
                <a:lnTo>
                  <a:pt x="158287" y="3084237"/>
                </a:lnTo>
                <a:lnTo>
                  <a:pt x="127102" y="3050288"/>
                </a:lnTo>
                <a:lnTo>
                  <a:pt x="98870" y="3013766"/>
                </a:lnTo>
                <a:lnTo>
                  <a:pt x="73784" y="2974862"/>
                </a:lnTo>
                <a:lnTo>
                  <a:pt x="52034" y="2933767"/>
                </a:lnTo>
                <a:lnTo>
                  <a:pt x="33810" y="2890671"/>
                </a:lnTo>
                <a:lnTo>
                  <a:pt x="19304" y="2845766"/>
                </a:lnTo>
                <a:lnTo>
                  <a:pt x="8707" y="2799241"/>
                </a:lnTo>
                <a:lnTo>
                  <a:pt x="2208" y="2751289"/>
                </a:lnTo>
                <a:lnTo>
                  <a:pt x="0" y="2702099"/>
                </a:lnTo>
                <a:lnTo>
                  <a:pt x="0" y="540429"/>
                </a:lnTo>
                <a:close/>
              </a:path>
            </a:pathLst>
          </a:custGeom>
          <a:ln w="10611">
            <a:solidFill>
              <a:srgbClr val="94B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3167646" y="2448992"/>
            <a:ext cx="941069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b="1">
                <a:latin typeface="Times New Roman"/>
                <a:cs typeface="Times New Roman"/>
              </a:rPr>
              <a:t>Exa</a:t>
            </a:r>
            <a:r>
              <a:rPr dirty="0" sz="1900" spc="0" b="1">
                <a:latin typeface="Times New Roman"/>
                <a:cs typeface="Times New Roman"/>
              </a:rPr>
              <a:t>m</a:t>
            </a:r>
            <a:r>
              <a:rPr dirty="0" sz="1900" b="1">
                <a:latin typeface="Times New Roman"/>
                <a:cs typeface="Times New Roman"/>
              </a:rPr>
              <a:t>ple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24427" y="2982442"/>
            <a:ext cx="5006975" cy="1720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5"/>
              </a:spcBef>
            </a:pPr>
            <a:r>
              <a:rPr dirty="0" sz="1900">
                <a:latin typeface="Times New Roman"/>
                <a:cs typeface="Times New Roman"/>
              </a:rPr>
              <a:t>Design a minimum cost communication network  so as to connect </a:t>
            </a:r>
            <a:r>
              <a:rPr dirty="0" sz="1900" i="1">
                <a:latin typeface="Times New Roman"/>
                <a:cs typeface="Times New Roman"/>
              </a:rPr>
              <a:t>n </a:t>
            </a:r>
            <a:r>
              <a:rPr dirty="0" sz="1900">
                <a:latin typeface="Times New Roman"/>
                <a:cs typeface="Times New Roman"/>
              </a:rPr>
              <a:t>cities at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minimum total cost such 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that: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315595" marR="219075" indent="-302895">
              <a:lnSpc>
                <a:spcPct val="100899"/>
              </a:lnSpc>
              <a:buFont typeface="Arial"/>
              <a:buChar char="•"/>
              <a:tabLst>
                <a:tab pos="314960" algn="l"/>
                <a:tab pos="316230" algn="l"/>
              </a:tabLst>
            </a:pPr>
            <a:r>
              <a:rPr dirty="0" sz="1900">
                <a:latin typeface="Times New Roman"/>
                <a:cs typeface="Times New Roman"/>
              </a:rPr>
              <a:t>Each pair of cities must communicate  (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connected subgraph</a:t>
            </a:r>
            <a:r>
              <a:rPr dirty="0" sz="1900">
                <a:latin typeface="Times New Roman"/>
                <a:cs typeface="Times New Roman"/>
              </a:rPr>
              <a:t> containing all the</a:t>
            </a:r>
            <a:r>
              <a:rPr dirty="0" sz="1900" spc="-7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nodes)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185332" y="5664200"/>
            <a:ext cx="8390467" cy="16637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214967" y="5795434"/>
            <a:ext cx="8233829" cy="118533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236217" y="5686044"/>
            <a:ext cx="8286750" cy="1558290"/>
          </a:xfrm>
          <a:custGeom>
            <a:avLst/>
            <a:gdLst/>
            <a:ahLst/>
            <a:cxnLst/>
            <a:rect l="l" t="t" r="r" b="b"/>
            <a:pathLst>
              <a:path w="8286750" h="1558290">
                <a:moveTo>
                  <a:pt x="8026806" y="0"/>
                </a:moveTo>
                <a:lnTo>
                  <a:pt x="259715" y="0"/>
                </a:lnTo>
                <a:lnTo>
                  <a:pt x="213031" y="4184"/>
                </a:lnTo>
                <a:lnTo>
                  <a:pt x="169093" y="16248"/>
                </a:lnTo>
                <a:lnTo>
                  <a:pt x="128633" y="35459"/>
                </a:lnTo>
                <a:lnTo>
                  <a:pt x="92385" y="61082"/>
                </a:lnTo>
                <a:lnTo>
                  <a:pt x="61082" y="92385"/>
                </a:lnTo>
                <a:lnTo>
                  <a:pt x="35459" y="128633"/>
                </a:lnTo>
                <a:lnTo>
                  <a:pt x="16248" y="169093"/>
                </a:lnTo>
                <a:lnTo>
                  <a:pt x="4184" y="213031"/>
                </a:lnTo>
                <a:lnTo>
                  <a:pt x="0" y="259714"/>
                </a:lnTo>
                <a:lnTo>
                  <a:pt x="0" y="1298558"/>
                </a:lnTo>
                <a:lnTo>
                  <a:pt x="4184" y="1345242"/>
                </a:lnTo>
                <a:lnTo>
                  <a:pt x="16248" y="1389181"/>
                </a:lnTo>
                <a:lnTo>
                  <a:pt x="35459" y="1429641"/>
                </a:lnTo>
                <a:lnTo>
                  <a:pt x="61082" y="1465889"/>
                </a:lnTo>
                <a:lnTo>
                  <a:pt x="92385" y="1497191"/>
                </a:lnTo>
                <a:lnTo>
                  <a:pt x="128633" y="1522814"/>
                </a:lnTo>
                <a:lnTo>
                  <a:pt x="169093" y="1542025"/>
                </a:lnTo>
                <a:lnTo>
                  <a:pt x="213031" y="1554089"/>
                </a:lnTo>
                <a:lnTo>
                  <a:pt x="259715" y="1558273"/>
                </a:lnTo>
                <a:lnTo>
                  <a:pt x="8026806" y="1558273"/>
                </a:lnTo>
                <a:lnTo>
                  <a:pt x="8073489" y="1554089"/>
                </a:lnTo>
                <a:lnTo>
                  <a:pt x="8117428" y="1542025"/>
                </a:lnTo>
                <a:lnTo>
                  <a:pt x="8157888" y="1522814"/>
                </a:lnTo>
                <a:lnTo>
                  <a:pt x="8194136" y="1497191"/>
                </a:lnTo>
                <a:lnTo>
                  <a:pt x="8225438" y="1465889"/>
                </a:lnTo>
                <a:lnTo>
                  <a:pt x="8251062" y="1429641"/>
                </a:lnTo>
                <a:lnTo>
                  <a:pt x="8270272" y="1389181"/>
                </a:lnTo>
                <a:lnTo>
                  <a:pt x="8282336" y="1345242"/>
                </a:lnTo>
                <a:lnTo>
                  <a:pt x="8286521" y="1298558"/>
                </a:lnTo>
                <a:lnTo>
                  <a:pt x="8286521" y="259714"/>
                </a:lnTo>
                <a:lnTo>
                  <a:pt x="8282336" y="213031"/>
                </a:lnTo>
                <a:lnTo>
                  <a:pt x="8270272" y="169093"/>
                </a:lnTo>
                <a:lnTo>
                  <a:pt x="8251062" y="128633"/>
                </a:lnTo>
                <a:lnTo>
                  <a:pt x="8225438" y="92385"/>
                </a:lnTo>
                <a:lnTo>
                  <a:pt x="8194136" y="61082"/>
                </a:lnTo>
                <a:lnTo>
                  <a:pt x="8157888" y="35459"/>
                </a:lnTo>
                <a:lnTo>
                  <a:pt x="8117428" y="16248"/>
                </a:lnTo>
                <a:lnTo>
                  <a:pt x="8073489" y="4184"/>
                </a:lnTo>
                <a:lnTo>
                  <a:pt x="8026806" y="0"/>
                </a:lnTo>
                <a:close/>
              </a:path>
            </a:pathLst>
          </a:custGeom>
          <a:solidFill>
            <a:srgbClr val="C9CD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236217" y="5686044"/>
            <a:ext cx="8286750" cy="1558290"/>
          </a:xfrm>
          <a:custGeom>
            <a:avLst/>
            <a:gdLst/>
            <a:ahLst/>
            <a:cxnLst/>
            <a:rect l="l" t="t" r="r" b="b"/>
            <a:pathLst>
              <a:path w="8286750" h="1558290">
                <a:moveTo>
                  <a:pt x="0" y="259714"/>
                </a:moveTo>
                <a:lnTo>
                  <a:pt x="4184" y="213030"/>
                </a:lnTo>
                <a:lnTo>
                  <a:pt x="16248" y="169091"/>
                </a:lnTo>
                <a:lnTo>
                  <a:pt x="35458" y="128631"/>
                </a:lnTo>
                <a:lnTo>
                  <a:pt x="61081" y="92383"/>
                </a:lnTo>
                <a:lnTo>
                  <a:pt x="92383" y="61081"/>
                </a:lnTo>
                <a:lnTo>
                  <a:pt x="128631" y="35458"/>
                </a:lnTo>
                <a:lnTo>
                  <a:pt x="169091" y="16248"/>
                </a:lnTo>
                <a:lnTo>
                  <a:pt x="213030" y="4184"/>
                </a:lnTo>
                <a:lnTo>
                  <a:pt x="259714" y="0"/>
                </a:lnTo>
                <a:lnTo>
                  <a:pt x="8026810" y="0"/>
                </a:lnTo>
                <a:lnTo>
                  <a:pt x="8073493" y="4184"/>
                </a:lnTo>
                <a:lnTo>
                  <a:pt x="8117430" y="16248"/>
                </a:lnTo>
                <a:lnTo>
                  <a:pt x="8157889" y="35458"/>
                </a:lnTo>
                <a:lnTo>
                  <a:pt x="8194136" y="61081"/>
                </a:lnTo>
                <a:lnTo>
                  <a:pt x="8225437" y="92383"/>
                </a:lnTo>
                <a:lnTo>
                  <a:pt x="8251059" y="128631"/>
                </a:lnTo>
                <a:lnTo>
                  <a:pt x="8270269" y="169091"/>
                </a:lnTo>
                <a:lnTo>
                  <a:pt x="8282333" y="213030"/>
                </a:lnTo>
                <a:lnTo>
                  <a:pt x="8286518" y="259714"/>
                </a:lnTo>
                <a:lnTo>
                  <a:pt x="8286518" y="1298556"/>
                </a:lnTo>
                <a:lnTo>
                  <a:pt x="8282333" y="1345241"/>
                </a:lnTo>
                <a:lnTo>
                  <a:pt x="8270269" y="1389181"/>
                </a:lnTo>
                <a:lnTo>
                  <a:pt x="8251059" y="1429642"/>
                </a:lnTo>
                <a:lnTo>
                  <a:pt x="8225437" y="1465890"/>
                </a:lnTo>
                <a:lnTo>
                  <a:pt x="8194136" y="1497192"/>
                </a:lnTo>
                <a:lnTo>
                  <a:pt x="8157889" y="1522815"/>
                </a:lnTo>
                <a:lnTo>
                  <a:pt x="8117430" y="1542026"/>
                </a:lnTo>
                <a:lnTo>
                  <a:pt x="8073493" y="1554089"/>
                </a:lnTo>
                <a:lnTo>
                  <a:pt x="8026810" y="1558274"/>
                </a:lnTo>
                <a:lnTo>
                  <a:pt x="259714" y="1558274"/>
                </a:lnTo>
                <a:lnTo>
                  <a:pt x="213030" y="1554089"/>
                </a:lnTo>
                <a:lnTo>
                  <a:pt x="169091" y="1542026"/>
                </a:lnTo>
                <a:lnTo>
                  <a:pt x="128631" y="1522815"/>
                </a:lnTo>
                <a:lnTo>
                  <a:pt x="92383" y="1497192"/>
                </a:lnTo>
                <a:lnTo>
                  <a:pt x="61081" y="1465890"/>
                </a:lnTo>
                <a:lnTo>
                  <a:pt x="35458" y="1429642"/>
                </a:lnTo>
                <a:lnTo>
                  <a:pt x="16248" y="1389181"/>
                </a:lnTo>
                <a:lnTo>
                  <a:pt x="4184" y="1345241"/>
                </a:lnTo>
                <a:lnTo>
                  <a:pt x="0" y="1298556"/>
                </a:lnTo>
                <a:lnTo>
                  <a:pt x="0" y="259714"/>
                </a:lnTo>
                <a:close/>
              </a:path>
            </a:pathLst>
          </a:custGeom>
          <a:ln w="10611">
            <a:solidFill>
              <a:srgbClr val="A5AB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1396619" y="5862828"/>
            <a:ext cx="7813040" cy="8997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44780">
              <a:lnSpc>
                <a:spcPct val="100000"/>
              </a:lnSpc>
              <a:spcBef>
                <a:spcPts val="100"/>
              </a:spcBef>
            </a:pPr>
            <a:r>
              <a:rPr dirty="0" sz="1900" b="1">
                <a:latin typeface="Times New Roman"/>
                <a:cs typeface="Times New Roman"/>
              </a:rPr>
              <a:t>Model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900">
                <a:latin typeface="Times New Roman"/>
                <a:cs typeface="Times New Roman"/>
              </a:rPr>
              <a:t>Graph </a:t>
            </a:r>
            <a:r>
              <a:rPr dirty="0" sz="1900" i="1">
                <a:latin typeface="Times New Roman"/>
                <a:cs typeface="Times New Roman"/>
              </a:rPr>
              <a:t>G </a:t>
            </a:r>
            <a:r>
              <a:rPr dirty="0" sz="1900">
                <a:latin typeface="Times New Roman"/>
                <a:cs typeface="Times New Roman"/>
              </a:rPr>
              <a:t>= (</a:t>
            </a:r>
            <a:r>
              <a:rPr dirty="0" sz="1900" i="1">
                <a:latin typeface="Times New Roman"/>
                <a:cs typeface="Times New Roman"/>
              </a:rPr>
              <a:t>N</a:t>
            </a:r>
            <a:r>
              <a:rPr dirty="0" sz="1900">
                <a:latin typeface="Times New Roman"/>
                <a:cs typeface="Times New Roman"/>
              </a:rPr>
              <a:t>, </a:t>
            </a:r>
            <a:r>
              <a:rPr dirty="0" sz="1900" i="1">
                <a:latin typeface="Times New Roman"/>
                <a:cs typeface="Times New Roman"/>
              </a:rPr>
              <a:t>E</a:t>
            </a:r>
            <a:r>
              <a:rPr dirty="0" sz="1900">
                <a:latin typeface="Times New Roman"/>
                <a:cs typeface="Times New Roman"/>
              </a:rPr>
              <a:t>) with </a:t>
            </a:r>
            <a:r>
              <a:rPr dirty="0" sz="1900" i="1">
                <a:latin typeface="Times New Roman"/>
                <a:cs typeface="Times New Roman"/>
              </a:rPr>
              <a:t>n = |N|, m = |E| </a:t>
            </a:r>
            <a:r>
              <a:rPr dirty="0" sz="1900">
                <a:latin typeface="Times New Roman"/>
                <a:cs typeface="Times New Roman"/>
              </a:rPr>
              <a:t>and a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cost function</a:t>
            </a:r>
            <a:r>
              <a:rPr dirty="0" sz="1900">
                <a:latin typeface="Times New Roman"/>
                <a:cs typeface="Times New Roman"/>
              </a:rPr>
              <a:t> c : </a:t>
            </a:r>
            <a:r>
              <a:rPr dirty="0" sz="1900" i="1">
                <a:latin typeface="Times New Roman"/>
                <a:cs typeface="Times New Roman"/>
              </a:rPr>
              <a:t>E </a:t>
            </a:r>
            <a:r>
              <a:rPr dirty="0" sz="1900">
                <a:latin typeface="Cambria Math"/>
                <a:cs typeface="Cambria Math"/>
              </a:rPr>
              <a:t>⟶</a:t>
            </a:r>
            <a:r>
              <a:rPr dirty="0" sz="1900" i="1">
                <a:latin typeface="Times New Roman"/>
                <a:cs typeface="Times New Roman"/>
              </a:rPr>
              <a:t>c</a:t>
            </a:r>
            <a:r>
              <a:rPr dirty="0" baseline="-20000" sz="1875" i="1">
                <a:latin typeface="Times New Roman"/>
                <a:cs typeface="Times New Roman"/>
              </a:rPr>
              <a:t>e </a:t>
            </a:r>
            <a:r>
              <a:rPr dirty="0" sz="1900">
                <a:latin typeface="Symbol"/>
                <a:cs typeface="Symbol"/>
              </a:rPr>
              <a:t></a:t>
            </a:r>
            <a:r>
              <a:rPr dirty="0" sz="1900">
                <a:latin typeface="Times New Roman"/>
                <a:cs typeface="Times New Roman"/>
              </a:rPr>
              <a:t> R,</a:t>
            </a:r>
            <a:r>
              <a:rPr dirty="0" sz="1900" spc="-6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with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900" i="1">
                <a:latin typeface="Times New Roman"/>
                <a:cs typeface="Times New Roman"/>
              </a:rPr>
              <a:t>e </a:t>
            </a:r>
            <a:r>
              <a:rPr dirty="0" sz="1900">
                <a:latin typeface="Times New Roman"/>
                <a:cs typeface="Times New Roman"/>
              </a:rPr>
              <a:t>= [</a:t>
            </a:r>
            <a:r>
              <a:rPr dirty="0" sz="1900" i="1">
                <a:latin typeface="Times New Roman"/>
                <a:cs typeface="Times New Roman"/>
              </a:rPr>
              <a:t>v</a:t>
            </a:r>
            <a:r>
              <a:rPr dirty="0" sz="1900">
                <a:latin typeface="Times New Roman"/>
                <a:cs typeface="Times New Roman"/>
              </a:rPr>
              <a:t>,</a:t>
            </a:r>
            <a:r>
              <a:rPr dirty="0" sz="1900" i="1">
                <a:latin typeface="Times New Roman"/>
                <a:cs typeface="Times New Roman"/>
              </a:rPr>
              <a:t>w</a:t>
            </a:r>
            <a:r>
              <a:rPr dirty="0" sz="1900">
                <a:latin typeface="Times New Roman"/>
                <a:cs typeface="Times New Roman"/>
              </a:rPr>
              <a:t>]</a:t>
            </a:r>
            <a:r>
              <a:rPr dirty="0" sz="1900">
                <a:latin typeface="Symbol"/>
                <a:cs typeface="Symbol"/>
              </a:rPr>
              <a:t>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i="1">
                <a:latin typeface="Times New Roman"/>
                <a:cs typeface="Times New Roman"/>
              </a:rPr>
              <a:t>E, </a:t>
            </a:r>
            <a:r>
              <a:rPr dirty="0" sz="1900">
                <a:latin typeface="Times New Roman"/>
                <a:cs typeface="Times New Roman"/>
              </a:rPr>
              <a:t>find a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spanning tree</a:t>
            </a:r>
            <a:r>
              <a:rPr dirty="0" sz="1900">
                <a:latin typeface="Times New Roman"/>
                <a:cs typeface="Times New Roman"/>
              </a:rPr>
              <a:t> of minimum total</a:t>
            </a:r>
            <a:r>
              <a:rPr dirty="0" sz="1900" spc="1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cost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954646" y="2574607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6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646873" y="2715158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2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428686" y="3090227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4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219275" y="2273439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4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354453" y="1763090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1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435835" y="2926372"/>
            <a:ext cx="113855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2759" algn="l"/>
                <a:tab pos="1125220" algn="l"/>
              </a:tabLst>
            </a:pPr>
            <a:r>
              <a:rPr dirty="0" u="heavy" sz="1900">
                <a:uFill>
                  <a:solidFill>
                    <a:srgbClr val="DD8047"/>
                  </a:solidFill>
                </a:uFill>
                <a:latin typeface="Garamond"/>
                <a:cs typeface="Garamond"/>
              </a:rPr>
              <a:t> 	2	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980220" y="2309393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2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607067" y="2388057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3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370773" y="3707651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5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723528" y="3935324"/>
            <a:ext cx="4057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0" i="1">
                <a:latin typeface="Garamond"/>
                <a:cs typeface="Garamond"/>
              </a:rPr>
              <a:t>n</a:t>
            </a:r>
            <a:r>
              <a:rPr dirty="0" sz="1900" spc="0">
                <a:latin typeface="Garamond"/>
                <a:cs typeface="Garamond"/>
              </a:rPr>
              <a:t>=5</a:t>
            </a:r>
            <a:endParaRPr sz="19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850" y="565984"/>
            <a:ext cx="3555365" cy="6096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0"/>
              <a:t>Properties of</a:t>
            </a:r>
            <a:r>
              <a:rPr dirty="0" spc="-80"/>
              <a:t> </a:t>
            </a:r>
            <a:r>
              <a:rPr dirty="0" spc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9335" y="2016163"/>
            <a:ext cx="5886450" cy="864869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497205" indent="-484505">
              <a:lnSpc>
                <a:spcPct val="100000"/>
              </a:lnSpc>
              <a:spcBef>
                <a:spcPts val="810"/>
              </a:spcBef>
              <a:buClr>
                <a:srgbClr val="DD8047"/>
              </a:buClr>
              <a:buAutoNum type="arabicParenR"/>
              <a:tabLst>
                <a:tab pos="497205" algn="l"/>
                <a:tab pos="497840" algn="l"/>
              </a:tabLst>
            </a:pPr>
            <a:r>
              <a:rPr dirty="0" sz="2100" spc="0">
                <a:latin typeface="Times New Roman"/>
                <a:cs typeface="Times New Roman"/>
              </a:rPr>
              <a:t>Every </a:t>
            </a:r>
            <a:r>
              <a:rPr dirty="0" sz="2100">
                <a:latin typeface="Times New Roman"/>
                <a:cs typeface="Times New Roman"/>
              </a:rPr>
              <a:t>tree </a:t>
            </a:r>
            <a:r>
              <a:rPr dirty="0" sz="2100" spc="10" i="1">
                <a:latin typeface="Times New Roman"/>
                <a:cs typeface="Times New Roman"/>
              </a:rPr>
              <a:t>T </a:t>
            </a:r>
            <a:r>
              <a:rPr dirty="0" sz="2100" spc="0">
                <a:latin typeface="Times New Roman"/>
                <a:cs typeface="Times New Roman"/>
              </a:rPr>
              <a:t>with </a:t>
            </a:r>
            <a:r>
              <a:rPr dirty="0" sz="2100" spc="10" i="1">
                <a:latin typeface="Times New Roman"/>
                <a:cs typeface="Times New Roman"/>
              </a:rPr>
              <a:t>n </a:t>
            </a:r>
            <a:r>
              <a:rPr dirty="0" sz="2200" spc="-40" i="1">
                <a:latin typeface="Symbol"/>
                <a:cs typeface="Symbol"/>
              </a:rPr>
              <a:t></a:t>
            </a:r>
            <a:r>
              <a:rPr dirty="0" sz="2200" spc="-40" i="1">
                <a:latin typeface="Times New Roman"/>
                <a:cs typeface="Times New Roman"/>
              </a:rPr>
              <a:t> </a:t>
            </a:r>
            <a:r>
              <a:rPr dirty="0" sz="2100" spc="10">
                <a:latin typeface="Times New Roman"/>
                <a:cs typeface="Times New Roman"/>
              </a:rPr>
              <a:t>2 </a:t>
            </a:r>
            <a:r>
              <a:rPr dirty="0" sz="2100" spc="0">
                <a:latin typeface="Times New Roman"/>
                <a:cs typeface="Times New Roman"/>
              </a:rPr>
              <a:t>nodes has at </a:t>
            </a:r>
            <a:r>
              <a:rPr dirty="0" sz="2100">
                <a:latin typeface="Times New Roman"/>
                <a:cs typeface="Times New Roman"/>
              </a:rPr>
              <a:t>least</a:t>
            </a:r>
            <a:r>
              <a:rPr dirty="0" sz="210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u="sng" sz="2100" spc="1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sz="2100" spc="-9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10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Times New Roman"/>
                <a:cs typeface="Times New Roman"/>
              </a:rPr>
              <a:t>leaves</a:t>
            </a:r>
            <a:endParaRPr sz="2100">
              <a:latin typeface="Times New Roman"/>
              <a:cs typeface="Times New Roman"/>
            </a:endParaRPr>
          </a:p>
          <a:p>
            <a:pPr marL="497205" indent="-484505">
              <a:lnSpc>
                <a:spcPct val="100000"/>
              </a:lnSpc>
              <a:spcBef>
                <a:spcPts val="730"/>
              </a:spcBef>
              <a:buClr>
                <a:srgbClr val="DD8047"/>
              </a:buClr>
              <a:buAutoNum type="arabicParenR"/>
              <a:tabLst>
                <a:tab pos="497205" algn="l"/>
                <a:tab pos="497840" algn="l"/>
              </a:tabLst>
            </a:pPr>
            <a:r>
              <a:rPr dirty="0" sz="2100" spc="0">
                <a:latin typeface="Times New Roman"/>
                <a:cs typeface="Times New Roman"/>
              </a:rPr>
              <a:t>Every </a:t>
            </a:r>
            <a:r>
              <a:rPr dirty="0" sz="2100">
                <a:latin typeface="Times New Roman"/>
                <a:cs typeface="Times New Roman"/>
              </a:rPr>
              <a:t>tree </a:t>
            </a:r>
            <a:r>
              <a:rPr dirty="0" sz="2100" spc="0">
                <a:latin typeface="Times New Roman"/>
                <a:cs typeface="Times New Roman"/>
              </a:rPr>
              <a:t>with </a:t>
            </a:r>
            <a:r>
              <a:rPr dirty="0" sz="2100" spc="10" i="1">
                <a:latin typeface="Times New Roman"/>
                <a:cs typeface="Times New Roman"/>
              </a:rPr>
              <a:t>n </a:t>
            </a:r>
            <a:r>
              <a:rPr dirty="0" sz="2100" spc="0">
                <a:latin typeface="Times New Roman"/>
                <a:cs typeface="Times New Roman"/>
              </a:rPr>
              <a:t>nodes has</a:t>
            </a:r>
            <a:r>
              <a:rPr dirty="0" sz="2100" spc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u="sng" sz="2100" spc="10" i="1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Times New Roman"/>
                <a:cs typeface="Times New Roman"/>
              </a:rPr>
              <a:t>n </a:t>
            </a:r>
            <a:r>
              <a:rPr dirty="0" u="sng" sz="2100" spc="1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Times New Roman"/>
                <a:cs typeface="Times New Roman"/>
              </a:rPr>
              <a:t>– 1</a:t>
            </a:r>
            <a:r>
              <a:rPr dirty="0" u="sng" sz="2100" spc="-12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100" spc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Times New Roman"/>
                <a:cs typeface="Times New Roman"/>
              </a:rPr>
              <a:t>edges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9335" y="3163172"/>
            <a:ext cx="5761990" cy="3505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97205" algn="l"/>
              </a:tabLst>
            </a:pPr>
            <a:r>
              <a:rPr dirty="0" sz="2100" spc="0">
                <a:solidFill>
                  <a:srgbClr val="DD8047"/>
                </a:solidFill>
                <a:latin typeface="Times New Roman"/>
                <a:cs typeface="Times New Roman"/>
              </a:rPr>
              <a:t>3)	</a:t>
            </a:r>
            <a:r>
              <a:rPr dirty="0" sz="2100" spc="5">
                <a:latin typeface="Times New Roman"/>
                <a:cs typeface="Times New Roman"/>
              </a:rPr>
              <a:t>Any </a:t>
            </a:r>
            <a:r>
              <a:rPr dirty="0" sz="2100" spc="0">
                <a:latin typeface="Times New Roman"/>
                <a:cs typeface="Times New Roman"/>
              </a:rPr>
              <a:t>pair of nodes is connected via </a:t>
            </a:r>
            <a:r>
              <a:rPr dirty="0" sz="2100" spc="5">
                <a:latin typeface="Times New Roman"/>
                <a:cs typeface="Times New Roman"/>
              </a:rPr>
              <a:t>a</a:t>
            </a:r>
            <a:r>
              <a:rPr dirty="0" sz="2100" spc="5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u="sng" sz="2100" spc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Times New Roman"/>
                <a:cs typeface="Times New Roman"/>
              </a:rPr>
              <a:t>unique</a:t>
            </a:r>
            <a:r>
              <a:rPr dirty="0" u="sng" sz="2100" spc="-114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100" spc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Times New Roman"/>
                <a:cs typeface="Times New Roman"/>
              </a:rPr>
              <a:t>path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4076" y="5571943"/>
            <a:ext cx="660400" cy="3505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sng" sz="210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Times New Roman"/>
                <a:cs typeface="Times New Roman"/>
              </a:rPr>
              <a:t>cycle</a:t>
            </a:r>
            <a:r>
              <a:rPr dirty="0" sz="2100">
                <a:latin typeface="Times New Roman"/>
                <a:cs typeface="Times New Roman"/>
              </a:rPr>
              <a:t>.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9335" y="4744377"/>
            <a:ext cx="8247380" cy="856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72815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Times New Roman"/>
                <a:cs typeface="Times New Roman"/>
              </a:rPr>
              <a:t>...otherwise there would be a</a:t>
            </a:r>
            <a:r>
              <a:rPr dirty="0" sz="1900" spc="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cycle!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  <a:tabLst>
                <a:tab pos="497205" algn="l"/>
              </a:tabLst>
            </a:pPr>
            <a:r>
              <a:rPr dirty="0" sz="2100" spc="0">
                <a:solidFill>
                  <a:srgbClr val="DD8047"/>
                </a:solidFill>
                <a:latin typeface="Times New Roman"/>
                <a:cs typeface="Times New Roman"/>
              </a:rPr>
              <a:t>4)	</a:t>
            </a:r>
            <a:r>
              <a:rPr dirty="0" sz="2100" spc="10">
                <a:latin typeface="Times New Roman"/>
                <a:cs typeface="Times New Roman"/>
              </a:rPr>
              <a:t>By </a:t>
            </a:r>
            <a:r>
              <a:rPr dirty="0" sz="2100" spc="0">
                <a:latin typeface="Times New Roman"/>
                <a:cs typeface="Times New Roman"/>
              </a:rPr>
              <a:t>adding to </a:t>
            </a:r>
            <a:r>
              <a:rPr dirty="0" sz="2100" spc="5">
                <a:latin typeface="Times New Roman"/>
                <a:cs typeface="Times New Roman"/>
              </a:rPr>
              <a:t>a </a:t>
            </a:r>
            <a:r>
              <a:rPr dirty="0" sz="2100">
                <a:latin typeface="Times New Roman"/>
                <a:cs typeface="Times New Roman"/>
              </a:rPr>
              <a:t>tree </a:t>
            </a:r>
            <a:r>
              <a:rPr dirty="0" sz="2100" spc="0">
                <a:latin typeface="Times New Roman"/>
                <a:cs typeface="Times New Roman"/>
              </a:rPr>
              <a:t>any edge that </a:t>
            </a:r>
            <a:r>
              <a:rPr dirty="0" sz="2100">
                <a:latin typeface="Times New Roman"/>
                <a:cs typeface="Times New Roman"/>
              </a:rPr>
              <a:t>it </a:t>
            </a:r>
            <a:r>
              <a:rPr dirty="0" sz="2100" spc="0">
                <a:latin typeface="Times New Roman"/>
                <a:cs typeface="Times New Roman"/>
              </a:rPr>
              <a:t>does not </a:t>
            </a:r>
            <a:r>
              <a:rPr dirty="0" sz="2100">
                <a:latin typeface="Times New Roman"/>
                <a:cs typeface="Times New Roman"/>
              </a:rPr>
              <a:t>contain, </a:t>
            </a:r>
            <a:r>
              <a:rPr dirty="0" sz="2100" spc="10">
                <a:latin typeface="Times New Roman"/>
                <a:cs typeface="Times New Roman"/>
              </a:rPr>
              <a:t>we </a:t>
            </a:r>
            <a:r>
              <a:rPr dirty="0" sz="2100">
                <a:latin typeface="Times New Roman"/>
                <a:cs typeface="Times New Roman"/>
              </a:rPr>
              <a:t>create </a:t>
            </a:r>
            <a:r>
              <a:rPr dirty="0" sz="2100" spc="5">
                <a:latin typeface="Times New Roman"/>
                <a:cs typeface="Times New Roman"/>
              </a:rPr>
              <a:t>a</a:t>
            </a:r>
            <a:r>
              <a:rPr dirty="0" sz="2100" spc="-4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u="sng" sz="210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Times New Roman"/>
                <a:cs typeface="Times New Roman"/>
              </a:rPr>
              <a:t>unique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330270" y="6743698"/>
            <a:ext cx="520700" cy="503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338729" y="6731000"/>
            <a:ext cx="499532" cy="6053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381502" y="6762714"/>
            <a:ext cx="415925" cy="402590"/>
          </a:xfrm>
          <a:custGeom>
            <a:avLst/>
            <a:gdLst/>
            <a:ahLst/>
            <a:cxnLst/>
            <a:rect l="l" t="t" r="r" b="b"/>
            <a:pathLst>
              <a:path w="415925" h="402590">
                <a:moveTo>
                  <a:pt x="207835" y="0"/>
                </a:moveTo>
                <a:lnTo>
                  <a:pt x="160181" y="5312"/>
                </a:lnTo>
                <a:lnTo>
                  <a:pt x="116435" y="20446"/>
                </a:lnTo>
                <a:lnTo>
                  <a:pt x="77845" y="44192"/>
                </a:lnTo>
                <a:lnTo>
                  <a:pt x="45659" y="75344"/>
                </a:lnTo>
                <a:lnTo>
                  <a:pt x="21124" y="112694"/>
                </a:lnTo>
                <a:lnTo>
                  <a:pt x="5489" y="155035"/>
                </a:lnTo>
                <a:lnTo>
                  <a:pt x="0" y="201160"/>
                </a:lnTo>
                <a:lnTo>
                  <a:pt x="5489" y="247284"/>
                </a:lnTo>
                <a:lnTo>
                  <a:pt x="21124" y="289625"/>
                </a:lnTo>
                <a:lnTo>
                  <a:pt x="45659" y="326976"/>
                </a:lnTo>
                <a:lnTo>
                  <a:pt x="77845" y="358128"/>
                </a:lnTo>
                <a:lnTo>
                  <a:pt x="116435" y="381874"/>
                </a:lnTo>
                <a:lnTo>
                  <a:pt x="160181" y="397007"/>
                </a:lnTo>
                <a:lnTo>
                  <a:pt x="207835" y="402320"/>
                </a:lnTo>
                <a:lnTo>
                  <a:pt x="255494" y="397007"/>
                </a:lnTo>
                <a:lnTo>
                  <a:pt x="299243" y="381874"/>
                </a:lnTo>
                <a:lnTo>
                  <a:pt x="337835" y="358128"/>
                </a:lnTo>
                <a:lnTo>
                  <a:pt x="370023" y="326976"/>
                </a:lnTo>
                <a:lnTo>
                  <a:pt x="394558" y="289625"/>
                </a:lnTo>
                <a:lnTo>
                  <a:pt x="410194" y="247284"/>
                </a:lnTo>
                <a:lnTo>
                  <a:pt x="415683" y="201160"/>
                </a:lnTo>
                <a:lnTo>
                  <a:pt x="410194" y="155035"/>
                </a:lnTo>
                <a:lnTo>
                  <a:pt x="394558" y="112694"/>
                </a:lnTo>
                <a:lnTo>
                  <a:pt x="370023" y="75344"/>
                </a:lnTo>
                <a:lnTo>
                  <a:pt x="337835" y="44192"/>
                </a:lnTo>
                <a:lnTo>
                  <a:pt x="299243" y="20446"/>
                </a:lnTo>
                <a:lnTo>
                  <a:pt x="255494" y="5312"/>
                </a:lnTo>
                <a:lnTo>
                  <a:pt x="207835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381502" y="6762714"/>
            <a:ext cx="415925" cy="402590"/>
          </a:xfrm>
          <a:custGeom>
            <a:avLst/>
            <a:gdLst/>
            <a:ahLst/>
            <a:cxnLst/>
            <a:rect l="l" t="t" r="r" b="b"/>
            <a:pathLst>
              <a:path w="415925" h="402590">
                <a:moveTo>
                  <a:pt x="0" y="201161"/>
                </a:moveTo>
                <a:lnTo>
                  <a:pt x="5489" y="155036"/>
                </a:lnTo>
                <a:lnTo>
                  <a:pt x="21125" y="112695"/>
                </a:lnTo>
                <a:lnTo>
                  <a:pt x="45661" y="75345"/>
                </a:lnTo>
                <a:lnTo>
                  <a:pt x="77848" y="44192"/>
                </a:lnTo>
                <a:lnTo>
                  <a:pt x="116440" y="20446"/>
                </a:lnTo>
                <a:lnTo>
                  <a:pt x="160188" y="5312"/>
                </a:lnTo>
                <a:lnTo>
                  <a:pt x="207845" y="0"/>
                </a:lnTo>
                <a:lnTo>
                  <a:pt x="255501" y="5312"/>
                </a:lnTo>
                <a:lnTo>
                  <a:pt x="299249" y="20446"/>
                </a:lnTo>
                <a:lnTo>
                  <a:pt x="337841" y="44192"/>
                </a:lnTo>
                <a:lnTo>
                  <a:pt x="370028" y="75345"/>
                </a:lnTo>
                <a:lnTo>
                  <a:pt x="394563" y="112695"/>
                </a:lnTo>
                <a:lnTo>
                  <a:pt x="410200" y="155036"/>
                </a:lnTo>
                <a:lnTo>
                  <a:pt x="415689" y="201161"/>
                </a:lnTo>
                <a:lnTo>
                  <a:pt x="410200" y="247285"/>
                </a:lnTo>
                <a:lnTo>
                  <a:pt x="394563" y="289626"/>
                </a:lnTo>
                <a:lnTo>
                  <a:pt x="370028" y="326976"/>
                </a:lnTo>
                <a:lnTo>
                  <a:pt x="337841" y="358128"/>
                </a:lnTo>
                <a:lnTo>
                  <a:pt x="299249" y="381875"/>
                </a:lnTo>
                <a:lnTo>
                  <a:pt x="255501" y="397008"/>
                </a:lnTo>
                <a:lnTo>
                  <a:pt x="207845" y="402321"/>
                </a:lnTo>
                <a:lnTo>
                  <a:pt x="160188" y="397008"/>
                </a:lnTo>
                <a:lnTo>
                  <a:pt x="116440" y="381875"/>
                </a:lnTo>
                <a:lnTo>
                  <a:pt x="77848" y="358128"/>
                </a:lnTo>
                <a:lnTo>
                  <a:pt x="45661" y="326976"/>
                </a:lnTo>
                <a:lnTo>
                  <a:pt x="21125" y="289626"/>
                </a:lnTo>
                <a:lnTo>
                  <a:pt x="5489" y="247285"/>
                </a:lnTo>
                <a:lnTo>
                  <a:pt x="0" y="201161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519361" y="6788716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3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03629" y="6743698"/>
            <a:ext cx="520700" cy="5037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916329" y="6731000"/>
            <a:ext cx="499532" cy="6053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956512" y="6762714"/>
            <a:ext cx="415925" cy="402590"/>
          </a:xfrm>
          <a:custGeom>
            <a:avLst/>
            <a:gdLst/>
            <a:ahLst/>
            <a:cxnLst/>
            <a:rect l="l" t="t" r="r" b="b"/>
            <a:pathLst>
              <a:path w="415925" h="402590">
                <a:moveTo>
                  <a:pt x="207848" y="0"/>
                </a:moveTo>
                <a:lnTo>
                  <a:pt x="160189" y="5312"/>
                </a:lnTo>
                <a:lnTo>
                  <a:pt x="116440" y="20446"/>
                </a:lnTo>
                <a:lnTo>
                  <a:pt x="77848" y="44192"/>
                </a:lnTo>
                <a:lnTo>
                  <a:pt x="45660" y="75344"/>
                </a:lnTo>
                <a:lnTo>
                  <a:pt x="21125" y="112694"/>
                </a:lnTo>
                <a:lnTo>
                  <a:pt x="5489" y="155035"/>
                </a:lnTo>
                <a:lnTo>
                  <a:pt x="0" y="201160"/>
                </a:lnTo>
                <a:lnTo>
                  <a:pt x="5489" y="247284"/>
                </a:lnTo>
                <a:lnTo>
                  <a:pt x="21125" y="289625"/>
                </a:lnTo>
                <a:lnTo>
                  <a:pt x="45660" y="326976"/>
                </a:lnTo>
                <a:lnTo>
                  <a:pt x="77848" y="358128"/>
                </a:lnTo>
                <a:lnTo>
                  <a:pt x="116440" y="381874"/>
                </a:lnTo>
                <a:lnTo>
                  <a:pt x="160189" y="397007"/>
                </a:lnTo>
                <a:lnTo>
                  <a:pt x="207848" y="402320"/>
                </a:lnTo>
                <a:lnTo>
                  <a:pt x="255503" y="397007"/>
                </a:lnTo>
                <a:lnTo>
                  <a:pt x="299250" y="381874"/>
                </a:lnTo>
                <a:lnTo>
                  <a:pt x="337842" y="358128"/>
                </a:lnTo>
                <a:lnTo>
                  <a:pt x="370031" y="326976"/>
                </a:lnTo>
                <a:lnTo>
                  <a:pt x="394568" y="289625"/>
                </a:lnTo>
                <a:lnTo>
                  <a:pt x="410206" y="247284"/>
                </a:lnTo>
                <a:lnTo>
                  <a:pt x="415696" y="201160"/>
                </a:lnTo>
                <a:lnTo>
                  <a:pt x="410206" y="155035"/>
                </a:lnTo>
                <a:lnTo>
                  <a:pt x="394568" y="112694"/>
                </a:lnTo>
                <a:lnTo>
                  <a:pt x="370031" y="75344"/>
                </a:lnTo>
                <a:lnTo>
                  <a:pt x="337842" y="44192"/>
                </a:lnTo>
                <a:lnTo>
                  <a:pt x="299250" y="20446"/>
                </a:lnTo>
                <a:lnTo>
                  <a:pt x="255503" y="5312"/>
                </a:lnTo>
                <a:lnTo>
                  <a:pt x="207848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956512" y="6762714"/>
            <a:ext cx="415925" cy="402590"/>
          </a:xfrm>
          <a:custGeom>
            <a:avLst/>
            <a:gdLst/>
            <a:ahLst/>
            <a:cxnLst/>
            <a:rect l="l" t="t" r="r" b="b"/>
            <a:pathLst>
              <a:path w="415925" h="402590">
                <a:moveTo>
                  <a:pt x="0" y="201161"/>
                </a:moveTo>
                <a:lnTo>
                  <a:pt x="5489" y="155036"/>
                </a:lnTo>
                <a:lnTo>
                  <a:pt x="21125" y="112695"/>
                </a:lnTo>
                <a:lnTo>
                  <a:pt x="45661" y="75345"/>
                </a:lnTo>
                <a:lnTo>
                  <a:pt x="77848" y="44192"/>
                </a:lnTo>
                <a:lnTo>
                  <a:pt x="116440" y="20446"/>
                </a:lnTo>
                <a:lnTo>
                  <a:pt x="160188" y="5312"/>
                </a:lnTo>
                <a:lnTo>
                  <a:pt x="207845" y="0"/>
                </a:lnTo>
                <a:lnTo>
                  <a:pt x="255501" y="5312"/>
                </a:lnTo>
                <a:lnTo>
                  <a:pt x="299249" y="20446"/>
                </a:lnTo>
                <a:lnTo>
                  <a:pt x="337841" y="44192"/>
                </a:lnTo>
                <a:lnTo>
                  <a:pt x="370028" y="75345"/>
                </a:lnTo>
                <a:lnTo>
                  <a:pt x="394563" y="112695"/>
                </a:lnTo>
                <a:lnTo>
                  <a:pt x="410200" y="155036"/>
                </a:lnTo>
                <a:lnTo>
                  <a:pt x="415689" y="201161"/>
                </a:lnTo>
                <a:lnTo>
                  <a:pt x="410200" y="247285"/>
                </a:lnTo>
                <a:lnTo>
                  <a:pt x="394563" y="289626"/>
                </a:lnTo>
                <a:lnTo>
                  <a:pt x="370028" y="326976"/>
                </a:lnTo>
                <a:lnTo>
                  <a:pt x="337841" y="358128"/>
                </a:lnTo>
                <a:lnTo>
                  <a:pt x="299249" y="381875"/>
                </a:lnTo>
                <a:lnTo>
                  <a:pt x="255501" y="397008"/>
                </a:lnTo>
                <a:lnTo>
                  <a:pt x="207845" y="402321"/>
                </a:lnTo>
                <a:lnTo>
                  <a:pt x="160188" y="397008"/>
                </a:lnTo>
                <a:lnTo>
                  <a:pt x="116440" y="381875"/>
                </a:lnTo>
                <a:lnTo>
                  <a:pt x="77848" y="358128"/>
                </a:lnTo>
                <a:lnTo>
                  <a:pt x="45661" y="326976"/>
                </a:lnTo>
                <a:lnTo>
                  <a:pt x="21125" y="289626"/>
                </a:lnTo>
                <a:lnTo>
                  <a:pt x="5489" y="247285"/>
                </a:lnTo>
                <a:lnTo>
                  <a:pt x="0" y="201161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094383" y="6788716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5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801100" y="5715000"/>
            <a:ext cx="516467" cy="50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809570" y="5702300"/>
            <a:ext cx="499532" cy="6053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851315" y="5736170"/>
            <a:ext cx="415925" cy="402590"/>
          </a:xfrm>
          <a:custGeom>
            <a:avLst/>
            <a:gdLst/>
            <a:ahLst/>
            <a:cxnLst/>
            <a:rect l="l" t="t" r="r" b="b"/>
            <a:pathLst>
              <a:path w="415925" h="402589">
                <a:moveTo>
                  <a:pt x="207848" y="0"/>
                </a:moveTo>
                <a:lnTo>
                  <a:pt x="160189" y="5313"/>
                </a:lnTo>
                <a:lnTo>
                  <a:pt x="116440" y="20447"/>
                </a:lnTo>
                <a:lnTo>
                  <a:pt x="77848" y="44195"/>
                </a:lnTo>
                <a:lnTo>
                  <a:pt x="45660" y="75348"/>
                </a:lnTo>
                <a:lnTo>
                  <a:pt x="21125" y="112700"/>
                </a:lnTo>
                <a:lnTo>
                  <a:pt x="5489" y="155042"/>
                </a:lnTo>
                <a:lnTo>
                  <a:pt x="0" y="201167"/>
                </a:lnTo>
                <a:lnTo>
                  <a:pt x="5489" y="247292"/>
                </a:lnTo>
                <a:lnTo>
                  <a:pt x="21125" y="289633"/>
                </a:lnTo>
                <a:lnTo>
                  <a:pt x="45660" y="326982"/>
                </a:lnTo>
                <a:lnTo>
                  <a:pt x="77848" y="358133"/>
                </a:lnTo>
                <a:lnTo>
                  <a:pt x="116440" y="381878"/>
                </a:lnTo>
                <a:lnTo>
                  <a:pt x="160189" y="397010"/>
                </a:lnTo>
                <a:lnTo>
                  <a:pt x="207848" y="402323"/>
                </a:lnTo>
                <a:lnTo>
                  <a:pt x="255503" y="397010"/>
                </a:lnTo>
                <a:lnTo>
                  <a:pt x="299250" y="381878"/>
                </a:lnTo>
                <a:lnTo>
                  <a:pt x="337842" y="358133"/>
                </a:lnTo>
                <a:lnTo>
                  <a:pt x="370031" y="326982"/>
                </a:lnTo>
                <a:lnTo>
                  <a:pt x="394568" y="289633"/>
                </a:lnTo>
                <a:lnTo>
                  <a:pt x="410206" y="247292"/>
                </a:lnTo>
                <a:lnTo>
                  <a:pt x="415696" y="201167"/>
                </a:lnTo>
                <a:lnTo>
                  <a:pt x="410206" y="155042"/>
                </a:lnTo>
                <a:lnTo>
                  <a:pt x="394568" y="112700"/>
                </a:lnTo>
                <a:lnTo>
                  <a:pt x="370031" y="75348"/>
                </a:lnTo>
                <a:lnTo>
                  <a:pt x="337842" y="44195"/>
                </a:lnTo>
                <a:lnTo>
                  <a:pt x="299250" y="20447"/>
                </a:lnTo>
                <a:lnTo>
                  <a:pt x="255503" y="5313"/>
                </a:lnTo>
                <a:lnTo>
                  <a:pt x="207848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851315" y="5736170"/>
            <a:ext cx="415925" cy="402590"/>
          </a:xfrm>
          <a:custGeom>
            <a:avLst/>
            <a:gdLst/>
            <a:ahLst/>
            <a:cxnLst/>
            <a:rect l="l" t="t" r="r" b="b"/>
            <a:pathLst>
              <a:path w="415925" h="402589">
                <a:moveTo>
                  <a:pt x="0" y="201161"/>
                </a:moveTo>
                <a:lnTo>
                  <a:pt x="5489" y="155036"/>
                </a:lnTo>
                <a:lnTo>
                  <a:pt x="21125" y="112695"/>
                </a:lnTo>
                <a:lnTo>
                  <a:pt x="45661" y="75345"/>
                </a:lnTo>
                <a:lnTo>
                  <a:pt x="77848" y="44192"/>
                </a:lnTo>
                <a:lnTo>
                  <a:pt x="116440" y="20446"/>
                </a:lnTo>
                <a:lnTo>
                  <a:pt x="160188" y="5312"/>
                </a:lnTo>
                <a:lnTo>
                  <a:pt x="207845" y="0"/>
                </a:lnTo>
                <a:lnTo>
                  <a:pt x="255501" y="5312"/>
                </a:lnTo>
                <a:lnTo>
                  <a:pt x="299249" y="20446"/>
                </a:lnTo>
                <a:lnTo>
                  <a:pt x="337841" y="44192"/>
                </a:lnTo>
                <a:lnTo>
                  <a:pt x="370028" y="75345"/>
                </a:lnTo>
                <a:lnTo>
                  <a:pt x="394563" y="112695"/>
                </a:lnTo>
                <a:lnTo>
                  <a:pt x="410200" y="155036"/>
                </a:lnTo>
                <a:lnTo>
                  <a:pt x="415689" y="201161"/>
                </a:lnTo>
                <a:lnTo>
                  <a:pt x="410200" y="247285"/>
                </a:lnTo>
                <a:lnTo>
                  <a:pt x="394563" y="289626"/>
                </a:lnTo>
                <a:lnTo>
                  <a:pt x="370028" y="326976"/>
                </a:lnTo>
                <a:lnTo>
                  <a:pt x="337841" y="358128"/>
                </a:lnTo>
                <a:lnTo>
                  <a:pt x="299249" y="381875"/>
                </a:lnTo>
                <a:lnTo>
                  <a:pt x="255501" y="397008"/>
                </a:lnTo>
                <a:lnTo>
                  <a:pt x="207845" y="402321"/>
                </a:lnTo>
                <a:lnTo>
                  <a:pt x="160188" y="397008"/>
                </a:lnTo>
                <a:lnTo>
                  <a:pt x="116440" y="381875"/>
                </a:lnTo>
                <a:lnTo>
                  <a:pt x="77848" y="358128"/>
                </a:lnTo>
                <a:lnTo>
                  <a:pt x="45661" y="326976"/>
                </a:lnTo>
                <a:lnTo>
                  <a:pt x="21125" y="289626"/>
                </a:lnTo>
                <a:lnTo>
                  <a:pt x="5489" y="247285"/>
                </a:lnTo>
                <a:lnTo>
                  <a:pt x="0" y="201161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8989186" y="5762180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2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297329" y="6921498"/>
            <a:ext cx="1130300" cy="1481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372196" y="6963874"/>
            <a:ext cx="1009650" cy="0"/>
          </a:xfrm>
          <a:custGeom>
            <a:avLst/>
            <a:gdLst/>
            <a:ahLst/>
            <a:cxnLst/>
            <a:rect l="l" t="t" r="r" b="b"/>
            <a:pathLst>
              <a:path w="1009650" h="0">
                <a:moveTo>
                  <a:pt x="1009293" y="0"/>
                </a:moveTo>
                <a:lnTo>
                  <a:pt x="0" y="1"/>
                </a:lnTo>
              </a:path>
            </a:pathLst>
          </a:custGeom>
          <a:ln w="53904">
            <a:solidFill>
              <a:srgbClr val="0020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255000" y="6053665"/>
            <a:ext cx="715432" cy="850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311324" y="6079580"/>
            <a:ext cx="601345" cy="742315"/>
          </a:xfrm>
          <a:custGeom>
            <a:avLst/>
            <a:gdLst/>
            <a:ahLst/>
            <a:cxnLst/>
            <a:rect l="l" t="t" r="r" b="b"/>
            <a:pathLst>
              <a:path w="601345" h="742315">
                <a:moveTo>
                  <a:pt x="0" y="742052"/>
                </a:moveTo>
                <a:lnTo>
                  <a:pt x="600866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552270" y="6180665"/>
            <a:ext cx="533400" cy="7323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627061" y="6222248"/>
            <a:ext cx="390525" cy="599440"/>
          </a:xfrm>
          <a:custGeom>
            <a:avLst/>
            <a:gdLst/>
            <a:ahLst/>
            <a:cxnLst/>
            <a:rect l="l" t="t" r="r" b="b"/>
            <a:pathLst>
              <a:path w="390525" h="599440">
                <a:moveTo>
                  <a:pt x="390334" y="599384"/>
                </a:moveTo>
                <a:lnTo>
                  <a:pt x="0" y="0"/>
                </a:lnTo>
              </a:path>
            </a:pathLst>
          </a:custGeom>
          <a:ln w="53904">
            <a:solidFill>
              <a:srgbClr val="0020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366000" y="5799666"/>
            <a:ext cx="520700" cy="508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378700" y="5786965"/>
            <a:ext cx="499532" cy="6053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419213" y="5819927"/>
            <a:ext cx="415925" cy="402590"/>
          </a:xfrm>
          <a:custGeom>
            <a:avLst/>
            <a:gdLst/>
            <a:ahLst/>
            <a:cxnLst/>
            <a:rect l="l" t="t" r="r" b="b"/>
            <a:pathLst>
              <a:path w="415925" h="402589">
                <a:moveTo>
                  <a:pt x="207848" y="0"/>
                </a:moveTo>
                <a:lnTo>
                  <a:pt x="160189" y="5313"/>
                </a:lnTo>
                <a:lnTo>
                  <a:pt x="116440" y="20447"/>
                </a:lnTo>
                <a:lnTo>
                  <a:pt x="77848" y="44194"/>
                </a:lnTo>
                <a:lnTo>
                  <a:pt x="45660" y="75346"/>
                </a:lnTo>
                <a:lnTo>
                  <a:pt x="21125" y="112695"/>
                </a:lnTo>
                <a:lnTo>
                  <a:pt x="5489" y="155034"/>
                </a:lnTo>
                <a:lnTo>
                  <a:pt x="0" y="201155"/>
                </a:lnTo>
                <a:lnTo>
                  <a:pt x="5489" y="247280"/>
                </a:lnTo>
                <a:lnTo>
                  <a:pt x="21125" y="289622"/>
                </a:lnTo>
                <a:lnTo>
                  <a:pt x="45660" y="326974"/>
                </a:lnTo>
                <a:lnTo>
                  <a:pt x="77848" y="358128"/>
                </a:lnTo>
                <a:lnTo>
                  <a:pt x="116440" y="381875"/>
                </a:lnTo>
                <a:lnTo>
                  <a:pt x="160189" y="397010"/>
                </a:lnTo>
                <a:lnTo>
                  <a:pt x="207848" y="402323"/>
                </a:lnTo>
                <a:lnTo>
                  <a:pt x="255502" y="397010"/>
                </a:lnTo>
                <a:lnTo>
                  <a:pt x="299248" y="381875"/>
                </a:lnTo>
                <a:lnTo>
                  <a:pt x="337837" y="358128"/>
                </a:lnTo>
                <a:lnTo>
                  <a:pt x="370024" y="326974"/>
                </a:lnTo>
                <a:lnTo>
                  <a:pt x="394558" y="289622"/>
                </a:lnTo>
                <a:lnTo>
                  <a:pt x="410194" y="247280"/>
                </a:lnTo>
                <a:lnTo>
                  <a:pt x="415683" y="201155"/>
                </a:lnTo>
                <a:lnTo>
                  <a:pt x="410194" y="155034"/>
                </a:lnTo>
                <a:lnTo>
                  <a:pt x="394558" y="112695"/>
                </a:lnTo>
                <a:lnTo>
                  <a:pt x="370024" y="75346"/>
                </a:lnTo>
                <a:lnTo>
                  <a:pt x="337837" y="44194"/>
                </a:lnTo>
                <a:lnTo>
                  <a:pt x="299248" y="20447"/>
                </a:lnTo>
                <a:lnTo>
                  <a:pt x="255502" y="5313"/>
                </a:lnTo>
                <a:lnTo>
                  <a:pt x="207848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419213" y="5819927"/>
            <a:ext cx="415925" cy="402590"/>
          </a:xfrm>
          <a:custGeom>
            <a:avLst/>
            <a:gdLst/>
            <a:ahLst/>
            <a:cxnLst/>
            <a:rect l="l" t="t" r="r" b="b"/>
            <a:pathLst>
              <a:path w="415925" h="402589">
                <a:moveTo>
                  <a:pt x="0" y="201161"/>
                </a:moveTo>
                <a:lnTo>
                  <a:pt x="5489" y="155036"/>
                </a:lnTo>
                <a:lnTo>
                  <a:pt x="21125" y="112695"/>
                </a:lnTo>
                <a:lnTo>
                  <a:pt x="45661" y="75345"/>
                </a:lnTo>
                <a:lnTo>
                  <a:pt x="77848" y="44192"/>
                </a:lnTo>
                <a:lnTo>
                  <a:pt x="116440" y="20446"/>
                </a:lnTo>
                <a:lnTo>
                  <a:pt x="160188" y="5312"/>
                </a:lnTo>
                <a:lnTo>
                  <a:pt x="207845" y="0"/>
                </a:lnTo>
                <a:lnTo>
                  <a:pt x="255501" y="5312"/>
                </a:lnTo>
                <a:lnTo>
                  <a:pt x="299249" y="20446"/>
                </a:lnTo>
                <a:lnTo>
                  <a:pt x="337841" y="44192"/>
                </a:lnTo>
                <a:lnTo>
                  <a:pt x="370028" y="75345"/>
                </a:lnTo>
                <a:lnTo>
                  <a:pt x="394563" y="112695"/>
                </a:lnTo>
                <a:lnTo>
                  <a:pt x="410200" y="155036"/>
                </a:lnTo>
                <a:lnTo>
                  <a:pt x="415689" y="201161"/>
                </a:lnTo>
                <a:lnTo>
                  <a:pt x="410200" y="247285"/>
                </a:lnTo>
                <a:lnTo>
                  <a:pt x="394563" y="289626"/>
                </a:lnTo>
                <a:lnTo>
                  <a:pt x="370028" y="326976"/>
                </a:lnTo>
                <a:lnTo>
                  <a:pt x="337841" y="358128"/>
                </a:lnTo>
                <a:lnTo>
                  <a:pt x="299249" y="381875"/>
                </a:lnTo>
                <a:lnTo>
                  <a:pt x="255501" y="397008"/>
                </a:lnTo>
                <a:lnTo>
                  <a:pt x="207845" y="402321"/>
                </a:lnTo>
                <a:lnTo>
                  <a:pt x="160188" y="397008"/>
                </a:lnTo>
                <a:lnTo>
                  <a:pt x="116440" y="381875"/>
                </a:lnTo>
                <a:lnTo>
                  <a:pt x="77848" y="358128"/>
                </a:lnTo>
                <a:lnTo>
                  <a:pt x="45661" y="326976"/>
                </a:lnTo>
                <a:lnTo>
                  <a:pt x="21125" y="289626"/>
                </a:lnTo>
                <a:lnTo>
                  <a:pt x="5489" y="247285"/>
                </a:lnTo>
                <a:lnTo>
                  <a:pt x="0" y="201161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7557084" y="5845924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1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623300" y="4135961"/>
            <a:ext cx="465667" cy="5037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606370" y="4123261"/>
            <a:ext cx="499529" cy="6053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673413" y="4157294"/>
            <a:ext cx="365125" cy="397510"/>
          </a:xfrm>
          <a:custGeom>
            <a:avLst/>
            <a:gdLst/>
            <a:ahLst/>
            <a:cxnLst/>
            <a:rect l="l" t="t" r="r" b="b"/>
            <a:pathLst>
              <a:path w="365125" h="397510">
                <a:moveTo>
                  <a:pt x="182372" y="0"/>
                </a:moveTo>
                <a:lnTo>
                  <a:pt x="140555" y="5241"/>
                </a:lnTo>
                <a:lnTo>
                  <a:pt x="102168" y="20173"/>
                </a:lnTo>
                <a:lnTo>
                  <a:pt x="68306" y="43603"/>
                </a:lnTo>
                <a:lnTo>
                  <a:pt x="40064" y="74339"/>
                </a:lnTo>
                <a:lnTo>
                  <a:pt x="18536" y="111191"/>
                </a:lnTo>
                <a:lnTo>
                  <a:pt x="4816" y="152967"/>
                </a:lnTo>
                <a:lnTo>
                  <a:pt x="0" y="198475"/>
                </a:lnTo>
                <a:lnTo>
                  <a:pt x="4816" y="243983"/>
                </a:lnTo>
                <a:lnTo>
                  <a:pt x="18536" y="285759"/>
                </a:lnTo>
                <a:lnTo>
                  <a:pt x="40064" y="322611"/>
                </a:lnTo>
                <a:lnTo>
                  <a:pt x="68306" y="353347"/>
                </a:lnTo>
                <a:lnTo>
                  <a:pt x="102168" y="376777"/>
                </a:lnTo>
                <a:lnTo>
                  <a:pt x="140555" y="391709"/>
                </a:lnTo>
                <a:lnTo>
                  <a:pt x="182372" y="396951"/>
                </a:lnTo>
                <a:lnTo>
                  <a:pt x="224184" y="391709"/>
                </a:lnTo>
                <a:lnTo>
                  <a:pt x="262567" y="376777"/>
                </a:lnTo>
                <a:lnTo>
                  <a:pt x="296427" y="353347"/>
                </a:lnTo>
                <a:lnTo>
                  <a:pt x="324667" y="322611"/>
                </a:lnTo>
                <a:lnTo>
                  <a:pt x="346195" y="285759"/>
                </a:lnTo>
                <a:lnTo>
                  <a:pt x="359914" y="243983"/>
                </a:lnTo>
                <a:lnTo>
                  <a:pt x="364731" y="198475"/>
                </a:lnTo>
                <a:lnTo>
                  <a:pt x="359914" y="152967"/>
                </a:lnTo>
                <a:lnTo>
                  <a:pt x="346195" y="111191"/>
                </a:lnTo>
                <a:lnTo>
                  <a:pt x="324667" y="74339"/>
                </a:lnTo>
                <a:lnTo>
                  <a:pt x="296427" y="43603"/>
                </a:lnTo>
                <a:lnTo>
                  <a:pt x="262567" y="20173"/>
                </a:lnTo>
                <a:lnTo>
                  <a:pt x="224184" y="5241"/>
                </a:lnTo>
                <a:lnTo>
                  <a:pt x="18237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673413" y="4157294"/>
            <a:ext cx="365125" cy="397510"/>
          </a:xfrm>
          <a:custGeom>
            <a:avLst/>
            <a:gdLst/>
            <a:ahLst/>
            <a:cxnLst/>
            <a:rect l="l" t="t" r="r" b="b"/>
            <a:pathLst>
              <a:path w="365125" h="397510">
                <a:moveTo>
                  <a:pt x="0" y="198472"/>
                </a:moveTo>
                <a:lnTo>
                  <a:pt x="4816" y="152964"/>
                </a:lnTo>
                <a:lnTo>
                  <a:pt x="18536" y="111189"/>
                </a:lnTo>
                <a:lnTo>
                  <a:pt x="40064" y="74338"/>
                </a:lnTo>
                <a:lnTo>
                  <a:pt x="68306" y="43602"/>
                </a:lnTo>
                <a:lnTo>
                  <a:pt x="102168" y="20173"/>
                </a:lnTo>
                <a:lnTo>
                  <a:pt x="140554" y="5241"/>
                </a:lnTo>
                <a:lnTo>
                  <a:pt x="182370" y="0"/>
                </a:lnTo>
                <a:lnTo>
                  <a:pt x="224185" y="5241"/>
                </a:lnTo>
                <a:lnTo>
                  <a:pt x="262571" y="20173"/>
                </a:lnTo>
                <a:lnTo>
                  <a:pt x="296432" y="43602"/>
                </a:lnTo>
                <a:lnTo>
                  <a:pt x="324674" y="74338"/>
                </a:lnTo>
                <a:lnTo>
                  <a:pt x="346202" y="111189"/>
                </a:lnTo>
                <a:lnTo>
                  <a:pt x="359922" y="152964"/>
                </a:lnTo>
                <a:lnTo>
                  <a:pt x="364739" y="198472"/>
                </a:lnTo>
                <a:lnTo>
                  <a:pt x="359922" y="243980"/>
                </a:lnTo>
                <a:lnTo>
                  <a:pt x="346202" y="285756"/>
                </a:lnTo>
                <a:lnTo>
                  <a:pt x="324674" y="322607"/>
                </a:lnTo>
                <a:lnTo>
                  <a:pt x="296432" y="353343"/>
                </a:lnTo>
                <a:lnTo>
                  <a:pt x="262571" y="376772"/>
                </a:lnTo>
                <a:lnTo>
                  <a:pt x="224185" y="391704"/>
                </a:lnTo>
                <a:lnTo>
                  <a:pt x="182370" y="396945"/>
                </a:lnTo>
                <a:lnTo>
                  <a:pt x="140554" y="391704"/>
                </a:lnTo>
                <a:lnTo>
                  <a:pt x="102168" y="376772"/>
                </a:lnTo>
                <a:lnTo>
                  <a:pt x="68306" y="353343"/>
                </a:lnTo>
                <a:lnTo>
                  <a:pt x="40064" y="322607"/>
                </a:lnTo>
                <a:lnTo>
                  <a:pt x="18536" y="285756"/>
                </a:lnTo>
                <a:lnTo>
                  <a:pt x="4816" y="243980"/>
                </a:lnTo>
                <a:lnTo>
                  <a:pt x="0" y="198472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8785809" y="4180611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3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370229" y="4135961"/>
            <a:ext cx="469900" cy="50376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357529" y="4123261"/>
            <a:ext cx="499532" cy="60536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423086" y="4157294"/>
            <a:ext cx="365125" cy="397510"/>
          </a:xfrm>
          <a:custGeom>
            <a:avLst/>
            <a:gdLst/>
            <a:ahLst/>
            <a:cxnLst/>
            <a:rect l="l" t="t" r="r" b="b"/>
            <a:pathLst>
              <a:path w="365125" h="397510">
                <a:moveTo>
                  <a:pt x="182372" y="0"/>
                </a:moveTo>
                <a:lnTo>
                  <a:pt x="140555" y="5241"/>
                </a:lnTo>
                <a:lnTo>
                  <a:pt x="102168" y="20173"/>
                </a:lnTo>
                <a:lnTo>
                  <a:pt x="68306" y="43603"/>
                </a:lnTo>
                <a:lnTo>
                  <a:pt x="40064" y="74339"/>
                </a:lnTo>
                <a:lnTo>
                  <a:pt x="18536" y="111191"/>
                </a:lnTo>
                <a:lnTo>
                  <a:pt x="4816" y="152967"/>
                </a:lnTo>
                <a:lnTo>
                  <a:pt x="0" y="198475"/>
                </a:lnTo>
                <a:lnTo>
                  <a:pt x="4816" y="243983"/>
                </a:lnTo>
                <a:lnTo>
                  <a:pt x="18536" y="285759"/>
                </a:lnTo>
                <a:lnTo>
                  <a:pt x="40064" y="322611"/>
                </a:lnTo>
                <a:lnTo>
                  <a:pt x="68306" y="353347"/>
                </a:lnTo>
                <a:lnTo>
                  <a:pt x="102168" y="376777"/>
                </a:lnTo>
                <a:lnTo>
                  <a:pt x="140555" y="391709"/>
                </a:lnTo>
                <a:lnTo>
                  <a:pt x="182372" y="396951"/>
                </a:lnTo>
                <a:lnTo>
                  <a:pt x="224188" y="391709"/>
                </a:lnTo>
                <a:lnTo>
                  <a:pt x="262575" y="376777"/>
                </a:lnTo>
                <a:lnTo>
                  <a:pt x="296437" y="353347"/>
                </a:lnTo>
                <a:lnTo>
                  <a:pt x="324679" y="322611"/>
                </a:lnTo>
                <a:lnTo>
                  <a:pt x="346207" y="285759"/>
                </a:lnTo>
                <a:lnTo>
                  <a:pt x="359927" y="243983"/>
                </a:lnTo>
                <a:lnTo>
                  <a:pt x="364744" y="198475"/>
                </a:lnTo>
                <a:lnTo>
                  <a:pt x="359927" y="152967"/>
                </a:lnTo>
                <a:lnTo>
                  <a:pt x="346207" y="111191"/>
                </a:lnTo>
                <a:lnTo>
                  <a:pt x="324679" y="74339"/>
                </a:lnTo>
                <a:lnTo>
                  <a:pt x="296437" y="43603"/>
                </a:lnTo>
                <a:lnTo>
                  <a:pt x="262575" y="20173"/>
                </a:lnTo>
                <a:lnTo>
                  <a:pt x="224188" y="5241"/>
                </a:lnTo>
                <a:lnTo>
                  <a:pt x="18237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423086" y="4157294"/>
            <a:ext cx="365125" cy="397510"/>
          </a:xfrm>
          <a:custGeom>
            <a:avLst/>
            <a:gdLst/>
            <a:ahLst/>
            <a:cxnLst/>
            <a:rect l="l" t="t" r="r" b="b"/>
            <a:pathLst>
              <a:path w="365125" h="397510">
                <a:moveTo>
                  <a:pt x="0" y="198472"/>
                </a:moveTo>
                <a:lnTo>
                  <a:pt x="4816" y="152964"/>
                </a:lnTo>
                <a:lnTo>
                  <a:pt x="18536" y="111189"/>
                </a:lnTo>
                <a:lnTo>
                  <a:pt x="40064" y="74338"/>
                </a:lnTo>
                <a:lnTo>
                  <a:pt x="68306" y="43602"/>
                </a:lnTo>
                <a:lnTo>
                  <a:pt x="102168" y="20173"/>
                </a:lnTo>
                <a:lnTo>
                  <a:pt x="140554" y="5241"/>
                </a:lnTo>
                <a:lnTo>
                  <a:pt x="182370" y="0"/>
                </a:lnTo>
                <a:lnTo>
                  <a:pt x="224185" y="5241"/>
                </a:lnTo>
                <a:lnTo>
                  <a:pt x="262571" y="20173"/>
                </a:lnTo>
                <a:lnTo>
                  <a:pt x="296432" y="43602"/>
                </a:lnTo>
                <a:lnTo>
                  <a:pt x="324674" y="74338"/>
                </a:lnTo>
                <a:lnTo>
                  <a:pt x="346202" y="111189"/>
                </a:lnTo>
                <a:lnTo>
                  <a:pt x="359922" y="152964"/>
                </a:lnTo>
                <a:lnTo>
                  <a:pt x="364739" y="198472"/>
                </a:lnTo>
                <a:lnTo>
                  <a:pt x="359922" y="243980"/>
                </a:lnTo>
                <a:lnTo>
                  <a:pt x="346202" y="285756"/>
                </a:lnTo>
                <a:lnTo>
                  <a:pt x="324674" y="322607"/>
                </a:lnTo>
                <a:lnTo>
                  <a:pt x="296432" y="353343"/>
                </a:lnTo>
                <a:lnTo>
                  <a:pt x="262571" y="376772"/>
                </a:lnTo>
                <a:lnTo>
                  <a:pt x="224185" y="391704"/>
                </a:lnTo>
                <a:lnTo>
                  <a:pt x="182370" y="396945"/>
                </a:lnTo>
                <a:lnTo>
                  <a:pt x="140554" y="391704"/>
                </a:lnTo>
                <a:lnTo>
                  <a:pt x="102168" y="376772"/>
                </a:lnTo>
                <a:lnTo>
                  <a:pt x="68306" y="353343"/>
                </a:lnTo>
                <a:lnTo>
                  <a:pt x="40064" y="322607"/>
                </a:lnTo>
                <a:lnTo>
                  <a:pt x="18536" y="285756"/>
                </a:lnTo>
                <a:lnTo>
                  <a:pt x="4816" y="243980"/>
                </a:lnTo>
                <a:lnTo>
                  <a:pt x="0" y="198472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7535481" y="4180611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5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157629" y="3124196"/>
            <a:ext cx="465667" cy="4995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140700" y="3111500"/>
            <a:ext cx="499532" cy="60112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208212" y="3144481"/>
            <a:ext cx="365125" cy="397510"/>
          </a:xfrm>
          <a:custGeom>
            <a:avLst/>
            <a:gdLst/>
            <a:ahLst/>
            <a:cxnLst/>
            <a:rect l="l" t="t" r="r" b="b"/>
            <a:pathLst>
              <a:path w="365125" h="397510">
                <a:moveTo>
                  <a:pt x="182372" y="0"/>
                </a:moveTo>
                <a:lnTo>
                  <a:pt x="140555" y="5241"/>
                </a:lnTo>
                <a:lnTo>
                  <a:pt x="102168" y="20171"/>
                </a:lnTo>
                <a:lnTo>
                  <a:pt x="68306" y="43598"/>
                </a:lnTo>
                <a:lnTo>
                  <a:pt x="40064" y="74332"/>
                </a:lnTo>
                <a:lnTo>
                  <a:pt x="18536" y="111181"/>
                </a:lnTo>
                <a:lnTo>
                  <a:pt x="4816" y="152955"/>
                </a:lnTo>
                <a:lnTo>
                  <a:pt x="0" y="198462"/>
                </a:lnTo>
                <a:lnTo>
                  <a:pt x="4816" y="243971"/>
                </a:lnTo>
                <a:lnTo>
                  <a:pt x="18536" y="285746"/>
                </a:lnTo>
                <a:lnTo>
                  <a:pt x="40064" y="322598"/>
                </a:lnTo>
                <a:lnTo>
                  <a:pt x="68306" y="353335"/>
                </a:lnTo>
                <a:lnTo>
                  <a:pt x="102168" y="376764"/>
                </a:lnTo>
                <a:lnTo>
                  <a:pt x="140555" y="391696"/>
                </a:lnTo>
                <a:lnTo>
                  <a:pt x="182372" y="396938"/>
                </a:lnTo>
                <a:lnTo>
                  <a:pt x="224188" y="391696"/>
                </a:lnTo>
                <a:lnTo>
                  <a:pt x="262575" y="376764"/>
                </a:lnTo>
                <a:lnTo>
                  <a:pt x="296437" y="353335"/>
                </a:lnTo>
                <a:lnTo>
                  <a:pt x="324679" y="322598"/>
                </a:lnTo>
                <a:lnTo>
                  <a:pt x="346207" y="285746"/>
                </a:lnTo>
                <a:lnTo>
                  <a:pt x="359927" y="243971"/>
                </a:lnTo>
                <a:lnTo>
                  <a:pt x="364743" y="198462"/>
                </a:lnTo>
                <a:lnTo>
                  <a:pt x="359927" y="152955"/>
                </a:lnTo>
                <a:lnTo>
                  <a:pt x="346207" y="111181"/>
                </a:lnTo>
                <a:lnTo>
                  <a:pt x="324679" y="74332"/>
                </a:lnTo>
                <a:lnTo>
                  <a:pt x="296437" y="43598"/>
                </a:lnTo>
                <a:lnTo>
                  <a:pt x="262575" y="20171"/>
                </a:lnTo>
                <a:lnTo>
                  <a:pt x="224188" y="5241"/>
                </a:lnTo>
                <a:lnTo>
                  <a:pt x="18237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208212" y="3144481"/>
            <a:ext cx="365125" cy="397510"/>
          </a:xfrm>
          <a:custGeom>
            <a:avLst/>
            <a:gdLst/>
            <a:ahLst/>
            <a:cxnLst/>
            <a:rect l="l" t="t" r="r" b="b"/>
            <a:pathLst>
              <a:path w="365125" h="397510">
                <a:moveTo>
                  <a:pt x="0" y="198472"/>
                </a:moveTo>
                <a:lnTo>
                  <a:pt x="4816" y="152964"/>
                </a:lnTo>
                <a:lnTo>
                  <a:pt x="18536" y="111189"/>
                </a:lnTo>
                <a:lnTo>
                  <a:pt x="40064" y="74338"/>
                </a:lnTo>
                <a:lnTo>
                  <a:pt x="68306" y="43602"/>
                </a:lnTo>
                <a:lnTo>
                  <a:pt x="102168" y="20173"/>
                </a:lnTo>
                <a:lnTo>
                  <a:pt x="140554" y="5241"/>
                </a:lnTo>
                <a:lnTo>
                  <a:pt x="182370" y="0"/>
                </a:lnTo>
                <a:lnTo>
                  <a:pt x="224185" y="5241"/>
                </a:lnTo>
                <a:lnTo>
                  <a:pt x="262571" y="20173"/>
                </a:lnTo>
                <a:lnTo>
                  <a:pt x="296432" y="43602"/>
                </a:lnTo>
                <a:lnTo>
                  <a:pt x="324674" y="74338"/>
                </a:lnTo>
                <a:lnTo>
                  <a:pt x="346202" y="111189"/>
                </a:lnTo>
                <a:lnTo>
                  <a:pt x="359922" y="152964"/>
                </a:lnTo>
                <a:lnTo>
                  <a:pt x="364739" y="198472"/>
                </a:lnTo>
                <a:lnTo>
                  <a:pt x="359922" y="243980"/>
                </a:lnTo>
                <a:lnTo>
                  <a:pt x="346202" y="285756"/>
                </a:lnTo>
                <a:lnTo>
                  <a:pt x="324674" y="322607"/>
                </a:lnTo>
                <a:lnTo>
                  <a:pt x="296432" y="353343"/>
                </a:lnTo>
                <a:lnTo>
                  <a:pt x="262571" y="376772"/>
                </a:lnTo>
                <a:lnTo>
                  <a:pt x="224185" y="391704"/>
                </a:lnTo>
                <a:lnTo>
                  <a:pt x="182370" y="396945"/>
                </a:lnTo>
                <a:lnTo>
                  <a:pt x="140554" y="391704"/>
                </a:lnTo>
                <a:lnTo>
                  <a:pt x="102168" y="376772"/>
                </a:lnTo>
                <a:lnTo>
                  <a:pt x="68306" y="353343"/>
                </a:lnTo>
                <a:lnTo>
                  <a:pt x="40064" y="322607"/>
                </a:lnTo>
                <a:lnTo>
                  <a:pt x="18536" y="285756"/>
                </a:lnTo>
                <a:lnTo>
                  <a:pt x="4816" y="243980"/>
                </a:lnTo>
                <a:lnTo>
                  <a:pt x="0" y="198472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8320608" y="3167786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2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713129" y="4313761"/>
            <a:ext cx="1007532" cy="14816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787829" y="4355769"/>
            <a:ext cx="885825" cy="0"/>
          </a:xfrm>
          <a:custGeom>
            <a:avLst/>
            <a:gdLst/>
            <a:ahLst/>
            <a:cxnLst/>
            <a:rect l="l" t="t" r="r" b="b"/>
            <a:pathLst>
              <a:path w="885825" h="0">
                <a:moveTo>
                  <a:pt x="885584" y="0"/>
                </a:moveTo>
                <a:lnTo>
                  <a:pt x="0" y="1"/>
                </a:lnTo>
              </a:path>
            </a:pathLst>
          </a:custGeom>
          <a:ln w="53904">
            <a:solidFill>
              <a:srgbClr val="0020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679270" y="3458638"/>
            <a:ext cx="639232" cy="8424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734413" y="3483284"/>
            <a:ext cx="527685" cy="732155"/>
          </a:xfrm>
          <a:custGeom>
            <a:avLst/>
            <a:gdLst/>
            <a:ahLst/>
            <a:cxnLst/>
            <a:rect l="l" t="t" r="r" b="b"/>
            <a:pathLst>
              <a:path w="527684" h="732154">
                <a:moveTo>
                  <a:pt x="0" y="732137"/>
                </a:moveTo>
                <a:lnTo>
                  <a:pt x="527218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061200" y="3581400"/>
            <a:ext cx="486832" cy="7239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134011" y="3624046"/>
            <a:ext cx="342900" cy="591820"/>
          </a:xfrm>
          <a:custGeom>
            <a:avLst/>
            <a:gdLst/>
            <a:ahLst/>
            <a:cxnLst/>
            <a:rect l="l" t="t" r="r" b="b"/>
            <a:pathLst>
              <a:path w="342900" h="591820">
                <a:moveTo>
                  <a:pt x="342490" y="591375"/>
                </a:moveTo>
                <a:lnTo>
                  <a:pt x="0" y="0"/>
                </a:lnTo>
              </a:path>
            </a:pathLst>
          </a:custGeom>
          <a:ln w="53904">
            <a:solidFill>
              <a:srgbClr val="0020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900329" y="3208867"/>
            <a:ext cx="469900" cy="49953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883400" y="3191932"/>
            <a:ext cx="499532" cy="60536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951650" y="3227108"/>
            <a:ext cx="365125" cy="397510"/>
          </a:xfrm>
          <a:custGeom>
            <a:avLst/>
            <a:gdLst/>
            <a:ahLst/>
            <a:cxnLst/>
            <a:rect l="l" t="t" r="r" b="b"/>
            <a:pathLst>
              <a:path w="365125" h="397510">
                <a:moveTo>
                  <a:pt x="182359" y="0"/>
                </a:moveTo>
                <a:lnTo>
                  <a:pt x="140547" y="5241"/>
                </a:lnTo>
                <a:lnTo>
                  <a:pt x="102163" y="20173"/>
                </a:lnTo>
                <a:lnTo>
                  <a:pt x="68304" y="43603"/>
                </a:lnTo>
                <a:lnTo>
                  <a:pt x="40063" y="74339"/>
                </a:lnTo>
                <a:lnTo>
                  <a:pt x="18535" y="111191"/>
                </a:lnTo>
                <a:lnTo>
                  <a:pt x="4816" y="152967"/>
                </a:lnTo>
                <a:lnTo>
                  <a:pt x="0" y="198475"/>
                </a:lnTo>
                <a:lnTo>
                  <a:pt x="4816" y="243983"/>
                </a:lnTo>
                <a:lnTo>
                  <a:pt x="18535" y="285757"/>
                </a:lnTo>
                <a:lnTo>
                  <a:pt x="40063" y="322606"/>
                </a:lnTo>
                <a:lnTo>
                  <a:pt x="68304" y="353340"/>
                </a:lnTo>
                <a:lnTo>
                  <a:pt x="102163" y="376767"/>
                </a:lnTo>
                <a:lnTo>
                  <a:pt x="140547" y="391697"/>
                </a:lnTo>
                <a:lnTo>
                  <a:pt x="182359" y="396938"/>
                </a:lnTo>
                <a:lnTo>
                  <a:pt x="224176" y="391697"/>
                </a:lnTo>
                <a:lnTo>
                  <a:pt x="262562" y="376767"/>
                </a:lnTo>
                <a:lnTo>
                  <a:pt x="296424" y="353340"/>
                </a:lnTo>
                <a:lnTo>
                  <a:pt x="324666" y="322606"/>
                </a:lnTo>
                <a:lnTo>
                  <a:pt x="346195" y="285757"/>
                </a:lnTo>
                <a:lnTo>
                  <a:pt x="359914" y="243983"/>
                </a:lnTo>
                <a:lnTo>
                  <a:pt x="364731" y="198475"/>
                </a:lnTo>
                <a:lnTo>
                  <a:pt x="359914" y="152967"/>
                </a:lnTo>
                <a:lnTo>
                  <a:pt x="346195" y="111191"/>
                </a:lnTo>
                <a:lnTo>
                  <a:pt x="324666" y="74339"/>
                </a:lnTo>
                <a:lnTo>
                  <a:pt x="296424" y="43603"/>
                </a:lnTo>
                <a:lnTo>
                  <a:pt x="262562" y="20173"/>
                </a:lnTo>
                <a:lnTo>
                  <a:pt x="224176" y="5241"/>
                </a:lnTo>
                <a:lnTo>
                  <a:pt x="182359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951650" y="3227108"/>
            <a:ext cx="365125" cy="397510"/>
          </a:xfrm>
          <a:custGeom>
            <a:avLst/>
            <a:gdLst/>
            <a:ahLst/>
            <a:cxnLst/>
            <a:rect l="l" t="t" r="r" b="b"/>
            <a:pathLst>
              <a:path w="365125" h="397510">
                <a:moveTo>
                  <a:pt x="0" y="198472"/>
                </a:moveTo>
                <a:lnTo>
                  <a:pt x="4816" y="152964"/>
                </a:lnTo>
                <a:lnTo>
                  <a:pt x="18536" y="111189"/>
                </a:lnTo>
                <a:lnTo>
                  <a:pt x="40064" y="74338"/>
                </a:lnTo>
                <a:lnTo>
                  <a:pt x="68306" y="43602"/>
                </a:lnTo>
                <a:lnTo>
                  <a:pt x="102168" y="20173"/>
                </a:lnTo>
                <a:lnTo>
                  <a:pt x="140554" y="5241"/>
                </a:lnTo>
                <a:lnTo>
                  <a:pt x="182370" y="0"/>
                </a:lnTo>
                <a:lnTo>
                  <a:pt x="224185" y="5241"/>
                </a:lnTo>
                <a:lnTo>
                  <a:pt x="262571" y="20173"/>
                </a:lnTo>
                <a:lnTo>
                  <a:pt x="296432" y="43602"/>
                </a:lnTo>
                <a:lnTo>
                  <a:pt x="324674" y="74338"/>
                </a:lnTo>
                <a:lnTo>
                  <a:pt x="346202" y="111189"/>
                </a:lnTo>
                <a:lnTo>
                  <a:pt x="359922" y="152964"/>
                </a:lnTo>
                <a:lnTo>
                  <a:pt x="364739" y="198472"/>
                </a:lnTo>
                <a:lnTo>
                  <a:pt x="359922" y="243980"/>
                </a:lnTo>
                <a:lnTo>
                  <a:pt x="346202" y="285756"/>
                </a:lnTo>
                <a:lnTo>
                  <a:pt x="324674" y="322607"/>
                </a:lnTo>
                <a:lnTo>
                  <a:pt x="296432" y="353343"/>
                </a:lnTo>
                <a:lnTo>
                  <a:pt x="262571" y="376772"/>
                </a:lnTo>
                <a:lnTo>
                  <a:pt x="224185" y="391704"/>
                </a:lnTo>
                <a:lnTo>
                  <a:pt x="182370" y="396945"/>
                </a:lnTo>
                <a:lnTo>
                  <a:pt x="140554" y="391704"/>
                </a:lnTo>
                <a:lnTo>
                  <a:pt x="102168" y="376772"/>
                </a:lnTo>
                <a:lnTo>
                  <a:pt x="68306" y="353343"/>
                </a:lnTo>
                <a:lnTo>
                  <a:pt x="40064" y="322607"/>
                </a:lnTo>
                <a:lnTo>
                  <a:pt x="18536" y="285756"/>
                </a:lnTo>
                <a:lnTo>
                  <a:pt x="4816" y="243980"/>
                </a:lnTo>
                <a:lnTo>
                  <a:pt x="0" y="198472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7064044" y="3250425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1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759700" y="5977465"/>
            <a:ext cx="1739900" cy="94826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834895" y="6021088"/>
            <a:ext cx="1607820" cy="800735"/>
          </a:xfrm>
          <a:custGeom>
            <a:avLst/>
            <a:gdLst/>
            <a:ahLst/>
            <a:cxnLst/>
            <a:rect l="l" t="t" r="r" b="b"/>
            <a:pathLst>
              <a:path w="1607820" h="800734">
                <a:moveTo>
                  <a:pt x="1607478" y="800544"/>
                </a:moveTo>
                <a:lnTo>
                  <a:pt x="0" y="0"/>
                </a:lnTo>
              </a:path>
            </a:pathLst>
          </a:custGeom>
          <a:ln w="53904">
            <a:solidFill>
              <a:srgbClr val="00206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850" y="565984"/>
            <a:ext cx="4430395" cy="6096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0"/>
              <a:t>3.1 Graph</a:t>
            </a:r>
            <a:r>
              <a:rPr dirty="0" spc="-70"/>
              <a:t> </a:t>
            </a:r>
            <a:r>
              <a:rPr dirty="0" spc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9850" y="2208017"/>
            <a:ext cx="5561965" cy="317119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1155" indent="-338455">
              <a:lnSpc>
                <a:spcPct val="100000"/>
              </a:lnSpc>
              <a:spcBef>
                <a:spcPts val="865"/>
              </a:spcBef>
              <a:buClr>
                <a:srgbClr val="DD8047"/>
              </a:buClr>
              <a:buSzPct val="60869"/>
              <a:buFont typeface="Arial"/>
              <a:buChar char="¨"/>
              <a:tabLst>
                <a:tab pos="351790" algn="l"/>
              </a:tabLst>
            </a:pPr>
            <a:r>
              <a:rPr dirty="0" sz="2300" spc="0">
                <a:latin typeface="Garamond"/>
                <a:cs typeface="Garamond"/>
              </a:rPr>
              <a:t>Transportation </a:t>
            </a:r>
            <a:r>
              <a:rPr dirty="0" sz="2300" spc="10">
                <a:latin typeface="Garamond"/>
                <a:cs typeface="Garamond"/>
              </a:rPr>
              <a:t>and </a:t>
            </a:r>
            <a:r>
              <a:rPr dirty="0" sz="2300" spc="0">
                <a:latin typeface="Garamond"/>
                <a:cs typeface="Garamond"/>
              </a:rPr>
              <a:t>distribution </a:t>
            </a:r>
            <a:r>
              <a:rPr dirty="0" sz="2300">
                <a:latin typeface="Garamond"/>
                <a:cs typeface="Garamond"/>
              </a:rPr>
              <a:t>problems,</a:t>
            </a:r>
            <a:endParaRPr sz="2300">
              <a:latin typeface="Garamond"/>
              <a:cs typeface="Garamond"/>
            </a:endParaRPr>
          </a:p>
          <a:p>
            <a:pPr marL="351155" indent="-338455">
              <a:lnSpc>
                <a:spcPct val="100000"/>
              </a:lnSpc>
              <a:spcBef>
                <a:spcPts val="770"/>
              </a:spcBef>
              <a:buClr>
                <a:srgbClr val="DD8047"/>
              </a:buClr>
              <a:buSzPct val="60869"/>
              <a:buFont typeface="Arial"/>
              <a:buChar char="¨"/>
              <a:tabLst>
                <a:tab pos="351790" algn="l"/>
              </a:tabLst>
            </a:pPr>
            <a:r>
              <a:rPr dirty="0" sz="2300" spc="0">
                <a:latin typeface="Garamond"/>
                <a:cs typeface="Garamond"/>
              </a:rPr>
              <a:t>Network design (communication,</a:t>
            </a:r>
            <a:r>
              <a:rPr dirty="0" sz="2300" spc="55">
                <a:latin typeface="Garamond"/>
                <a:cs typeface="Garamond"/>
              </a:rPr>
              <a:t> </a:t>
            </a:r>
            <a:r>
              <a:rPr dirty="0" sz="2300" spc="0">
                <a:latin typeface="Garamond"/>
                <a:cs typeface="Garamond"/>
              </a:rPr>
              <a:t>electrical,..)</a:t>
            </a:r>
            <a:endParaRPr sz="2300">
              <a:latin typeface="Garamond"/>
              <a:cs typeface="Garamond"/>
            </a:endParaRPr>
          </a:p>
          <a:p>
            <a:pPr marL="351155" indent="-338455">
              <a:lnSpc>
                <a:spcPct val="100000"/>
              </a:lnSpc>
              <a:spcBef>
                <a:spcPts val="775"/>
              </a:spcBef>
              <a:buClr>
                <a:srgbClr val="DD8047"/>
              </a:buClr>
              <a:buSzPct val="60869"/>
              <a:buFont typeface="Arial"/>
              <a:buChar char="¨"/>
              <a:tabLst>
                <a:tab pos="351790" algn="l"/>
              </a:tabLst>
            </a:pPr>
            <a:r>
              <a:rPr dirty="0" sz="2300" spc="5">
                <a:latin typeface="Garamond"/>
                <a:cs typeface="Garamond"/>
              </a:rPr>
              <a:t>Location problems </a:t>
            </a:r>
            <a:r>
              <a:rPr dirty="0" sz="2300" spc="10">
                <a:latin typeface="Garamond"/>
                <a:cs typeface="Garamond"/>
              </a:rPr>
              <a:t>(services and</a:t>
            </a:r>
            <a:r>
              <a:rPr dirty="0" sz="2300" spc="-25">
                <a:latin typeface="Garamond"/>
                <a:cs typeface="Garamond"/>
              </a:rPr>
              <a:t> </a:t>
            </a:r>
            <a:r>
              <a:rPr dirty="0" sz="2300" spc="0">
                <a:latin typeface="Garamond"/>
                <a:cs typeface="Garamond"/>
              </a:rPr>
              <a:t>facilities)</a:t>
            </a:r>
            <a:endParaRPr sz="2300">
              <a:latin typeface="Garamond"/>
              <a:cs typeface="Garamond"/>
            </a:endParaRPr>
          </a:p>
          <a:p>
            <a:pPr marL="351155" indent="-338455">
              <a:lnSpc>
                <a:spcPct val="100000"/>
              </a:lnSpc>
              <a:spcBef>
                <a:spcPts val="775"/>
              </a:spcBef>
              <a:buClr>
                <a:srgbClr val="DD8047"/>
              </a:buClr>
              <a:buSzPct val="60869"/>
              <a:buFont typeface="Arial"/>
              <a:buChar char="¨"/>
              <a:tabLst>
                <a:tab pos="351790" algn="l"/>
              </a:tabLst>
            </a:pPr>
            <a:r>
              <a:rPr dirty="0" sz="2300" spc="0">
                <a:latin typeface="Garamond"/>
                <a:cs typeface="Garamond"/>
              </a:rPr>
              <a:t>Project </a:t>
            </a:r>
            <a:r>
              <a:rPr dirty="0" sz="2300" spc="5">
                <a:latin typeface="Garamond"/>
                <a:cs typeface="Garamond"/>
              </a:rPr>
              <a:t>planning, </a:t>
            </a:r>
            <a:r>
              <a:rPr dirty="0" sz="2300" spc="0">
                <a:latin typeface="Garamond"/>
                <a:cs typeface="Garamond"/>
              </a:rPr>
              <a:t>resource </a:t>
            </a:r>
            <a:r>
              <a:rPr dirty="0" sz="2300" spc="10">
                <a:latin typeface="Garamond"/>
                <a:cs typeface="Garamond"/>
              </a:rPr>
              <a:t>management</a:t>
            </a:r>
            <a:endParaRPr sz="2300">
              <a:latin typeface="Garamond"/>
              <a:cs typeface="Garamond"/>
            </a:endParaRPr>
          </a:p>
          <a:p>
            <a:pPr marL="351155" indent="-338455">
              <a:lnSpc>
                <a:spcPct val="100000"/>
              </a:lnSpc>
              <a:spcBef>
                <a:spcPts val="775"/>
              </a:spcBef>
              <a:buClr>
                <a:srgbClr val="DD8047"/>
              </a:buClr>
              <a:buSzPct val="60869"/>
              <a:buFont typeface="Arial"/>
              <a:buChar char="¨"/>
              <a:tabLst>
                <a:tab pos="351790" algn="l"/>
              </a:tabLst>
            </a:pPr>
            <a:r>
              <a:rPr dirty="0" sz="2300" spc="5">
                <a:latin typeface="Garamond"/>
                <a:cs typeface="Garamond"/>
              </a:rPr>
              <a:t>Timetable</a:t>
            </a:r>
            <a:r>
              <a:rPr dirty="0" sz="2300" spc="-5">
                <a:latin typeface="Garamond"/>
                <a:cs typeface="Garamond"/>
              </a:rPr>
              <a:t> </a:t>
            </a:r>
            <a:r>
              <a:rPr dirty="0" sz="2300" spc="0">
                <a:latin typeface="Garamond"/>
                <a:cs typeface="Garamond"/>
              </a:rPr>
              <a:t>scheduling</a:t>
            </a:r>
            <a:endParaRPr sz="2300">
              <a:latin typeface="Garamond"/>
              <a:cs typeface="Garamond"/>
            </a:endParaRPr>
          </a:p>
          <a:p>
            <a:pPr marL="351155" indent="-338455">
              <a:lnSpc>
                <a:spcPct val="100000"/>
              </a:lnSpc>
              <a:spcBef>
                <a:spcPts val="805"/>
              </a:spcBef>
              <a:buClr>
                <a:srgbClr val="DD8047"/>
              </a:buClr>
              <a:buSzPct val="60869"/>
              <a:buFont typeface="Arial"/>
              <a:buChar char="¨"/>
              <a:tabLst>
                <a:tab pos="351790" algn="l"/>
              </a:tabLst>
            </a:pPr>
            <a:r>
              <a:rPr dirty="0" sz="2300" spc="5">
                <a:latin typeface="Garamond"/>
                <a:cs typeface="Garamond"/>
              </a:rPr>
              <a:t>Production</a:t>
            </a:r>
            <a:r>
              <a:rPr dirty="0" sz="2300" spc="0">
                <a:latin typeface="Garamond"/>
                <a:cs typeface="Garamond"/>
              </a:rPr>
              <a:t> </a:t>
            </a:r>
            <a:r>
              <a:rPr dirty="0" sz="2300" spc="5">
                <a:latin typeface="Garamond"/>
                <a:cs typeface="Garamond"/>
              </a:rPr>
              <a:t>planning</a:t>
            </a:r>
            <a:endParaRPr sz="23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400" spc="775">
                <a:solidFill>
                  <a:srgbClr val="DD8047"/>
                </a:solidFill>
                <a:latin typeface="Arial"/>
                <a:cs typeface="Arial"/>
              </a:rPr>
              <a:t>¨</a:t>
            </a:r>
            <a:r>
              <a:rPr dirty="0" sz="1400" spc="450">
                <a:solidFill>
                  <a:srgbClr val="DD8047"/>
                </a:solidFill>
                <a:latin typeface="Arial"/>
                <a:cs typeface="Arial"/>
              </a:rPr>
              <a:t> </a:t>
            </a:r>
            <a:r>
              <a:rPr dirty="0" sz="2300" spc="25">
                <a:latin typeface="Garamond"/>
                <a:cs typeface="Garamond"/>
              </a:rPr>
              <a:t>…</a:t>
            </a:r>
            <a:endParaRPr sz="23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83370" y="4995338"/>
            <a:ext cx="1739900" cy="944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456687" y="5036401"/>
            <a:ext cx="1607820" cy="800735"/>
          </a:xfrm>
          <a:custGeom>
            <a:avLst/>
            <a:gdLst/>
            <a:ahLst/>
            <a:cxnLst/>
            <a:rect l="l" t="t" r="r" b="b"/>
            <a:pathLst>
              <a:path w="1607820" h="800735">
                <a:moveTo>
                  <a:pt x="1607478" y="800544"/>
                </a:moveTo>
                <a:lnTo>
                  <a:pt x="0" y="0"/>
                </a:lnTo>
              </a:path>
            </a:pathLst>
          </a:custGeom>
          <a:ln w="53904">
            <a:solidFill>
              <a:srgbClr val="00B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9850" y="565984"/>
            <a:ext cx="3555365" cy="6096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0"/>
              <a:t>Properties of</a:t>
            </a:r>
            <a:r>
              <a:rPr dirty="0" spc="-80"/>
              <a:t> </a:t>
            </a:r>
            <a:r>
              <a:rPr dirty="0" spc="0"/>
              <a:t>trees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9335" y="1901820"/>
            <a:ext cx="6381750" cy="127889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497205" algn="l"/>
              </a:tabLst>
            </a:pPr>
            <a:r>
              <a:rPr dirty="0" sz="2100" spc="0">
                <a:solidFill>
                  <a:srgbClr val="DD8047"/>
                </a:solidFill>
                <a:latin typeface="Times New Roman"/>
                <a:cs typeface="Times New Roman"/>
              </a:rPr>
              <a:t>5)	</a:t>
            </a:r>
            <a:r>
              <a:rPr dirty="0" sz="2100" spc="0">
                <a:latin typeface="Times New Roman"/>
                <a:cs typeface="Times New Roman"/>
              </a:rPr>
              <a:t>Exchange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property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2100" spc="0">
                <a:latin typeface="Times New Roman"/>
                <a:cs typeface="Times New Roman"/>
              </a:rPr>
              <a:t>Let </a:t>
            </a:r>
            <a:r>
              <a:rPr dirty="0" sz="2100" spc="0" i="1">
                <a:latin typeface="Times New Roman"/>
                <a:cs typeface="Times New Roman"/>
              </a:rPr>
              <a:t>G</a:t>
            </a:r>
            <a:r>
              <a:rPr dirty="0" baseline="-19841" sz="2100" spc="0" i="1">
                <a:latin typeface="Times New Roman"/>
                <a:cs typeface="Times New Roman"/>
              </a:rPr>
              <a:t>T </a:t>
            </a:r>
            <a:r>
              <a:rPr dirty="0" sz="2100" spc="15" i="1">
                <a:latin typeface="Times New Roman"/>
                <a:cs typeface="Times New Roman"/>
              </a:rPr>
              <a:t>= </a:t>
            </a:r>
            <a:r>
              <a:rPr dirty="0" sz="2100" spc="0">
                <a:latin typeface="Times New Roman"/>
                <a:cs typeface="Times New Roman"/>
              </a:rPr>
              <a:t>(</a:t>
            </a:r>
            <a:r>
              <a:rPr dirty="0" sz="2100" spc="0" i="1">
                <a:latin typeface="Times New Roman"/>
                <a:cs typeface="Times New Roman"/>
              </a:rPr>
              <a:t>N, </a:t>
            </a:r>
            <a:r>
              <a:rPr dirty="0" sz="2100" spc="10" i="1">
                <a:latin typeface="Times New Roman"/>
                <a:cs typeface="Times New Roman"/>
              </a:rPr>
              <a:t>T </a:t>
            </a:r>
            <a:r>
              <a:rPr dirty="0" sz="2100" spc="5">
                <a:latin typeface="Times New Roman"/>
                <a:cs typeface="Times New Roman"/>
              </a:rPr>
              <a:t>) be a </a:t>
            </a:r>
            <a:r>
              <a:rPr dirty="0" sz="2100" spc="0" b="1">
                <a:latin typeface="Times New Roman"/>
                <a:cs typeface="Times New Roman"/>
              </a:rPr>
              <a:t>spanning </a:t>
            </a:r>
            <a:r>
              <a:rPr dirty="0" sz="2100" spc="-5" b="1">
                <a:latin typeface="Times New Roman"/>
                <a:cs typeface="Times New Roman"/>
              </a:rPr>
              <a:t>tree </a:t>
            </a:r>
            <a:r>
              <a:rPr dirty="0" sz="2100" spc="0">
                <a:latin typeface="Times New Roman"/>
                <a:cs typeface="Times New Roman"/>
              </a:rPr>
              <a:t>of </a:t>
            </a:r>
            <a:r>
              <a:rPr dirty="0" sz="2100" spc="15" i="1">
                <a:latin typeface="Times New Roman"/>
                <a:cs typeface="Times New Roman"/>
              </a:rPr>
              <a:t>G </a:t>
            </a:r>
            <a:r>
              <a:rPr dirty="0" sz="2100" spc="10">
                <a:latin typeface="Times New Roman"/>
                <a:cs typeface="Times New Roman"/>
              </a:rPr>
              <a:t>= </a:t>
            </a:r>
            <a:r>
              <a:rPr dirty="0" sz="2100" spc="0">
                <a:latin typeface="Times New Roman"/>
                <a:cs typeface="Times New Roman"/>
              </a:rPr>
              <a:t>(</a:t>
            </a:r>
            <a:r>
              <a:rPr dirty="0" sz="2100" spc="0" i="1">
                <a:latin typeface="Times New Roman"/>
                <a:cs typeface="Times New Roman"/>
              </a:rPr>
              <a:t>N,</a:t>
            </a:r>
            <a:r>
              <a:rPr dirty="0" sz="2100" spc="-340" i="1">
                <a:latin typeface="Times New Roman"/>
                <a:cs typeface="Times New Roman"/>
              </a:rPr>
              <a:t> </a:t>
            </a:r>
            <a:r>
              <a:rPr dirty="0" sz="2100" spc="5" i="1">
                <a:latin typeface="Times New Roman"/>
                <a:cs typeface="Times New Roman"/>
              </a:rPr>
              <a:t>E)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5715000" algn="l"/>
              </a:tabLst>
            </a:pPr>
            <a:r>
              <a:rPr dirty="0" sz="2100" spc="0">
                <a:latin typeface="Times New Roman"/>
                <a:cs typeface="Times New Roman"/>
              </a:rPr>
              <a:t>Consider </a:t>
            </a:r>
            <a:r>
              <a:rPr dirty="0" sz="2100" spc="5">
                <a:latin typeface="Times New Roman"/>
                <a:cs typeface="Times New Roman"/>
              </a:rPr>
              <a:t>an </a:t>
            </a:r>
            <a:r>
              <a:rPr dirty="0" sz="2100" spc="0">
                <a:latin typeface="Times New Roman"/>
                <a:cs typeface="Times New Roman"/>
              </a:rPr>
              <a:t>edge </a:t>
            </a:r>
            <a:r>
              <a:rPr dirty="0" sz="2100" spc="5" i="1">
                <a:solidFill>
                  <a:srgbClr val="00B050"/>
                </a:solidFill>
                <a:latin typeface="Times New Roman"/>
                <a:cs typeface="Times New Roman"/>
              </a:rPr>
              <a:t>e </a:t>
            </a:r>
            <a:r>
              <a:rPr dirty="0" sz="2100" spc="15">
                <a:latin typeface="Symbol"/>
                <a:cs typeface="Symbol"/>
              </a:rPr>
              <a:t></a:t>
            </a:r>
            <a:r>
              <a:rPr dirty="0" sz="2100" spc="15">
                <a:latin typeface="Times New Roman"/>
                <a:cs typeface="Times New Roman"/>
              </a:rPr>
              <a:t> </a:t>
            </a:r>
            <a:r>
              <a:rPr dirty="0" sz="2100" spc="10" i="1">
                <a:latin typeface="Times New Roman"/>
                <a:cs typeface="Times New Roman"/>
              </a:rPr>
              <a:t>T </a:t>
            </a:r>
            <a:r>
              <a:rPr dirty="0" sz="2100" spc="0">
                <a:latin typeface="Times New Roman"/>
                <a:cs typeface="Times New Roman"/>
              </a:rPr>
              <a:t>and the unique cycle </a:t>
            </a:r>
            <a:r>
              <a:rPr dirty="0" sz="2100" spc="15" i="1">
                <a:solidFill>
                  <a:srgbClr val="040662"/>
                </a:solidFill>
                <a:latin typeface="Times New Roman"/>
                <a:cs typeface="Times New Roman"/>
              </a:rPr>
              <a:t>C</a:t>
            </a:r>
            <a:r>
              <a:rPr dirty="0" sz="2100" spc="-70" i="1">
                <a:solidFill>
                  <a:srgbClr val="040662"/>
                </a:solidFill>
                <a:latin typeface="Times New Roman"/>
                <a:cs typeface="Times New Roman"/>
              </a:rPr>
              <a:t> </a:t>
            </a:r>
            <a:r>
              <a:rPr dirty="0" sz="2100" spc="0">
                <a:latin typeface="Times New Roman"/>
                <a:cs typeface="Times New Roman"/>
              </a:rPr>
              <a:t>of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10" i="1">
                <a:latin typeface="Times New Roman"/>
                <a:cs typeface="Times New Roman"/>
              </a:rPr>
              <a:t>T	</a:t>
            </a:r>
            <a:r>
              <a:rPr dirty="0" sz="2100" spc="25">
                <a:latin typeface="Symbol"/>
                <a:cs typeface="Symbol"/>
              </a:rPr>
              <a:t></a:t>
            </a:r>
            <a:r>
              <a:rPr dirty="0" sz="2100" spc="-90">
                <a:latin typeface="Times New Roman"/>
                <a:cs typeface="Times New Roman"/>
              </a:rPr>
              <a:t> </a:t>
            </a:r>
            <a:r>
              <a:rPr dirty="0" sz="2100" spc="5">
                <a:latin typeface="Times New Roman"/>
                <a:cs typeface="Times New Roman"/>
              </a:rPr>
              <a:t>{</a:t>
            </a:r>
            <a:r>
              <a:rPr dirty="0" sz="2100" spc="5" i="1">
                <a:latin typeface="Times New Roman"/>
                <a:cs typeface="Times New Roman"/>
              </a:rPr>
              <a:t>e</a:t>
            </a:r>
            <a:r>
              <a:rPr dirty="0" sz="2100" spc="5">
                <a:latin typeface="Times New Roman"/>
                <a:cs typeface="Times New Roman"/>
              </a:rPr>
              <a:t>}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4068" y="2829784"/>
            <a:ext cx="1400175" cy="3505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00" spc="0">
                <a:latin typeface="Times New Roman"/>
                <a:cs typeface="Times New Roman"/>
              </a:rPr>
              <a:t>(Property</a:t>
            </a:r>
            <a:r>
              <a:rPr dirty="0" sz="2100" spc="-85">
                <a:latin typeface="Times New Roman"/>
                <a:cs typeface="Times New Roman"/>
              </a:rPr>
              <a:t> </a:t>
            </a:r>
            <a:r>
              <a:rPr dirty="0" sz="2100" spc="0">
                <a:latin typeface="Times New Roman"/>
                <a:cs typeface="Times New Roman"/>
              </a:rPr>
              <a:t>4).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9335" y="3244566"/>
            <a:ext cx="8895715" cy="3505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00" spc="0">
                <a:latin typeface="Times New Roman"/>
                <a:cs typeface="Times New Roman"/>
              </a:rPr>
              <a:t>For each edge </a:t>
            </a:r>
            <a:r>
              <a:rPr dirty="0" sz="2100" spc="0" i="1">
                <a:solidFill>
                  <a:srgbClr val="002060"/>
                </a:solidFill>
                <a:latin typeface="Times New Roman"/>
                <a:cs typeface="Times New Roman"/>
              </a:rPr>
              <a:t>f </a:t>
            </a:r>
            <a:r>
              <a:rPr dirty="0" sz="2100" spc="15">
                <a:latin typeface="Symbol"/>
                <a:cs typeface="Symbol"/>
              </a:rPr>
              <a:t></a:t>
            </a:r>
            <a:r>
              <a:rPr dirty="0" sz="2100" spc="15">
                <a:latin typeface="Times New Roman"/>
                <a:cs typeface="Times New Roman"/>
              </a:rPr>
              <a:t> </a:t>
            </a:r>
            <a:r>
              <a:rPr dirty="0" sz="2100" spc="15" i="1">
                <a:latin typeface="Times New Roman"/>
                <a:cs typeface="Times New Roman"/>
              </a:rPr>
              <a:t>C </a:t>
            </a:r>
            <a:r>
              <a:rPr dirty="0" sz="2100" spc="0">
                <a:latin typeface="Times New Roman"/>
                <a:cs typeface="Times New Roman"/>
              </a:rPr>
              <a:t>\ {</a:t>
            </a:r>
            <a:r>
              <a:rPr dirty="0" sz="2100" spc="0" i="1">
                <a:latin typeface="Times New Roman"/>
                <a:cs typeface="Times New Roman"/>
              </a:rPr>
              <a:t>e</a:t>
            </a:r>
            <a:r>
              <a:rPr dirty="0" sz="2100" spc="0">
                <a:latin typeface="Times New Roman"/>
                <a:cs typeface="Times New Roman"/>
              </a:rPr>
              <a:t>}, the subgraph </a:t>
            </a:r>
            <a:r>
              <a:rPr dirty="0" sz="2100" spc="10" i="1">
                <a:latin typeface="Times New Roman"/>
                <a:cs typeface="Times New Roman"/>
              </a:rPr>
              <a:t>T </a:t>
            </a:r>
            <a:r>
              <a:rPr dirty="0" sz="2100" spc="25">
                <a:latin typeface="Symbol"/>
                <a:cs typeface="Symbol"/>
              </a:rPr>
              <a:t></a:t>
            </a:r>
            <a:r>
              <a:rPr dirty="0" sz="2100" spc="25">
                <a:latin typeface="Times New Roman"/>
                <a:cs typeface="Times New Roman"/>
              </a:rPr>
              <a:t> </a:t>
            </a:r>
            <a:r>
              <a:rPr dirty="0" sz="2100" spc="5">
                <a:latin typeface="Times New Roman"/>
                <a:cs typeface="Times New Roman"/>
              </a:rPr>
              <a:t>{</a:t>
            </a:r>
            <a:r>
              <a:rPr dirty="0" sz="2100" spc="5" i="1">
                <a:latin typeface="Times New Roman"/>
                <a:cs typeface="Times New Roman"/>
              </a:rPr>
              <a:t>e</a:t>
            </a:r>
            <a:r>
              <a:rPr dirty="0" sz="2100" spc="5">
                <a:latin typeface="Times New Roman"/>
                <a:cs typeface="Times New Roman"/>
              </a:rPr>
              <a:t>} </a:t>
            </a:r>
            <a:r>
              <a:rPr dirty="0" sz="2100" spc="0">
                <a:latin typeface="Times New Roman"/>
                <a:cs typeface="Times New Roman"/>
              </a:rPr>
              <a:t>\ </a:t>
            </a:r>
            <a:r>
              <a:rPr dirty="0" sz="2100" spc="5">
                <a:latin typeface="Times New Roman"/>
                <a:cs typeface="Times New Roman"/>
              </a:rPr>
              <a:t>{</a:t>
            </a:r>
            <a:r>
              <a:rPr dirty="0" sz="2100" spc="5" i="1">
                <a:latin typeface="Times New Roman"/>
                <a:cs typeface="Times New Roman"/>
              </a:rPr>
              <a:t>f </a:t>
            </a:r>
            <a:r>
              <a:rPr dirty="0" sz="2100" spc="10">
                <a:latin typeface="Times New Roman"/>
                <a:cs typeface="Times New Roman"/>
              </a:rPr>
              <a:t>} </a:t>
            </a:r>
            <a:r>
              <a:rPr dirty="0" sz="2100" spc="0">
                <a:latin typeface="Times New Roman"/>
                <a:cs typeface="Times New Roman"/>
              </a:rPr>
              <a:t>is also </a:t>
            </a:r>
            <a:r>
              <a:rPr dirty="0" sz="2100" spc="5">
                <a:latin typeface="Times New Roman"/>
                <a:cs typeface="Times New Roman"/>
              </a:rPr>
              <a:t>a </a:t>
            </a:r>
            <a:r>
              <a:rPr dirty="0" sz="2100" spc="0">
                <a:latin typeface="Times New Roman"/>
                <a:cs typeface="Times New Roman"/>
              </a:rPr>
              <a:t>spanning </a:t>
            </a:r>
            <a:r>
              <a:rPr dirty="0" sz="2100">
                <a:latin typeface="Times New Roman"/>
                <a:cs typeface="Times New Roman"/>
              </a:rPr>
              <a:t>tree </a:t>
            </a:r>
            <a:r>
              <a:rPr dirty="0" sz="2100" spc="0">
                <a:latin typeface="Times New Roman"/>
                <a:cs typeface="Times New Roman"/>
              </a:rPr>
              <a:t>of</a:t>
            </a:r>
            <a:r>
              <a:rPr dirty="0" sz="2100" spc="-229">
                <a:latin typeface="Times New Roman"/>
                <a:cs typeface="Times New Roman"/>
              </a:rPr>
              <a:t> </a:t>
            </a:r>
            <a:r>
              <a:rPr dirty="0" sz="2100" spc="5" i="1">
                <a:latin typeface="Times New Roman"/>
                <a:cs typeface="Times New Roman"/>
              </a:rPr>
              <a:t>G</a:t>
            </a:r>
            <a:r>
              <a:rPr dirty="0" sz="2100" spc="5">
                <a:latin typeface="Times New Roman"/>
                <a:cs typeface="Times New Roman"/>
              </a:rPr>
              <a:t>.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70870" y="5778503"/>
            <a:ext cx="520700" cy="5037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79329" y="5765800"/>
            <a:ext cx="503767" cy="6053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23423" y="5798096"/>
            <a:ext cx="415925" cy="402590"/>
          </a:xfrm>
          <a:custGeom>
            <a:avLst/>
            <a:gdLst/>
            <a:ahLst/>
            <a:cxnLst/>
            <a:rect l="l" t="t" r="r" b="b"/>
            <a:pathLst>
              <a:path w="415925" h="402589">
                <a:moveTo>
                  <a:pt x="207835" y="0"/>
                </a:moveTo>
                <a:lnTo>
                  <a:pt x="160181" y="5312"/>
                </a:lnTo>
                <a:lnTo>
                  <a:pt x="116435" y="20444"/>
                </a:lnTo>
                <a:lnTo>
                  <a:pt x="77845" y="44190"/>
                </a:lnTo>
                <a:lnTo>
                  <a:pt x="45659" y="75340"/>
                </a:lnTo>
                <a:lnTo>
                  <a:pt x="21124" y="112690"/>
                </a:lnTo>
                <a:lnTo>
                  <a:pt x="5489" y="155030"/>
                </a:lnTo>
                <a:lnTo>
                  <a:pt x="0" y="201155"/>
                </a:lnTo>
                <a:lnTo>
                  <a:pt x="5489" y="247280"/>
                </a:lnTo>
                <a:lnTo>
                  <a:pt x="21124" y="289622"/>
                </a:lnTo>
                <a:lnTo>
                  <a:pt x="45659" y="326974"/>
                </a:lnTo>
                <a:lnTo>
                  <a:pt x="77845" y="358128"/>
                </a:lnTo>
                <a:lnTo>
                  <a:pt x="116435" y="381875"/>
                </a:lnTo>
                <a:lnTo>
                  <a:pt x="160181" y="397010"/>
                </a:lnTo>
                <a:lnTo>
                  <a:pt x="207835" y="402323"/>
                </a:lnTo>
                <a:lnTo>
                  <a:pt x="255494" y="397010"/>
                </a:lnTo>
                <a:lnTo>
                  <a:pt x="299243" y="381875"/>
                </a:lnTo>
                <a:lnTo>
                  <a:pt x="337835" y="358128"/>
                </a:lnTo>
                <a:lnTo>
                  <a:pt x="370023" y="326974"/>
                </a:lnTo>
                <a:lnTo>
                  <a:pt x="394558" y="289622"/>
                </a:lnTo>
                <a:lnTo>
                  <a:pt x="410194" y="247280"/>
                </a:lnTo>
                <a:lnTo>
                  <a:pt x="415683" y="201155"/>
                </a:lnTo>
                <a:lnTo>
                  <a:pt x="410194" y="155030"/>
                </a:lnTo>
                <a:lnTo>
                  <a:pt x="394558" y="112690"/>
                </a:lnTo>
                <a:lnTo>
                  <a:pt x="370023" y="75340"/>
                </a:lnTo>
                <a:lnTo>
                  <a:pt x="337835" y="44190"/>
                </a:lnTo>
                <a:lnTo>
                  <a:pt x="299243" y="20444"/>
                </a:lnTo>
                <a:lnTo>
                  <a:pt x="255494" y="5312"/>
                </a:lnTo>
                <a:lnTo>
                  <a:pt x="207835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23423" y="5798096"/>
            <a:ext cx="415925" cy="402590"/>
          </a:xfrm>
          <a:custGeom>
            <a:avLst/>
            <a:gdLst/>
            <a:ahLst/>
            <a:cxnLst/>
            <a:rect l="l" t="t" r="r" b="b"/>
            <a:pathLst>
              <a:path w="415925" h="402589">
                <a:moveTo>
                  <a:pt x="0" y="201161"/>
                </a:moveTo>
                <a:lnTo>
                  <a:pt x="5489" y="155036"/>
                </a:lnTo>
                <a:lnTo>
                  <a:pt x="21125" y="112695"/>
                </a:lnTo>
                <a:lnTo>
                  <a:pt x="45661" y="75345"/>
                </a:lnTo>
                <a:lnTo>
                  <a:pt x="77848" y="44192"/>
                </a:lnTo>
                <a:lnTo>
                  <a:pt x="116440" y="20446"/>
                </a:lnTo>
                <a:lnTo>
                  <a:pt x="160188" y="5312"/>
                </a:lnTo>
                <a:lnTo>
                  <a:pt x="207845" y="0"/>
                </a:lnTo>
                <a:lnTo>
                  <a:pt x="255501" y="5312"/>
                </a:lnTo>
                <a:lnTo>
                  <a:pt x="299249" y="20446"/>
                </a:lnTo>
                <a:lnTo>
                  <a:pt x="337841" y="44192"/>
                </a:lnTo>
                <a:lnTo>
                  <a:pt x="370028" y="75345"/>
                </a:lnTo>
                <a:lnTo>
                  <a:pt x="394563" y="112695"/>
                </a:lnTo>
                <a:lnTo>
                  <a:pt x="410200" y="155036"/>
                </a:lnTo>
                <a:lnTo>
                  <a:pt x="415689" y="201161"/>
                </a:lnTo>
                <a:lnTo>
                  <a:pt x="410200" y="247285"/>
                </a:lnTo>
                <a:lnTo>
                  <a:pt x="394563" y="289626"/>
                </a:lnTo>
                <a:lnTo>
                  <a:pt x="370028" y="326976"/>
                </a:lnTo>
                <a:lnTo>
                  <a:pt x="337841" y="358128"/>
                </a:lnTo>
                <a:lnTo>
                  <a:pt x="299249" y="381875"/>
                </a:lnTo>
                <a:lnTo>
                  <a:pt x="255501" y="397008"/>
                </a:lnTo>
                <a:lnTo>
                  <a:pt x="207845" y="402321"/>
                </a:lnTo>
                <a:lnTo>
                  <a:pt x="160188" y="397008"/>
                </a:lnTo>
                <a:lnTo>
                  <a:pt x="116440" y="381875"/>
                </a:lnTo>
                <a:lnTo>
                  <a:pt x="77848" y="358128"/>
                </a:lnTo>
                <a:lnTo>
                  <a:pt x="45661" y="326976"/>
                </a:lnTo>
                <a:lnTo>
                  <a:pt x="21125" y="289626"/>
                </a:lnTo>
                <a:lnTo>
                  <a:pt x="5489" y="247285"/>
                </a:lnTo>
                <a:lnTo>
                  <a:pt x="0" y="201161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161294" y="5824093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3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48470" y="5778503"/>
            <a:ext cx="516467" cy="5037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56929" y="5765800"/>
            <a:ext cx="499532" cy="6053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98432" y="5798096"/>
            <a:ext cx="415925" cy="402590"/>
          </a:xfrm>
          <a:custGeom>
            <a:avLst/>
            <a:gdLst/>
            <a:ahLst/>
            <a:cxnLst/>
            <a:rect l="l" t="t" r="r" b="b"/>
            <a:pathLst>
              <a:path w="415925" h="402589">
                <a:moveTo>
                  <a:pt x="207848" y="0"/>
                </a:moveTo>
                <a:lnTo>
                  <a:pt x="160189" y="5312"/>
                </a:lnTo>
                <a:lnTo>
                  <a:pt x="116440" y="20444"/>
                </a:lnTo>
                <a:lnTo>
                  <a:pt x="77848" y="44190"/>
                </a:lnTo>
                <a:lnTo>
                  <a:pt x="45660" y="75340"/>
                </a:lnTo>
                <a:lnTo>
                  <a:pt x="21125" y="112690"/>
                </a:lnTo>
                <a:lnTo>
                  <a:pt x="5489" y="155030"/>
                </a:lnTo>
                <a:lnTo>
                  <a:pt x="0" y="201155"/>
                </a:lnTo>
                <a:lnTo>
                  <a:pt x="5489" y="247280"/>
                </a:lnTo>
                <a:lnTo>
                  <a:pt x="21125" y="289622"/>
                </a:lnTo>
                <a:lnTo>
                  <a:pt x="45660" y="326974"/>
                </a:lnTo>
                <a:lnTo>
                  <a:pt x="77848" y="358128"/>
                </a:lnTo>
                <a:lnTo>
                  <a:pt x="116440" y="381875"/>
                </a:lnTo>
                <a:lnTo>
                  <a:pt x="160189" y="397010"/>
                </a:lnTo>
                <a:lnTo>
                  <a:pt x="207848" y="402323"/>
                </a:lnTo>
                <a:lnTo>
                  <a:pt x="255507" y="397010"/>
                </a:lnTo>
                <a:lnTo>
                  <a:pt x="299256" y="381875"/>
                </a:lnTo>
                <a:lnTo>
                  <a:pt x="337848" y="358128"/>
                </a:lnTo>
                <a:lnTo>
                  <a:pt x="370035" y="326974"/>
                </a:lnTo>
                <a:lnTo>
                  <a:pt x="394571" y="289622"/>
                </a:lnTo>
                <a:lnTo>
                  <a:pt x="410207" y="247280"/>
                </a:lnTo>
                <a:lnTo>
                  <a:pt x="415696" y="201155"/>
                </a:lnTo>
                <a:lnTo>
                  <a:pt x="410207" y="155030"/>
                </a:lnTo>
                <a:lnTo>
                  <a:pt x="394571" y="112690"/>
                </a:lnTo>
                <a:lnTo>
                  <a:pt x="370035" y="75340"/>
                </a:lnTo>
                <a:lnTo>
                  <a:pt x="337848" y="44190"/>
                </a:lnTo>
                <a:lnTo>
                  <a:pt x="299256" y="20444"/>
                </a:lnTo>
                <a:lnTo>
                  <a:pt x="255507" y="5312"/>
                </a:lnTo>
                <a:lnTo>
                  <a:pt x="207848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98432" y="5798096"/>
            <a:ext cx="415925" cy="402590"/>
          </a:xfrm>
          <a:custGeom>
            <a:avLst/>
            <a:gdLst/>
            <a:ahLst/>
            <a:cxnLst/>
            <a:rect l="l" t="t" r="r" b="b"/>
            <a:pathLst>
              <a:path w="415925" h="402589">
                <a:moveTo>
                  <a:pt x="0" y="201161"/>
                </a:moveTo>
                <a:lnTo>
                  <a:pt x="5489" y="155036"/>
                </a:lnTo>
                <a:lnTo>
                  <a:pt x="21125" y="112695"/>
                </a:lnTo>
                <a:lnTo>
                  <a:pt x="45661" y="75345"/>
                </a:lnTo>
                <a:lnTo>
                  <a:pt x="77848" y="44192"/>
                </a:lnTo>
                <a:lnTo>
                  <a:pt x="116440" y="20446"/>
                </a:lnTo>
                <a:lnTo>
                  <a:pt x="160188" y="5312"/>
                </a:lnTo>
                <a:lnTo>
                  <a:pt x="207845" y="0"/>
                </a:lnTo>
                <a:lnTo>
                  <a:pt x="255501" y="5312"/>
                </a:lnTo>
                <a:lnTo>
                  <a:pt x="299249" y="20446"/>
                </a:lnTo>
                <a:lnTo>
                  <a:pt x="337841" y="44192"/>
                </a:lnTo>
                <a:lnTo>
                  <a:pt x="370028" y="75345"/>
                </a:lnTo>
                <a:lnTo>
                  <a:pt x="394563" y="112695"/>
                </a:lnTo>
                <a:lnTo>
                  <a:pt x="410200" y="155036"/>
                </a:lnTo>
                <a:lnTo>
                  <a:pt x="415689" y="201161"/>
                </a:lnTo>
                <a:lnTo>
                  <a:pt x="410200" y="247285"/>
                </a:lnTo>
                <a:lnTo>
                  <a:pt x="394563" y="289626"/>
                </a:lnTo>
                <a:lnTo>
                  <a:pt x="370028" y="326976"/>
                </a:lnTo>
                <a:lnTo>
                  <a:pt x="337841" y="358128"/>
                </a:lnTo>
                <a:lnTo>
                  <a:pt x="299249" y="381875"/>
                </a:lnTo>
                <a:lnTo>
                  <a:pt x="255501" y="397008"/>
                </a:lnTo>
                <a:lnTo>
                  <a:pt x="207845" y="402321"/>
                </a:lnTo>
                <a:lnTo>
                  <a:pt x="160188" y="397008"/>
                </a:lnTo>
                <a:lnTo>
                  <a:pt x="116440" y="381875"/>
                </a:lnTo>
                <a:lnTo>
                  <a:pt x="77848" y="358128"/>
                </a:lnTo>
                <a:lnTo>
                  <a:pt x="45661" y="326976"/>
                </a:lnTo>
                <a:lnTo>
                  <a:pt x="21125" y="289626"/>
                </a:lnTo>
                <a:lnTo>
                  <a:pt x="5489" y="247285"/>
                </a:lnTo>
                <a:lnTo>
                  <a:pt x="0" y="201161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736303" y="5824093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5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41700" y="4749800"/>
            <a:ext cx="520700" cy="50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50170" y="4741338"/>
            <a:ext cx="499532" cy="6011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493236" y="4771555"/>
            <a:ext cx="415925" cy="402590"/>
          </a:xfrm>
          <a:custGeom>
            <a:avLst/>
            <a:gdLst/>
            <a:ahLst/>
            <a:cxnLst/>
            <a:rect l="l" t="t" r="r" b="b"/>
            <a:pathLst>
              <a:path w="415925" h="402589">
                <a:moveTo>
                  <a:pt x="207848" y="0"/>
                </a:moveTo>
                <a:lnTo>
                  <a:pt x="160189" y="5313"/>
                </a:lnTo>
                <a:lnTo>
                  <a:pt x="116440" y="20447"/>
                </a:lnTo>
                <a:lnTo>
                  <a:pt x="77848" y="44195"/>
                </a:lnTo>
                <a:lnTo>
                  <a:pt x="45660" y="75348"/>
                </a:lnTo>
                <a:lnTo>
                  <a:pt x="21125" y="112700"/>
                </a:lnTo>
                <a:lnTo>
                  <a:pt x="5489" y="155042"/>
                </a:lnTo>
                <a:lnTo>
                  <a:pt x="0" y="201168"/>
                </a:lnTo>
                <a:lnTo>
                  <a:pt x="5489" y="247292"/>
                </a:lnTo>
                <a:lnTo>
                  <a:pt x="21125" y="289633"/>
                </a:lnTo>
                <a:lnTo>
                  <a:pt x="45660" y="326982"/>
                </a:lnTo>
                <a:lnTo>
                  <a:pt x="77848" y="358133"/>
                </a:lnTo>
                <a:lnTo>
                  <a:pt x="116440" y="381878"/>
                </a:lnTo>
                <a:lnTo>
                  <a:pt x="160189" y="397010"/>
                </a:lnTo>
                <a:lnTo>
                  <a:pt x="207848" y="402323"/>
                </a:lnTo>
                <a:lnTo>
                  <a:pt x="255503" y="397010"/>
                </a:lnTo>
                <a:lnTo>
                  <a:pt x="299250" y="381878"/>
                </a:lnTo>
                <a:lnTo>
                  <a:pt x="337842" y="358133"/>
                </a:lnTo>
                <a:lnTo>
                  <a:pt x="370031" y="326982"/>
                </a:lnTo>
                <a:lnTo>
                  <a:pt x="394568" y="289633"/>
                </a:lnTo>
                <a:lnTo>
                  <a:pt x="410206" y="247292"/>
                </a:lnTo>
                <a:lnTo>
                  <a:pt x="415696" y="201168"/>
                </a:lnTo>
                <a:lnTo>
                  <a:pt x="410206" y="155042"/>
                </a:lnTo>
                <a:lnTo>
                  <a:pt x="394568" y="112700"/>
                </a:lnTo>
                <a:lnTo>
                  <a:pt x="370031" y="75348"/>
                </a:lnTo>
                <a:lnTo>
                  <a:pt x="337842" y="44195"/>
                </a:lnTo>
                <a:lnTo>
                  <a:pt x="299250" y="20447"/>
                </a:lnTo>
                <a:lnTo>
                  <a:pt x="255503" y="5313"/>
                </a:lnTo>
                <a:lnTo>
                  <a:pt x="207848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93236" y="4771555"/>
            <a:ext cx="415925" cy="402590"/>
          </a:xfrm>
          <a:custGeom>
            <a:avLst/>
            <a:gdLst/>
            <a:ahLst/>
            <a:cxnLst/>
            <a:rect l="l" t="t" r="r" b="b"/>
            <a:pathLst>
              <a:path w="415925" h="402589">
                <a:moveTo>
                  <a:pt x="0" y="201161"/>
                </a:moveTo>
                <a:lnTo>
                  <a:pt x="5489" y="155036"/>
                </a:lnTo>
                <a:lnTo>
                  <a:pt x="21125" y="112695"/>
                </a:lnTo>
                <a:lnTo>
                  <a:pt x="45661" y="75345"/>
                </a:lnTo>
                <a:lnTo>
                  <a:pt x="77848" y="44192"/>
                </a:lnTo>
                <a:lnTo>
                  <a:pt x="116440" y="20446"/>
                </a:lnTo>
                <a:lnTo>
                  <a:pt x="160188" y="5312"/>
                </a:lnTo>
                <a:lnTo>
                  <a:pt x="207845" y="0"/>
                </a:lnTo>
                <a:lnTo>
                  <a:pt x="255501" y="5312"/>
                </a:lnTo>
                <a:lnTo>
                  <a:pt x="299249" y="20446"/>
                </a:lnTo>
                <a:lnTo>
                  <a:pt x="337841" y="44192"/>
                </a:lnTo>
                <a:lnTo>
                  <a:pt x="370028" y="75345"/>
                </a:lnTo>
                <a:lnTo>
                  <a:pt x="394563" y="112695"/>
                </a:lnTo>
                <a:lnTo>
                  <a:pt x="410200" y="155036"/>
                </a:lnTo>
                <a:lnTo>
                  <a:pt x="415689" y="201161"/>
                </a:lnTo>
                <a:lnTo>
                  <a:pt x="410200" y="247285"/>
                </a:lnTo>
                <a:lnTo>
                  <a:pt x="394563" y="289626"/>
                </a:lnTo>
                <a:lnTo>
                  <a:pt x="370028" y="326976"/>
                </a:lnTo>
                <a:lnTo>
                  <a:pt x="337841" y="358128"/>
                </a:lnTo>
                <a:lnTo>
                  <a:pt x="299249" y="381875"/>
                </a:lnTo>
                <a:lnTo>
                  <a:pt x="255501" y="397008"/>
                </a:lnTo>
                <a:lnTo>
                  <a:pt x="207845" y="402321"/>
                </a:lnTo>
                <a:lnTo>
                  <a:pt x="160188" y="397008"/>
                </a:lnTo>
                <a:lnTo>
                  <a:pt x="116440" y="381875"/>
                </a:lnTo>
                <a:lnTo>
                  <a:pt x="77848" y="358128"/>
                </a:lnTo>
                <a:lnTo>
                  <a:pt x="45661" y="326976"/>
                </a:lnTo>
                <a:lnTo>
                  <a:pt x="21125" y="289626"/>
                </a:lnTo>
                <a:lnTo>
                  <a:pt x="5489" y="247285"/>
                </a:lnTo>
                <a:lnTo>
                  <a:pt x="0" y="201161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631107" y="4797564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2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59100" y="5973229"/>
            <a:ext cx="1109132" cy="114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997883" y="5999252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 h="0">
                <a:moveTo>
                  <a:pt x="0" y="0"/>
                </a:moveTo>
                <a:lnTo>
                  <a:pt x="25539" y="0"/>
                </a:lnTo>
              </a:path>
            </a:pathLst>
          </a:custGeom>
          <a:ln w="20215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899829" y="5088466"/>
            <a:ext cx="711199" cy="8551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953245" y="5114959"/>
            <a:ext cx="601345" cy="742315"/>
          </a:xfrm>
          <a:custGeom>
            <a:avLst/>
            <a:gdLst/>
            <a:ahLst/>
            <a:cxnLst/>
            <a:rect l="l" t="t" r="r" b="b"/>
            <a:pathLst>
              <a:path w="601345" h="742314">
                <a:moveTo>
                  <a:pt x="0" y="742052"/>
                </a:moveTo>
                <a:lnTo>
                  <a:pt x="600866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214029" y="5232403"/>
            <a:ext cx="499532" cy="7069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268982" y="5257626"/>
            <a:ext cx="390525" cy="599440"/>
          </a:xfrm>
          <a:custGeom>
            <a:avLst/>
            <a:gdLst/>
            <a:ahLst/>
            <a:cxnLst/>
            <a:rect l="l" t="t" r="r" b="b"/>
            <a:pathLst>
              <a:path w="390525" h="599439">
                <a:moveTo>
                  <a:pt x="390334" y="599384"/>
                </a:moveTo>
                <a:lnTo>
                  <a:pt x="0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010829" y="4834470"/>
            <a:ext cx="516467" cy="508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019300" y="4821761"/>
            <a:ext cx="499532" cy="6053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061133" y="4855311"/>
            <a:ext cx="415925" cy="402590"/>
          </a:xfrm>
          <a:custGeom>
            <a:avLst/>
            <a:gdLst/>
            <a:ahLst/>
            <a:cxnLst/>
            <a:rect l="l" t="t" r="r" b="b"/>
            <a:pathLst>
              <a:path w="415925" h="402589">
                <a:moveTo>
                  <a:pt x="207848" y="0"/>
                </a:moveTo>
                <a:lnTo>
                  <a:pt x="160189" y="5312"/>
                </a:lnTo>
                <a:lnTo>
                  <a:pt x="116440" y="20444"/>
                </a:lnTo>
                <a:lnTo>
                  <a:pt x="77848" y="44190"/>
                </a:lnTo>
                <a:lnTo>
                  <a:pt x="45660" y="75340"/>
                </a:lnTo>
                <a:lnTo>
                  <a:pt x="21125" y="112690"/>
                </a:lnTo>
                <a:lnTo>
                  <a:pt x="5489" y="155030"/>
                </a:lnTo>
                <a:lnTo>
                  <a:pt x="0" y="201155"/>
                </a:lnTo>
                <a:lnTo>
                  <a:pt x="5489" y="247280"/>
                </a:lnTo>
                <a:lnTo>
                  <a:pt x="21125" y="289622"/>
                </a:lnTo>
                <a:lnTo>
                  <a:pt x="45660" y="326974"/>
                </a:lnTo>
                <a:lnTo>
                  <a:pt x="77848" y="358128"/>
                </a:lnTo>
                <a:lnTo>
                  <a:pt x="116440" y="381875"/>
                </a:lnTo>
                <a:lnTo>
                  <a:pt x="160189" y="397010"/>
                </a:lnTo>
                <a:lnTo>
                  <a:pt x="207848" y="402323"/>
                </a:lnTo>
                <a:lnTo>
                  <a:pt x="255502" y="397010"/>
                </a:lnTo>
                <a:lnTo>
                  <a:pt x="299248" y="381875"/>
                </a:lnTo>
                <a:lnTo>
                  <a:pt x="337837" y="358128"/>
                </a:lnTo>
                <a:lnTo>
                  <a:pt x="370024" y="326974"/>
                </a:lnTo>
                <a:lnTo>
                  <a:pt x="394558" y="289622"/>
                </a:lnTo>
                <a:lnTo>
                  <a:pt x="410194" y="247280"/>
                </a:lnTo>
                <a:lnTo>
                  <a:pt x="415683" y="201155"/>
                </a:lnTo>
                <a:lnTo>
                  <a:pt x="410194" y="155030"/>
                </a:lnTo>
                <a:lnTo>
                  <a:pt x="394558" y="112690"/>
                </a:lnTo>
                <a:lnTo>
                  <a:pt x="370024" y="75340"/>
                </a:lnTo>
                <a:lnTo>
                  <a:pt x="337837" y="44190"/>
                </a:lnTo>
                <a:lnTo>
                  <a:pt x="299248" y="20444"/>
                </a:lnTo>
                <a:lnTo>
                  <a:pt x="255502" y="5312"/>
                </a:lnTo>
                <a:lnTo>
                  <a:pt x="207848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061133" y="4855311"/>
            <a:ext cx="415925" cy="402590"/>
          </a:xfrm>
          <a:custGeom>
            <a:avLst/>
            <a:gdLst/>
            <a:ahLst/>
            <a:cxnLst/>
            <a:rect l="l" t="t" r="r" b="b"/>
            <a:pathLst>
              <a:path w="415925" h="402589">
                <a:moveTo>
                  <a:pt x="0" y="201161"/>
                </a:moveTo>
                <a:lnTo>
                  <a:pt x="5489" y="155036"/>
                </a:lnTo>
                <a:lnTo>
                  <a:pt x="21125" y="112695"/>
                </a:lnTo>
                <a:lnTo>
                  <a:pt x="45661" y="75345"/>
                </a:lnTo>
                <a:lnTo>
                  <a:pt x="77848" y="44192"/>
                </a:lnTo>
                <a:lnTo>
                  <a:pt x="116440" y="20446"/>
                </a:lnTo>
                <a:lnTo>
                  <a:pt x="160188" y="5312"/>
                </a:lnTo>
                <a:lnTo>
                  <a:pt x="207845" y="0"/>
                </a:lnTo>
                <a:lnTo>
                  <a:pt x="255501" y="5312"/>
                </a:lnTo>
                <a:lnTo>
                  <a:pt x="299249" y="20446"/>
                </a:lnTo>
                <a:lnTo>
                  <a:pt x="337841" y="44192"/>
                </a:lnTo>
                <a:lnTo>
                  <a:pt x="370028" y="75345"/>
                </a:lnTo>
                <a:lnTo>
                  <a:pt x="394563" y="112695"/>
                </a:lnTo>
                <a:lnTo>
                  <a:pt x="410200" y="155036"/>
                </a:lnTo>
                <a:lnTo>
                  <a:pt x="415689" y="201161"/>
                </a:lnTo>
                <a:lnTo>
                  <a:pt x="410200" y="247285"/>
                </a:lnTo>
                <a:lnTo>
                  <a:pt x="394563" y="289626"/>
                </a:lnTo>
                <a:lnTo>
                  <a:pt x="370028" y="326976"/>
                </a:lnTo>
                <a:lnTo>
                  <a:pt x="337841" y="358128"/>
                </a:lnTo>
                <a:lnTo>
                  <a:pt x="299249" y="381875"/>
                </a:lnTo>
                <a:lnTo>
                  <a:pt x="255501" y="397008"/>
                </a:lnTo>
                <a:lnTo>
                  <a:pt x="207845" y="402321"/>
                </a:lnTo>
                <a:lnTo>
                  <a:pt x="160188" y="397008"/>
                </a:lnTo>
                <a:lnTo>
                  <a:pt x="116440" y="381875"/>
                </a:lnTo>
                <a:lnTo>
                  <a:pt x="77848" y="358128"/>
                </a:lnTo>
                <a:lnTo>
                  <a:pt x="45661" y="326976"/>
                </a:lnTo>
                <a:lnTo>
                  <a:pt x="21125" y="289626"/>
                </a:lnTo>
                <a:lnTo>
                  <a:pt x="5489" y="247285"/>
                </a:lnTo>
                <a:lnTo>
                  <a:pt x="0" y="201161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2199004" y="4881308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1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55945" y="5571168"/>
            <a:ext cx="37973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25" i="1">
                <a:latin typeface="Times New Roman"/>
                <a:cs typeface="Times New Roman"/>
              </a:rPr>
              <a:t>G</a:t>
            </a:r>
            <a:r>
              <a:rPr dirty="0" baseline="-19607" sz="2550" i="1">
                <a:latin typeface="Times New Roman"/>
                <a:cs typeface="Times New Roman"/>
              </a:rPr>
              <a:t>T</a:t>
            </a:r>
            <a:endParaRPr baseline="-19607" sz="25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227667" y="6379634"/>
            <a:ext cx="558799" cy="5630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257300" y="6396565"/>
            <a:ext cx="499532" cy="60536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277607" y="6400975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69" h="458470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7"/>
                </a:lnTo>
                <a:lnTo>
                  <a:pt x="67138" y="67138"/>
                </a:lnTo>
                <a:lnTo>
                  <a:pt x="39148" y="101063"/>
                </a:lnTo>
                <a:lnTo>
                  <a:pt x="18013" y="140000"/>
                </a:lnTo>
                <a:lnTo>
                  <a:pt x="4657" y="183028"/>
                </a:lnTo>
                <a:lnTo>
                  <a:pt x="0" y="229224"/>
                </a:lnTo>
                <a:lnTo>
                  <a:pt x="4657" y="275421"/>
                </a:lnTo>
                <a:lnTo>
                  <a:pt x="18013" y="318449"/>
                </a:lnTo>
                <a:lnTo>
                  <a:pt x="39148" y="357387"/>
                </a:lnTo>
                <a:lnTo>
                  <a:pt x="67138" y="391311"/>
                </a:lnTo>
                <a:lnTo>
                  <a:pt x="101062" y="419302"/>
                </a:lnTo>
                <a:lnTo>
                  <a:pt x="139999" y="440437"/>
                </a:lnTo>
                <a:lnTo>
                  <a:pt x="183026" y="453793"/>
                </a:lnTo>
                <a:lnTo>
                  <a:pt x="229222" y="458450"/>
                </a:lnTo>
                <a:lnTo>
                  <a:pt x="275417" y="453793"/>
                </a:lnTo>
                <a:lnTo>
                  <a:pt x="318444" y="440437"/>
                </a:lnTo>
                <a:lnTo>
                  <a:pt x="357381" y="419302"/>
                </a:lnTo>
                <a:lnTo>
                  <a:pt x="391306" y="391311"/>
                </a:lnTo>
                <a:lnTo>
                  <a:pt x="419296" y="357387"/>
                </a:lnTo>
                <a:lnTo>
                  <a:pt x="440430" y="318449"/>
                </a:lnTo>
                <a:lnTo>
                  <a:pt x="453787" y="275421"/>
                </a:lnTo>
                <a:lnTo>
                  <a:pt x="458444" y="229224"/>
                </a:lnTo>
                <a:lnTo>
                  <a:pt x="453787" y="183028"/>
                </a:lnTo>
                <a:lnTo>
                  <a:pt x="440430" y="140000"/>
                </a:lnTo>
                <a:lnTo>
                  <a:pt x="419296" y="101063"/>
                </a:lnTo>
                <a:lnTo>
                  <a:pt x="391306" y="67138"/>
                </a:lnTo>
                <a:lnTo>
                  <a:pt x="357381" y="39147"/>
                </a:lnTo>
                <a:lnTo>
                  <a:pt x="318444" y="18013"/>
                </a:lnTo>
                <a:lnTo>
                  <a:pt x="275417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277607" y="6400975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69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436852" y="6455042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4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621370" y="6151033"/>
            <a:ext cx="1130300" cy="4064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668919" y="6174118"/>
            <a:ext cx="1024890" cy="294005"/>
          </a:xfrm>
          <a:custGeom>
            <a:avLst/>
            <a:gdLst/>
            <a:ahLst/>
            <a:cxnLst/>
            <a:rect l="l" t="t" r="r" b="b"/>
            <a:pathLst>
              <a:path w="1024889" h="294004">
                <a:moveTo>
                  <a:pt x="0" y="293994"/>
                </a:moveTo>
                <a:lnTo>
                  <a:pt x="1024819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916770" y="5947833"/>
            <a:ext cx="1126067" cy="14816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988590" y="5988888"/>
            <a:ext cx="1009650" cy="0"/>
          </a:xfrm>
          <a:custGeom>
            <a:avLst/>
            <a:gdLst/>
            <a:ahLst/>
            <a:cxnLst/>
            <a:rect l="l" t="t" r="r" b="b"/>
            <a:pathLst>
              <a:path w="1009650" h="0">
                <a:moveTo>
                  <a:pt x="1009293" y="0"/>
                </a:moveTo>
                <a:lnTo>
                  <a:pt x="0" y="1"/>
                </a:lnTo>
              </a:path>
            </a:pathLst>
          </a:custGeom>
          <a:ln w="5390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222500" y="5202761"/>
            <a:ext cx="533400" cy="73236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294331" y="5242411"/>
            <a:ext cx="390525" cy="599440"/>
          </a:xfrm>
          <a:custGeom>
            <a:avLst/>
            <a:gdLst/>
            <a:ahLst/>
            <a:cxnLst/>
            <a:rect l="l" t="t" r="r" b="b"/>
            <a:pathLst>
              <a:path w="390525" h="599439">
                <a:moveTo>
                  <a:pt x="390334" y="599384"/>
                </a:moveTo>
                <a:lnTo>
                  <a:pt x="0" y="0"/>
                </a:lnTo>
              </a:path>
            </a:pathLst>
          </a:custGeom>
          <a:ln w="5390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383370" y="4978396"/>
            <a:ext cx="1739900" cy="9440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456039" y="5019053"/>
            <a:ext cx="1607820" cy="800735"/>
          </a:xfrm>
          <a:custGeom>
            <a:avLst/>
            <a:gdLst/>
            <a:ahLst/>
            <a:cxnLst/>
            <a:rect l="l" t="t" r="r" b="b"/>
            <a:pathLst>
              <a:path w="1607820" h="800735">
                <a:moveTo>
                  <a:pt x="1607478" y="800544"/>
                </a:moveTo>
                <a:lnTo>
                  <a:pt x="0" y="0"/>
                </a:lnTo>
              </a:path>
            </a:pathLst>
          </a:custGeom>
          <a:ln w="5390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4435640" y="5114197"/>
            <a:ext cx="168275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5" i="1">
                <a:solidFill>
                  <a:srgbClr val="008000"/>
                </a:solidFill>
                <a:latin typeface="Times New Roman"/>
                <a:cs typeface="Times New Roman"/>
              </a:rPr>
              <a:t>e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458200" y="5566833"/>
            <a:ext cx="520700" cy="50376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466670" y="5554133"/>
            <a:ext cx="499532" cy="60536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510168" y="5586564"/>
            <a:ext cx="415925" cy="402590"/>
          </a:xfrm>
          <a:custGeom>
            <a:avLst/>
            <a:gdLst/>
            <a:ahLst/>
            <a:cxnLst/>
            <a:rect l="l" t="t" r="r" b="b"/>
            <a:pathLst>
              <a:path w="415925" h="402589">
                <a:moveTo>
                  <a:pt x="207848" y="0"/>
                </a:moveTo>
                <a:lnTo>
                  <a:pt x="160189" y="5313"/>
                </a:lnTo>
                <a:lnTo>
                  <a:pt x="116440" y="20447"/>
                </a:lnTo>
                <a:lnTo>
                  <a:pt x="77848" y="44195"/>
                </a:lnTo>
                <a:lnTo>
                  <a:pt x="45660" y="75348"/>
                </a:lnTo>
                <a:lnTo>
                  <a:pt x="21125" y="112700"/>
                </a:lnTo>
                <a:lnTo>
                  <a:pt x="5489" y="155042"/>
                </a:lnTo>
                <a:lnTo>
                  <a:pt x="0" y="201168"/>
                </a:lnTo>
                <a:lnTo>
                  <a:pt x="5489" y="247292"/>
                </a:lnTo>
                <a:lnTo>
                  <a:pt x="21125" y="289633"/>
                </a:lnTo>
                <a:lnTo>
                  <a:pt x="45660" y="326982"/>
                </a:lnTo>
                <a:lnTo>
                  <a:pt x="77848" y="358133"/>
                </a:lnTo>
                <a:lnTo>
                  <a:pt x="116440" y="381878"/>
                </a:lnTo>
                <a:lnTo>
                  <a:pt x="160189" y="397010"/>
                </a:lnTo>
                <a:lnTo>
                  <a:pt x="207848" y="402323"/>
                </a:lnTo>
                <a:lnTo>
                  <a:pt x="255502" y="397010"/>
                </a:lnTo>
                <a:lnTo>
                  <a:pt x="299248" y="381878"/>
                </a:lnTo>
                <a:lnTo>
                  <a:pt x="337837" y="358133"/>
                </a:lnTo>
                <a:lnTo>
                  <a:pt x="370024" y="326982"/>
                </a:lnTo>
                <a:lnTo>
                  <a:pt x="394558" y="289633"/>
                </a:lnTo>
                <a:lnTo>
                  <a:pt x="410194" y="247292"/>
                </a:lnTo>
                <a:lnTo>
                  <a:pt x="415683" y="201168"/>
                </a:lnTo>
                <a:lnTo>
                  <a:pt x="410194" y="155042"/>
                </a:lnTo>
                <a:lnTo>
                  <a:pt x="394558" y="112700"/>
                </a:lnTo>
                <a:lnTo>
                  <a:pt x="370024" y="75348"/>
                </a:lnTo>
                <a:lnTo>
                  <a:pt x="337837" y="44195"/>
                </a:lnTo>
                <a:lnTo>
                  <a:pt x="299248" y="20447"/>
                </a:lnTo>
                <a:lnTo>
                  <a:pt x="255502" y="5313"/>
                </a:lnTo>
                <a:lnTo>
                  <a:pt x="207848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510168" y="5586564"/>
            <a:ext cx="415925" cy="402590"/>
          </a:xfrm>
          <a:custGeom>
            <a:avLst/>
            <a:gdLst/>
            <a:ahLst/>
            <a:cxnLst/>
            <a:rect l="l" t="t" r="r" b="b"/>
            <a:pathLst>
              <a:path w="415925" h="402589">
                <a:moveTo>
                  <a:pt x="0" y="201161"/>
                </a:moveTo>
                <a:lnTo>
                  <a:pt x="5489" y="155036"/>
                </a:lnTo>
                <a:lnTo>
                  <a:pt x="21125" y="112695"/>
                </a:lnTo>
                <a:lnTo>
                  <a:pt x="45661" y="75345"/>
                </a:lnTo>
                <a:lnTo>
                  <a:pt x="77848" y="44192"/>
                </a:lnTo>
                <a:lnTo>
                  <a:pt x="116440" y="20446"/>
                </a:lnTo>
                <a:lnTo>
                  <a:pt x="160188" y="5312"/>
                </a:lnTo>
                <a:lnTo>
                  <a:pt x="207845" y="0"/>
                </a:lnTo>
                <a:lnTo>
                  <a:pt x="255501" y="5312"/>
                </a:lnTo>
                <a:lnTo>
                  <a:pt x="299249" y="20446"/>
                </a:lnTo>
                <a:lnTo>
                  <a:pt x="337841" y="44192"/>
                </a:lnTo>
                <a:lnTo>
                  <a:pt x="370028" y="75345"/>
                </a:lnTo>
                <a:lnTo>
                  <a:pt x="394563" y="112695"/>
                </a:lnTo>
                <a:lnTo>
                  <a:pt x="410200" y="155036"/>
                </a:lnTo>
                <a:lnTo>
                  <a:pt x="415689" y="201161"/>
                </a:lnTo>
                <a:lnTo>
                  <a:pt x="410200" y="247285"/>
                </a:lnTo>
                <a:lnTo>
                  <a:pt x="394563" y="289626"/>
                </a:lnTo>
                <a:lnTo>
                  <a:pt x="370028" y="326976"/>
                </a:lnTo>
                <a:lnTo>
                  <a:pt x="337841" y="358128"/>
                </a:lnTo>
                <a:lnTo>
                  <a:pt x="299249" y="381875"/>
                </a:lnTo>
                <a:lnTo>
                  <a:pt x="255501" y="397008"/>
                </a:lnTo>
                <a:lnTo>
                  <a:pt x="207845" y="402321"/>
                </a:lnTo>
                <a:lnTo>
                  <a:pt x="160188" y="397008"/>
                </a:lnTo>
                <a:lnTo>
                  <a:pt x="116440" y="381875"/>
                </a:lnTo>
                <a:lnTo>
                  <a:pt x="77848" y="358128"/>
                </a:lnTo>
                <a:lnTo>
                  <a:pt x="45661" y="326976"/>
                </a:lnTo>
                <a:lnTo>
                  <a:pt x="21125" y="289626"/>
                </a:lnTo>
                <a:lnTo>
                  <a:pt x="5489" y="247285"/>
                </a:lnTo>
                <a:lnTo>
                  <a:pt x="0" y="201161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031570" y="5566833"/>
            <a:ext cx="520700" cy="50376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044270" y="5554133"/>
            <a:ext cx="499532" cy="60536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085190" y="5586564"/>
            <a:ext cx="415925" cy="402590"/>
          </a:xfrm>
          <a:custGeom>
            <a:avLst/>
            <a:gdLst/>
            <a:ahLst/>
            <a:cxnLst/>
            <a:rect l="l" t="t" r="r" b="b"/>
            <a:pathLst>
              <a:path w="415925" h="402589">
                <a:moveTo>
                  <a:pt x="207835" y="0"/>
                </a:moveTo>
                <a:lnTo>
                  <a:pt x="160181" y="5313"/>
                </a:lnTo>
                <a:lnTo>
                  <a:pt x="116435" y="20447"/>
                </a:lnTo>
                <a:lnTo>
                  <a:pt x="77845" y="44195"/>
                </a:lnTo>
                <a:lnTo>
                  <a:pt x="45659" y="75348"/>
                </a:lnTo>
                <a:lnTo>
                  <a:pt x="21124" y="112700"/>
                </a:lnTo>
                <a:lnTo>
                  <a:pt x="5489" y="155042"/>
                </a:lnTo>
                <a:lnTo>
                  <a:pt x="0" y="201168"/>
                </a:lnTo>
                <a:lnTo>
                  <a:pt x="5489" y="247292"/>
                </a:lnTo>
                <a:lnTo>
                  <a:pt x="21124" y="289633"/>
                </a:lnTo>
                <a:lnTo>
                  <a:pt x="45659" y="326982"/>
                </a:lnTo>
                <a:lnTo>
                  <a:pt x="77845" y="358133"/>
                </a:lnTo>
                <a:lnTo>
                  <a:pt x="116435" y="381878"/>
                </a:lnTo>
                <a:lnTo>
                  <a:pt x="160181" y="397010"/>
                </a:lnTo>
                <a:lnTo>
                  <a:pt x="207835" y="402323"/>
                </a:lnTo>
                <a:lnTo>
                  <a:pt x="255494" y="397010"/>
                </a:lnTo>
                <a:lnTo>
                  <a:pt x="299243" y="381878"/>
                </a:lnTo>
                <a:lnTo>
                  <a:pt x="337835" y="358133"/>
                </a:lnTo>
                <a:lnTo>
                  <a:pt x="370023" y="326982"/>
                </a:lnTo>
                <a:lnTo>
                  <a:pt x="394558" y="289633"/>
                </a:lnTo>
                <a:lnTo>
                  <a:pt x="410194" y="247292"/>
                </a:lnTo>
                <a:lnTo>
                  <a:pt x="415683" y="201168"/>
                </a:lnTo>
                <a:lnTo>
                  <a:pt x="410194" y="155042"/>
                </a:lnTo>
                <a:lnTo>
                  <a:pt x="394558" y="112700"/>
                </a:lnTo>
                <a:lnTo>
                  <a:pt x="370023" y="75348"/>
                </a:lnTo>
                <a:lnTo>
                  <a:pt x="337835" y="44195"/>
                </a:lnTo>
                <a:lnTo>
                  <a:pt x="299243" y="20447"/>
                </a:lnTo>
                <a:lnTo>
                  <a:pt x="255494" y="5313"/>
                </a:lnTo>
                <a:lnTo>
                  <a:pt x="207835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085190" y="5586564"/>
            <a:ext cx="415925" cy="402590"/>
          </a:xfrm>
          <a:custGeom>
            <a:avLst/>
            <a:gdLst/>
            <a:ahLst/>
            <a:cxnLst/>
            <a:rect l="l" t="t" r="r" b="b"/>
            <a:pathLst>
              <a:path w="415925" h="402589">
                <a:moveTo>
                  <a:pt x="0" y="201161"/>
                </a:moveTo>
                <a:lnTo>
                  <a:pt x="5489" y="155036"/>
                </a:lnTo>
                <a:lnTo>
                  <a:pt x="21125" y="112695"/>
                </a:lnTo>
                <a:lnTo>
                  <a:pt x="45661" y="75345"/>
                </a:lnTo>
                <a:lnTo>
                  <a:pt x="77848" y="44192"/>
                </a:lnTo>
                <a:lnTo>
                  <a:pt x="116440" y="20446"/>
                </a:lnTo>
                <a:lnTo>
                  <a:pt x="160188" y="5312"/>
                </a:lnTo>
                <a:lnTo>
                  <a:pt x="207845" y="0"/>
                </a:lnTo>
                <a:lnTo>
                  <a:pt x="255501" y="5312"/>
                </a:lnTo>
                <a:lnTo>
                  <a:pt x="299249" y="20446"/>
                </a:lnTo>
                <a:lnTo>
                  <a:pt x="337841" y="44192"/>
                </a:lnTo>
                <a:lnTo>
                  <a:pt x="370028" y="75345"/>
                </a:lnTo>
                <a:lnTo>
                  <a:pt x="394563" y="112695"/>
                </a:lnTo>
                <a:lnTo>
                  <a:pt x="410200" y="155036"/>
                </a:lnTo>
                <a:lnTo>
                  <a:pt x="415689" y="201161"/>
                </a:lnTo>
                <a:lnTo>
                  <a:pt x="410200" y="247285"/>
                </a:lnTo>
                <a:lnTo>
                  <a:pt x="394563" y="289626"/>
                </a:lnTo>
                <a:lnTo>
                  <a:pt x="370028" y="326976"/>
                </a:lnTo>
                <a:lnTo>
                  <a:pt x="337841" y="358128"/>
                </a:lnTo>
                <a:lnTo>
                  <a:pt x="299249" y="381875"/>
                </a:lnTo>
                <a:lnTo>
                  <a:pt x="255501" y="397008"/>
                </a:lnTo>
                <a:lnTo>
                  <a:pt x="207845" y="402321"/>
                </a:lnTo>
                <a:lnTo>
                  <a:pt x="160188" y="397008"/>
                </a:lnTo>
                <a:lnTo>
                  <a:pt x="116440" y="381875"/>
                </a:lnTo>
                <a:lnTo>
                  <a:pt x="77848" y="358128"/>
                </a:lnTo>
                <a:lnTo>
                  <a:pt x="45661" y="326976"/>
                </a:lnTo>
                <a:lnTo>
                  <a:pt x="21125" y="289626"/>
                </a:lnTo>
                <a:lnTo>
                  <a:pt x="5489" y="247285"/>
                </a:lnTo>
                <a:lnTo>
                  <a:pt x="0" y="201161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929029" y="4538129"/>
            <a:ext cx="516467" cy="5080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937500" y="4529666"/>
            <a:ext cx="499532" cy="60113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979994" y="4560036"/>
            <a:ext cx="415925" cy="402590"/>
          </a:xfrm>
          <a:custGeom>
            <a:avLst/>
            <a:gdLst/>
            <a:ahLst/>
            <a:cxnLst/>
            <a:rect l="l" t="t" r="r" b="b"/>
            <a:pathLst>
              <a:path w="415925" h="402589">
                <a:moveTo>
                  <a:pt x="207835" y="0"/>
                </a:moveTo>
                <a:lnTo>
                  <a:pt x="160181" y="5312"/>
                </a:lnTo>
                <a:lnTo>
                  <a:pt x="116435" y="20444"/>
                </a:lnTo>
                <a:lnTo>
                  <a:pt x="77845" y="44190"/>
                </a:lnTo>
                <a:lnTo>
                  <a:pt x="45659" y="75340"/>
                </a:lnTo>
                <a:lnTo>
                  <a:pt x="21124" y="112690"/>
                </a:lnTo>
                <a:lnTo>
                  <a:pt x="5489" y="155030"/>
                </a:lnTo>
                <a:lnTo>
                  <a:pt x="0" y="201155"/>
                </a:lnTo>
                <a:lnTo>
                  <a:pt x="5489" y="247280"/>
                </a:lnTo>
                <a:lnTo>
                  <a:pt x="21124" y="289622"/>
                </a:lnTo>
                <a:lnTo>
                  <a:pt x="45659" y="326974"/>
                </a:lnTo>
                <a:lnTo>
                  <a:pt x="77845" y="358128"/>
                </a:lnTo>
                <a:lnTo>
                  <a:pt x="116435" y="381875"/>
                </a:lnTo>
                <a:lnTo>
                  <a:pt x="160181" y="397010"/>
                </a:lnTo>
                <a:lnTo>
                  <a:pt x="207835" y="402323"/>
                </a:lnTo>
                <a:lnTo>
                  <a:pt x="255494" y="397010"/>
                </a:lnTo>
                <a:lnTo>
                  <a:pt x="299243" y="381875"/>
                </a:lnTo>
                <a:lnTo>
                  <a:pt x="337835" y="358128"/>
                </a:lnTo>
                <a:lnTo>
                  <a:pt x="370023" y="326974"/>
                </a:lnTo>
                <a:lnTo>
                  <a:pt x="394558" y="289622"/>
                </a:lnTo>
                <a:lnTo>
                  <a:pt x="410194" y="247280"/>
                </a:lnTo>
                <a:lnTo>
                  <a:pt x="415683" y="201155"/>
                </a:lnTo>
                <a:lnTo>
                  <a:pt x="410194" y="155030"/>
                </a:lnTo>
                <a:lnTo>
                  <a:pt x="394558" y="112690"/>
                </a:lnTo>
                <a:lnTo>
                  <a:pt x="370023" y="75340"/>
                </a:lnTo>
                <a:lnTo>
                  <a:pt x="337835" y="44190"/>
                </a:lnTo>
                <a:lnTo>
                  <a:pt x="299243" y="20444"/>
                </a:lnTo>
                <a:lnTo>
                  <a:pt x="255494" y="5312"/>
                </a:lnTo>
                <a:lnTo>
                  <a:pt x="207835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979994" y="4560036"/>
            <a:ext cx="415925" cy="402590"/>
          </a:xfrm>
          <a:custGeom>
            <a:avLst/>
            <a:gdLst/>
            <a:ahLst/>
            <a:cxnLst/>
            <a:rect l="l" t="t" r="r" b="b"/>
            <a:pathLst>
              <a:path w="415925" h="402589">
                <a:moveTo>
                  <a:pt x="0" y="201161"/>
                </a:moveTo>
                <a:lnTo>
                  <a:pt x="5489" y="155036"/>
                </a:lnTo>
                <a:lnTo>
                  <a:pt x="21125" y="112695"/>
                </a:lnTo>
                <a:lnTo>
                  <a:pt x="45661" y="75345"/>
                </a:lnTo>
                <a:lnTo>
                  <a:pt x="77848" y="44192"/>
                </a:lnTo>
                <a:lnTo>
                  <a:pt x="116440" y="20446"/>
                </a:lnTo>
                <a:lnTo>
                  <a:pt x="160188" y="5312"/>
                </a:lnTo>
                <a:lnTo>
                  <a:pt x="207845" y="0"/>
                </a:lnTo>
                <a:lnTo>
                  <a:pt x="255501" y="5312"/>
                </a:lnTo>
                <a:lnTo>
                  <a:pt x="299249" y="20446"/>
                </a:lnTo>
                <a:lnTo>
                  <a:pt x="337841" y="44192"/>
                </a:lnTo>
                <a:lnTo>
                  <a:pt x="370028" y="75345"/>
                </a:lnTo>
                <a:lnTo>
                  <a:pt x="394563" y="112695"/>
                </a:lnTo>
                <a:lnTo>
                  <a:pt x="410200" y="155036"/>
                </a:lnTo>
                <a:lnTo>
                  <a:pt x="415689" y="201161"/>
                </a:lnTo>
                <a:lnTo>
                  <a:pt x="410200" y="247285"/>
                </a:lnTo>
                <a:lnTo>
                  <a:pt x="394563" y="289626"/>
                </a:lnTo>
                <a:lnTo>
                  <a:pt x="370028" y="326976"/>
                </a:lnTo>
                <a:lnTo>
                  <a:pt x="337841" y="358128"/>
                </a:lnTo>
                <a:lnTo>
                  <a:pt x="299249" y="381875"/>
                </a:lnTo>
                <a:lnTo>
                  <a:pt x="255501" y="397008"/>
                </a:lnTo>
                <a:lnTo>
                  <a:pt x="207845" y="402321"/>
                </a:lnTo>
                <a:lnTo>
                  <a:pt x="160188" y="397008"/>
                </a:lnTo>
                <a:lnTo>
                  <a:pt x="116440" y="381875"/>
                </a:lnTo>
                <a:lnTo>
                  <a:pt x="77848" y="358128"/>
                </a:lnTo>
                <a:lnTo>
                  <a:pt x="45661" y="326976"/>
                </a:lnTo>
                <a:lnTo>
                  <a:pt x="21125" y="289626"/>
                </a:lnTo>
                <a:lnTo>
                  <a:pt x="5489" y="247285"/>
                </a:lnTo>
                <a:lnTo>
                  <a:pt x="0" y="201161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8117865" y="4586033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2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442200" y="5761570"/>
            <a:ext cx="1113367" cy="1143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500874" y="5787732"/>
            <a:ext cx="1009650" cy="0"/>
          </a:xfrm>
          <a:custGeom>
            <a:avLst/>
            <a:gdLst/>
            <a:ahLst/>
            <a:cxnLst/>
            <a:rect l="l" t="t" r="r" b="b"/>
            <a:pathLst>
              <a:path w="1009650" h="0">
                <a:moveTo>
                  <a:pt x="1009293" y="0"/>
                </a:moveTo>
                <a:lnTo>
                  <a:pt x="0" y="1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387170" y="4876796"/>
            <a:ext cx="711200" cy="85513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440003" y="4903440"/>
            <a:ext cx="601345" cy="742315"/>
          </a:xfrm>
          <a:custGeom>
            <a:avLst/>
            <a:gdLst/>
            <a:ahLst/>
            <a:cxnLst/>
            <a:rect l="l" t="t" r="r" b="b"/>
            <a:pathLst>
              <a:path w="601345" h="742314">
                <a:moveTo>
                  <a:pt x="0" y="742052"/>
                </a:moveTo>
                <a:lnTo>
                  <a:pt x="600866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845300" y="4961461"/>
            <a:ext cx="1778000" cy="77046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902685" y="4987190"/>
            <a:ext cx="1668780" cy="658495"/>
          </a:xfrm>
          <a:custGeom>
            <a:avLst/>
            <a:gdLst/>
            <a:ahLst/>
            <a:cxnLst/>
            <a:rect l="l" t="t" r="r" b="b"/>
            <a:pathLst>
              <a:path w="1668779" h="658495">
                <a:moveTo>
                  <a:pt x="1668354" y="658301"/>
                </a:moveTo>
                <a:lnTo>
                  <a:pt x="0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493929" y="4622800"/>
            <a:ext cx="520700" cy="5080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506629" y="4610103"/>
            <a:ext cx="499532" cy="60536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547878" y="4643780"/>
            <a:ext cx="415925" cy="402590"/>
          </a:xfrm>
          <a:custGeom>
            <a:avLst/>
            <a:gdLst/>
            <a:ahLst/>
            <a:cxnLst/>
            <a:rect l="l" t="t" r="r" b="b"/>
            <a:pathLst>
              <a:path w="415925" h="402589">
                <a:moveTo>
                  <a:pt x="207848" y="0"/>
                </a:moveTo>
                <a:lnTo>
                  <a:pt x="160193" y="5313"/>
                </a:lnTo>
                <a:lnTo>
                  <a:pt x="116445" y="20447"/>
                </a:lnTo>
                <a:lnTo>
                  <a:pt x="77853" y="44195"/>
                </a:lnTo>
                <a:lnTo>
                  <a:pt x="45664" y="75348"/>
                </a:lnTo>
                <a:lnTo>
                  <a:pt x="21127" y="112700"/>
                </a:lnTo>
                <a:lnTo>
                  <a:pt x="5489" y="155042"/>
                </a:lnTo>
                <a:lnTo>
                  <a:pt x="0" y="201168"/>
                </a:lnTo>
                <a:lnTo>
                  <a:pt x="5489" y="247288"/>
                </a:lnTo>
                <a:lnTo>
                  <a:pt x="21127" y="289627"/>
                </a:lnTo>
                <a:lnTo>
                  <a:pt x="45664" y="326976"/>
                </a:lnTo>
                <a:lnTo>
                  <a:pt x="77853" y="358129"/>
                </a:lnTo>
                <a:lnTo>
                  <a:pt x="116445" y="381876"/>
                </a:lnTo>
                <a:lnTo>
                  <a:pt x="160193" y="397010"/>
                </a:lnTo>
                <a:lnTo>
                  <a:pt x="207848" y="402323"/>
                </a:lnTo>
                <a:lnTo>
                  <a:pt x="255507" y="397010"/>
                </a:lnTo>
                <a:lnTo>
                  <a:pt x="299256" y="381876"/>
                </a:lnTo>
                <a:lnTo>
                  <a:pt x="337848" y="358129"/>
                </a:lnTo>
                <a:lnTo>
                  <a:pt x="370035" y="326976"/>
                </a:lnTo>
                <a:lnTo>
                  <a:pt x="394571" y="289627"/>
                </a:lnTo>
                <a:lnTo>
                  <a:pt x="410207" y="247288"/>
                </a:lnTo>
                <a:lnTo>
                  <a:pt x="415696" y="201168"/>
                </a:lnTo>
                <a:lnTo>
                  <a:pt x="410207" y="155042"/>
                </a:lnTo>
                <a:lnTo>
                  <a:pt x="394571" y="112700"/>
                </a:lnTo>
                <a:lnTo>
                  <a:pt x="370035" y="75348"/>
                </a:lnTo>
                <a:lnTo>
                  <a:pt x="337848" y="44195"/>
                </a:lnTo>
                <a:lnTo>
                  <a:pt x="299256" y="20447"/>
                </a:lnTo>
                <a:lnTo>
                  <a:pt x="255507" y="5313"/>
                </a:lnTo>
                <a:lnTo>
                  <a:pt x="207848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547878" y="4643780"/>
            <a:ext cx="415925" cy="402590"/>
          </a:xfrm>
          <a:custGeom>
            <a:avLst/>
            <a:gdLst/>
            <a:ahLst/>
            <a:cxnLst/>
            <a:rect l="l" t="t" r="r" b="b"/>
            <a:pathLst>
              <a:path w="415925" h="402589">
                <a:moveTo>
                  <a:pt x="0" y="201161"/>
                </a:moveTo>
                <a:lnTo>
                  <a:pt x="5489" y="155036"/>
                </a:lnTo>
                <a:lnTo>
                  <a:pt x="21125" y="112695"/>
                </a:lnTo>
                <a:lnTo>
                  <a:pt x="45661" y="75345"/>
                </a:lnTo>
                <a:lnTo>
                  <a:pt x="77848" y="44192"/>
                </a:lnTo>
                <a:lnTo>
                  <a:pt x="116440" y="20446"/>
                </a:lnTo>
                <a:lnTo>
                  <a:pt x="160188" y="5312"/>
                </a:lnTo>
                <a:lnTo>
                  <a:pt x="207845" y="0"/>
                </a:lnTo>
                <a:lnTo>
                  <a:pt x="255501" y="5312"/>
                </a:lnTo>
                <a:lnTo>
                  <a:pt x="299249" y="20446"/>
                </a:lnTo>
                <a:lnTo>
                  <a:pt x="337841" y="44192"/>
                </a:lnTo>
                <a:lnTo>
                  <a:pt x="370028" y="75345"/>
                </a:lnTo>
                <a:lnTo>
                  <a:pt x="394563" y="112695"/>
                </a:lnTo>
                <a:lnTo>
                  <a:pt x="410200" y="155036"/>
                </a:lnTo>
                <a:lnTo>
                  <a:pt x="415689" y="201161"/>
                </a:lnTo>
                <a:lnTo>
                  <a:pt x="410200" y="247285"/>
                </a:lnTo>
                <a:lnTo>
                  <a:pt x="394563" y="289626"/>
                </a:lnTo>
                <a:lnTo>
                  <a:pt x="370028" y="326976"/>
                </a:lnTo>
                <a:lnTo>
                  <a:pt x="337841" y="358128"/>
                </a:lnTo>
                <a:lnTo>
                  <a:pt x="299249" y="381875"/>
                </a:lnTo>
                <a:lnTo>
                  <a:pt x="255501" y="397008"/>
                </a:lnTo>
                <a:lnTo>
                  <a:pt x="207845" y="402321"/>
                </a:lnTo>
                <a:lnTo>
                  <a:pt x="160188" y="397008"/>
                </a:lnTo>
                <a:lnTo>
                  <a:pt x="116440" y="381875"/>
                </a:lnTo>
                <a:lnTo>
                  <a:pt x="77848" y="358128"/>
                </a:lnTo>
                <a:lnTo>
                  <a:pt x="45661" y="326976"/>
                </a:lnTo>
                <a:lnTo>
                  <a:pt x="21125" y="289626"/>
                </a:lnTo>
                <a:lnTo>
                  <a:pt x="5489" y="247285"/>
                </a:lnTo>
                <a:lnTo>
                  <a:pt x="0" y="201161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6685750" y="4669790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1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710770" y="6167966"/>
            <a:ext cx="563029" cy="56303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744629" y="6184900"/>
            <a:ext cx="499532" cy="60536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764352" y="6189446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39"/>
                </a:lnTo>
                <a:lnTo>
                  <a:pt x="39148" y="101063"/>
                </a:lnTo>
                <a:lnTo>
                  <a:pt x="18013" y="140001"/>
                </a:lnTo>
                <a:lnTo>
                  <a:pt x="4657" y="183029"/>
                </a:lnTo>
                <a:lnTo>
                  <a:pt x="0" y="229226"/>
                </a:lnTo>
                <a:lnTo>
                  <a:pt x="4657" y="275423"/>
                </a:lnTo>
                <a:lnTo>
                  <a:pt x="18013" y="318451"/>
                </a:lnTo>
                <a:lnTo>
                  <a:pt x="39148" y="357388"/>
                </a:lnTo>
                <a:lnTo>
                  <a:pt x="67138" y="391313"/>
                </a:lnTo>
                <a:lnTo>
                  <a:pt x="101062" y="419304"/>
                </a:lnTo>
                <a:lnTo>
                  <a:pt x="139999" y="440438"/>
                </a:lnTo>
                <a:lnTo>
                  <a:pt x="183026" y="453795"/>
                </a:lnTo>
                <a:lnTo>
                  <a:pt x="229222" y="458452"/>
                </a:lnTo>
                <a:lnTo>
                  <a:pt x="275422" y="453795"/>
                </a:lnTo>
                <a:lnTo>
                  <a:pt x="318452" y="440438"/>
                </a:lnTo>
                <a:lnTo>
                  <a:pt x="357391" y="419304"/>
                </a:lnTo>
                <a:lnTo>
                  <a:pt x="391317" y="391313"/>
                </a:lnTo>
                <a:lnTo>
                  <a:pt x="419308" y="357388"/>
                </a:lnTo>
                <a:lnTo>
                  <a:pt x="440443" y="318451"/>
                </a:lnTo>
                <a:lnTo>
                  <a:pt x="453800" y="275423"/>
                </a:lnTo>
                <a:lnTo>
                  <a:pt x="458457" y="229226"/>
                </a:lnTo>
                <a:lnTo>
                  <a:pt x="453800" y="183029"/>
                </a:lnTo>
                <a:lnTo>
                  <a:pt x="440443" y="140001"/>
                </a:lnTo>
                <a:lnTo>
                  <a:pt x="419308" y="101063"/>
                </a:lnTo>
                <a:lnTo>
                  <a:pt x="391317" y="67139"/>
                </a:lnTo>
                <a:lnTo>
                  <a:pt x="357391" y="39148"/>
                </a:lnTo>
                <a:lnTo>
                  <a:pt x="318452" y="18013"/>
                </a:lnTo>
                <a:lnTo>
                  <a:pt x="275422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764352" y="6189446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5923597" y="6243514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4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6104470" y="5939366"/>
            <a:ext cx="1134532" cy="4064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155664" y="5962596"/>
            <a:ext cx="1024890" cy="294005"/>
          </a:xfrm>
          <a:custGeom>
            <a:avLst/>
            <a:gdLst/>
            <a:ahLst/>
            <a:cxnLst/>
            <a:rect l="l" t="t" r="r" b="b"/>
            <a:pathLst>
              <a:path w="1024890" h="294004">
                <a:moveTo>
                  <a:pt x="0" y="293994"/>
                </a:moveTo>
                <a:lnTo>
                  <a:pt x="1024819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7149058" y="5612574"/>
            <a:ext cx="1797685" cy="1124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78105">
              <a:lnSpc>
                <a:spcPct val="100000"/>
              </a:lnSpc>
              <a:spcBef>
                <a:spcPts val="100"/>
              </a:spcBef>
              <a:tabLst>
                <a:tab pos="1424305" algn="l"/>
              </a:tabLst>
            </a:pPr>
            <a:r>
              <a:rPr dirty="0" sz="1900">
                <a:latin typeface="Garamond"/>
                <a:cs typeface="Garamond"/>
              </a:rPr>
              <a:t>5	3</a:t>
            </a:r>
            <a:endParaRPr sz="19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500" spc="10" i="1">
                <a:latin typeface="Times New Roman"/>
                <a:cs typeface="Times New Roman"/>
              </a:rPr>
              <a:t>T </a:t>
            </a:r>
            <a:r>
              <a:rPr dirty="0" sz="2500" spc="25">
                <a:latin typeface="Symbol"/>
                <a:cs typeface="Symbol"/>
              </a:rPr>
              <a:t></a:t>
            </a:r>
            <a:r>
              <a:rPr dirty="0" sz="2500" spc="25">
                <a:latin typeface="Times New Roman"/>
                <a:cs typeface="Times New Roman"/>
              </a:rPr>
              <a:t> </a:t>
            </a:r>
            <a:r>
              <a:rPr dirty="0" sz="2500" spc="10">
                <a:latin typeface="Times New Roman"/>
                <a:cs typeface="Times New Roman"/>
              </a:rPr>
              <a:t>{</a:t>
            </a:r>
            <a:r>
              <a:rPr dirty="0" sz="2500" spc="10" i="1">
                <a:latin typeface="Times New Roman"/>
                <a:cs typeface="Times New Roman"/>
              </a:rPr>
              <a:t>e</a:t>
            </a:r>
            <a:r>
              <a:rPr dirty="0" sz="2500" spc="10">
                <a:latin typeface="Times New Roman"/>
                <a:cs typeface="Times New Roman"/>
              </a:rPr>
              <a:t>} </a:t>
            </a:r>
            <a:r>
              <a:rPr dirty="0" sz="2500" spc="0">
                <a:latin typeface="Times New Roman"/>
                <a:cs typeface="Times New Roman"/>
              </a:rPr>
              <a:t>\ </a:t>
            </a:r>
            <a:r>
              <a:rPr dirty="0" sz="2500" spc="5">
                <a:latin typeface="Times New Roman"/>
                <a:cs typeface="Times New Roman"/>
              </a:rPr>
              <a:t>{</a:t>
            </a:r>
            <a:r>
              <a:rPr dirty="0" sz="2500" spc="5" i="1">
                <a:latin typeface="Times New Roman"/>
                <a:cs typeface="Times New Roman"/>
              </a:rPr>
              <a:t>f</a:t>
            </a:r>
            <a:r>
              <a:rPr dirty="0" sz="2500" spc="-95" i="1">
                <a:latin typeface="Times New Roman"/>
                <a:cs typeface="Times New Roman"/>
              </a:rPr>
              <a:t> </a:t>
            </a:r>
            <a:r>
              <a:rPr dirty="0" sz="2500" spc="10">
                <a:latin typeface="Times New Roman"/>
                <a:cs typeface="Times New Roman"/>
              </a:rPr>
              <a:t>}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480242" y="6299543"/>
            <a:ext cx="18669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b="1" i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977428" y="5544121"/>
            <a:ext cx="10604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b="1" i="1">
                <a:solidFill>
                  <a:srgbClr val="002060"/>
                </a:solidFill>
                <a:latin typeface="Times New Roman"/>
                <a:cs typeface="Times New Roman"/>
              </a:rPr>
              <a:t>f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239429" y="5207000"/>
            <a:ext cx="533400" cy="7366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313749" y="5249600"/>
            <a:ext cx="390525" cy="599440"/>
          </a:xfrm>
          <a:custGeom>
            <a:avLst/>
            <a:gdLst/>
            <a:ahLst/>
            <a:cxnLst/>
            <a:rect l="l" t="t" r="r" b="b"/>
            <a:pathLst>
              <a:path w="390525" h="599439">
                <a:moveTo>
                  <a:pt x="390334" y="599384"/>
                </a:moveTo>
                <a:lnTo>
                  <a:pt x="0" y="0"/>
                </a:lnTo>
              </a:path>
            </a:pathLst>
          </a:custGeom>
          <a:ln w="53904">
            <a:solidFill>
              <a:srgbClr val="00206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850" y="627138"/>
            <a:ext cx="336359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4.6 </a:t>
            </a:r>
            <a:r>
              <a:rPr dirty="0" sz="3200" spc="-40"/>
              <a:t>Prim’s</a:t>
            </a:r>
            <a:r>
              <a:rPr dirty="0" sz="3200" spc="-90"/>
              <a:t> </a:t>
            </a:r>
            <a:r>
              <a:rPr dirty="0" sz="3200" spc="-10"/>
              <a:t>algorithm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800100" y="1871132"/>
            <a:ext cx="8115300" cy="1227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12800" y="1803403"/>
            <a:ext cx="6172200" cy="11387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51931" y="1889442"/>
            <a:ext cx="8009890" cy="1125220"/>
          </a:xfrm>
          <a:custGeom>
            <a:avLst/>
            <a:gdLst/>
            <a:ahLst/>
            <a:cxnLst/>
            <a:rect l="l" t="t" r="r" b="b"/>
            <a:pathLst>
              <a:path w="8009890" h="1125220">
                <a:moveTo>
                  <a:pt x="7822105" y="0"/>
                </a:moveTo>
                <a:lnTo>
                  <a:pt x="187458" y="0"/>
                </a:lnTo>
                <a:lnTo>
                  <a:pt x="137624" y="6695"/>
                </a:lnTo>
                <a:lnTo>
                  <a:pt x="92844" y="25591"/>
                </a:lnTo>
                <a:lnTo>
                  <a:pt x="54905" y="54902"/>
                </a:lnTo>
                <a:lnTo>
                  <a:pt x="25593" y="92839"/>
                </a:lnTo>
                <a:lnTo>
                  <a:pt x="6696" y="137618"/>
                </a:lnTo>
                <a:lnTo>
                  <a:pt x="0" y="187452"/>
                </a:lnTo>
                <a:lnTo>
                  <a:pt x="0" y="937260"/>
                </a:lnTo>
                <a:lnTo>
                  <a:pt x="6696" y="987094"/>
                </a:lnTo>
                <a:lnTo>
                  <a:pt x="25593" y="1031875"/>
                </a:lnTo>
                <a:lnTo>
                  <a:pt x="54905" y="1069816"/>
                </a:lnTo>
                <a:lnTo>
                  <a:pt x="92844" y="1099129"/>
                </a:lnTo>
                <a:lnTo>
                  <a:pt x="137624" y="1118028"/>
                </a:lnTo>
                <a:lnTo>
                  <a:pt x="187458" y="1124724"/>
                </a:lnTo>
                <a:lnTo>
                  <a:pt x="7822105" y="1124724"/>
                </a:lnTo>
                <a:lnTo>
                  <a:pt x="7871938" y="1118028"/>
                </a:lnTo>
                <a:lnTo>
                  <a:pt x="7916717" y="1099129"/>
                </a:lnTo>
                <a:lnTo>
                  <a:pt x="7954655" y="1069816"/>
                </a:lnTo>
                <a:lnTo>
                  <a:pt x="7983965" y="1031875"/>
                </a:lnTo>
                <a:lnTo>
                  <a:pt x="8002861" y="987094"/>
                </a:lnTo>
                <a:lnTo>
                  <a:pt x="8009557" y="937260"/>
                </a:lnTo>
                <a:lnTo>
                  <a:pt x="8009557" y="187452"/>
                </a:lnTo>
                <a:lnTo>
                  <a:pt x="8002861" y="137618"/>
                </a:lnTo>
                <a:lnTo>
                  <a:pt x="7983965" y="92839"/>
                </a:lnTo>
                <a:lnTo>
                  <a:pt x="7954655" y="54902"/>
                </a:lnTo>
                <a:lnTo>
                  <a:pt x="7916717" y="25591"/>
                </a:lnTo>
                <a:lnTo>
                  <a:pt x="7871938" y="6695"/>
                </a:lnTo>
                <a:lnTo>
                  <a:pt x="7822105" y="0"/>
                </a:lnTo>
                <a:close/>
              </a:path>
            </a:pathLst>
          </a:custGeom>
          <a:solidFill>
            <a:srgbClr val="BFD3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51931" y="1889442"/>
            <a:ext cx="8009890" cy="1125220"/>
          </a:xfrm>
          <a:custGeom>
            <a:avLst/>
            <a:gdLst/>
            <a:ahLst/>
            <a:cxnLst/>
            <a:rect l="l" t="t" r="r" b="b"/>
            <a:pathLst>
              <a:path w="8009890" h="1125220">
                <a:moveTo>
                  <a:pt x="0" y="187460"/>
                </a:moveTo>
                <a:lnTo>
                  <a:pt x="6696" y="137625"/>
                </a:lnTo>
                <a:lnTo>
                  <a:pt x="25593" y="92845"/>
                </a:lnTo>
                <a:lnTo>
                  <a:pt x="54905" y="54905"/>
                </a:lnTo>
                <a:lnTo>
                  <a:pt x="92844" y="25593"/>
                </a:lnTo>
                <a:lnTo>
                  <a:pt x="137625" y="6696"/>
                </a:lnTo>
                <a:lnTo>
                  <a:pt x="187459" y="0"/>
                </a:lnTo>
                <a:lnTo>
                  <a:pt x="7822101" y="0"/>
                </a:lnTo>
                <a:lnTo>
                  <a:pt x="7871936" y="6696"/>
                </a:lnTo>
                <a:lnTo>
                  <a:pt x="7916718" y="25593"/>
                </a:lnTo>
                <a:lnTo>
                  <a:pt x="7954659" y="54905"/>
                </a:lnTo>
                <a:lnTo>
                  <a:pt x="7983972" y="92845"/>
                </a:lnTo>
                <a:lnTo>
                  <a:pt x="8002871" y="137625"/>
                </a:lnTo>
                <a:lnTo>
                  <a:pt x="8009567" y="187460"/>
                </a:lnTo>
                <a:lnTo>
                  <a:pt x="8009567" y="937266"/>
                </a:lnTo>
                <a:lnTo>
                  <a:pt x="8002871" y="987100"/>
                </a:lnTo>
                <a:lnTo>
                  <a:pt x="7983972" y="1031880"/>
                </a:lnTo>
                <a:lnTo>
                  <a:pt x="7954659" y="1069820"/>
                </a:lnTo>
                <a:lnTo>
                  <a:pt x="7916718" y="1099131"/>
                </a:lnTo>
                <a:lnTo>
                  <a:pt x="7871936" y="1118029"/>
                </a:lnTo>
                <a:lnTo>
                  <a:pt x="7822101" y="1124725"/>
                </a:lnTo>
                <a:lnTo>
                  <a:pt x="187459" y="1124725"/>
                </a:lnTo>
                <a:lnTo>
                  <a:pt x="137625" y="1118029"/>
                </a:lnTo>
                <a:lnTo>
                  <a:pt x="92844" y="1099131"/>
                </a:lnTo>
                <a:lnTo>
                  <a:pt x="54905" y="1069820"/>
                </a:lnTo>
                <a:lnTo>
                  <a:pt x="25593" y="1031880"/>
                </a:lnTo>
                <a:lnTo>
                  <a:pt x="6696" y="987100"/>
                </a:lnTo>
                <a:lnTo>
                  <a:pt x="0" y="937266"/>
                </a:lnTo>
                <a:lnTo>
                  <a:pt x="0" y="187460"/>
                </a:lnTo>
                <a:close/>
              </a:path>
            </a:pathLst>
          </a:custGeom>
          <a:ln w="10611">
            <a:solidFill>
              <a:srgbClr val="94B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91163" y="1861045"/>
            <a:ext cx="580961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30929">
              <a:lnSpc>
                <a:spcPct val="100000"/>
              </a:lnSpc>
              <a:spcBef>
                <a:spcPts val="100"/>
              </a:spcBef>
            </a:pPr>
            <a:r>
              <a:rPr dirty="0" sz="1900" b="1">
                <a:latin typeface="Garamond"/>
                <a:cs typeface="Garamond"/>
              </a:rPr>
              <a:t>Idea</a:t>
            </a:r>
            <a:endParaRPr sz="19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900" spc="-5">
                <a:latin typeface="Garamond"/>
                <a:cs typeface="Garamond"/>
              </a:rPr>
              <a:t>Iteratively </a:t>
            </a:r>
            <a:r>
              <a:rPr dirty="0" sz="1900">
                <a:latin typeface="Garamond"/>
                <a:cs typeface="Garamond"/>
              </a:rPr>
              <a:t>enlarge a </a:t>
            </a:r>
            <a:r>
              <a:rPr dirty="0" sz="1900" spc="0">
                <a:latin typeface="Garamond"/>
                <a:cs typeface="Garamond"/>
              </a:rPr>
              <a:t>partial </a:t>
            </a:r>
            <a:r>
              <a:rPr dirty="0" sz="1900">
                <a:latin typeface="Garamond"/>
                <a:cs typeface="Garamond"/>
              </a:rPr>
              <a:t>tree until </a:t>
            </a:r>
            <a:r>
              <a:rPr dirty="0" sz="1900" spc="-5">
                <a:latin typeface="Garamond"/>
                <a:cs typeface="Garamond"/>
              </a:rPr>
              <a:t>obtaining </a:t>
            </a:r>
            <a:r>
              <a:rPr dirty="0" sz="1900">
                <a:latin typeface="Garamond"/>
                <a:cs typeface="Garamond"/>
              </a:rPr>
              <a:t>a </a:t>
            </a:r>
            <a:r>
              <a:rPr dirty="0" sz="1900" spc="-5">
                <a:latin typeface="Garamond"/>
                <a:cs typeface="Garamond"/>
              </a:rPr>
              <a:t>spanning</a:t>
            </a:r>
            <a:r>
              <a:rPr dirty="0" sz="1900" spc="55">
                <a:latin typeface="Garamond"/>
                <a:cs typeface="Garamond"/>
              </a:rPr>
              <a:t> </a:t>
            </a:r>
            <a:r>
              <a:rPr dirty="0" sz="1900">
                <a:latin typeface="Garamond"/>
                <a:cs typeface="Garamond"/>
              </a:rPr>
              <a:t>tree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0100" y="4064000"/>
            <a:ext cx="8724900" cy="13546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17032" y="4038600"/>
            <a:ext cx="8741829" cy="14774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51931" y="4083888"/>
            <a:ext cx="8621395" cy="1252855"/>
          </a:xfrm>
          <a:custGeom>
            <a:avLst/>
            <a:gdLst/>
            <a:ahLst/>
            <a:cxnLst/>
            <a:rect l="l" t="t" r="r" b="b"/>
            <a:pathLst>
              <a:path w="8621395" h="1252854">
                <a:moveTo>
                  <a:pt x="8412045" y="0"/>
                </a:moveTo>
                <a:lnTo>
                  <a:pt x="208779" y="0"/>
                </a:lnTo>
                <a:lnTo>
                  <a:pt x="160907" y="5513"/>
                </a:lnTo>
                <a:lnTo>
                  <a:pt x="116963" y="21220"/>
                </a:lnTo>
                <a:lnTo>
                  <a:pt x="78198" y="45865"/>
                </a:lnTo>
                <a:lnTo>
                  <a:pt x="45866" y="78197"/>
                </a:lnTo>
                <a:lnTo>
                  <a:pt x="21220" y="116961"/>
                </a:lnTo>
                <a:lnTo>
                  <a:pt x="5513" y="160905"/>
                </a:lnTo>
                <a:lnTo>
                  <a:pt x="0" y="208775"/>
                </a:lnTo>
                <a:lnTo>
                  <a:pt x="0" y="1043851"/>
                </a:lnTo>
                <a:lnTo>
                  <a:pt x="5513" y="1091721"/>
                </a:lnTo>
                <a:lnTo>
                  <a:pt x="21220" y="1135665"/>
                </a:lnTo>
                <a:lnTo>
                  <a:pt x="45866" y="1174429"/>
                </a:lnTo>
                <a:lnTo>
                  <a:pt x="78198" y="1206760"/>
                </a:lnTo>
                <a:lnTo>
                  <a:pt x="116963" y="1231406"/>
                </a:lnTo>
                <a:lnTo>
                  <a:pt x="160907" y="1247112"/>
                </a:lnTo>
                <a:lnTo>
                  <a:pt x="208779" y="1252626"/>
                </a:lnTo>
                <a:lnTo>
                  <a:pt x="8412045" y="1252626"/>
                </a:lnTo>
                <a:lnTo>
                  <a:pt x="8459915" y="1247112"/>
                </a:lnTo>
                <a:lnTo>
                  <a:pt x="8503859" y="1231406"/>
                </a:lnTo>
                <a:lnTo>
                  <a:pt x="8542623" y="1206760"/>
                </a:lnTo>
                <a:lnTo>
                  <a:pt x="8574955" y="1174429"/>
                </a:lnTo>
                <a:lnTo>
                  <a:pt x="8599600" y="1135665"/>
                </a:lnTo>
                <a:lnTo>
                  <a:pt x="8615307" y="1091721"/>
                </a:lnTo>
                <a:lnTo>
                  <a:pt x="8620820" y="1043851"/>
                </a:lnTo>
                <a:lnTo>
                  <a:pt x="8620820" y="208775"/>
                </a:lnTo>
                <a:lnTo>
                  <a:pt x="8615307" y="160905"/>
                </a:lnTo>
                <a:lnTo>
                  <a:pt x="8599600" y="116961"/>
                </a:lnTo>
                <a:lnTo>
                  <a:pt x="8574955" y="78197"/>
                </a:lnTo>
                <a:lnTo>
                  <a:pt x="8542623" y="45865"/>
                </a:lnTo>
                <a:lnTo>
                  <a:pt x="8503859" y="21220"/>
                </a:lnTo>
                <a:lnTo>
                  <a:pt x="8459915" y="5513"/>
                </a:lnTo>
                <a:lnTo>
                  <a:pt x="8412045" y="0"/>
                </a:lnTo>
                <a:close/>
              </a:path>
            </a:pathLst>
          </a:custGeom>
          <a:solidFill>
            <a:srgbClr val="C9CD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51931" y="4083888"/>
            <a:ext cx="8621395" cy="1252855"/>
          </a:xfrm>
          <a:custGeom>
            <a:avLst/>
            <a:gdLst/>
            <a:ahLst/>
            <a:cxnLst/>
            <a:rect l="l" t="t" r="r" b="b"/>
            <a:pathLst>
              <a:path w="8621395" h="1252854">
                <a:moveTo>
                  <a:pt x="0" y="208781"/>
                </a:moveTo>
                <a:lnTo>
                  <a:pt x="5514" y="160909"/>
                </a:lnTo>
                <a:lnTo>
                  <a:pt x="21220" y="116964"/>
                </a:lnTo>
                <a:lnTo>
                  <a:pt x="45866" y="78199"/>
                </a:lnTo>
                <a:lnTo>
                  <a:pt x="78198" y="45866"/>
                </a:lnTo>
                <a:lnTo>
                  <a:pt x="116963" y="21220"/>
                </a:lnTo>
                <a:lnTo>
                  <a:pt x="160908" y="5514"/>
                </a:lnTo>
                <a:lnTo>
                  <a:pt x="208780" y="0"/>
                </a:lnTo>
                <a:lnTo>
                  <a:pt x="8412047" y="0"/>
                </a:lnTo>
                <a:lnTo>
                  <a:pt x="8459920" y="5514"/>
                </a:lnTo>
                <a:lnTo>
                  <a:pt x="8503866" y="21220"/>
                </a:lnTo>
                <a:lnTo>
                  <a:pt x="8542632" y="45866"/>
                </a:lnTo>
                <a:lnTo>
                  <a:pt x="8574965" y="78199"/>
                </a:lnTo>
                <a:lnTo>
                  <a:pt x="8599611" y="116964"/>
                </a:lnTo>
                <a:lnTo>
                  <a:pt x="8615317" y="160909"/>
                </a:lnTo>
                <a:lnTo>
                  <a:pt x="8620831" y="208781"/>
                </a:lnTo>
                <a:lnTo>
                  <a:pt x="8620831" y="1043856"/>
                </a:lnTo>
                <a:lnTo>
                  <a:pt x="8615317" y="1091730"/>
                </a:lnTo>
                <a:lnTo>
                  <a:pt x="8599611" y="1135676"/>
                </a:lnTo>
                <a:lnTo>
                  <a:pt x="8574965" y="1174442"/>
                </a:lnTo>
                <a:lnTo>
                  <a:pt x="8542632" y="1206775"/>
                </a:lnTo>
                <a:lnTo>
                  <a:pt x="8503866" y="1231421"/>
                </a:lnTo>
                <a:lnTo>
                  <a:pt x="8459920" y="1247128"/>
                </a:lnTo>
                <a:lnTo>
                  <a:pt x="8412047" y="1252642"/>
                </a:lnTo>
                <a:lnTo>
                  <a:pt x="208780" y="1252642"/>
                </a:lnTo>
                <a:lnTo>
                  <a:pt x="160908" y="1247128"/>
                </a:lnTo>
                <a:lnTo>
                  <a:pt x="116963" y="1231421"/>
                </a:lnTo>
                <a:lnTo>
                  <a:pt x="78198" y="1206775"/>
                </a:lnTo>
                <a:lnTo>
                  <a:pt x="45866" y="1174442"/>
                </a:lnTo>
                <a:lnTo>
                  <a:pt x="21220" y="1135676"/>
                </a:lnTo>
                <a:lnTo>
                  <a:pt x="5514" y="1091730"/>
                </a:lnTo>
                <a:lnTo>
                  <a:pt x="0" y="1043856"/>
                </a:lnTo>
                <a:lnTo>
                  <a:pt x="0" y="208781"/>
                </a:lnTo>
                <a:close/>
              </a:path>
            </a:pathLst>
          </a:custGeom>
          <a:ln w="10611">
            <a:solidFill>
              <a:srgbClr val="A5AB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97407" y="4098417"/>
            <a:ext cx="8321040" cy="1187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275"/>
              </a:lnSpc>
              <a:spcBef>
                <a:spcPts val="100"/>
              </a:spcBef>
            </a:pPr>
            <a:r>
              <a:rPr dirty="0" sz="1900" b="1">
                <a:latin typeface="Garamond"/>
                <a:cs typeface="Garamond"/>
              </a:rPr>
              <a:t>Description</a:t>
            </a:r>
            <a:endParaRPr sz="1900">
              <a:latin typeface="Garamond"/>
              <a:cs typeface="Garamond"/>
            </a:endParaRPr>
          </a:p>
          <a:p>
            <a:pPr marL="12700" marR="5080">
              <a:lnSpc>
                <a:spcPts val="2300"/>
              </a:lnSpc>
              <a:spcBef>
                <a:spcPts val="50"/>
              </a:spcBef>
            </a:pPr>
            <a:r>
              <a:rPr dirty="0" sz="1900">
                <a:latin typeface="Garamond"/>
                <a:cs typeface="Garamond"/>
              </a:rPr>
              <a:t>At </a:t>
            </a:r>
            <a:r>
              <a:rPr dirty="0" sz="1900" spc="-10">
                <a:latin typeface="Garamond"/>
                <a:cs typeface="Garamond"/>
              </a:rPr>
              <a:t>each </a:t>
            </a:r>
            <a:r>
              <a:rPr dirty="0" sz="1900" spc="-15">
                <a:latin typeface="Garamond"/>
                <a:cs typeface="Garamond"/>
              </a:rPr>
              <a:t>step, </a:t>
            </a:r>
            <a:r>
              <a:rPr dirty="0" sz="1900">
                <a:latin typeface="Garamond"/>
                <a:cs typeface="Garamond"/>
              </a:rPr>
              <a:t>add to </a:t>
            </a:r>
            <a:r>
              <a:rPr dirty="0" sz="1900" spc="-5">
                <a:latin typeface="Garamond"/>
                <a:cs typeface="Garamond"/>
              </a:rPr>
              <a:t>the </a:t>
            </a:r>
            <a:r>
              <a:rPr dirty="0" sz="1900" spc="0">
                <a:latin typeface="Garamond"/>
                <a:cs typeface="Garamond"/>
              </a:rPr>
              <a:t>current </a:t>
            </a:r>
            <a:r>
              <a:rPr dirty="0" sz="1900">
                <a:latin typeface="Garamond"/>
                <a:cs typeface="Garamond"/>
              </a:rPr>
              <a:t>partial tree an </a:t>
            </a:r>
            <a:r>
              <a:rPr dirty="0" sz="1900" spc="0">
                <a:latin typeface="Garamond"/>
                <a:cs typeface="Garamond"/>
              </a:rPr>
              <a:t>edge </a:t>
            </a:r>
            <a:r>
              <a:rPr dirty="0" sz="1900" spc="-5">
                <a:latin typeface="Garamond"/>
                <a:cs typeface="Garamond"/>
              </a:rPr>
              <a:t>of minimum cost among those  which connect </a:t>
            </a:r>
            <a:r>
              <a:rPr dirty="0" sz="1900">
                <a:latin typeface="Garamond"/>
                <a:cs typeface="Garamond"/>
              </a:rPr>
              <a:t>a </a:t>
            </a:r>
            <a:r>
              <a:rPr dirty="0" sz="1900" spc="-5">
                <a:latin typeface="Garamond"/>
                <a:cs typeface="Garamond"/>
              </a:rPr>
              <a:t>node from the </a:t>
            </a:r>
            <a:r>
              <a:rPr dirty="0" sz="1900" spc="0">
                <a:latin typeface="Garamond"/>
                <a:cs typeface="Garamond"/>
              </a:rPr>
              <a:t>current </a:t>
            </a:r>
            <a:r>
              <a:rPr dirty="0" sz="1900">
                <a:latin typeface="Garamond"/>
                <a:cs typeface="Garamond"/>
              </a:rPr>
              <a:t>partial tree to </a:t>
            </a:r>
            <a:r>
              <a:rPr dirty="0" sz="1900" spc="-5">
                <a:latin typeface="Garamond"/>
                <a:cs typeface="Garamond"/>
              </a:rPr>
              <a:t>another node </a:t>
            </a:r>
            <a:r>
              <a:rPr dirty="0" sz="1900">
                <a:latin typeface="Garamond"/>
                <a:cs typeface="Garamond"/>
              </a:rPr>
              <a:t>that </a:t>
            </a:r>
            <a:r>
              <a:rPr dirty="0" sz="1900" spc="-5">
                <a:latin typeface="Garamond"/>
                <a:cs typeface="Garamond"/>
              </a:rPr>
              <a:t>does not belong  </a:t>
            </a:r>
            <a:r>
              <a:rPr dirty="0" sz="1900">
                <a:latin typeface="Garamond"/>
                <a:cs typeface="Garamond"/>
              </a:rPr>
              <a:t>to</a:t>
            </a:r>
            <a:r>
              <a:rPr dirty="0" sz="1900" spc="-5">
                <a:latin typeface="Garamond"/>
                <a:cs typeface="Garamond"/>
              </a:rPr>
              <a:t> </a:t>
            </a:r>
            <a:r>
              <a:rPr dirty="0" sz="1900">
                <a:latin typeface="Garamond"/>
                <a:cs typeface="Garamond"/>
              </a:rPr>
              <a:t>it</a:t>
            </a:r>
            <a:endParaRPr sz="19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850" y="627138"/>
            <a:ext cx="422973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40"/>
              <a:t>Prim’s </a:t>
            </a:r>
            <a:r>
              <a:rPr dirty="0" sz="3200" spc="-10"/>
              <a:t>algorithm</a:t>
            </a:r>
            <a:r>
              <a:rPr dirty="0" sz="3200" spc="-35"/>
              <a:t> </a:t>
            </a:r>
            <a:r>
              <a:rPr dirty="0" sz="3200" spc="-10"/>
              <a:t>example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319142" y="5927267"/>
            <a:ext cx="1021080" cy="81280"/>
          </a:xfrm>
          <a:custGeom>
            <a:avLst/>
            <a:gdLst/>
            <a:ahLst/>
            <a:cxnLst/>
            <a:rect l="l" t="t" r="r" b="b"/>
            <a:pathLst>
              <a:path w="1021079" h="81279">
                <a:moveTo>
                  <a:pt x="0" y="35369"/>
                </a:moveTo>
                <a:lnTo>
                  <a:pt x="0" y="45478"/>
                </a:lnTo>
                <a:lnTo>
                  <a:pt x="939965" y="45478"/>
                </a:lnTo>
                <a:lnTo>
                  <a:pt x="939965" y="80860"/>
                </a:lnTo>
                <a:lnTo>
                  <a:pt x="1020813" y="40424"/>
                </a:lnTo>
                <a:lnTo>
                  <a:pt x="1010729" y="35382"/>
                </a:lnTo>
                <a:lnTo>
                  <a:pt x="0" y="35369"/>
                </a:lnTo>
                <a:close/>
              </a:path>
              <a:path w="1021079" h="81279">
                <a:moveTo>
                  <a:pt x="939965" y="0"/>
                </a:moveTo>
                <a:lnTo>
                  <a:pt x="939965" y="35382"/>
                </a:lnTo>
                <a:lnTo>
                  <a:pt x="1010729" y="35382"/>
                </a:lnTo>
                <a:lnTo>
                  <a:pt x="9399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06717" y="5896949"/>
            <a:ext cx="567690" cy="8890"/>
          </a:xfrm>
          <a:custGeom>
            <a:avLst/>
            <a:gdLst/>
            <a:ahLst/>
            <a:cxnLst/>
            <a:rect l="l" t="t" r="r" b="b"/>
            <a:pathLst>
              <a:path w="567690" h="8889">
                <a:moveTo>
                  <a:pt x="0" y="8423"/>
                </a:moveTo>
                <a:lnTo>
                  <a:pt x="567682" y="0"/>
                </a:lnTo>
              </a:path>
            </a:pathLst>
          </a:custGeom>
          <a:ln w="40428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547764" y="5994653"/>
            <a:ext cx="1034415" cy="605155"/>
          </a:xfrm>
          <a:custGeom>
            <a:avLst/>
            <a:gdLst/>
            <a:ahLst/>
            <a:cxnLst/>
            <a:rect l="l" t="t" r="r" b="b"/>
            <a:pathLst>
              <a:path w="1034415" h="605154">
                <a:moveTo>
                  <a:pt x="0" y="0"/>
                </a:moveTo>
                <a:lnTo>
                  <a:pt x="1034292" y="604741"/>
                </a:lnTo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24790" y="6050241"/>
            <a:ext cx="96520" cy="512445"/>
          </a:xfrm>
          <a:custGeom>
            <a:avLst/>
            <a:gdLst/>
            <a:ahLst/>
            <a:cxnLst/>
            <a:rect l="l" t="t" r="r" b="b"/>
            <a:pathLst>
              <a:path w="96520" h="512445">
                <a:moveTo>
                  <a:pt x="0" y="0"/>
                </a:moveTo>
                <a:lnTo>
                  <a:pt x="96017" y="512092"/>
                </a:lnTo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22019" y="6003074"/>
            <a:ext cx="244475" cy="512445"/>
          </a:xfrm>
          <a:custGeom>
            <a:avLst/>
            <a:gdLst/>
            <a:ahLst/>
            <a:cxnLst/>
            <a:rect l="l" t="t" r="r" b="b"/>
            <a:pathLst>
              <a:path w="244475" h="512445">
                <a:moveTo>
                  <a:pt x="0" y="0"/>
                </a:moveTo>
                <a:lnTo>
                  <a:pt x="244255" y="512092"/>
                </a:lnTo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763473" y="5870422"/>
            <a:ext cx="14605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Times New Roman"/>
                <a:cs typeface="Times New Roman"/>
              </a:rPr>
              <a:t>4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29387" y="5696483"/>
            <a:ext cx="370840" cy="327025"/>
          </a:xfrm>
          <a:custGeom>
            <a:avLst/>
            <a:gdLst/>
            <a:ahLst/>
            <a:cxnLst/>
            <a:rect l="l" t="t" r="r" b="b"/>
            <a:pathLst>
              <a:path w="370840" h="327025">
                <a:moveTo>
                  <a:pt x="0" y="163398"/>
                </a:moveTo>
                <a:lnTo>
                  <a:pt x="6618" y="119960"/>
                </a:lnTo>
                <a:lnTo>
                  <a:pt x="25298" y="80928"/>
                </a:lnTo>
                <a:lnTo>
                  <a:pt x="54272" y="47858"/>
                </a:lnTo>
                <a:lnTo>
                  <a:pt x="91773" y="22308"/>
                </a:lnTo>
                <a:lnTo>
                  <a:pt x="136037" y="5836"/>
                </a:lnTo>
                <a:lnTo>
                  <a:pt x="185296" y="0"/>
                </a:lnTo>
                <a:lnTo>
                  <a:pt x="234555" y="5836"/>
                </a:lnTo>
                <a:lnTo>
                  <a:pt x="278819" y="22308"/>
                </a:lnTo>
                <a:lnTo>
                  <a:pt x="316321" y="47858"/>
                </a:lnTo>
                <a:lnTo>
                  <a:pt x="345294" y="80928"/>
                </a:lnTo>
                <a:lnTo>
                  <a:pt x="363974" y="119960"/>
                </a:lnTo>
                <a:lnTo>
                  <a:pt x="370593" y="163398"/>
                </a:lnTo>
                <a:lnTo>
                  <a:pt x="363974" y="206835"/>
                </a:lnTo>
                <a:lnTo>
                  <a:pt x="345294" y="245867"/>
                </a:lnTo>
                <a:lnTo>
                  <a:pt x="316321" y="278937"/>
                </a:lnTo>
                <a:lnTo>
                  <a:pt x="278819" y="304487"/>
                </a:lnTo>
                <a:lnTo>
                  <a:pt x="234555" y="320959"/>
                </a:lnTo>
                <a:lnTo>
                  <a:pt x="185296" y="326795"/>
                </a:lnTo>
                <a:lnTo>
                  <a:pt x="136037" y="320959"/>
                </a:lnTo>
                <a:lnTo>
                  <a:pt x="91773" y="304487"/>
                </a:lnTo>
                <a:lnTo>
                  <a:pt x="54272" y="278937"/>
                </a:lnTo>
                <a:lnTo>
                  <a:pt x="25298" y="245867"/>
                </a:lnTo>
                <a:lnTo>
                  <a:pt x="6618" y="206835"/>
                </a:lnTo>
                <a:lnTo>
                  <a:pt x="0" y="163398"/>
                </a:lnTo>
                <a:close/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160920" y="5683008"/>
            <a:ext cx="368935" cy="327025"/>
          </a:xfrm>
          <a:custGeom>
            <a:avLst/>
            <a:gdLst/>
            <a:ahLst/>
            <a:cxnLst/>
            <a:rect l="l" t="t" r="r" b="b"/>
            <a:pathLst>
              <a:path w="368934" h="327025">
                <a:moveTo>
                  <a:pt x="0" y="163398"/>
                </a:moveTo>
                <a:lnTo>
                  <a:pt x="6588" y="119960"/>
                </a:lnTo>
                <a:lnTo>
                  <a:pt x="25183" y="80928"/>
                </a:lnTo>
                <a:lnTo>
                  <a:pt x="54025" y="47858"/>
                </a:lnTo>
                <a:lnTo>
                  <a:pt x="91356" y="22308"/>
                </a:lnTo>
                <a:lnTo>
                  <a:pt x="135419" y="5836"/>
                </a:lnTo>
                <a:lnTo>
                  <a:pt x="184455" y="0"/>
                </a:lnTo>
                <a:lnTo>
                  <a:pt x="233490" y="5836"/>
                </a:lnTo>
                <a:lnTo>
                  <a:pt x="277552" y="22308"/>
                </a:lnTo>
                <a:lnTo>
                  <a:pt x="314883" y="47858"/>
                </a:lnTo>
                <a:lnTo>
                  <a:pt x="343725" y="80928"/>
                </a:lnTo>
                <a:lnTo>
                  <a:pt x="362320" y="119960"/>
                </a:lnTo>
                <a:lnTo>
                  <a:pt x="368909" y="163398"/>
                </a:lnTo>
                <a:lnTo>
                  <a:pt x="362320" y="206835"/>
                </a:lnTo>
                <a:lnTo>
                  <a:pt x="343725" y="245867"/>
                </a:lnTo>
                <a:lnTo>
                  <a:pt x="314883" y="278937"/>
                </a:lnTo>
                <a:lnTo>
                  <a:pt x="277552" y="304487"/>
                </a:lnTo>
                <a:lnTo>
                  <a:pt x="233490" y="320959"/>
                </a:lnTo>
                <a:lnTo>
                  <a:pt x="184455" y="326795"/>
                </a:lnTo>
                <a:lnTo>
                  <a:pt x="135419" y="320959"/>
                </a:lnTo>
                <a:lnTo>
                  <a:pt x="91356" y="304487"/>
                </a:lnTo>
                <a:lnTo>
                  <a:pt x="54025" y="278937"/>
                </a:lnTo>
                <a:lnTo>
                  <a:pt x="25183" y="245867"/>
                </a:lnTo>
                <a:lnTo>
                  <a:pt x="6588" y="206835"/>
                </a:lnTo>
                <a:lnTo>
                  <a:pt x="0" y="163398"/>
                </a:lnTo>
                <a:close/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695999" y="5964328"/>
            <a:ext cx="546100" cy="576580"/>
          </a:xfrm>
          <a:custGeom>
            <a:avLst/>
            <a:gdLst/>
            <a:ahLst/>
            <a:cxnLst/>
            <a:rect l="l" t="t" r="r" b="b"/>
            <a:pathLst>
              <a:path w="546100" h="576579">
                <a:moveTo>
                  <a:pt x="0" y="576104"/>
                </a:moveTo>
                <a:lnTo>
                  <a:pt x="545782" y="0"/>
                </a:lnTo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919431" y="5977803"/>
            <a:ext cx="393065" cy="1054735"/>
          </a:xfrm>
          <a:custGeom>
            <a:avLst/>
            <a:gdLst/>
            <a:ahLst/>
            <a:cxnLst/>
            <a:rect l="l" t="t" r="r" b="b"/>
            <a:pathLst>
              <a:path w="393064" h="1054734">
                <a:moveTo>
                  <a:pt x="0" y="1054506"/>
                </a:moveTo>
                <a:lnTo>
                  <a:pt x="392492" y="0"/>
                </a:lnTo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187795" y="4889223"/>
            <a:ext cx="1362075" cy="944244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25"/>
              </a:spcBef>
            </a:pPr>
            <a:r>
              <a:rPr dirty="0" sz="2500" spc="10" i="1">
                <a:solidFill>
                  <a:srgbClr val="DD8047"/>
                </a:solidFill>
                <a:latin typeface="Times New Roman"/>
                <a:cs typeface="Times New Roman"/>
              </a:rPr>
              <a:t>S </a:t>
            </a:r>
            <a:r>
              <a:rPr dirty="0" sz="2500" spc="15" i="1">
                <a:solidFill>
                  <a:srgbClr val="DD8047"/>
                </a:solidFill>
                <a:latin typeface="Times New Roman"/>
                <a:cs typeface="Times New Roman"/>
              </a:rPr>
              <a:t>= </a:t>
            </a:r>
            <a:r>
              <a:rPr dirty="0" sz="2500" spc="5">
                <a:solidFill>
                  <a:srgbClr val="DD8047"/>
                </a:solidFill>
                <a:latin typeface="Times New Roman"/>
                <a:cs typeface="Times New Roman"/>
              </a:rPr>
              <a:t>{1,</a:t>
            </a:r>
            <a:r>
              <a:rPr dirty="0" sz="2500" spc="-6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dirty="0" sz="2500" spc="10">
                <a:solidFill>
                  <a:srgbClr val="DD8047"/>
                </a:solidFill>
                <a:latin typeface="Times New Roman"/>
                <a:cs typeface="Times New Roman"/>
              </a:rPr>
              <a:t>2}</a:t>
            </a:r>
            <a:endParaRPr sz="2500">
              <a:latin typeface="Times New Roman"/>
              <a:cs typeface="Times New Roman"/>
            </a:endParaRPr>
          </a:p>
          <a:p>
            <a:pPr algn="ctr" marL="86995">
              <a:lnSpc>
                <a:spcPct val="100000"/>
              </a:lnSpc>
              <a:spcBef>
                <a:spcPts val="825"/>
              </a:spcBef>
            </a:pPr>
            <a:r>
              <a:rPr dirty="0" sz="190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01446" y="5631176"/>
            <a:ext cx="236854" cy="6623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62865">
              <a:lnSpc>
                <a:spcPts val="2850"/>
              </a:lnSpc>
              <a:spcBef>
                <a:spcPts val="130"/>
              </a:spcBef>
            </a:pPr>
            <a:r>
              <a:rPr dirty="0" sz="2500" spc="10">
                <a:latin typeface="Times New Roman"/>
                <a:cs typeface="Times New Roman"/>
              </a:rPr>
              <a:t>2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ts val="2130"/>
              </a:lnSpc>
            </a:pPr>
            <a:r>
              <a:rPr dirty="0" sz="190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76657" y="5644650"/>
            <a:ext cx="267970" cy="9721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7150">
              <a:lnSpc>
                <a:spcPct val="100000"/>
              </a:lnSpc>
              <a:spcBef>
                <a:spcPts val="130"/>
              </a:spcBef>
            </a:pPr>
            <a:r>
              <a:rPr dirty="0" sz="2500" spc="1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40"/>
              </a:spcBef>
            </a:pPr>
            <a:r>
              <a:rPr dirty="0" sz="1900">
                <a:latin typeface="Times New Roman"/>
                <a:cs typeface="Times New Roman"/>
              </a:rPr>
              <a:t>2*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24587" y="6269653"/>
            <a:ext cx="14605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Times New Roman"/>
                <a:cs typeface="Times New Roman"/>
              </a:rPr>
              <a:t>6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14157" y="6119731"/>
            <a:ext cx="14605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Times New Roman"/>
                <a:cs typeface="Times New Roman"/>
              </a:rPr>
              <a:t>3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63234" y="5573521"/>
            <a:ext cx="1769110" cy="596900"/>
          </a:xfrm>
          <a:custGeom>
            <a:avLst/>
            <a:gdLst/>
            <a:ahLst/>
            <a:cxnLst/>
            <a:rect l="l" t="t" r="r" b="b"/>
            <a:pathLst>
              <a:path w="1769109" h="596900">
                <a:moveTo>
                  <a:pt x="0" y="298158"/>
                </a:moveTo>
                <a:lnTo>
                  <a:pt x="10511" y="252047"/>
                </a:lnTo>
                <a:lnTo>
                  <a:pt x="40999" y="208162"/>
                </a:lnTo>
                <a:lnTo>
                  <a:pt x="89888" y="167035"/>
                </a:lnTo>
                <a:lnTo>
                  <a:pt x="155607" y="129196"/>
                </a:lnTo>
                <a:lnTo>
                  <a:pt x="194286" y="111675"/>
                </a:lnTo>
                <a:lnTo>
                  <a:pt x="236582" y="95175"/>
                </a:lnTo>
                <a:lnTo>
                  <a:pt x="282300" y="79761"/>
                </a:lnTo>
                <a:lnTo>
                  <a:pt x="331241" y="65502"/>
                </a:lnTo>
                <a:lnTo>
                  <a:pt x="383211" y="52461"/>
                </a:lnTo>
                <a:lnTo>
                  <a:pt x="438011" y="40707"/>
                </a:lnTo>
                <a:lnTo>
                  <a:pt x="495446" y="30305"/>
                </a:lnTo>
                <a:lnTo>
                  <a:pt x="555319" y="21321"/>
                </a:lnTo>
                <a:lnTo>
                  <a:pt x="617433" y="13822"/>
                </a:lnTo>
                <a:lnTo>
                  <a:pt x="681592" y="7874"/>
                </a:lnTo>
                <a:lnTo>
                  <a:pt x="747598" y="3543"/>
                </a:lnTo>
                <a:lnTo>
                  <a:pt x="815256" y="897"/>
                </a:lnTo>
                <a:lnTo>
                  <a:pt x="884369" y="0"/>
                </a:lnTo>
                <a:lnTo>
                  <a:pt x="953482" y="897"/>
                </a:lnTo>
                <a:lnTo>
                  <a:pt x="1021140" y="3543"/>
                </a:lnTo>
                <a:lnTo>
                  <a:pt x="1087147" y="7874"/>
                </a:lnTo>
                <a:lnTo>
                  <a:pt x="1151306" y="13822"/>
                </a:lnTo>
                <a:lnTo>
                  <a:pt x="1213420" y="21321"/>
                </a:lnTo>
                <a:lnTo>
                  <a:pt x="1273293" y="30305"/>
                </a:lnTo>
                <a:lnTo>
                  <a:pt x="1330728" y="40707"/>
                </a:lnTo>
                <a:lnTo>
                  <a:pt x="1385529" y="52461"/>
                </a:lnTo>
                <a:lnTo>
                  <a:pt x="1437499" y="65502"/>
                </a:lnTo>
                <a:lnTo>
                  <a:pt x="1486441" y="79761"/>
                </a:lnTo>
                <a:lnTo>
                  <a:pt x="1532159" y="95175"/>
                </a:lnTo>
                <a:lnTo>
                  <a:pt x="1574456" y="111675"/>
                </a:lnTo>
                <a:lnTo>
                  <a:pt x="1613136" y="129196"/>
                </a:lnTo>
                <a:lnTo>
                  <a:pt x="1648001" y="147672"/>
                </a:lnTo>
                <a:lnTo>
                  <a:pt x="1705502" y="187221"/>
                </a:lnTo>
                <a:lnTo>
                  <a:pt x="1745388" y="229793"/>
                </a:lnTo>
                <a:lnTo>
                  <a:pt x="1766084" y="274857"/>
                </a:lnTo>
                <a:lnTo>
                  <a:pt x="1768745" y="298158"/>
                </a:lnTo>
                <a:lnTo>
                  <a:pt x="1766084" y="321459"/>
                </a:lnTo>
                <a:lnTo>
                  <a:pt x="1745388" y="366524"/>
                </a:lnTo>
                <a:lnTo>
                  <a:pt x="1705502" y="409096"/>
                </a:lnTo>
                <a:lnTo>
                  <a:pt x="1648001" y="448645"/>
                </a:lnTo>
                <a:lnTo>
                  <a:pt x="1613136" y="467121"/>
                </a:lnTo>
                <a:lnTo>
                  <a:pt x="1574456" y="484642"/>
                </a:lnTo>
                <a:lnTo>
                  <a:pt x="1532159" y="501142"/>
                </a:lnTo>
                <a:lnTo>
                  <a:pt x="1486441" y="516556"/>
                </a:lnTo>
                <a:lnTo>
                  <a:pt x="1437499" y="530816"/>
                </a:lnTo>
                <a:lnTo>
                  <a:pt x="1385529" y="543856"/>
                </a:lnTo>
                <a:lnTo>
                  <a:pt x="1330728" y="555610"/>
                </a:lnTo>
                <a:lnTo>
                  <a:pt x="1273293" y="566013"/>
                </a:lnTo>
                <a:lnTo>
                  <a:pt x="1213420" y="574996"/>
                </a:lnTo>
                <a:lnTo>
                  <a:pt x="1151306" y="582495"/>
                </a:lnTo>
                <a:lnTo>
                  <a:pt x="1087147" y="588443"/>
                </a:lnTo>
                <a:lnTo>
                  <a:pt x="1021140" y="592774"/>
                </a:lnTo>
                <a:lnTo>
                  <a:pt x="953482" y="595421"/>
                </a:lnTo>
                <a:lnTo>
                  <a:pt x="884369" y="596318"/>
                </a:lnTo>
                <a:lnTo>
                  <a:pt x="815256" y="595421"/>
                </a:lnTo>
                <a:lnTo>
                  <a:pt x="747598" y="592774"/>
                </a:lnTo>
                <a:lnTo>
                  <a:pt x="681592" y="588443"/>
                </a:lnTo>
                <a:lnTo>
                  <a:pt x="617433" y="582495"/>
                </a:lnTo>
                <a:lnTo>
                  <a:pt x="555319" y="574996"/>
                </a:lnTo>
                <a:lnTo>
                  <a:pt x="495446" y="566013"/>
                </a:lnTo>
                <a:lnTo>
                  <a:pt x="438011" y="555610"/>
                </a:lnTo>
                <a:lnTo>
                  <a:pt x="383211" y="543856"/>
                </a:lnTo>
                <a:lnTo>
                  <a:pt x="331241" y="530816"/>
                </a:lnTo>
                <a:lnTo>
                  <a:pt x="282300" y="516556"/>
                </a:lnTo>
                <a:lnTo>
                  <a:pt x="236582" y="501142"/>
                </a:lnTo>
                <a:lnTo>
                  <a:pt x="194286" y="484642"/>
                </a:lnTo>
                <a:lnTo>
                  <a:pt x="155607" y="467121"/>
                </a:lnTo>
                <a:lnTo>
                  <a:pt x="120742" y="448645"/>
                </a:lnTo>
                <a:lnTo>
                  <a:pt x="63241" y="409096"/>
                </a:lnTo>
                <a:lnTo>
                  <a:pt x="23356" y="366524"/>
                </a:lnTo>
                <a:lnTo>
                  <a:pt x="2660" y="321459"/>
                </a:lnTo>
                <a:lnTo>
                  <a:pt x="0" y="298158"/>
                </a:lnTo>
                <a:close/>
              </a:path>
            </a:pathLst>
          </a:custGeom>
          <a:ln w="33690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064386" y="5999238"/>
            <a:ext cx="1407795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0" i="1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dirty="0" sz="2500" spc="-250" i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500" spc="10" i="1">
                <a:solidFill>
                  <a:srgbClr val="3333CC"/>
                </a:solidFill>
                <a:latin typeface="Times New Roman"/>
                <a:cs typeface="Times New Roman"/>
              </a:rPr>
              <a:t>=</a:t>
            </a:r>
            <a:r>
              <a:rPr dirty="0" sz="2500" spc="10">
                <a:solidFill>
                  <a:srgbClr val="3333CC"/>
                </a:solidFill>
                <a:latin typeface="Times New Roman"/>
                <a:cs typeface="Times New Roman"/>
              </a:rPr>
              <a:t>{[1,2]}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66478" y="5841362"/>
            <a:ext cx="567690" cy="8890"/>
          </a:xfrm>
          <a:custGeom>
            <a:avLst/>
            <a:gdLst/>
            <a:ahLst/>
            <a:cxnLst/>
            <a:rect l="l" t="t" r="r" b="b"/>
            <a:pathLst>
              <a:path w="567689" h="8889">
                <a:moveTo>
                  <a:pt x="0" y="8423"/>
                </a:moveTo>
                <a:lnTo>
                  <a:pt x="567682" y="0"/>
                </a:lnTo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182200" y="5865368"/>
            <a:ext cx="14605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Times New Roman"/>
                <a:cs typeface="Times New Roman"/>
              </a:rPr>
              <a:t>4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80728" y="5691441"/>
            <a:ext cx="370840" cy="327025"/>
          </a:xfrm>
          <a:custGeom>
            <a:avLst/>
            <a:gdLst/>
            <a:ahLst/>
            <a:cxnLst/>
            <a:rect l="l" t="t" r="r" b="b"/>
            <a:pathLst>
              <a:path w="370839" h="327025">
                <a:moveTo>
                  <a:pt x="0" y="163398"/>
                </a:moveTo>
                <a:lnTo>
                  <a:pt x="6618" y="119960"/>
                </a:lnTo>
                <a:lnTo>
                  <a:pt x="25298" y="80928"/>
                </a:lnTo>
                <a:lnTo>
                  <a:pt x="54272" y="47858"/>
                </a:lnTo>
                <a:lnTo>
                  <a:pt x="91773" y="22308"/>
                </a:lnTo>
                <a:lnTo>
                  <a:pt x="136037" y="5836"/>
                </a:lnTo>
                <a:lnTo>
                  <a:pt x="185296" y="0"/>
                </a:lnTo>
                <a:lnTo>
                  <a:pt x="234555" y="5836"/>
                </a:lnTo>
                <a:lnTo>
                  <a:pt x="278819" y="22308"/>
                </a:lnTo>
                <a:lnTo>
                  <a:pt x="316321" y="47858"/>
                </a:lnTo>
                <a:lnTo>
                  <a:pt x="345294" y="80928"/>
                </a:lnTo>
                <a:lnTo>
                  <a:pt x="363974" y="119960"/>
                </a:lnTo>
                <a:lnTo>
                  <a:pt x="370593" y="163398"/>
                </a:lnTo>
                <a:lnTo>
                  <a:pt x="363974" y="206835"/>
                </a:lnTo>
                <a:lnTo>
                  <a:pt x="345294" y="245867"/>
                </a:lnTo>
                <a:lnTo>
                  <a:pt x="316321" y="278937"/>
                </a:lnTo>
                <a:lnTo>
                  <a:pt x="278819" y="304487"/>
                </a:lnTo>
                <a:lnTo>
                  <a:pt x="234555" y="320959"/>
                </a:lnTo>
                <a:lnTo>
                  <a:pt x="185296" y="326795"/>
                </a:lnTo>
                <a:lnTo>
                  <a:pt x="136037" y="320959"/>
                </a:lnTo>
                <a:lnTo>
                  <a:pt x="91773" y="304487"/>
                </a:lnTo>
                <a:lnTo>
                  <a:pt x="54272" y="278937"/>
                </a:lnTo>
                <a:lnTo>
                  <a:pt x="25298" y="245867"/>
                </a:lnTo>
                <a:lnTo>
                  <a:pt x="6618" y="206835"/>
                </a:lnTo>
                <a:lnTo>
                  <a:pt x="0" y="163398"/>
                </a:lnTo>
                <a:close/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809824" y="6011494"/>
            <a:ext cx="96520" cy="512445"/>
          </a:xfrm>
          <a:custGeom>
            <a:avLst/>
            <a:gdLst/>
            <a:ahLst/>
            <a:cxnLst/>
            <a:rect l="l" t="t" r="r" b="b"/>
            <a:pathLst>
              <a:path w="96519" h="512445">
                <a:moveTo>
                  <a:pt x="0" y="0"/>
                </a:moveTo>
                <a:lnTo>
                  <a:pt x="96017" y="512092"/>
                </a:lnTo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899105" y="5976124"/>
            <a:ext cx="1034415" cy="605155"/>
          </a:xfrm>
          <a:custGeom>
            <a:avLst/>
            <a:gdLst/>
            <a:ahLst/>
            <a:cxnLst/>
            <a:rect l="l" t="t" r="r" b="b"/>
            <a:pathLst>
              <a:path w="1034414" h="605154">
                <a:moveTo>
                  <a:pt x="0" y="0"/>
                </a:moveTo>
                <a:lnTo>
                  <a:pt x="1034292" y="604741"/>
                </a:lnTo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270772" y="5989595"/>
            <a:ext cx="393065" cy="1054735"/>
          </a:xfrm>
          <a:custGeom>
            <a:avLst/>
            <a:gdLst/>
            <a:ahLst/>
            <a:cxnLst/>
            <a:rect l="l" t="t" r="r" b="b"/>
            <a:pathLst>
              <a:path w="393064" h="1054734">
                <a:moveTo>
                  <a:pt x="0" y="1054506"/>
                </a:moveTo>
                <a:lnTo>
                  <a:pt x="392492" y="0"/>
                </a:lnTo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672511" y="5471514"/>
            <a:ext cx="186690" cy="995680"/>
          </a:xfrm>
          <a:prstGeom prst="rect">
            <a:avLst/>
          </a:prstGeom>
        </p:spPr>
        <p:txBody>
          <a:bodyPr wrap="square" lIns="0" tIns="1847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dirty="0" sz="2500" spc="1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  <a:p>
            <a:pPr marL="38735">
              <a:lnSpc>
                <a:spcPct val="100000"/>
              </a:lnSpc>
              <a:spcBef>
                <a:spcPts val="1000"/>
              </a:spcBef>
            </a:pPr>
            <a:r>
              <a:rPr dirty="0" sz="190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75928" y="6281445"/>
            <a:ext cx="14605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Times New Roman"/>
                <a:cs typeface="Times New Roman"/>
              </a:rPr>
              <a:t>6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76868" y="4991983"/>
            <a:ext cx="1038860" cy="885190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60"/>
              </a:spcBef>
            </a:pPr>
            <a:r>
              <a:rPr dirty="0" sz="2500" spc="10" i="1">
                <a:solidFill>
                  <a:srgbClr val="DD8047"/>
                </a:solidFill>
                <a:latin typeface="Times New Roman"/>
                <a:cs typeface="Times New Roman"/>
              </a:rPr>
              <a:t>S </a:t>
            </a:r>
            <a:r>
              <a:rPr dirty="0" sz="2500" spc="15" i="1">
                <a:solidFill>
                  <a:srgbClr val="DD8047"/>
                </a:solidFill>
                <a:latin typeface="Times New Roman"/>
                <a:cs typeface="Times New Roman"/>
              </a:rPr>
              <a:t>=</a:t>
            </a:r>
            <a:r>
              <a:rPr dirty="0" sz="2500" spc="-70" i="1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dirty="0" sz="2500" spc="10">
                <a:solidFill>
                  <a:srgbClr val="DD8047"/>
                </a:solidFill>
                <a:latin typeface="Times New Roman"/>
                <a:cs typeface="Times New Roman"/>
              </a:rPr>
              <a:t>{1}</a:t>
            </a:r>
            <a:endParaRPr sz="2500">
              <a:latin typeface="Times New Roman"/>
              <a:cs typeface="Times New Roman"/>
            </a:endParaRPr>
          </a:p>
          <a:p>
            <a:pPr algn="r" marR="61594">
              <a:lnSpc>
                <a:spcPct val="100000"/>
              </a:lnSpc>
              <a:spcBef>
                <a:spcPts val="630"/>
              </a:spcBef>
            </a:pPr>
            <a:r>
              <a:rPr dirty="0" sz="1900">
                <a:latin typeface="Times New Roman"/>
                <a:cs typeface="Times New Roman"/>
              </a:rPr>
              <a:t>1*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253932" y="5575211"/>
            <a:ext cx="920115" cy="596900"/>
          </a:xfrm>
          <a:custGeom>
            <a:avLst/>
            <a:gdLst/>
            <a:ahLst/>
            <a:cxnLst/>
            <a:rect l="l" t="t" r="r" b="b"/>
            <a:pathLst>
              <a:path w="920114" h="596900">
                <a:moveTo>
                  <a:pt x="0" y="298158"/>
                </a:moveTo>
                <a:lnTo>
                  <a:pt x="14044" y="224744"/>
                </a:lnTo>
                <a:lnTo>
                  <a:pt x="30954" y="190395"/>
                </a:lnTo>
                <a:lnTo>
                  <a:pt x="53881" y="157992"/>
                </a:lnTo>
                <a:lnTo>
                  <a:pt x="82393" y="127814"/>
                </a:lnTo>
                <a:lnTo>
                  <a:pt x="116061" y="100139"/>
                </a:lnTo>
                <a:lnTo>
                  <a:pt x="154452" y="75248"/>
                </a:lnTo>
                <a:lnTo>
                  <a:pt x="197137" y="53420"/>
                </a:lnTo>
                <a:lnTo>
                  <a:pt x="243683" y="34933"/>
                </a:lnTo>
                <a:lnTo>
                  <a:pt x="293661" y="20069"/>
                </a:lnTo>
                <a:lnTo>
                  <a:pt x="346639" y="9106"/>
                </a:lnTo>
                <a:lnTo>
                  <a:pt x="402186" y="2323"/>
                </a:lnTo>
                <a:lnTo>
                  <a:pt x="459871" y="0"/>
                </a:lnTo>
                <a:lnTo>
                  <a:pt x="517557" y="2323"/>
                </a:lnTo>
                <a:lnTo>
                  <a:pt x="573104" y="9106"/>
                </a:lnTo>
                <a:lnTo>
                  <a:pt x="626082" y="20069"/>
                </a:lnTo>
                <a:lnTo>
                  <a:pt x="676060" y="34933"/>
                </a:lnTo>
                <a:lnTo>
                  <a:pt x="722607" y="53420"/>
                </a:lnTo>
                <a:lnTo>
                  <a:pt x="765292" y="75248"/>
                </a:lnTo>
                <a:lnTo>
                  <a:pt x="803683" y="100139"/>
                </a:lnTo>
                <a:lnTo>
                  <a:pt x="837351" y="127814"/>
                </a:lnTo>
                <a:lnTo>
                  <a:pt x="865863" y="157992"/>
                </a:lnTo>
                <a:lnTo>
                  <a:pt x="888790" y="190395"/>
                </a:lnTo>
                <a:lnTo>
                  <a:pt x="905700" y="224744"/>
                </a:lnTo>
                <a:lnTo>
                  <a:pt x="919745" y="298158"/>
                </a:lnTo>
                <a:lnTo>
                  <a:pt x="916161" y="335559"/>
                </a:lnTo>
                <a:lnTo>
                  <a:pt x="888790" y="405921"/>
                </a:lnTo>
                <a:lnTo>
                  <a:pt x="865863" y="438325"/>
                </a:lnTo>
                <a:lnTo>
                  <a:pt x="837351" y="468503"/>
                </a:lnTo>
                <a:lnTo>
                  <a:pt x="803683" y="496178"/>
                </a:lnTo>
                <a:lnTo>
                  <a:pt x="765292" y="521069"/>
                </a:lnTo>
                <a:lnTo>
                  <a:pt x="722607" y="542898"/>
                </a:lnTo>
                <a:lnTo>
                  <a:pt x="676060" y="561384"/>
                </a:lnTo>
                <a:lnTo>
                  <a:pt x="626082" y="576248"/>
                </a:lnTo>
                <a:lnTo>
                  <a:pt x="573104" y="587212"/>
                </a:lnTo>
                <a:lnTo>
                  <a:pt x="517557" y="593995"/>
                </a:lnTo>
                <a:lnTo>
                  <a:pt x="459871" y="596318"/>
                </a:lnTo>
                <a:lnTo>
                  <a:pt x="402186" y="593995"/>
                </a:lnTo>
                <a:lnTo>
                  <a:pt x="346639" y="587212"/>
                </a:lnTo>
                <a:lnTo>
                  <a:pt x="293661" y="576248"/>
                </a:lnTo>
                <a:lnTo>
                  <a:pt x="243683" y="561384"/>
                </a:lnTo>
                <a:lnTo>
                  <a:pt x="197137" y="542898"/>
                </a:lnTo>
                <a:lnTo>
                  <a:pt x="154452" y="521069"/>
                </a:lnTo>
                <a:lnTo>
                  <a:pt x="116061" y="496178"/>
                </a:lnTo>
                <a:lnTo>
                  <a:pt x="82393" y="468503"/>
                </a:lnTo>
                <a:lnTo>
                  <a:pt x="53881" y="438325"/>
                </a:lnTo>
                <a:lnTo>
                  <a:pt x="30954" y="405921"/>
                </a:lnTo>
                <a:lnTo>
                  <a:pt x="14044" y="371573"/>
                </a:lnTo>
                <a:lnTo>
                  <a:pt x="0" y="298158"/>
                </a:lnTo>
                <a:close/>
              </a:path>
            </a:pathLst>
          </a:custGeom>
          <a:ln w="33690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311376" y="6101993"/>
            <a:ext cx="71247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0" i="1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dirty="0" sz="2500" spc="-260" i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500" spc="25" i="1">
                <a:solidFill>
                  <a:srgbClr val="3333CC"/>
                </a:solidFill>
                <a:latin typeface="Times New Roman"/>
                <a:cs typeface="Times New Roman"/>
              </a:rPr>
              <a:t>=Ø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682511" y="3375232"/>
            <a:ext cx="406400" cy="313690"/>
          </a:xfrm>
          <a:custGeom>
            <a:avLst/>
            <a:gdLst/>
            <a:ahLst/>
            <a:cxnLst/>
            <a:rect l="l" t="t" r="r" b="b"/>
            <a:pathLst>
              <a:path w="406400" h="313689">
                <a:moveTo>
                  <a:pt x="0" y="313317"/>
                </a:moveTo>
                <a:lnTo>
                  <a:pt x="405970" y="0"/>
                </a:lnTo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008225" y="2573413"/>
            <a:ext cx="244475" cy="512445"/>
          </a:xfrm>
          <a:custGeom>
            <a:avLst/>
            <a:gdLst/>
            <a:ahLst/>
            <a:cxnLst/>
            <a:rect l="l" t="t" r="r" b="b"/>
            <a:pathLst>
              <a:path w="244475" h="512444">
                <a:moveTo>
                  <a:pt x="0" y="0"/>
                </a:moveTo>
                <a:lnTo>
                  <a:pt x="244256" y="512088"/>
                </a:lnTo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196290" y="2436962"/>
            <a:ext cx="567690" cy="8890"/>
          </a:xfrm>
          <a:custGeom>
            <a:avLst/>
            <a:gdLst/>
            <a:ahLst/>
            <a:cxnLst/>
            <a:rect l="l" t="t" r="r" b="b"/>
            <a:pathLst>
              <a:path w="567690" h="8889">
                <a:moveTo>
                  <a:pt x="0" y="8422"/>
                </a:moveTo>
                <a:lnTo>
                  <a:pt x="567685" y="0"/>
                </a:lnTo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35800" y="2256726"/>
            <a:ext cx="370840" cy="327025"/>
          </a:xfrm>
          <a:custGeom>
            <a:avLst/>
            <a:gdLst/>
            <a:ahLst/>
            <a:cxnLst/>
            <a:rect l="l" t="t" r="r" b="b"/>
            <a:pathLst>
              <a:path w="370840" h="327025">
                <a:moveTo>
                  <a:pt x="0" y="163397"/>
                </a:moveTo>
                <a:lnTo>
                  <a:pt x="6619" y="119959"/>
                </a:lnTo>
                <a:lnTo>
                  <a:pt x="25298" y="80927"/>
                </a:lnTo>
                <a:lnTo>
                  <a:pt x="54272" y="47857"/>
                </a:lnTo>
                <a:lnTo>
                  <a:pt x="91774" y="22308"/>
                </a:lnTo>
                <a:lnTo>
                  <a:pt x="136038" y="5836"/>
                </a:lnTo>
                <a:lnTo>
                  <a:pt x="185297" y="0"/>
                </a:lnTo>
                <a:lnTo>
                  <a:pt x="234557" y="5836"/>
                </a:lnTo>
                <a:lnTo>
                  <a:pt x="278820" y="22308"/>
                </a:lnTo>
                <a:lnTo>
                  <a:pt x="316322" y="47857"/>
                </a:lnTo>
                <a:lnTo>
                  <a:pt x="345296" y="80927"/>
                </a:lnTo>
                <a:lnTo>
                  <a:pt x="363976" y="119959"/>
                </a:lnTo>
                <a:lnTo>
                  <a:pt x="370595" y="163397"/>
                </a:lnTo>
                <a:lnTo>
                  <a:pt x="363976" y="206834"/>
                </a:lnTo>
                <a:lnTo>
                  <a:pt x="345296" y="245866"/>
                </a:lnTo>
                <a:lnTo>
                  <a:pt x="316322" y="278936"/>
                </a:lnTo>
                <a:lnTo>
                  <a:pt x="278820" y="304485"/>
                </a:lnTo>
                <a:lnTo>
                  <a:pt x="234557" y="320957"/>
                </a:lnTo>
                <a:lnTo>
                  <a:pt x="185297" y="326793"/>
                </a:lnTo>
                <a:lnTo>
                  <a:pt x="136038" y="320957"/>
                </a:lnTo>
                <a:lnTo>
                  <a:pt x="91774" y="304485"/>
                </a:lnTo>
                <a:lnTo>
                  <a:pt x="54272" y="278936"/>
                </a:lnTo>
                <a:lnTo>
                  <a:pt x="25298" y="245866"/>
                </a:lnTo>
                <a:lnTo>
                  <a:pt x="6619" y="206834"/>
                </a:lnTo>
                <a:lnTo>
                  <a:pt x="0" y="163397"/>
                </a:lnTo>
                <a:close/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027836" y="3082137"/>
            <a:ext cx="370840" cy="328930"/>
          </a:xfrm>
          <a:custGeom>
            <a:avLst/>
            <a:gdLst/>
            <a:ahLst/>
            <a:cxnLst/>
            <a:rect l="l" t="t" r="r" b="b"/>
            <a:pathLst>
              <a:path w="370840" h="328929">
                <a:moveTo>
                  <a:pt x="0" y="164238"/>
                </a:moveTo>
                <a:lnTo>
                  <a:pt x="6619" y="120577"/>
                </a:lnTo>
                <a:lnTo>
                  <a:pt x="25298" y="81344"/>
                </a:lnTo>
                <a:lnTo>
                  <a:pt x="54272" y="48104"/>
                </a:lnTo>
                <a:lnTo>
                  <a:pt x="91774" y="22423"/>
                </a:lnTo>
                <a:lnTo>
                  <a:pt x="136038" y="5866"/>
                </a:lnTo>
                <a:lnTo>
                  <a:pt x="185297" y="0"/>
                </a:lnTo>
                <a:lnTo>
                  <a:pt x="234557" y="5866"/>
                </a:lnTo>
                <a:lnTo>
                  <a:pt x="278820" y="22423"/>
                </a:lnTo>
                <a:lnTo>
                  <a:pt x="316322" y="48104"/>
                </a:lnTo>
                <a:lnTo>
                  <a:pt x="345296" y="81344"/>
                </a:lnTo>
                <a:lnTo>
                  <a:pt x="363976" y="120577"/>
                </a:lnTo>
                <a:lnTo>
                  <a:pt x="370595" y="164238"/>
                </a:lnTo>
                <a:lnTo>
                  <a:pt x="363976" y="207900"/>
                </a:lnTo>
                <a:lnTo>
                  <a:pt x="345296" y="247133"/>
                </a:lnTo>
                <a:lnTo>
                  <a:pt x="316322" y="280373"/>
                </a:lnTo>
                <a:lnTo>
                  <a:pt x="278820" y="306054"/>
                </a:lnTo>
                <a:lnTo>
                  <a:pt x="234557" y="322610"/>
                </a:lnTo>
                <a:lnTo>
                  <a:pt x="185297" y="328477"/>
                </a:lnTo>
                <a:lnTo>
                  <a:pt x="136038" y="322610"/>
                </a:lnTo>
                <a:lnTo>
                  <a:pt x="91774" y="306054"/>
                </a:lnTo>
                <a:lnTo>
                  <a:pt x="54272" y="280373"/>
                </a:lnTo>
                <a:lnTo>
                  <a:pt x="25298" y="247133"/>
                </a:lnTo>
                <a:lnTo>
                  <a:pt x="6619" y="207900"/>
                </a:lnTo>
                <a:lnTo>
                  <a:pt x="0" y="164238"/>
                </a:lnTo>
                <a:close/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767345" y="2243251"/>
            <a:ext cx="368935" cy="327025"/>
          </a:xfrm>
          <a:custGeom>
            <a:avLst/>
            <a:gdLst/>
            <a:ahLst/>
            <a:cxnLst/>
            <a:rect l="l" t="t" r="r" b="b"/>
            <a:pathLst>
              <a:path w="368934" h="327025">
                <a:moveTo>
                  <a:pt x="0" y="163397"/>
                </a:moveTo>
                <a:lnTo>
                  <a:pt x="6588" y="119959"/>
                </a:lnTo>
                <a:lnTo>
                  <a:pt x="25183" y="80927"/>
                </a:lnTo>
                <a:lnTo>
                  <a:pt x="54025" y="47857"/>
                </a:lnTo>
                <a:lnTo>
                  <a:pt x="91357" y="22308"/>
                </a:lnTo>
                <a:lnTo>
                  <a:pt x="135419" y="5836"/>
                </a:lnTo>
                <a:lnTo>
                  <a:pt x="184455" y="0"/>
                </a:lnTo>
                <a:lnTo>
                  <a:pt x="233490" y="5836"/>
                </a:lnTo>
                <a:lnTo>
                  <a:pt x="277553" y="22308"/>
                </a:lnTo>
                <a:lnTo>
                  <a:pt x="314885" y="47857"/>
                </a:lnTo>
                <a:lnTo>
                  <a:pt x="343727" y="80927"/>
                </a:lnTo>
                <a:lnTo>
                  <a:pt x="362322" y="119959"/>
                </a:lnTo>
                <a:lnTo>
                  <a:pt x="368911" y="163397"/>
                </a:lnTo>
                <a:lnTo>
                  <a:pt x="362322" y="206834"/>
                </a:lnTo>
                <a:lnTo>
                  <a:pt x="343727" y="245866"/>
                </a:lnTo>
                <a:lnTo>
                  <a:pt x="314885" y="278936"/>
                </a:lnTo>
                <a:lnTo>
                  <a:pt x="277553" y="304485"/>
                </a:lnTo>
                <a:lnTo>
                  <a:pt x="233490" y="320957"/>
                </a:lnTo>
                <a:lnTo>
                  <a:pt x="184455" y="326793"/>
                </a:lnTo>
                <a:lnTo>
                  <a:pt x="135419" y="320957"/>
                </a:lnTo>
                <a:lnTo>
                  <a:pt x="91357" y="304485"/>
                </a:lnTo>
                <a:lnTo>
                  <a:pt x="54025" y="278936"/>
                </a:lnTo>
                <a:lnTo>
                  <a:pt x="25183" y="245866"/>
                </a:lnTo>
                <a:lnTo>
                  <a:pt x="6588" y="206834"/>
                </a:lnTo>
                <a:lnTo>
                  <a:pt x="0" y="163397"/>
                </a:lnTo>
                <a:close/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7858277" y="2191406"/>
            <a:ext cx="18669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0">
                <a:latin typeface="Times New Roman"/>
                <a:cs typeface="Times New Roman"/>
              </a:rPr>
              <a:t>2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151406" y="3068650"/>
            <a:ext cx="368935" cy="327025"/>
          </a:xfrm>
          <a:custGeom>
            <a:avLst/>
            <a:gdLst/>
            <a:ahLst/>
            <a:cxnLst/>
            <a:rect l="l" t="t" r="r" b="b"/>
            <a:pathLst>
              <a:path w="368934" h="327025">
                <a:moveTo>
                  <a:pt x="0" y="163397"/>
                </a:moveTo>
                <a:lnTo>
                  <a:pt x="6588" y="119959"/>
                </a:lnTo>
                <a:lnTo>
                  <a:pt x="25183" y="80927"/>
                </a:lnTo>
                <a:lnTo>
                  <a:pt x="54025" y="47857"/>
                </a:lnTo>
                <a:lnTo>
                  <a:pt x="91357" y="22308"/>
                </a:lnTo>
                <a:lnTo>
                  <a:pt x="135419" y="5836"/>
                </a:lnTo>
                <a:lnTo>
                  <a:pt x="184455" y="0"/>
                </a:lnTo>
                <a:lnTo>
                  <a:pt x="233490" y="5836"/>
                </a:lnTo>
                <a:lnTo>
                  <a:pt x="277553" y="22308"/>
                </a:lnTo>
                <a:lnTo>
                  <a:pt x="314885" y="47857"/>
                </a:lnTo>
                <a:lnTo>
                  <a:pt x="343727" y="80927"/>
                </a:lnTo>
                <a:lnTo>
                  <a:pt x="362322" y="119959"/>
                </a:lnTo>
                <a:lnTo>
                  <a:pt x="368911" y="163397"/>
                </a:lnTo>
                <a:lnTo>
                  <a:pt x="362322" y="206834"/>
                </a:lnTo>
                <a:lnTo>
                  <a:pt x="343727" y="245866"/>
                </a:lnTo>
                <a:lnTo>
                  <a:pt x="314885" y="278936"/>
                </a:lnTo>
                <a:lnTo>
                  <a:pt x="277553" y="304485"/>
                </a:lnTo>
                <a:lnTo>
                  <a:pt x="233490" y="320957"/>
                </a:lnTo>
                <a:lnTo>
                  <a:pt x="184455" y="326793"/>
                </a:lnTo>
                <a:lnTo>
                  <a:pt x="135419" y="320957"/>
                </a:lnTo>
                <a:lnTo>
                  <a:pt x="91357" y="304485"/>
                </a:lnTo>
                <a:lnTo>
                  <a:pt x="54025" y="278936"/>
                </a:lnTo>
                <a:lnTo>
                  <a:pt x="25183" y="245866"/>
                </a:lnTo>
                <a:lnTo>
                  <a:pt x="6588" y="206834"/>
                </a:lnTo>
                <a:lnTo>
                  <a:pt x="0" y="163397"/>
                </a:lnTo>
                <a:close/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8242351" y="3016817"/>
            <a:ext cx="18669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0">
                <a:latin typeface="Times New Roman"/>
                <a:cs typeface="Times New Roman"/>
              </a:rPr>
              <a:t>3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327076" y="3602647"/>
            <a:ext cx="368935" cy="327025"/>
          </a:xfrm>
          <a:custGeom>
            <a:avLst/>
            <a:gdLst/>
            <a:ahLst/>
            <a:cxnLst/>
            <a:rect l="l" t="t" r="r" b="b"/>
            <a:pathLst>
              <a:path w="368934" h="327025">
                <a:moveTo>
                  <a:pt x="0" y="163397"/>
                </a:moveTo>
                <a:lnTo>
                  <a:pt x="6588" y="119959"/>
                </a:lnTo>
                <a:lnTo>
                  <a:pt x="25183" y="80927"/>
                </a:lnTo>
                <a:lnTo>
                  <a:pt x="54025" y="47857"/>
                </a:lnTo>
                <a:lnTo>
                  <a:pt x="91357" y="22308"/>
                </a:lnTo>
                <a:lnTo>
                  <a:pt x="135419" y="5836"/>
                </a:lnTo>
                <a:lnTo>
                  <a:pt x="184455" y="0"/>
                </a:lnTo>
                <a:lnTo>
                  <a:pt x="233490" y="5836"/>
                </a:lnTo>
                <a:lnTo>
                  <a:pt x="277553" y="22308"/>
                </a:lnTo>
                <a:lnTo>
                  <a:pt x="314885" y="47857"/>
                </a:lnTo>
                <a:lnTo>
                  <a:pt x="343727" y="80927"/>
                </a:lnTo>
                <a:lnTo>
                  <a:pt x="362322" y="119959"/>
                </a:lnTo>
                <a:lnTo>
                  <a:pt x="368911" y="163397"/>
                </a:lnTo>
                <a:lnTo>
                  <a:pt x="362322" y="206834"/>
                </a:lnTo>
                <a:lnTo>
                  <a:pt x="343727" y="245866"/>
                </a:lnTo>
                <a:lnTo>
                  <a:pt x="314885" y="278936"/>
                </a:lnTo>
                <a:lnTo>
                  <a:pt x="277553" y="304485"/>
                </a:lnTo>
                <a:lnTo>
                  <a:pt x="233490" y="320957"/>
                </a:lnTo>
                <a:lnTo>
                  <a:pt x="184455" y="326793"/>
                </a:lnTo>
                <a:lnTo>
                  <a:pt x="135419" y="320957"/>
                </a:lnTo>
                <a:lnTo>
                  <a:pt x="91357" y="304485"/>
                </a:lnTo>
                <a:lnTo>
                  <a:pt x="54025" y="278936"/>
                </a:lnTo>
                <a:lnTo>
                  <a:pt x="25183" y="245866"/>
                </a:lnTo>
                <a:lnTo>
                  <a:pt x="6588" y="206834"/>
                </a:lnTo>
                <a:lnTo>
                  <a:pt x="0" y="163397"/>
                </a:lnTo>
                <a:close/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6418008" y="3550801"/>
            <a:ext cx="18669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0">
                <a:latin typeface="Times New Roman"/>
                <a:cs typeface="Times New Roman"/>
              </a:rPr>
              <a:t>4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064895" y="2576779"/>
            <a:ext cx="96520" cy="512445"/>
          </a:xfrm>
          <a:custGeom>
            <a:avLst/>
            <a:gdLst/>
            <a:ahLst/>
            <a:cxnLst/>
            <a:rect l="l" t="t" r="r" b="b"/>
            <a:pathLst>
              <a:path w="96520" h="512444">
                <a:moveTo>
                  <a:pt x="0" y="0"/>
                </a:moveTo>
                <a:lnTo>
                  <a:pt x="96017" y="512088"/>
                </a:lnTo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302410" y="2541407"/>
            <a:ext cx="546100" cy="576580"/>
          </a:xfrm>
          <a:custGeom>
            <a:avLst/>
            <a:gdLst/>
            <a:ahLst/>
            <a:cxnLst/>
            <a:rect l="l" t="t" r="r" b="b"/>
            <a:pathLst>
              <a:path w="546100" h="576580">
                <a:moveTo>
                  <a:pt x="0" y="576099"/>
                </a:moveTo>
                <a:lnTo>
                  <a:pt x="545785" y="0"/>
                </a:lnTo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154176" y="2541409"/>
            <a:ext cx="1034415" cy="605155"/>
          </a:xfrm>
          <a:custGeom>
            <a:avLst/>
            <a:gdLst/>
            <a:ahLst/>
            <a:cxnLst/>
            <a:rect l="l" t="t" r="r" b="b"/>
            <a:pathLst>
              <a:path w="1034415" h="605155">
                <a:moveTo>
                  <a:pt x="0" y="0"/>
                </a:moveTo>
                <a:lnTo>
                  <a:pt x="1034298" y="604736"/>
                </a:lnTo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525844" y="2554880"/>
            <a:ext cx="393065" cy="1054735"/>
          </a:xfrm>
          <a:custGeom>
            <a:avLst/>
            <a:gdLst/>
            <a:ahLst/>
            <a:cxnLst/>
            <a:rect l="l" t="t" r="r" b="b"/>
            <a:pathLst>
              <a:path w="393065" h="1054735">
                <a:moveTo>
                  <a:pt x="0" y="1054497"/>
                </a:moveTo>
                <a:lnTo>
                  <a:pt x="392494" y="0"/>
                </a:lnTo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695985" y="3344914"/>
            <a:ext cx="1492885" cy="414655"/>
          </a:xfrm>
          <a:custGeom>
            <a:avLst/>
            <a:gdLst/>
            <a:ahLst/>
            <a:cxnLst/>
            <a:rect l="l" t="t" r="r" b="b"/>
            <a:pathLst>
              <a:path w="1492884" h="414654">
                <a:moveTo>
                  <a:pt x="0" y="414387"/>
                </a:moveTo>
                <a:lnTo>
                  <a:pt x="1492485" y="0"/>
                </a:lnTo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7807871" y="2555316"/>
            <a:ext cx="14605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531000" y="2846730"/>
            <a:ext cx="14605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Times New Roman"/>
                <a:cs typeface="Times New Roman"/>
              </a:rPr>
              <a:t>6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506334" y="3535693"/>
            <a:ext cx="14605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Times New Roman"/>
                <a:cs typeface="Times New Roman"/>
              </a:rPr>
              <a:t>5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359789" y="2127453"/>
            <a:ext cx="232410" cy="608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8425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900">
                <a:latin typeface="Times New Roman"/>
                <a:cs typeface="Times New Roman"/>
              </a:rPr>
              <a:t>4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765150" y="2036795"/>
            <a:ext cx="541020" cy="1405890"/>
          </a:xfrm>
          <a:prstGeom prst="rect">
            <a:avLst/>
          </a:prstGeom>
        </p:spPr>
        <p:txBody>
          <a:bodyPr wrap="square" lIns="0" tIns="184785" rIns="0" bIns="0" rtlCol="0" vert="horz">
            <a:spAutoFit/>
          </a:bodyPr>
          <a:lstStyle/>
          <a:p>
            <a:pPr algn="ctr" marR="21590">
              <a:lnSpc>
                <a:spcPct val="100000"/>
              </a:lnSpc>
              <a:spcBef>
                <a:spcPts val="1455"/>
              </a:spcBef>
            </a:pPr>
            <a:r>
              <a:rPr dirty="0" sz="2500" spc="1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  <a:p>
            <a:pPr algn="ctr" marR="9525">
              <a:lnSpc>
                <a:spcPct val="100000"/>
              </a:lnSpc>
              <a:spcBef>
                <a:spcPts val="1000"/>
              </a:spcBef>
            </a:pPr>
            <a:r>
              <a:rPr dirty="0" sz="190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25"/>
              </a:spcBef>
              <a:tabLst>
                <a:tab pos="354330" algn="l"/>
              </a:tabLst>
            </a:pPr>
            <a:r>
              <a:rPr dirty="0" baseline="1461" sz="2850">
                <a:latin typeface="Times New Roman"/>
                <a:cs typeface="Times New Roman"/>
              </a:rPr>
              <a:t>4	</a:t>
            </a:r>
            <a:r>
              <a:rPr dirty="0" sz="2500" spc="10">
                <a:latin typeface="Times New Roman"/>
                <a:cs typeface="Times New Roman"/>
              </a:rPr>
              <a:t>5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385736" y="2696806"/>
            <a:ext cx="981075" cy="571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2150"/>
              </a:lnSpc>
              <a:spcBef>
                <a:spcPts val="100"/>
              </a:spcBef>
            </a:pPr>
            <a:r>
              <a:rPr dirty="0" sz="1900">
                <a:latin typeface="Times New Roman"/>
                <a:cs typeface="Times New Roman"/>
              </a:rPr>
              <a:t>3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150"/>
              </a:lnSpc>
              <a:tabLst>
                <a:tab pos="245745" algn="l"/>
                <a:tab pos="765175" algn="l"/>
              </a:tabLst>
            </a:pPr>
            <a:r>
              <a:rPr dirty="0" u="sng" sz="1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2	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269403" y="1823118"/>
            <a:ext cx="420751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0">
                <a:latin typeface="Times New Roman"/>
                <a:cs typeface="Times New Roman"/>
              </a:rPr>
              <a:t>Given </a:t>
            </a:r>
            <a:r>
              <a:rPr dirty="0" sz="2500" spc="15" i="1">
                <a:latin typeface="Times New Roman"/>
                <a:cs typeface="Times New Roman"/>
              </a:rPr>
              <a:t>G </a:t>
            </a:r>
            <a:r>
              <a:rPr dirty="0" sz="2500" spc="10" i="1">
                <a:latin typeface="Times New Roman"/>
                <a:cs typeface="Times New Roman"/>
              </a:rPr>
              <a:t>=</a:t>
            </a:r>
            <a:r>
              <a:rPr dirty="0" sz="2500" spc="10">
                <a:latin typeface="Times New Roman"/>
                <a:cs typeface="Times New Roman"/>
              </a:rPr>
              <a:t>(</a:t>
            </a:r>
            <a:r>
              <a:rPr dirty="0" sz="2500" spc="10" i="1">
                <a:latin typeface="Times New Roman"/>
                <a:cs typeface="Times New Roman"/>
              </a:rPr>
              <a:t>N,E</a:t>
            </a:r>
            <a:r>
              <a:rPr dirty="0" sz="2500" spc="10">
                <a:latin typeface="Times New Roman"/>
                <a:cs typeface="Times New Roman"/>
              </a:rPr>
              <a:t>) </a:t>
            </a:r>
            <a:r>
              <a:rPr dirty="0" sz="2500" spc="5">
                <a:latin typeface="Times New Roman"/>
                <a:cs typeface="Times New Roman"/>
              </a:rPr>
              <a:t>with </a:t>
            </a:r>
            <a:r>
              <a:rPr dirty="0" sz="2500" spc="10">
                <a:latin typeface="Times New Roman"/>
                <a:cs typeface="Times New Roman"/>
              </a:rPr>
              <a:t>edge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 spc="5">
                <a:latin typeface="Times New Roman"/>
                <a:cs typeface="Times New Roman"/>
              </a:rPr>
              <a:t>costs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226480" y="4420853"/>
            <a:ext cx="142367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5">
                <a:latin typeface="Times New Roman"/>
                <a:cs typeface="Times New Roman"/>
              </a:rPr>
              <a:t>Procedure: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850" y="627138"/>
            <a:ext cx="422973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40"/>
              <a:t>Prim’s </a:t>
            </a:r>
            <a:r>
              <a:rPr dirty="0" sz="3200" spc="-10"/>
              <a:t>algorithm</a:t>
            </a:r>
            <a:r>
              <a:rPr dirty="0" sz="3200" spc="-35"/>
              <a:t> </a:t>
            </a:r>
            <a:r>
              <a:rPr dirty="0" sz="3200" spc="-10"/>
              <a:t>example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941881" y="4915738"/>
            <a:ext cx="14605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92466" y="5225259"/>
            <a:ext cx="567690" cy="8890"/>
          </a:xfrm>
          <a:custGeom>
            <a:avLst/>
            <a:gdLst/>
            <a:ahLst/>
            <a:cxnLst/>
            <a:rect l="l" t="t" r="r" b="b"/>
            <a:pathLst>
              <a:path w="567690" h="8889">
                <a:moveTo>
                  <a:pt x="0" y="8423"/>
                </a:moveTo>
                <a:lnTo>
                  <a:pt x="567682" y="0"/>
                </a:lnTo>
              </a:path>
            </a:pathLst>
          </a:custGeom>
          <a:ln w="40428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78687" y="6180375"/>
            <a:ext cx="406400" cy="313690"/>
          </a:xfrm>
          <a:custGeom>
            <a:avLst/>
            <a:gdLst/>
            <a:ahLst/>
            <a:cxnLst/>
            <a:rect l="l" t="t" r="r" b="b"/>
            <a:pathLst>
              <a:path w="406400" h="313689">
                <a:moveTo>
                  <a:pt x="0" y="313319"/>
                </a:moveTo>
                <a:lnTo>
                  <a:pt x="405968" y="0"/>
                </a:lnTo>
              </a:path>
            </a:pathLst>
          </a:custGeom>
          <a:ln w="40428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331976" y="5061851"/>
            <a:ext cx="370840" cy="327025"/>
          </a:xfrm>
          <a:custGeom>
            <a:avLst/>
            <a:gdLst/>
            <a:ahLst/>
            <a:cxnLst/>
            <a:rect l="l" t="t" r="r" b="b"/>
            <a:pathLst>
              <a:path w="370840" h="327025">
                <a:moveTo>
                  <a:pt x="0" y="163398"/>
                </a:moveTo>
                <a:lnTo>
                  <a:pt x="6618" y="119960"/>
                </a:lnTo>
                <a:lnTo>
                  <a:pt x="25298" y="80928"/>
                </a:lnTo>
                <a:lnTo>
                  <a:pt x="54272" y="47858"/>
                </a:lnTo>
                <a:lnTo>
                  <a:pt x="91773" y="22308"/>
                </a:lnTo>
                <a:lnTo>
                  <a:pt x="136037" y="5836"/>
                </a:lnTo>
                <a:lnTo>
                  <a:pt x="185296" y="0"/>
                </a:lnTo>
                <a:lnTo>
                  <a:pt x="234555" y="5836"/>
                </a:lnTo>
                <a:lnTo>
                  <a:pt x="278819" y="22308"/>
                </a:lnTo>
                <a:lnTo>
                  <a:pt x="316321" y="47858"/>
                </a:lnTo>
                <a:lnTo>
                  <a:pt x="345294" y="80928"/>
                </a:lnTo>
                <a:lnTo>
                  <a:pt x="363974" y="119960"/>
                </a:lnTo>
                <a:lnTo>
                  <a:pt x="370593" y="163398"/>
                </a:lnTo>
                <a:lnTo>
                  <a:pt x="363974" y="206835"/>
                </a:lnTo>
                <a:lnTo>
                  <a:pt x="345294" y="245867"/>
                </a:lnTo>
                <a:lnTo>
                  <a:pt x="316321" y="278937"/>
                </a:lnTo>
                <a:lnTo>
                  <a:pt x="278819" y="304487"/>
                </a:lnTo>
                <a:lnTo>
                  <a:pt x="234555" y="320959"/>
                </a:lnTo>
                <a:lnTo>
                  <a:pt x="185296" y="326795"/>
                </a:lnTo>
                <a:lnTo>
                  <a:pt x="136037" y="320959"/>
                </a:lnTo>
                <a:lnTo>
                  <a:pt x="91773" y="304487"/>
                </a:lnTo>
                <a:lnTo>
                  <a:pt x="54272" y="278937"/>
                </a:lnTo>
                <a:lnTo>
                  <a:pt x="25298" y="245867"/>
                </a:lnTo>
                <a:lnTo>
                  <a:pt x="6618" y="206835"/>
                </a:lnTo>
                <a:lnTo>
                  <a:pt x="0" y="163398"/>
                </a:lnTo>
                <a:close/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24013" y="5887275"/>
            <a:ext cx="370840" cy="328930"/>
          </a:xfrm>
          <a:custGeom>
            <a:avLst/>
            <a:gdLst/>
            <a:ahLst/>
            <a:cxnLst/>
            <a:rect l="l" t="t" r="r" b="b"/>
            <a:pathLst>
              <a:path w="370840" h="328929">
                <a:moveTo>
                  <a:pt x="0" y="164239"/>
                </a:moveTo>
                <a:lnTo>
                  <a:pt x="6618" y="120578"/>
                </a:lnTo>
                <a:lnTo>
                  <a:pt x="25298" y="81344"/>
                </a:lnTo>
                <a:lnTo>
                  <a:pt x="54272" y="48104"/>
                </a:lnTo>
                <a:lnTo>
                  <a:pt x="91773" y="22423"/>
                </a:lnTo>
                <a:lnTo>
                  <a:pt x="136037" y="5866"/>
                </a:lnTo>
                <a:lnTo>
                  <a:pt x="185296" y="0"/>
                </a:lnTo>
                <a:lnTo>
                  <a:pt x="234555" y="5866"/>
                </a:lnTo>
                <a:lnTo>
                  <a:pt x="278819" y="22423"/>
                </a:lnTo>
                <a:lnTo>
                  <a:pt x="316321" y="48104"/>
                </a:lnTo>
                <a:lnTo>
                  <a:pt x="345294" y="81344"/>
                </a:lnTo>
                <a:lnTo>
                  <a:pt x="363974" y="120578"/>
                </a:lnTo>
                <a:lnTo>
                  <a:pt x="370593" y="164239"/>
                </a:lnTo>
                <a:lnTo>
                  <a:pt x="363974" y="207901"/>
                </a:lnTo>
                <a:lnTo>
                  <a:pt x="345294" y="247135"/>
                </a:lnTo>
                <a:lnTo>
                  <a:pt x="316321" y="280375"/>
                </a:lnTo>
                <a:lnTo>
                  <a:pt x="278819" y="306057"/>
                </a:lnTo>
                <a:lnTo>
                  <a:pt x="234555" y="322614"/>
                </a:lnTo>
                <a:lnTo>
                  <a:pt x="185296" y="328480"/>
                </a:lnTo>
                <a:lnTo>
                  <a:pt x="136037" y="322614"/>
                </a:lnTo>
                <a:lnTo>
                  <a:pt x="91773" y="306057"/>
                </a:lnTo>
                <a:lnTo>
                  <a:pt x="54272" y="280375"/>
                </a:lnTo>
                <a:lnTo>
                  <a:pt x="25298" y="247135"/>
                </a:lnTo>
                <a:lnTo>
                  <a:pt x="6618" y="207901"/>
                </a:lnTo>
                <a:lnTo>
                  <a:pt x="0" y="164239"/>
                </a:lnTo>
                <a:close/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615796" y="5836268"/>
            <a:ext cx="18669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0">
                <a:latin typeface="Times New Roman"/>
                <a:cs typeface="Times New Roman"/>
              </a:rPr>
              <a:t>5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263521" y="5048377"/>
            <a:ext cx="368935" cy="327025"/>
          </a:xfrm>
          <a:custGeom>
            <a:avLst/>
            <a:gdLst/>
            <a:ahLst/>
            <a:cxnLst/>
            <a:rect l="l" t="t" r="r" b="b"/>
            <a:pathLst>
              <a:path w="368934" h="327025">
                <a:moveTo>
                  <a:pt x="0" y="163398"/>
                </a:moveTo>
                <a:lnTo>
                  <a:pt x="6588" y="119960"/>
                </a:lnTo>
                <a:lnTo>
                  <a:pt x="25183" y="80928"/>
                </a:lnTo>
                <a:lnTo>
                  <a:pt x="54025" y="47858"/>
                </a:lnTo>
                <a:lnTo>
                  <a:pt x="91356" y="22308"/>
                </a:lnTo>
                <a:lnTo>
                  <a:pt x="135419" y="5836"/>
                </a:lnTo>
                <a:lnTo>
                  <a:pt x="184455" y="0"/>
                </a:lnTo>
                <a:lnTo>
                  <a:pt x="233490" y="5836"/>
                </a:lnTo>
                <a:lnTo>
                  <a:pt x="277552" y="22308"/>
                </a:lnTo>
                <a:lnTo>
                  <a:pt x="314883" y="47858"/>
                </a:lnTo>
                <a:lnTo>
                  <a:pt x="343725" y="80928"/>
                </a:lnTo>
                <a:lnTo>
                  <a:pt x="362320" y="119960"/>
                </a:lnTo>
                <a:lnTo>
                  <a:pt x="368909" y="163398"/>
                </a:lnTo>
                <a:lnTo>
                  <a:pt x="362320" y="206835"/>
                </a:lnTo>
                <a:lnTo>
                  <a:pt x="343725" y="245867"/>
                </a:lnTo>
                <a:lnTo>
                  <a:pt x="314883" y="278937"/>
                </a:lnTo>
                <a:lnTo>
                  <a:pt x="277552" y="304487"/>
                </a:lnTo>
                <a:lnTo>
                  <a:pt x="233490" y="320959"/>
                </a:lnTo>
                <a:lnTo>
                  <a:pt x="184455" y="326795"/>
                </a:lnTo>
                <a:lnTo>
                  <a:pt x="135419" y="320959"/>
                </a:lnTo>
                <a:lnTo>
                  <a:pt x="91356" y="304487"/>
                </a:lnTo>
                <a:lnTo>
                  <a:pt x="54025" y="278937"/>
                </a:lnTo>
                <a:lnTo>
                  <a:pt x="25183" y="245867"/>
                </a:lnTo>
                <a:lnTo>
                  <a:pt x="6588" y="206835"/>
                </a:lnTo>
                <a:lnTo>
                  <a:pt x="0" y="163398"/>
                </a:lnTo>
                <a:close/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354453" y="4996544"/>
            <a:ext cx="18669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0">
                <a:latin typeface="Times New Roman"/>
                <a:cs typeface="Times New Roman"/>
              </a:rPr>
              <a:t>2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647582" y="5873787"/>
            <a:ext cx="368935" cy="327025"/>
          </a:xfrm>
          <a:custGeom>
            <a:avLst/>
            <a:gdLst/>
            <a:ahLst/>
            <a:cxnLst/>
            <a:rect l="l" t="t" r="r" b="b"/>
            <a:pathLst>
              <a:path w="368934" h="327025">
                <a:moveTo>
                  <a:pt x="0" y="163398"/>
                </a:moveTo>
                <a:lnTo>
                  <a:pt x="6588" y="119960"/>
                </a:lnTo>
                <a:lnTo>
                  <a:pt x="25183" y="80928"/>
                </a:lnTo>
                <a:lnTo>
                  <a:pt x="54025" y="47858"/>
                </a:lnTo>
                <a:lnTo>
                  <a:pt x="91356" y="22308"/>
                </a:lnTo>
                <a:lnTo>
                  <a:pt x="135419" y="5836"/>
                </a:lnTo>
                <a:lnTo>
                  <a:pt x="184455" y="0"/>
                </a:lnTo>
                <a:lnTo>
                  <a:pt x="233490" y="5836"/>
                </a:lnTo>
                <a:lnTo>
                  <a:pt x="277552" y="22308"/>
                </a:lnTo>
                <a:lnTo>
                  <a:pt x="314883" y="47858"/>
                </a:lnTo>
                <a:lnTo>
                  <a:pt x="343725" y="80928"/>
                </a:lnTo>
                <a:lnTo>
                  <a:pt x="362320" y="119960"/>
                </a:lnTo>
                <a:lnTo>
                  <a:pt x="368909" y="163398"/>
                </a:lnTo>
                <a:lnTo>
                  <a:pt x="362320" y="206835"/>
                </a:lnTo>
                <a:lnTo>
                  <a:pt x="343725" y="245867"/>
                </a:lnTo>
                <a:lnTo>
                  <a:pt x="314883" y="278937"/>
                </a:lnTo>
                <a:lnTo>
                  <a:pt x="277552" y="304487"/>
                </a:lnTo>
                <a:lnTo>
                  <a:pt x="233490" y="320959"/>
                </a:lnTo>
                <a:lnTo>
                  <a:pt x="184455" y="326795"/>
                </a:lnTo>
                <a:lnTo>
                  <a:pt x="135419" y="320959"/>
                </a:lnTo>
                <a:lnTo>
                  <a:pt x="91356" y="304487"/>
                </a:lnTo>
                <a:lnTo>
                  <a:pt x="54025" y="278937"/>
                </a:lnTo>
                <a:lnTo>
                  <a:pt x="25183" y="245867"/>
                </a:lnTo>
                <a:lnTo>
                  <a:pt x="6588" y="206835"/>
                </a:lnTo>
                <a:lnTo>
                  <a:pt x="0" y="163398"/>
                </a:lnTo>
                <a:close/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738527" y="5821955"/>
            <a:ext cx="18669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0">
                <a:latin typeface="Times New Roman"/>
                <a:cs typeface="Times New Roman"/>
              </a:rPr>
              <a:t>3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23252" y="6407784"/>
            <a:ext cx="368935" cy="327025"/>
          </a:xfrm>
          <a:custGeom>
            <a:avLst/>
            <a:gdLst/>
            <a:ahLst/>
            <a:cxnLst/>
            <a:rect l="l" t="t" r="r" b="b"/>
            <a:pathLst>
              <a:path w="368934" h="327025">
                <a:moveTo>
                  <a:pt x="0" y="163398"/>
                </a:moveTo>
                <a:lnTo>
                  <a:pt x="6588" y="119960"/>
                </a:lnTo>
                <a:lnTo>
                  <a:pt x="25183" y="80928"/>
                </a:lnTo>
                <a:lnTo>
                  <a:pt x="54025" y="47858"/>
                </a:lnTo>
                <a:lnTo>
                  <a:pt x="91356" y="22308"/>
                </a:lnTo>
                <a:lnTo>
                  <a:pt x="135419" y="5836"/>
                </a:lnTo>
                <a:lnTo>
                  <a:pt x="184455" y="0"/>
                </a:lnTo>
                <a:lnTo>
                  <a:pt x="233490" y="5836"/>
                </a:lnTo>
                <a:lnTo>
                  <a:pt x="277552" y="22308"/>
                </a:lnTo>
                <a:lnTo>
                  <a:pt x="314883" y="47858"/>
                </a:lnTo>
                <a:lnTo>
                  <a:pt x="343725" y="80928"/>
                </a:lnTo>
                <a:lnTo>
                  <a:pt x="362320" y="119960"/>
                </a:lnTo>
                <a:lnTo>
                  <a:pt x="368909" y="163398"/>
                </a:lnTo>
                <a:lnTo>
                  <a:pt x="362320" y="206835"/>
                </a:lnTo>
                <a:lnTo>
                  <a:pt x="343725" y="245867"/>
                </a:lnTo>
                <a:lnTo>
                  <a:pt x="314883" y="278937"/>
                </a:lnTo>
                <a:lnTo>
                  <a:pt x="277552" y="304487"/>
                </a:lnTo>
                <a:lnTo>
                  <a:pt x="233490" y="320959"/>
                </a:lnTo>
                <a:lnTo>
                  <a:pt x="184455" y="326795"/>
                </a:lnTo>
                <a:lnTo>
                  <a:pt x="135419" y="320959"/>
                </a:lnTo>
                <a:lnTo>
                  <a:pt x="91356" y="304487"/>
                </a:lnTo>
                <a:lnTo>
                  <a:pt x="54025" y="278937"/>
                </a:lnTo>
                <a:lnTo>
                  <a:pt x="25183" y="245867"/>
                </a:lnTo>
                <a:lnTo>
                  <a:pt x="6588" y="206835"/>
                </a:lnTo>
                <a:lnTo>
                  <a:pt x="0" y="163398"/>
                </a:lnTo>
                <a:close/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914197" y="6355942"/>
            <a:ext cx="18669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0">
                <a:latin typeface="Times New Roman"/>
                <a:cs typeface="Times New Roman"/>
              </a:rPr>
              <a:t>4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61071" y="5381917"/>
            <a:ext cx="96520" cy="512445"/>
          </a:xfrm>
          <a:custGeom>
            <a:avLst/>
            <a:gdLst/>
            <a:ahLst/>
            <a:cxnLst/>
            <a:rect l="l" t="t" r="r" b="b"/>
            <a:pathLst>
              <a:path w="96520" h="512445">
                <a:moveTo>
                  <a:pt x="0" y="0"/>
                </a:moveTo>
                <a:lnTo>
                  <a:pt x="96017" y="512092"/>
                </a:lnTo>
              </a:path>
            </a:pathLst>
          </a:custGeom>
          <a:ln w="40428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389355" y="4801512"/>
            <a:ext cx="220979" cy="1066165"/>
          </a:xfrm>
          <a:prstGeom prst="rect">
            <a:avLst/>
          </a:prstGeom>
        </p:spPr>
        <p:txBody>
          <a:bodyPr wrap="square" lIns="0" tIns="225425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1775"/>
              </a:spcBef>
            </a:pPr>
            <a:r>
              <a:rPr dirty="0" sz="2500" spc="1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dirty="0" sz="190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10793" y="6032565"/>
            <a:ext cx="14605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Times New Roman"/>
                <a:cs typeface="Times New Roman"/>
              </a:rPr>
              <a:t>4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81911" y="5757989"/>
            <a:ext cx="77851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745" algn="l"/>
                <a:tab pos="765175" algn="l"/>
              </a:tabLst>
            </a:pPr>
            <a:r>
              <a:rPr dirty="0" u="heavy" sz="1900">
                <a:uFill>
                  <a:solidFill>
                    <a:srgbClr val="000099"/>
                  </a:solidFill>
                </a:uFill>
                <a:latin typeface="Times New Roman"/>
                <a:cs typeface="Times New Roman"/>
              </a:rPr>
              <a:t> 	2	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044414" y="5835053"/>
            <a:ext cx="1051560" cy="81280"/>
          </a:xfrm>
          <a:custGeom>
            <a:avLst/>
            <a:gdLst/>
            <a:ahLst/>
            <a:cxnLst/>
            <a:rect l="l" t="t" r="r" b="b"/>
            <a:pathLst>
              <a:path w="1051560" h="81279">
                <a:moveTo>
                  <a:pt x="970280" y="0"/>
                </a:moveTo>
                <a:lnTo>
                  <a:pt x="970280" y="35369"/>
                </a:lnTo>
                <a:lnTo>
                  <a:pt x="0" y="35369"/>
                </a:lnTo>
                <a:lnTo>
                  <a:pt x="0" y="45478"/>
                </a:lnTo>
                <a:lnTo>
                  <a:pt x="970280" y="45478"/>
                </a:lnTo>
                <a:lnTo>
                  <a:pt x="970280" y="80860"/>
                </a:lnTo>
                <a:lnTo>
                  <a:pt x="1051128" y="40424"/>
                </a:lnTo>
                <a:lnTo>
                  <a:pt x="9702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541221" y="6809076"/>
            <a:ext cx="90678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5">
                <a:latin typeface="Times New Roman"/>
                <a:cs typeface="Times New Roman"/>
              </a:rPr>
              <a:t>c(</a:t>
            </a:r>
            <a:r>
              <a:rPr dirty="0" sz="2500" spc="15" i="1">
                <a:latin typeface="Times New Roman"/>
                <a:cs typeface="Times New Roman"/>
              </a:rPr>
              <a:t>T</a:t>
            </a:r>
            <a:r>
              <a:rPr dirty="0" sz="2500" spc="10">
                <a:latin typeface="Times New Roman"/>
                <a:cs typeface="Times New Roman"/>
              </a:rPr>
              <a:t>)=9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900197" y="5135507"/>
            <a:ext cx="20447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0" i="1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02665" y="4289890"/>
            <a:ext cx="78232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0" i="1">
                <a:solidFill>
                  <a:srgbClr val="DD8047"/>
                </a:solidFill>
                <a:latin typeface="Times New Roman"/>
                <a:cs typeface="Times New Roman"/>
              </a:rPr>
              <a:t>S </a:t>
            </a:r>
            <a:r>
              <a:rPr dirty="0" sz="2500" spc="15" i="1">
                <a:solidFill>
                  <a:srgbClr val="DD8047"/>
                </a:solidFill>
                <a:latin typeface="Times New Roman"/>
                <a:cs typeface="Times New Roman"/>
              </a:rPr>
              <a:t>=</a:t>
            </a:r>
            <a:r>
              <a:rPr dirty="0" sz="2500" spc="-70" i="1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dirty="0" sz="2500" spc="15" i="1">
                <a:solidFill>
                  <a:srgbClr val="DD8047"/>
                </a:solidFill>
                <a:latin typeface="Times New Roman"/>
                <a:cs typeface="Times New Roman"/>
              </a:rPr>
              <a:t>N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95130" y="2774289"/>
            <a:ext cx="96520" cy="512445"/>
          </a:xfrm>
          <a:custGeom>
            <a:avLst/>
            <a:gdLst/>
            <a:ahLst/>
            <a:cxnLst/>
            <a:rect l="l" t="t" r="r" b="b"/>
            <a:pathLst>
              <a:path w="96519" h="512445">
                <a:moveTo>
                  <a:pt x="0" y="0"/>
                </a:moveTo>
                <a:lnTo>
                  <a:pt x="96016" y="512092"/>
                </a:lnTo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777058" y="2587304"/>
            <a:ext cx="567690" cy="8890"/>
          </a:xfrm>
          <a:custGeom>
            <a:avLst/>
            <a:gdLst/>
            <a:ahLst/>
            <a:cxnLst/>
            <a:rect l="l" t="t" r="r" b="b"/>
            <a:pathLst>
              <a:path w="567689" h="8889">
                <a:moveTo>
                  <a:pt x="0" y="8423"/>
                </a:moveTo>
                <a:lnTo>
                  <a:pt x="567680" y="0"/>
                </a:lnTo>
              </a:path>
            </a:pathLst>
          </a:custGeom>
          <a:ln w="40428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92360" y="2727121"/>
            <a:ext cx="244475" cy="512445"/>
          </a:xfrm>
          <a:custGeom>
            <a:avLst/>
            <a:gdLst/>
            <a:ahLst/>
            <a:cxnLst/>
            <a:rect l="l" t="t" r="r" b="b"/>
            <a:pathLst>
              <a:path w="244475" h="512444">
                <a:moveTo>
                  <a:pt x="0" y="0"/>
                </a:moveTo>
                <a:lnTo>
                  <a:pt x="244254" y="512092"/>
                </a:lnTo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718092" y="2685008"/>
            <a:ext cx="1034415" cy="605155"/>
          </a:xfrm>
          <a:custGeom>
            <a:avLst/>
            <a:gdLst/>
            <a:ahLst/>
            <a:cxnLst/>
            <a:rect l="l" t="t" r="r" b="b"/>
            <a:pathLst>
              <a:path w="1034414" h="605154">
                <a:moveTo>
                  <a:pt x="0" y="0"/>
                </a:moveTo>
                <a:lnTo>
                  <a:pt x="1034292" y="604741"/>
                </a:lnTo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933814" y="2594470"/>
            <a:ext cx="14605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Times New Roman"/>
                <a:cs typeface="Times New Roman"/>
              </a:rPr>
              <a:t>4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399728" y="2420543"/>
            <a:ext cx="370840" cy="327025"/>
          </a:xfrm>
          <a:custGeom>
            <a:avLst/>
            <a:gdLst/>
            <a:ahLst/>
            <a:cxnLst/>
            <a:rect l="l" t="t" r="r" b="b"/>
            <a:pathLst>
              <a:path w="370839" h="327025">
                <a:moveTo>
                  <a:pt x="0" y="163398"/>
                </a:moveTo>
                <a:lnTo>
                  <a:pt x="6618" y="119960"/>
                </a:lnTo>
                <a:lnTo>
                  <a:pt x="25298" y="80928"/>
                </a:lnTo>
                <a:lnTo>
                  <a:pt x="54272" y="47858"/>
                </a:lnTo>
                <a:lnTo>
                  <a:pt x="91773" y="22308"/>
                </a:lnTo>
                <a:lnTo>
                  <a:pt x="136037" y="5836"/>
                </a:lnTo>
                <a:lnTo>
                  <a:pt x="185296" y="0"/>
                </a:lnTo>
                <a:lnTo>
                  <a:pt x="234555" y="5836"/>
                </a:lnTo>
                <a:lnTo>
                  <a:pt x="278819" y="22308"/>
                </a:lnTo>
                <a:lnTo>
                  <a:pt x="316321" y="47858"/>
                </a:lnTo>
                <a:lnTo>
                  <a:pt x="345294" y="80928"/>
                </a:lnTo>
                <a:lnTo>
                  <a:pt x="363974" y="119960"/>
                </a:lnTo>
                <a:lnTo>
                  <a:pt x="370593" y="163398"/>
                </a:lnTo>
                <a:lnTo>
                  <a:pt x="363974" y="206835"/>
                </a:lnTo>
                <a:lnTo>
                  <a:pt x="345294" y="245867"/>
                </a:lnTo>
                <a:lnTo>
                  <a:pt x="316321" y="278937"/>
                </a:lnTo>
                <a:lnTo>
                  <a:pt x="278819" y="304487"/>
                </a:lnTo>
                <a:lnTo>
                  <a:pt x="234555" y="320959"/>
                </a:lnTo>
                <a:lnTo>
                  <a:pt x="185296" y="326795"/>
                </a:lnTo>
                <a:lnTo>
                  <a:pt x="136037" y="320959"/>
                </a:lnTo>
                <a:lnTo>
                  <a:pt x="91773" y="304487"/>
                </a:lnTo>
                <a:lnTo>
                  <a:pt x="54272" y="278937"/>
                </a:lnTo>
                <a:lnTo>
                  <a:pt x="25298" y="245867"/>
                </a:lnTo>
                <a:lnTo>
                  <a:pt x="6618" y="206835"/>
                </a:lnTo>
                <a:lnTo>
                  <a:pt x="0" y="163398"/>
                </a:lnTo>
                <a:close/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331260" y="2407069"/>
            <a:ext cx="368935" cy="327025"/>
          </a:xfrm>
          <a:custGeom>
            <a:avLst/>
            <a:gdLst/>
            <a:ahLst/>
            <a:cxnLst/>
            <a:rect l="l" t="t" r="r" b="b"/>
            <a:pathLst>
              <a:path w="368935" h="327025">
                <a:moveTo>
                  <a:pt x="0" y="163398"/>
                </a:moveTo>
                <a:lnTo>
                  <a:pt x="6588" y="119960"/>
                </a:lnTo>
                <a:lnTo>
                  <a:pt x="25183" y="80928"/>
                </a:lnTo>
                <a:lnTo>
                  <a:pt x="54025" y="47858"/>
                </a:lnTo>
                <a:lnTo>
                  <a:pt x="91356" y="22308"/>
                </a:lnTo>
                <a:lnTo>
                  <a:pt x="135418" y="5836"/>
                </a:lnTo>
                <a:lnTo>
                  <a:pt x="184454" y="0"/>
                </a:lnTo>
                <a:lnTo>
                  <a:pt x="233489" y="5836"/>
                </a:lnTo>
                <a:lnTo>
                  <a:pt x="277551" y="22308"/>
                </a:lnTo>
                <a:lnTo>
                  <a:pt x="314882" y="47858"/>
                </a:lnTo>
                <a:lnTo>
                  <a:pt x="343724" y="80928"/>
                </a:lnTo>
                <a:lnTo>
                  <a:pt x="362319" y="119960"/>
                </a:lnTo>
                <a:lnTo>
                  <a:pt x="368908" y="163398"/>
                </a:lnTo>
                <a:lnTo>
                  <a:pt x="362319" y="206835"/>
                </a:lnTo>
                <a:lnTo>
                  <a:pt x="343724" y="245867"/>
                </a:lnTo>
                <a:lnTo>
                  <a:pt x="314882" y="278937"/>
                </a:lnTo>
                <a:lnTo>
                  <a:pt x="277551" y="304487"/>
                </a:lnTo>
                <a:lnTo>
                  <a:pt x="233489" y="320959"/>
                </a:lnTo>
                <a:lnTo>
                  <a:pt x="184454" y="326795"/>
                </a:lnTo>
                <a:lnTo>
                  <a:pt x="135418" y="320959"/>
                </a:lnTo>
                <a:lnTo>
                  <a:pt x="91356" y="304487"/>
                </a:lnTo>
                <a:lnTo>
                  <a:pt x="54025" y="278937"/>
                </a:lnTo>
                <a:lnTo>
                  <a:pt x="25183" y="245867"/>
                </a:lnTo>
                <a:lnTo>
                  <a:pt x="6588" y="206835"/>
                </a:lnTo>
                <a:lnTo>
                  <a:pt x="0" y="163398"/>
                </a:lnTo>
                <a:close/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866339" y="2688380"/>
            <a:ext cx="546100" cy="576580"/>
          </a:xfrm>
          <a:custGeom>
            <a:avLst/>
            <a:gdLst/>
            <a:ahLst/>
            <a:cxnLst/>
            <a:rect l="l" t="t" r="r" b="b"/>
            <a:pathLst>
              <a:path w="546100" h="576579">
                <a:moveTo>
                  <a:pt x="0" y="576104"/>
                </a:moveTo>
                <a:lnTo>
                  <a:pt x="545782" y="0"/>
                </a:lnTo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089772" y="2701849"/>
            <a:ext cx="393065" cy="1054735"/>
          </a:xfrm>
          <a:custGeom>
            <a:avLst/>
            <a:gdLst/>
            <a:ahLst/>
            <a:cxnLst/>
            <a:rect l="l" t="t" r="r" b="b"/>
            <a:pathLst>
              <a:path w="393064" h="1054735">
                <a:moveTo>
                  <a:pt x="0" y="1054506"/>
                </a:moveTo>
                <a:lnTo>
                  <a:pt x="392491" y="0"/>
                </a:lnTo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380018" y="1720160"/>
            <a:ext cx="1324610" cy="8794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2500" spc="10" i="1">
                <a:solidFill>
                  <a:srgbClr val="DD8047"/>
                </a:solidFill>
                <a:latin typeface="Times New Roman"/>
                <a:cs typeface="Times New Roman"/>
              </a:rPr>
              <a:t>S </a:t>
            </a:r>
            <a:r>
              <a:rPr dirty="0" sz="2500" spc="10">
                <a:solidFill>
                  <a:srgbClr val="DD8047"/>
                </a:solidFill>
                <a:latin typeface="Times New Roman"/>
                <a:cs typeface="Times New Roman"/>
              </a:rPr>
              <a:t>= </a:t>
            </a:r>
            <a:r>
              <a:rPr dirty="0" sz="2500" spc="5">
                <a:solidFill>
                  <a:srgbClr val="DD8047"/>
                </a:solidFill>
                <a:latin typeface="Times New Roman"/>
                <a:cs typeface="Times New Roman"/>
              </a:rPr>
              <a:t>{1,</a:t>
            </a:r>
            <a:r>
              <a:rPr dirty="0" sz="2500" spc="-65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dirty="0" sz="2500" spc="10">
                <a:solidFill>
                  <a:srgbClr val="DD8047"/>
                </a:solidFill>
                <a:latin typeface="Times New Roman"/>
                <a:cs typeface="Times New Roman"/>
              </a:rPr>
              <a:t>2}</a:t>
            </a:r>
            <a:endParaRPr sz="2500">
              <a:latin typeface="Times New Roman"/>
              <a:cs typeface="Times New Roman"/>
            </a:endParaRPr>
          </a:p>
          <a:p>
            <a:pPr algn="ctr" marR="48895">
              <a:lnSpc>
                <a:spcPct val="100000"/>
              </a:lnSpc>
              <a:spcBef>
                <a:spcPts val="1410"/>
              </a:spcBef>
            </a:pPr>
            <a:r>
              <a:rPr dirty="0" sz="190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71786" y="2355223"/>
            <a:ext cx="236854" cy="6623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62865">
              <a:lnSpc>
                <a:spcPts val="2850"/>
              </a:lnSpc>
              <a:spcBef>
                <a:spcPts val="130"/>
              </a:spcBef>
            </a:pPr>
            <a:r>
              <a:rPr dirty="0" sz="2500" spc="10">
                <a:latin typeface="Times New Roman"/>
                <a:cs typeface="Times New Roman"/>
              </a:rPr>
              <a:t>2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ts val="2130"/>
              </a:lnSpc>
            </a:pPr>
            <a:r>
              <a:rPr dirty="0" sz="190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46985" y="2368698"/>
            <a:ext cx="267970" cy="9721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7150">
              <a:lnSpc>
                <a:spcPct val="100000"/>
              </a:lnSpc>
              <a:spcBef>
                <a:spcPts val="130"/>
              </a:spcBef>
            </a:pPr>
            <a:r>
              <a:rPr dirty="0" sz="2500" spc="1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40"/>
              </a:spcBef>
            </a:pPr>
            <a:r>
              <a:rPr dirty="0" sz="1900">
                <a:latin typeface="Times New Roman"/>
                <a:cs typeface="Times New Roman"/>
              </a:rPr>
              <a:t>2*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94928" y="2993707"/>
            <a:ext cx="14605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Times New Roman"/>
                <a:cs typeface="Times New Roman"/>
              </a:rPr>
              <a:t>6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84498" y="2843784"/>
            <a:ext cx="14605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Times New Roman"/>
                <a:cs typeface="Times New Roman"/>
              </a:rPr>
              <a:t>3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133574" y="2297569"/>
            <a:ext cx="1769110" cy="596900"/>
          </a:xfrm>
          <a:custGeom>
            <a:avLst/>
            <a:gdLst/>
            <a:ahLst/>
            <a:cxnLst/>
            <a:rect l="l" t="t" r="r" b="b"/>
            <a:pathLst>
              <a:path w="1769110" h="596900">
                <a:moveTo>
                  <a:pt x="0" y="298158"/>
                </a:moveTo>
                <a:lnTo>
                  <a:pt x="10511" y="252047"/>
                </a:lnTo>
                <a:lnTo>
                  <a:pt x="40999" y="208162"/>
                </a:lnTo>
                <a:lnTo>
                  <a:pt x="89888" y="167035"/>
                </a:lnTo>
                <a:lnTo>
                  <a:pt x="155607" y="129196"/>
                </a:lnTo>
                <a:lnTo>
                  <a:pt x="194286" y="111675"/>
                </a:lnTo>
                <a:lnTo>
                  <a:pt x="236582" y="95175"/>
                </a:lnTo>
                <a:lnTo>
                  <a:pt x="282300" y="79761"/>
                </a:lnTo>
                <a:lnTo>
                  <a:pt x="331241" y="65502"/>
                </a:lnTo>
                <a:lnTo>
                  <a:pt x="383211" y="52461"/>
                </a:lnTo>
                <a:lnTo>
                  <a:pt x="438011" y="40707"/>
                </a:lnTo>
                <a:lnTo>
                  <a:pt x="495446" y="30305"/>
                </a:lnTo>
                <a:lnTo>
                  <a:pt x="555319" y="21321"/>
                </a:lnTo>
                <a:lnTo>
                  <a:pt x="617433" y="13822"/>
                </a:lnTo>
                <a:lnTo>
                  <a:pt x="681592" y="7874"/>
                </a:lnTo>
                <a:lnTo>
                  <a:pt x="747598" y="3543"/>
                </a:lnTo>
                <a:lnTo>
                  <a:pt x="815256" y="897"/>
                </a:lnTo>
                <a:lnTo>
                  <a:pt x="884369" y="0"/>
                </a:lnTo>
                <a:lnTo>
                  <a:pt x="953482" y="897"/>
                </a:lnTo>
                <a:lnTo>
                  <a:pt x="1021140" y="3543"/>
                </a:lnTo>
                <a:lnTo>
                  <a:pt x="1087147" y="7874"/>
                </a:lnTo>
                <a:lnTo>
                  <a:pt x="1151306" y="13822"/>
                </a:lnTo>
                <a:lnTo>
                  <a:pt x="1213420" y="21321"/>
                </a:lnTo>
                <a:lnTo>
                  <a:pt x="1273293" y="30305"/>
                </a:lnTo>
                <a:lnTo>
                  <a:pt x="1330728" y="40707"/>
                </a:lnTo>
                <a:lnTo>
                  <a:pt x="1385529" y="52461"/>
                </a:lnTo>
                <a:lnTo>
                  <a:pt x="1437499" y="65502"/>
                </a:lnTo>
                <a:lnTo>
                  <a:pt x="1486441" y="79761"/>
                </a:lnTo>
                <a:lnTo>
                  <a:pt x="1532159" y="95175"/>
                </a:lnTo>
                <a:lnTo>
                  <a:pt x="1574456" y="111675"/>
                </a:lnTo>
                <a:lnTo>
                  <a:pt x="1613136" y="129196"/>
                </a:lnTo>
                <a:lnTo>
                  <a:pt x="1648001" y="147672"/>
                </a:lnTo>
                <a:lnTo>
                  <a:pt x="1705502" y="187221"/>
                </a:lnTo>
                <a:lnTo>
                  <a:pt x="1745388" y="229793"/>
                </a:lnTo>
                <a:lnTo>
                  <a:pt x="1766084" y="274857"/>
                </a:lnTo>
                <a:lnTo>
                  <a:pt x="1768745" y="298158"/>
                </a:lnTo>
                <a:lnTo>
                  <a:pt x="1766084" y="321459"/>
                </a:lnTo>
                <a:lnTo>
                  <a:pt x="1745388" y="366524"/>
                </a:lnTo>
                <a:lnTo>
                  <a:pt x="1705502" y="409096"/>
                </a:lnTo>
                <a:lnTo>
                  <a:pt x="1648001" y="448645"/>
                </a:lnTo>
                <a:lnTo>
                  <a:pt x="1613136" y="467121"/>
                </a:lnTo>
                <a:lnTo>
                  <a:pt x="1574456" y="484642"/>
                </a:lnTo>
                <a:lnTo>
                  <a:pt x="1532159" y="501142"/>
                </a:lnTo>
                <a:lnTo>
                  <a:pt x="1486441" y="516556"/>
                </a:lnTo>
                <a:lnTo>
                  <a:pt x="1437499" y="530816"/>
                </a:lnTo>
                <a:lnTo>
                  <a:pt x="1385529" y="543856"/>
                </a:lnTo>
                <a:lnTo>
                  <a:pt x="1330728" y="555610"/>
                </a:lnTo>
                <a:lnTo>
                  <a:pt x="1273293" y="566013"/>
                </a:lnTo>
                <a:lnTo>
                  <a:pt x="1213420" y="574996"/>
                </a:lnTo>
                <a:lnTo>
                  <a:pt x="1151306" y="582495"/>
                </a:lnTo>
                <a:lnTo>
                  <a:pt x="1087147" y="588443"/>
                </a:lnTo>
                <a:lnTo>
                  <a:pt x="1021140" y="592774"/>
                </a:lnTo>
                <a:lnTo>
                  <a:pt x="953482" y="595421"/>
                </a:lnTo>
                <a:lnTo>
                  <a:pt x="884369" y="596318"/>
                </a:lnTo>
                <a:lnTo>
                  <a:pt x="815256" y="595421"/>
                </a:lnTo>
                <a:lnTo>
                  <a:pt x="747598" y="592774"/>
                </a:lnTo>
                <a:lnTo>
                  <a:pt x="681592" y="588443"/>
                </a:lnTo>
                <a:lnTo>
                  <a:pt x="617433" y="582495"/>
                </a:lnTo>
                <a:lnTo>
                  <a:pt x="555319" y="574996"/>
                </a:lnTo>
                <a:lnTo>
                  <a:pt x="495446" y="566013"/>
                </a:lnTo>
                <a:lnTo>
                  <a:pt x="438011" y="555610"/>
                </a:lnTo>
                <a:lnTo>
                  <a:pt x="383211" y="543856"/>
                </a:lnTo>
                <a:lnTo>
                  <a:pt x="331241" y="530816"/>
                </a:lnTo>
                <a:lnTo>
                  <a:pt x="282300" y="516556"/>
                </a:lnTo>
                <a:lnTo>
                  <a:pt x="236582" y="501142"/>
                </a:lnTo>
                <a:lnTo>
                  <a:pt x="194286" y="484642"/>
                </a:lnTo>
                <a:lnTo>
                  <a:pt x="155607" y="467121"/>
                </a:lnTo>
                <a:lnTo>
                  <a:pt x="120742" y="448645"/>
                </a:lnTo>
                <a:lnTo>
                  <a:pt x="63241" y="409096"/>
                </a:lnTo>
                <a:lnTo>
                  <a:pt x="23356" y="366524"/>
                </a:lnTo>
                <a:lnTo>
                  <a:pt x="2660" y="321459"/>
                </a:lnTo>
                <a:lnTo>
                  <a:pt x="0" y="298158"/>
                </a:lnTo>
                <a:close/>
              </a:path>
            </a:pathLst>
          </a:custGeom>
          <a:ln w="33690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440256" y="2334167"/>
            <a:ext cx="20447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0" i="1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02953" y="2617161"/>
            <a:ext cx="20447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0" i="1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370724" y="2688374"/>
            <a:ext cx="96520" cy="512445"/>
          </a:xfrm>
          <a:custGeom>
            <a:avLst/>
            <a:gdLst/>
            <a:ahLst/>
            <a:cxnLst/>
            <a:rect l="l" t="t" r="r" b="b"/>
            <a:pathLst>
              <a:path w="96520" h="512444">
                <a:moveTo>
                  <a:pt x="0" y="0"/>
                </a:moveTo>
                <a:lnTo>
                  <a:pt x="96017" y="512092"/>
                </a:lnTo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995083" y="3485148"/>
            <a:ext cx="406400" cy="313690"/>
          </a:xfrm>
          <a:custGeom>
            <a:avLst/>
            <a:gdLst/>
            <a:ahLst/>
            <a:cxnLst/>
            <a:rect l="l" t="t" r="r" b="b"/>
            <a:pathLst>
              <a:path w="406400" h="313689">
                <a:moveTo>
                  <a:pt x="0" y="313319"/>
                </a:moveTo>
                <a:lnTo>
                  <a:pt x="405968" y="0"/>
                </a:lnTo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320785" y="2683332"/>
            <a:ext cx="244475" cy="512445"/>
          </a:xfrm>
          <a:custGeom>
            <a:avLst/>
            <a:gdLst/>
            <a:ahLst/>
            <a:cxnLst/>
            <a:rect l="l" t="t" r="r" b="b"/>
            <a:pathLst>
              <a:path w="244475" h="512444">
                <a:moveTo>
                  <a:pt x="0" y="0"/>
                </a:moveTo>
                <a:lnTo>
                  <a:pt x="244255" y="512092"/>
                </a:lnTo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508849" y="2546880"/>
            <a:ext cx="567690" cy="8890"/>
          </a:xfrm>
          <a:custGeom>
            <a:avLst/>
            <a:gdLst/>
            <a:ahLst/>
            <a:cxnLst/>
            <a:rect l="l" t="t" r="r" b="b"/>
            <a:pathLst>
              <a:path w="567690" h="8889">
                <a:moveTo>
                  <a:pt x="0" y="8423"/>
                </a:moveTo>
                <a:lnTo>
                  <a:pt x="567682" y="0"/>
                </a:lnTo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148372" y="2366632"/>
            <a:ext cx="370840" cy="327025"/>
          </a:xfrm>
          <a:custGeom>
            <a:avLst/>
            <a:gdLst/>
            <a:ahLst/>
            <a:cxnLst/>
            <a:rect l="l" t="t" r="r" b="b"/>
            <a:pathLst>
              <a:path w="370840" h="327025">
                <a:moveTo>
                  <a:pt x="0" y="163398"/>
                </a:moveTo>
                <a:lnTo>
                  <a:pt x="6618" y="119960"/>
                </a:lnTo>
                <a:lnTo>
                  <a:pt x="25298" y="80928"/>
                </a:lnTo>
                <a:lnTo>
                  <a:pt x="54272" y="47858"/>
                </a:lnTo>
                <a:lnTo>
                  <a:pt x="91773" y="22308"/>
                </a:lnTo>
                <a:lnTo>
                  <a:pt x="136037" y="5836"/>
                </a:lnTo>
                <a:lnTo>
                  <a:pt x="185296" y="0"/>
                </a:lnTo>
                <a:lnTo>
                  <a:pt x="234555" y="5836"/>
                </a:lnTo>
                <a:lnTo>
                  <a:pt x="278819" y="22308"/>
                </a:lnTo>
                <a:lnTo>
                  <a:pt x="316321" y="47858"/>
                </a:lnTo>
                <a:lnTo>
                  <a:pt x="345294" y="80928"/>
                </a:lnTo>
                <a:lnTo>
                  <a:pt x="363974" y="119960"/>
                </a:lnTo>
                <a:lnTo>
                  <a:pt x="370593" y="163398"/>
                </a:lnTo>
                <a:lnTo>
                  <a:pt x="363974" y="206835"/>
                </a:lnTo>
                <a:lnTo>
                  <a:pt x="345294" y="245867"/>
                </a:lnTo>
                <a:lnTo>
                  <a:pt x="316321" y="278937"/>
                </a:lnTo>
                <a:lnTo>
                  <a:pt x="278819" y="304487"/>
                </a:lnTo>
                <a:lnTo>
                  <a:pt x="234555" y="320959"/>
                </a:lnTo>
                <a:lnTo>
                  <a:pt x="185296" y="326795"/>
                </a:lnTo>
                <a:lnTo>
                  <a:pt x="136037" y="320959"/>
                </a:lnTo>
                <a:lnTo>
                  <a:pt x="91773" y="304487"/>
                </a:lnTo>
                <a:lnTo>
                  <a:pt x="54272" y="278937"/>
                </a:lnTo>
                <a:lnTo>
                  <a:pt x="25298" y="245867"/>
                </a:lnTo>
                <a:lnTo>
                  <a:pt x="6618" y="206835"/>
                </a:lnTo>
                <a:lnTo>
                  <a:pt x="0" y="163398"/>
                </a:lnTo>
                <a:close/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340396" y="3192043"/>
            <a:ext cx="370840" cy="328930"/>
          </a:xfrm>
          <a:custGeom>
            <a:avLst/>
            <a:gdLst/>
            <a:ahLst/>
            <a:cxnLst/>
            <a:rect l="l" t="t" r="r" b="b"/>
            <a:pathLst>
              <a:path w="370840" h="328929">
                <a:moveTo>
                  <a:pt x="0" y="164239"/>
                </a:moveTo>
                <a:lnTo>
                  <a:pt x="6618" y="120578"/>
                </a:lnTo>
                <a:lnTo>
                  <a:pt x="25298" y="81344"/>
                </a:lnTo>
                <a:lnTo>
                  <a:pt x="54272" y="48104"/>
                </a:lnTo>
                <a:lnTo>
                  <a:pt x="91773" y="22423"/>
                </a:lnTo>
                <a:lnTo>
                  <a:pt x="136037" y="5866"/>
                </a:lnTo>
                <a:lnTo>
                  <a:pt x="185296" y="0"/>
                </a:lnTo>
                <a:lnTo>
                  <a:pt x="234555" y="5866"/>
                </a:lnTo>
                <a:lnTo>
                  <a:pt x="278819" y="22423"/>
                </a:lnTo>
                <a:lnTo>
                  <a:pt x="316321" y="48104"/>
                </a:lnTo>
                <a:lnTo>
                  <a:pt x="345294" y="81344"/>
                </a:lnTo>
                <a:lnTo>
                  <a:pt x="363974" y="120578"/>
                </a:lnTo>
                <a:lnTo>
                  <a:pt x="370593" y="164239"/>
                </a:lnTo>
                <a:lnTo>
                  <a:pt x="363974" y="207901"/>
                </a:lnTo>
                <a:lnTo>
                  <a:pt x="345294" y="247135"/>
                </a:lnTo>
                <a:lnTo>
                  <a:pt x="316321" y="280375"/>
                </a:lnTo>
                <a:lnTo>
                  <a:pt x="278819" y="306057"/>
                </a:lnTo>
                <a:lnTo>
                  <a:pt x="234555" y="322614"/>
                </a:lnTo>
                <a:lnTo>
                  <a:pt x="185296" y="328480"/>
                </a:lnTo>
                <a:lnTo>
                  <a:pt x="136037" y="322614"/>
                </a:lnTo>
                <a:lnTo>
                  <a:pt x="91773" y="306057"/>
                </a:lnTo>
                <a:lnTo>
                  <a:pt x="54272" y="280375"/>
                </a:lnTo>
                <a:lnTo>
                  <a:pt x="25298" y="247135"/>
                </a:lnTo>
                <a:lnTo>
                  <a:pt x="6618" y="207901"/>
                </a:lnTo>
                <a:lnTo>
                  <a:pt x="0" y="164239"/>
                </a:lnTo>
                <a:close/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079905" y="2353157"/>
            <a:ext cx="368935" cy="327025"/>
          </a:xfrm>
          <a:custGeom>
            <a:avLst/>
            <a:gdLst/>
            <a:ahLst/>
            <a:cxnLst/>
            <a:rect l="l" t="t" r="r" b="b"/>
            <a:pathLst>
              <a:path w="368934" h="327025">
                <a:moveTo>
                  <a:pt x="0" y="163398"/>
                </a:moveTo>
                <a:lnTo>
                  <a:pt x="6588" y="119960"/>
                </a:lnTo>
                <a:lnTo>
                  <a:pt x="25183" y="80928"/>
                </a:lnTo>
                <a:lnTo>
                  <a:pt x="54025" y="47858"/>
                </a:lnTo>
                <a:lnTo>
                  <a:pt x="91356" y="22308"/>
                </a:lnTo>
                <a:lnTo>
                  <a:pt x="135419" y="5836"/>
                </a:lnTo>
                <a:lnTo>
                  <a:pt x="184455" y="0"/>
                </a:lnTo>
                <a:lnTo>
                  <a:pt x="233490" y="5836"/>
                </a:lnTo>
                <a:lnTo>
                  <a:pt x="277552" y="22308"/>
                </a:lnTo>
                <a:lnTo>
                  <a:pt x="314883" y="47858"/>
                </a:lnTo>
                <a:lnTo>
                  <a:pt x="343725" y="80928"/>
                </a:lnTo>
                <a:lnTo>
                  <a:pt x="362320" y="119960"/>
                </a:lnTo>
                <a:lnTo>
                  <a:pt x="368909" y="163398"/>
                </a:lnTo>
                <a:lnTo>
                  <a:pt x="362320" y="206835"/>
                </a:lnTo>
                <a:lnTo>
                  <a:pt x="343725" y="245867"/>
                </a:lnTo>
                <a:lnTo>
                  <a:pt x="314883" y="278937"/>
                </a:lnTo>
                <a:lnTo>
                  <a:pt x="277552" y="304487"/>
                </a:lnTo>
                <a:lnTo>
                  <a:pt x="233490" y="320959"/>
                </a:lnTo>
                <a:lnTo>
                  <a:pt x="184455" y="326795"/>
                </a:lnTo>
                <a:lnTo>
                  <a:pt x="135419" y="320959"/>
                </a:lnTo>
                <a:lnTo>
                  <a:pt x="91356" y="304487"/>
                </a:lnTo>
                <a:lnTo>
                  <a:pt x="54025" y="278937"/>
                </a:lnTo>
                <a:lnTo>
                  <a:pt x="25183" y="245867"/>
                </a:lnTo>
                <a:lnTo>
                  <a:pt x="6588" y="206835"/>
                </a:lnTo>
                <a:lnTo>
                  <a:pt x="0" y="163398"/>
                </a:lnTo>
                <a:close/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8170850" y="2301312"/>
            <a:ext cx="18669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0">
                <a:latin typeface="Times New Roman"/>
                <a:cs typeface="Times New Roman"/>
              </a:rPr>
              <a:t>2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466736" y="2651315"/>
            <a:ext cx="1034415" cy="605155"/>
          </a:xfrm>
          <a:custGeom>
            <a:avLst/>
            <a:gdLst/>
            <a:ahLst/>
            <a:cxnLst/>
            <a:rect l="l" t="t" r="r" b="b"/>
            <a:pathLst>
              <a:path w="1034415" h="605154">
                <a:moveTo>
                  <a:pt x="0" y="0"/>
                </a:moveTo>
                <a:lnTo>
                  <a:pt x="1034292" y="604741"/>
                </a:lnTo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838416" y="2664790"/>
            <a:ext cx="393065" cy="1054735"/>
          </a:xfrm>
          <a:custGeom>
            <a:avLst/>
            <a:gdLst/>
            <a:ahLst/>
            <a:cxnLst/>
            <a:rect l="l" t="t" r="r" b="b"/>
            <a:pathLst>
              <a:path w="393065" h="1054735">
                <a:moveTo>
                  <a:pt x="0" y="1054506"/>
                </a:moveTo>
                <a:lnTo>
                  <a:pt x="392492" y="0"/>
                </a:lnTo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7266381" y="2826943"/>
            <a:ext cx="14605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843572" y="2956649"/>
            <a:ext cx="14605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Times New Roman"/>
                <a:cs typeface="Times New Roman"/>
              </a:rPr>
              <a:t>6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672349" y="2237359"/>
            <a:ext cx="232410" cy="608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8425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900">
                <a:latin typeface="Times New Roman"/>
                <a:cs typeface="Times New Roman"/>
              </a:rPr>
              <a:t>4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077723" y="3141048"/>
            <a:ext cx="54102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67030" algn="l"/>
              </a:tabLst>
            </a:pPr>
            <a:r>
              <a:rPr dirty="0" baseline="1461" sz="2850">
                <a:latin typeface="Times New Roman"/>
                <a:cs typeface="Times New Roman"/>
              </a:rPr>
              <a:t>4	</a:t>
            </a:r>
            <a:r>
              <a:rPr dirty="0" sz="2500" spc="10">
                <a:latin typeface="Times New Roman"/>
                <a:cs typeface="Times New Roman"/>
              </a:rPr>
              <a:t>5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842267" y="1978438"/>
            <a:ext cx="1754505" cy="1733550"/>
          </a:xfrm>
          <a:custGeom>
            <a:avLst/>
            <a:gdLst/>
            <a:ahLst/>
            <a:cxnLst/>
            <a:rect l="l" t="t" r="r" b="b"/>
            <a:pathLst>
              <a:path w="1754504" h="1733550">
                <a:moveTo>
                  <a:pt x="153993" y="1563013"/>
                </a:moveTo>
                <a:lnTo>
                  <a:pt x="127816" y="1533689"/>
                </a:lnTo>
                <a:lnTo>
                  <a:pt x="104126" y="1502738"/>
                </a:lnTo>
                <a:lnTo>
                  <a:pt x="82906" y="1470253"/>
                </a:lnTo>
                <a:lnTo>
                  <a:pt x="64139" y="1436326"/>
                </a:lnTo>
                <a:lnTo>
                  <a:pt x="47808" y="1401049"/>
                </a:lnTo>
                <a:lnTo>
                  <a:pt x="33895" y="1364515"/>
                </a:lnTo>
                <a:lnTo>
                  <a:pt x="22383" y="1326817"/>
                </a:lnTo>
                <a:lnTo>
                  <a:pt x="13255" y="1288047"/>
                </a:lnTo>
                <a:lnTo>
                  <a:pt x="6493" y="1248297"/>
                </a:lnTo>
                <a:lnTo>
                  <a:pt x="2080" y="1207660"/>
                </a:lnTo>
                <a:lnTo>
                  <a:pt x="0" y="1166228"/>
                </a:lnTo>
                <a:lnTo>
                  <a:pt x="233" y="1124093"/>
                </a:lnTo>
                <a:lnTo>
                  <a:pt x="2765" y="1081349"/>
                </a:lnTo>
                <a:lnTo>
                  <a:pt x="7576" y="1038086"/>
                </a:lnTo>
                <a:lnTo>
                  <a:pt x="14650" y="994399"/>
                </a:lnTo>
                <a:lnTo>
                  <a:pt x="23970" y="950379"/>
                </a:lnTo>
                <a:lnTo>
                  <a:pt x="35518" y="906119"/>
                </a:lnTo>
                <a:lnTo>
                  <a:pt x="49276" y="861710"/>
                </a:lnTo>
                <a:lnTo>
                  <a:pt x="65229" y="817247"/>
                </a:lnTo>
                <a:lnTo>
                  <a:pt x="83358" y="772820"/>
                </a:lnTo>
                <a:lnTo>
                  <a:pt x="103646" y="728523"/>
                </a:lnTo>
                <a:lnTo>
                  <a:pt x="126076" y="684447"/>
                </a:lnTo>
                <a:lnTo>
                  <a:pt x="150631" y="640686"/>
                </a:lnTo>
                <a:lnTo>
                  <a:pt x="177293" y="597331"/>
                </a:lnTo>
                <a:lnTo>
                  <a:pt x="206045" y="554476"/>
                </a:lnTo>
                <a:lnTo>
                  <a:pt x="236869" y="512212"/>
                </a:lnTo>
                <a:lnTo>
                  <a:pt x="269750" y="470632"/>
                </a:lnTo>
                <a:lnTo>
                  <a:pt x="304668" y="429829"/>
                </a:lnTo>
                <a:lnTo>
                  <a:pt x="341607" y="389894"/>
                </a:lnTo>
                <a:lnTo>
                  <a:pt x="380550" y="350921"/>
                </a:lnTo>
                <a:lnTo>
                  <a:pt x="420963" y="313474"/>
                </a:lnTo>
                <a:lnTo>
                  <a:pt x="462260" y="278065"/>
                </a:lnTo>
                <a:lnTo>
                  <a:pt x="504350" y="244709"/>
                </a:lnTo>
                <a:lnTo>
                  <a:pt x="547139" y="213418"/>
                </a:lnTo>
                <a:lnTo>
                  <a:pt x="590533" y="184208"/>
                </a:lnTo>
                <a:lnTo>
                  <a:pt x="634441" y="157091"/>
                </a:lnTo>
                <a:lnTo>
                  <a:pt x="678769" y="132081"/>
                </a:lnTo>
                <a:lnTo>
                  <a:pt x="723424" y="109192"/>
                </a:lnTo>
                <a:lnTo>
                  <a:pt x="768314" y="88439"/>
                </a:lnTo>
                <a:lnTo>
                  <a:pt x="813344" y="69833"/>
                </a:lnTo>
                <a:lnTo>
                  <a:pt x="858422" y="53391"/>
                </a:lnTo>
                <a:lnTo>
                  <a:pt x="903455" y="39124"/>
                </a:lnTo>
                <a:lnTo>
                  <a:pt x="948350" y="27048"/>
                </a:lnTo>
                <a:lnTo>
                  <a:pt x="993014" y="17176"/>
                </a:lnTo>
                <a:lnTo>
                  <a:pt x="1037354" y="9521"/>
                </a:lnTo>
                <a:lnTo>
                  <a:pt x="1081277" y="4097"/>
                </a:lnTo>
                <a:lnTo>
                  <a:pt x="1124690" y="919"/>
                </a:lnTo>
                <a:lnTo>
                  <a:pt x="1167499" y="0"/>
                </a:lnTo>
                <a:lnTo>
                  <a:pt x="1209613" y="1353"/>
                </a:lnTo>
                <a:lnTo>
                  <a:pt x="1250937" y="4993"/>
                </a:lnTo>
                <a:lnTo>
                  <a:pt x="1291380" y="10933"/>
                </a:lnTo>
                <a:lnTo>
                  <a:pt x="1330847" y="19187"/>
                </a:lnTo>
                <a:lnTo>
                  <a:pt x="1369246" y="29769"/>
                </a:lnTo>
                <a:lnTo>
                  <a:pt x="1406484" y="42693"/>
                </a:lnTo>
                <a:lnTo>
                  <a:pt x="1442467" y="57972"/>
                </a:lnTo>
                <a:lnTo>
                  <a:pt x="1477103" y="75621"/>
                </a:lnTo>
                <a:lnTo>
                  <a:pt x="1510300" y="95652"/>
                </a:lnTo>
                <a:lnTo>
                  <a:pt x="1541962" y="118081"/>
                </a:lnTo>
                <a:lnTo>
                  <a:pt x="1571999" y="142920"/>
                </a:lnTo>
                <a:lnTo>
                  <a:pt x="1600316" y="170183"/>
                </a:lnTo>
                <a:lnTo>
                  <a:pt x="1626494" y="199507"/>
                </a:lnTo>
                <a:lnTo>
                  <a:pt x="1650184" y="230459"/>
                </a:lnTo>
                <a:lnTo>
                  <a:pt x="1671404" y="262944"/>
                </a:lnTo>
                <a:lnTo>
                  <a:pt x="1690171" y="296872"/>
                </a:lnTo>
                <a:lnTo>
                  <a:pt x="1706502" y="332148"/>
                </a:lnTo>
                <a:lnTo>
                  <a:pt x="1720416" y="368682"/>
                </a:lnTo>
                <a:lnTo>
                  <a:pt x="1731928" y="406381"/>
                </a:lnTo>
                <a:lnTo>
                  <a:pt x="1741056" y="445151"/>
                </a:lnTo>
                <a:lnTo>
                  <a:pt x="1747818" y="484902"/>
                </a:lnTo>
                <a:lnTo>
                  <a:pt x="1752231" y="525539"/>
                </a:lnTo>
                <a:lnTo>
                  <a:pt x="1754312" y="566972"/>
                </a:lnTo>
                <a:lnTo>
                  <a:pt x="1754078" y="609106"/>
                </a:lnTo>
                <a:lnTo>
                  <a:pt x="1751547" y="651851"/>
                </a:lnTo>
                <a:lnTo>
                  <a:pt x="1746736" y="695114"/>
                </a:lnTo>
                <a:lnTo>
                  <a:pt x="1739661" y="738801"/>
                </a:lnTo>
                <a:lnTo>
                  <a:pt x="1730342" y="782822"/>
                </a:lnTo>
                <a:lnTo>
                  <a:pt x="1718794" y="827082"/>
                </a:lnTo>
                <a:lnTo>
                  <a:pt x="1705035" y="871491"/>
                </a:lnTo>
                <a:lnTo>
                  <a:pt x="1689083" y="915954"/>
                </a:lnTo>
                <a:lnTo>
                  <a:pt x="1670954" y="960381"/>
                </a:lnTo>
                <a:lnTo>
                  <a:pt x="1650666" y="1004679"/>
                </a:lnTo>
                <a:lnTo>
                  <a:pt x="1628236" y="1048754"/>
                </a:lnTo>
                <a:lnTo>
                  <a:pt x="1603682" y="1092515"/>
                </a:lnTo>
                <a:lnTo>
                  <a:pt x="1577020" y="1135870"/>
                </a:lnTo>
                <a:lnTo>
                  <a:pt x="1548268" y="1178725"/>
                </a:lnTo>
                <a:lnTo>
                  <a:pt x="1517443" y="1220989"/>
                </a:lnTo>
                <a:lnTo>
                  <a:pt x="1484563" y="1262569"/>
                </a:lnTo>
                <a:lnTo>
                  <a:pt x="1449645" y="1303372"/>
                </a:lnTo>
                <a:lnTo>
                  <a:pt x="1412706" y="1343306"/>
                </a:lnTo>
                <a:lnTo>
                  <a:pt x="1373763" y="1382279"/>
                </a:lnTo>
                <a:lnTo>
                  <a:pt x="1333351" y="1419727"/>
                </a:lnTo>
                <a:lnTo>
                  <a:pt x="1292053" y="1455136"/>
                </a:lnTo>
                <a:lnTo>
                  <a:pt x="1249963" y="1488492"/>
                </a:lnTo>
                <a:lnTo>
                  <a:pt x="1207174" y="1519783"/>
                </a:lnTo>
                <a:lnTo>
                  <a:pt x="1163779" y="1548993"/>
                </a:lnTo>
                <a:lnTo>
                  <a:pt x="1119871" y="1576111"/>
                </a:lnTo>
                <a:lnTo>
                  <a:pt x="1075543" y="1601120"/>
                </a:lnTo>
                <a:lnTo>
                  <a:pt x="1030888" y="1624009"/>
                </a:lnTo>
                <a:lnTo>
                  <a:pt x="985999" y="1644763"/>
                </a:lnTo>
                <a:lnTo>
                  <a:pt x="940968" y="1663368"/>
                </a:lnTo>
                <a:lnTo>
                  <a:pt x="895890" y="1679810"/>
                </a:lnTo>
                <a:lnTo>
                  <a:pt x="850857" y="1694077"/>
                </a:lnTo>
                <a:lnTo>
                  <a:pt x="805962" y="1706153"/>
                </a:lnTo>
                <a:lnTo>
                  <a:pt x="761298" y="1716025"/>
                </a:lnTo>
                <a:lnTo>
                  <a:pt x="716958" y="1723680"/>
                </a:lnTo>
                <a:lnTo>
                  <a:pt x="673035" y="1729103"/>
                </a:lnTo>
                <a:lnTo>
                  <a:pt x="629622" y="1732281"/>
                </a:lnTo>
                <a:lnTo>
                  <a:pt x="586812" y="1733200"/>
                </a:lnTo>
                <a:lnTo>
                  <a:pt x="544698" y="1731846"/>
                </a:lnTo>
                <a:lnTo>
                  <a:pt x="503374" y="1728206"/>
                </a:lnTo>
                <a:lnTo>
                  <a:pt x="462931" y="1722266"/>
                </a:lnTo>
                <a:lnTo>
                  <a:pt x="423464" y="1714011"/>
                </a:lnTo>
                <a:lnTo>
                  <a:pt x="385065" y="1703429"/>
                </a:lnTo>
                <a:lnTo>
                  <a:pt x="347827" y="1690505"/>
                </a:lnTo>
                <a:lnTo>
                  <a:pt x="311843" y="1675225"/>
                </a:lnTo>
                <a:lnTo>
                  <a:pt x="277207" y="1657576"/>
                </a:lnTo>
                <a:lnTo>
                  <a:pt x="244011" y="1637544"/>
                </a:lnTo>
                <a:lnTo>
                  <a:pt x="212347" y="1615116"/>
                </a:lnTo>
                <a:lnTo>
                  <a:pt x="182311" y="1590276"/>
                </a:lnTo>
                <a:lnTo>
                  <a:pt x="153993" y="1563013"/>
                </a:lnTo>
                <a:close/>
              </a:path>
            </a:pathLst>
          </a:custGeom>
          <a:ln w="33690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7698295" y="2806725"/>
            <a:ext cx="981075" cy="571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2150"/>
              </a:lnSpc>
              <a:spcBef>
                <a:spcPts val="100"/>
              </a:spcBef>
            </a:pPr>
            <a:r>
              <a:rPr dirty="0" sz="1900">
                <a:latin typeface="Times New Roman"/>
                <a:cs typeface="Times New Roman"/>
              </a:rPr>
              <a:t>3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150"/>
              </a:lnSpc>
              <a:tabLst>
                <a:tab pos="245745" algn="l"/>
                <a:tab pos="765175" algn="l"/>
              </a:tabLst>
            </a:pPr>
            <a:r>
              <a:rPr dirty="0" u="sng" sz="1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2*	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973025" y="1565499"/>
            <a:ext cx="1647189" cy="1160780"/>
          </a:xfrm>
          <a:prstGeom prst="rect">
            <a:avLst/>
          </a:prstGeom>
        </p:spPr>
        <p:txBody>
          <a:bodyPr wrap="square" lIns="0" tIns="1981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dirty="0" sz="2500" spc="10" i="1">
                <a:solidFill>
                  <a:srgbClr val="DD8047"/>
                </a:solidFill>
                <a:latin typeface="Times New Roman"/>
                <a:cs typeface="Times New Roman"/>
              </a:rPr>
              <a:t>S </a:t>
            </a:r>
            <a:r>
              <a:rPr dirty="0" sz="2500" spc="10">
                <a:solidFill>
                  <a:srgbClr val="DD8047"/>
                </a:solidFill>
                <a:latin typeface="Times New Roman"/>
                <a:cs typeface="Times New Roman"/>
              </a:rPr>
              <a:t>= </a:t>
            </a:r>
            <a:r>
              <a:rPr dirty="0" sz="2500" spc="5">
                <a:solidFill>
                  <a:srgbClr val="DD8047"/>
                </a:solidFill>
                <a:latin typeface="Times New Roman"/>
                <a:cs typeface="Times New Roman"/>
              </a:rPr>
              <a:t>{1, 2,</a:t>
            </a:r>
            <a:r>
              <a:rPr dirty="0" sz="2500" spc="-55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dirty="0" sz="2500" spc="10">
                <a:solidFill>
                  <a:srgbClr val="DD8047"/>
                </a:solidFill>
                <a:latin typeface="Times New Roman"/>
                <a:cs typeface="Times New Roman"/>
              </a:rPr>
              <a:t>5}</a:t>
            </a:r>
            <a:endParaRPr sz="2500">
              <a:latin typeface="Times New Roman"/>
              <a:cs typeface="Times New Roman"/>
            </a:endParaRPr>
          </a:p>
          <a:p>
            <a:pPr algn="r" marR="198120">
              <a:lnSpc>
                <a:spcPct val="100000"/>
              </a:lnSpc>
              <a:spcBef>
                <a:spcPts val="1470"/>
              </a:spcBef>
            </a:pPr>
            <a:r>
              <a:rPr dirty="0" sz="2500" spc="1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739513" y="2624366"/>
            <a:ext cx="1091565" cy="81280"/>
          </a:xfrm>
          <a:custGeom>
            <a:avLst/>
            <a:gdLst/>
            <a:ahLst/>
            <a:cxnLst/>
            <a:rect l="l" t="t" r="r" b="b"/>
            <a:pathLst>
              <a:path w="1091564" h="81280">
                <a:moveTo>
                  <a:pt x="1010704" y="0"/>
                </a:moveTo>
                <a:lnTo>
                  <a:pt x="1010704" y="35382"/>
                </a:lnTo>
                <a:lnTo>
                  <a:pt x="0" y="35382"/>
                </a:lnTo>
                <a:lnTo>
                  <a:pt x="0" y="45478"/>
                </a:lnTo>
                <a:lnTo>
                  <a:pt x="1010704" y="45491"/>
                </a:lnTo>
                <a:lnTo>
                  <a:pt x="1010704" y="80860"/>
                </a:lnTo>
                <a:lnTo>
                  <a:pt x="1091564" y="40436"/>
                </a:lnTo>
                <a:lnTo>
                  <a:pt x="1010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524013" y="2540136"/>
            <a:ext cx="567690" cy="8890"/>
          </a:xfrm>
          <a:custGeom>
            <a:avLst/>
            <a:gdLst/>
            <a:ahLst/>
            <a:cxnLst/>
            <a:rect l="l" t="t" r="r" b="b"/>
            <a:pathLst>
              <a:path w="567690" h="8889">
                <a:moveTo>
                  <a:pt x="0" y="8423"/>
                </a:moveTo>
                <a:lnTo>
                  <a:pt x="567682" y="0"/>
                </a:lnTo>
              </a:path>
            </a:pathLst>
          </a:custGeom>
          <a:ln w="40428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369035" y="2688374"/>
            <a:ext cx="96520" cy="512445"/>
          </a:xfrm>
          <a:custGeom>
            <a:avLst/>
            <a:gdLst/>
            <a:ahLst/>
            <a:cxnLst/>
            <a:rect l="l" t="t" r="r" b="b"/>
            <a:pathLst>
              <a:path w="96520" h="512444">
                <a:moveTo>
                  <a:pt x="0" y="0"/>
                </a:moveTo>
                <a:lnTo>
                  <a:pt x="96017" y="512092"/>
                </a:lnTo>
              </a:path>
            </a:pathLst>
          </a:custGeom>
          <a:ln w="40428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366035" y="5467819"/>
            <a:ext cx="96520" cy="512445"/>
          </a:xfrm>
          <a:custGeom>
            <a:avLst/>
            <a:gdLst/>
            <a:ahLst/>
            <a:cxnLst/>
            <a:rect l="l" t="t" r="r" b="b"/>
            <a:pathLst>
              <a:path w="96519" h="512445">
                <a:moveTo>
                  <a:pt x="0" y="0"/>
                </a:moveTo>
                <a:lnTo>
                  <a:pt x="96017" y="512092"/>
                </a:lnTo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719173" y="4879937"/>
            <a:ext cx="2294890" cy="1718310"/>
          </a:xfrm>
          <a:custGeom>
            <a:avLst/>
            <a:gdLst/>
            <a:ahLst/>
            <a:cxnLst/>
            <a:rect l="l" t="t" r="r" b="b"/>
            <a:pathLst>
              <a:path w="2294890" h="1718309">
                <a:moveTo>
                  <a:pt x="0" y="859102"/>
                </a:moveTo>
                <a:lnTo>
                  <a:pt x="1322" y="817478"/>
                </a:lnTo>
                <a:lnTo>
                  <a:pt x="5251" y="776365"/>
                </a:lnTo>
                <a:lnTo>
                  <a:pt x="11725" y="735808"/>
                </a:lnTo>
                <a:lnTo>
                  <a:pt x="20684" y="695852"/>
                </a:lnTo>
                <a:lnTo>
                  <a:pt x="32069" y="656543"/>
                </a:lnTo>
                <a:lnTo>
                  <a:pt x="45819" y="617925"/>
                </a:lnTo>
                <a:lnTo>
                  <a:pt x="61875" y="580044"/>
                </a:lnTo>
                <a:lnTo>
                  <a:pt x="80175" y="542943"/>
                </a:lnTo>
                <a:lnTo>
                  <a:pt x="100661" y="506669"/>
                </a:lnTo>
                <a:lnTo>
                  <a:pt x="123271" y="471267"/>
                </a:lnTo>
                <a:lnTo>
                  <a:pt x="147946" y="436780"/>
                </a:lnTo>
                <a:lnTo>
                  <a:pt x="174626" y="403255"/>
                </a:lnTo>
                <a:lnTo>
                  <a:pt x="203251" y="370737"/>
                </a:lnTo>
                <a:lnTo>
                  <a:pt x="233760" y="339269"/>
                </a:lnTo>
                <a:lnTo>
                  <a:pt x="266093" y="308898"/>
                </a:lnTo>
                <a:lnTo>
                  <a:pt x="300191" y="279668"/>
                </a:lnTo>
                <a:lnTo>
                  <a:pt x="335993" y="251625"/>
                </a:lnTo>
                <a:lnTo>
                  <a:pt x="373440" y="224812"/>
                </a:lnTo>
                <a:lnTo>
                  <a:pt x="412470" y="199277"/>
                </a:lnTo>
                <a:lnTo>
                  <a:pt x="453025" y="175062"/>
                </a:lnTo>
                <a:lnTo>
                  <a:pt x="495043" y="152214"/>
                </a:lnTo>
                <a:lnTo>
                  <a:pt x="538465" y="130777"/>
                </a:lnTo>
                <a:lnTo>
                  <a:pt x="583231" y="110796"/>
                </a:lnTo>
                <a:lnTo>
                  <a:pt x="629281" y="92317"/>
                </a:lnTo>
                <a:lnTo>
                  <a:pt x="676554" y="75384"/>
                </a:lnTo>
                <a:lnTo>
                  <a:pt x="724991" y="60043"/>
                </a:lnTo>
                <a:lnTo>
                  <a:pt x="774531" y="46338"/>
                </a:lnTo>
                <a:lnTo>
                  <a:pt x="825114" y="34314"/>
                </a:lnTo>
                <a:lnTo>
                  <a:pt x="876680" y="24017"/>
                </a:lnTo>
                <a:lnTo>
                  <a:pt x="929170" y="15490"/>
                </a:lnTo>
                <a:lnTo>
                  <a:pt x="982522" y="8781"/>
                </a:lnTo>
                <a:lnTo>
                  <a:pt x="1036678" y="3932"/>
                </a:lnTo>
                <a:lnTo>
                  <a:pt x="1091576" y="990"/>
                </a:lnTo>
                <a:lnTo>
                  <a:pt x="1147157" y="0"/>
                </a:lnTo>
                <a:lnTo>
                  <a:pt x="1202738" y="990"/>
                </a:lnTo>
                <a:lnTo>
                  <a:pt x="1257636" y="3932"/>
                </a:lnTo>
                <a:lnTo>
                  <a:pt x="1311791" y="8781"/>
                </a:lnTo>
                <a:lnTo>
                  <a:pt x="1365143" y="15490"/>
                </a:lnTo>
                <a:lnTo>
                  <a:pt x="1417632" y="24017"/>
                </a:lnTo>
                <a:lnTo>
                  <a:pt x="1469198" y="34314"/>
                </a:lnTo>
                <a:lnTo>
                  <a:pt x="1519781" y="46338"/>
                </a:lnTo>
                <a:lnTo>
                  <a:pt x="1569321" y="60043"/>
                </a:lnTo>
                <a:lnTo>
                  <a:pt x="1617757" y="75384"/>
                </a:lnTo>
                <a:lnTo>
                  <a:pt x="1665030" y="92317"/>
                </a:lnTo>
                <a:lnTo>
                  <a:pt x="1711079" y="110796"/>
                </a:lnTo>
                <a:lnTo>
                  <a:pt x="1755844" y="130777"/>
                </a:lnTo>
                <a:lnTo>
                  <a:pt x="1799266" y="152214"/>
                </a:lnTo>
                <a:lnTo>
                  <a:pt x="1841284" y="175062"/>
                </a:lnTo>
                <a:lnTo>
                  <a:pt x="1881838" y="199277"/>
                </a:lnTo>
                <a:lnTo>
                  <a:pt x="1920868" y="224812"/>
                </a:lnTo>
                <a:lnTo>
                  <a:pt x="1958314" y="251625"/>
                </a:lnTo>
                <a:lnTo>
                  <a:pt x="1994116" y="279668"/>
                </a:lnTo>
                <a:lnTo>
                  <a:pt x="2028213" y="308898"/>
                </a:lnTo>
                <a:lnTo>
                  <a:pt x="2060547" y="339269"/>
                </a:lnTo>
                <a:lnTo>
                  <a:pt x="2091055" y="370737"/>
                </a:lnTo>
                <a:lnTo>
                  <a:pt x="2119679" y="403255"/>
                </a:lnTo>
                <a:lnTo>
                  <a:pt x="2146359" y="436780"/>
                </a:lnTo>
                <a:lnTo>
                  <a:pt x="2171034" y="471267"/>
                </a:lnTo>
                <a:lnTo>
                  <a:pt x="2193644" y="506669"/>
                </a:lnTo>
                <a:lnTo>
                  <a:pt x="2214129" y="542943"/>
                </a:lnTo>
                <a:lnTo>
                  <a:pt x="2232429" y="580044"/>
                </a:lnTo>
                <a:lnTo>
                  <a:pt x="2248484" y="617925"/>
                </a:lnTo>
                <a:lnTo>
                  <a:pt x="2262234" y="656543"/>
                </a:lnTo>
                <a:lnTo>
                  <a:pt x="2273619" y="695852"/>
                </a:lnTo>
                <a:lnTo>
                  <a:pt x="2282578" y="735808"/>
                </a:lnTo>
                <a:lnTo>
                  <a:pt x="2289052" y="776365"/>
                </a:lnTo>
                <a:lnTo>
                  <a:pt x="2292980" y="817478"/>
                </a:lnTo>
                <a:lnTo>
                  <a:pt x="2294303" y="859102"/>
                </a:lnTo>
                <a:lnTo>
                  <a:pt x="2292980" y="900726"/>
                </a:lnTo>
                <a:lnTo>
                  <a:pt x="2289052" y="941840"/>
                </a:lnTo>
                <a:lnTo>
                  <a:pt x="2282578" y="982396"/>
                </a:lnTo>
                <a:lnTo>
                  <a:pt x="2273619" y="1022352"/>
                </a:lnTo>
                <a:lnTo>
                  <a:pt x="2262234" y="1061661"/>
                </a:lnTo>
                <a:lnTo>
                  <a:pt x="2248484" y="1100279"/>
                </a:lnTo>
                <a:lnTo>
                  <a:pt x="2232429" y="1138161"/>
                </a:lnTo>
                <a:lnTo>
                  <a:pt x="2214129" y="1175261"/>
                </a:lnTo>
                <a:lnTo>
                  <a:pt x="2193644" y="1211535"/>
                </a:lnTo>
                <a:lnTo>
                  <a:pt x="2171034" y="1246938"/>
                </a:lnTo>
                <a:lnTo>
                  <a:pt x="2146359" y="1281424"/>
                </a:lnTo>
                <a:lnTo>
                  <a:pt x="2119679" y="1314949"/>
                </a:lnTo>
                <a:lnTo>
                  <a:pt x="2091055" y="1347468"/>
                </a:lnTo>
                <a:lnTo>
                  <a:pt x="2060547" y="1378935"/>
                </a:lnTo>
                <a:lnTo>
                  <a:pt x="2028213" y="1409307"/>
                </a:lnTo>
                <a:lnTo>
                  <a:pt x="1994116" y="1438536"/>
                </a:lnTo>
                <a:lnTo>
                  <a:pt x="1958314" y="1466580"/>
                </a:lnTo>
                <a:lnTo>
                  <a:pt x="1920868" y="1493392"/>
                </a:lnTo>
                <a:lnTo>
                  <a:pt x="1881838" y="1518928"/>
                </a:lnTo>
                <a:lnTo>
                  <a:pt x="1841284" y="1543142"/>
                </a:lnTo>
                <a:lnTo>
                  <a:pt x="1799266" y="1565990"/>
                </a:lnTo>
                <a:lnTo>
                  <a:pt x="1755844" y="1587427"/>
                </a:lnTo>
                <a:lnTo>
                  <a:pt x="1711079" y="1607408"/>
                </a:lnTo>
                <a:lnTo>
                  <a:pt x="1665030" y="1625887"/>
                </a:lnTo>
                <a:lnTo>
                  <a:pt x="1617757" y="1642820"/>
                </a:lnTo>
                <a:lnTo>
                  <a:pt x="1569321" y="1658161"/>
                </a:lnTo>
                <a:lnTo>
                  <a:pt x="1519781" y="1671866"/>
                </a:lnTo>
                <a:lnTo>
                  <a:pt x="1469198" y="1683890"/>
                </a:lnTo>
                <a:lnTo>
                  <a:pt x="1417632" y="1694188"/>
                </a:lnTo>
                <a:lnTo>
                  <a:pt x="1365143" y="1702714"/>
                </a:lnTo>
                <a:lnTo>
                  <a:pt x="1311791" y="1709423"/>
                </a:lnTo>
                <a:lnTo>
                  <a:pt x="1257636" y="1714272"/>
                </a:lnTo>
                <a:lnTo>
                  <a:pt x="1202738" y="1717214"/>
                </a:lnTo>
                <a:lnTo>
                  <a:pt x="1147157" y="1718205"/>
                </a:lnTo>
                <a:lnTo>
                  <a:pt x="1091576" y="1717214"/>
                </a:lnTo>
                <a:lnTo>
                  <a:pt x="1036678" y="1714272"/>
                </a:lnTo>
                <a:lnTo>
                  <a:pt x="982522" y="1709423"/>
                </a:lnTo>
                <a:lnTo>
                  <a:pt x="929170" y="1702714"/>
                </a:lnTo>
                <a:lnTo>
                  <a:pt x="876680" y="1694188"/>
                </a:lnTo>
                <a:lnTo>
                  <a:pt x="825114" y="1683890"/>
                </a:lnTo>
                <a:lnTo>
                  <a:pt x="774531" y="1671866"/>
                </a:lnTo>
                <a:lnTo>
                  <a:pt x="724991" y="1658161"/>
                </a:lnTo>
                <a:lnTo>
                  <a:pt x="676554" y="1642820"/>
                </a:lnTo>
                <a:lnTo>
                  <a:pt x="629281" y="1625887"/>
                </a:lnTo>
                <a:lnTo>
                  <a:pt x="583231" y="1607408"/>
                </a:lnTo>
                <a:lnTo>
                  <a:pt x="538465" y="1587427"/>
                </a:lnTo>
                <a:lnTo>
                  <a:pt x="495043" y="1565990"/>
                </a:lnTo>
                <a:lnTo>
                  <a:pt x="453025" y="1543142"/>
                </a:lnTo>
                <a:lnTo>
                  <a:pt x="412470" y="1518928"/>
                </a:lnTo>
                <a:lnTo>
                  <a:pt x="373440" y="1493392"/>
                </a:lnTo>
                <a:lnTo>
                  <a:pt x="335993" y="1466580"/>
                </a:lnTo>
                <a:lnTo>
                  <a:pt x="300191" y="1438536"/>
                </a:lnTo>
                <a:lnTo>
                  <a:pt x="266093" y="1409307"/>
                </a:lnTo>
                <a:lnTo>
                  <a:pt x="233760" y="1378935"/>
                </a:lnTo>
                <a:lnTo>
                  <a:pt x="203251" y="1347468"/>
                </a:lnTo>
                <a:lnTo>
                  <a:pt x="174626" y="1314949"/>
                </a:lnTo>
                <a:lnTo>
                  <a:pt x="147946" y="1281424"/>
                </a:lnTo>
                <a:lnTo>
                  <a:pt x="123271" y="1246938"/>
                </a:lnTo>
                <a:lnTo>
                  <a:pt x="100661" y="1211535"/>
                </a:lnTo>
                <a:lnTo>
                  <a:pt x="80175" y="1175261"/>
                </a:lnTo>
                <a:lnTo>
                  <a:pt x="61875" y="1138161"/>
                </a:lnTo>
                <a:lnTo>
                  <a:pt x="45819" y="1100279"/>
                </a:lnTo>
                <a:lnTo>
                  <a:pt x="32069" y="1061661"/>
                </a:lnTo>
                <a:lnTo>
                  <a:pt x="20684" y="1022352"/>
                </a:lnTo>
                <a:lnTo>
                  <a:pt x="11725" y="982396"/>
                </a:lnTo>
                <a:lnTo>
                  <a:pt x="5251" y="941840"/>
                </a:lnTo>
                <a:lnTo>
                  <a:pt x="1322" y="900726"/>
                </a:lnTo>
                <a:lnTo>
                  <a:pt x="0" y="859102"/>
                </a:lnTo>
                <a:close/>
              </a:path>
            </a:pathLst>
          </a:custGeom>
          <a:ln w="33690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983651" y="6266286"/>
            <a:ext cx="406400" cy="313690"/>
          </a:xfrm>
          <a:custGeom>
            <a:avLst/>
            <a:gdLst/>
            <a:ahLst/>
            <a:cxnLst/>
            <a:rect l="l" t="t" r="r" b="b"/>
            <a:pathLst>
              <a:path w="406400" h="313690">
                <a:moveTo>
                  <a:pt x="0" y="313319"/>
                </a:moveTo>
                <a:lnTo>
                  <a:pt x="405968" y="0"/>
                </a:lnTo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497429" y="5328015"/>
            <a:ext cx="567690" cy="8890"/>
          </a:xfrm>
          <a:custGeom>
            <a:avLst/>
            <a:gdLst/>
            <a:ahLst/>
            <a:cxnLst/>
            <a:rect l="l" t="t" r="r" b="b"/>
            <a:pathLst>
              <a:path w="567689" h="8889">
                <a:moveTo>
                  <a:pt x="0" y="8423"/>
                </a:moveTo>
                <a:lnTo>
                  <a:pt x="567682" y="0"/>
                </a:lnTo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136940" y="5147767"/>
            <a:ext cx="370840" cy="327025"/>
          </a:xfrm>
          <a:custGeom>
            <a:avLst/>
            <a:gdLst/>
            <a:ahLst/>
            <a:cxnLst/>
            <a:rect l="l" t="t" r="r" b="b"/>
            <a:pathLst>
              <a:path w="370839" h="327025">
                <a:moveTo>
                  <a:pt x="0" y="163398"/>
                </a:moveTo>
                <a:lnTo>
                  <a:pt x="6618" y="119960"/>
                </a:lnTo>
                <a:lnTo>
                  <a:pt x="25298" y="80928"/>
                </a:lnTo>
                <a:lnTo>
                  <a:pt x="54272" y="47858"/>
                </a:lnTo>
                <a:lnTo>
                  <a:pt x="91773" y="22308"/>
                </a:lnTo>
                <a:lnTo>
                  <a:pt x="136037" y="5836"/>
                </a:lnTo>
                <a:lnTo>
                  <a:pt x="185296" y="0"/>
                </a:lnTo>
                <a:lnTo>
                  <a:pt x="234555" y="5836"/>
                </a:lnTo>
                <a:lnTo>
                  <a:pt x="278819" y="22308"/>
                </a:lnTo>
                <a:lnTo>
                  <a:pt x="316321" y="47858"/>
                </a:lnTo>
                <a:lnTo>
                  <a:pt x="345294" y="80928"/>
                </a:lnTo>
                <a:lnTo>
                  <a:pt x="363974" y="119960"/>
                </a:lnTo>
                <a:lnTo>
                  <a:pt x="370593" y="163398"/>
                </a:lnTo>
                <a:lnTo>
                  <a:pt x="363974" y="206835"/>
                </a:lnTo>
                <a:lnTo>
                  <a:pt x="345294" y="245867"/>
                </a:lnTo>
                <a:lnTo>
                  <a:pt x="316321" y="278937"/>
                </a:lnTo>
                <a:lnTo>
                  <a:pt x="278819" y="304487"/>
                </a:lnTo>
                <a:lnTo>
                  <a:pt x="234555" y="320959"/>
                </a:lnTo>
                <a:lnTo>
                  <a:pt x="185296" y="326795"/>
                </a:lnTo>
                <a:lnTo>
                  <a:pt x="136037" y="320959"/>
                </a:lnTo>
                <a:lnTo>
                  <a:pt x="91773" y="304487"/>
                </a:lnTo>
                <a:lnTo>
                  <a:pt x="54272" y="278937"/>
                </a:lnTo>
                <a:lnTo>
                  <a:pt x="25298" y="245867"/>
                </a:lnTo>
                <a:lnTo>
                  <a:pt x="6618" y="206835"/>
                </a:lnTo>
                <a:lnTo>
                  <a:pt x="0" y="163398"/>
                </a:lnTo>
                <a:close/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328976" y="5973178"/>
            <a:ext cx="370840" cy="328930"/>
          </a:xfrm>
          <a:custGeom>
            <a:avLst/>
            <a:gdLst/>
            <a:ahLst/>
            <a:cxnLst/>
            <a:rect l="l" t="t" r="r" b="b"/>
            <a:pathLst>
              <a:path w="370839" h="328929">
                <a:moveTo>
                  <a:pt x="0" y="164239"/>
                </a:moveTo>
                <a:lnTo>
                  <a:pt x="6618" y="120578"/>
                </a:lnTo>
                <a:lnTo>
                  <a:pt x="25298" y="81344"/>
                </a:lnTo>
                <a:lnTo>
                  <a:pt x="54272" y="48104"/>
                </a:lnTo>
                <a:lnTo>
                  <a:pt x="91773" y="22423"/>
                </a:lnTo>
                <a:lnTo>
                  <a:pt x="136037" y="5866"/>
                </a:lnTo>
                <a:lnTo>
                  <a:pt x="185296" y="0"/>
                </a:lnTo>
                <a:lnTo>
                  <a:pt x="234555" y="5866"/>
                </a:lnTo>
                <a:lnTo>
                  <a:pt x="278819" y="22423"/>
                </a:lnTo>
                <a:lnTo>
                  <a:pt x="316321" y="48104"/>
                </a:lnTo>
                <a:lnTo>
                  <a:pt x="345294" y="81344"/>
                </a:lnTo>
                <a:lnTo>
                  <a:pt x="363974" y="120578"/>
                </a:lnTo>
                <a:lnTo>
                  <a:pt x="370593" y="164239"/>
                </a:lnTo>
                <a:lnTo>
                  <a:pt x="363974" y="207901"/>
                </a:lnTo>
                <a:lnTo>
                  <a:pt x="345294" y="247135"/>
                </a:lnTo>
                <a:lnTo>
                  <a:pt x="316321" y="280375"/>
                </a:lnTo>
                <a:lnTo>
                  <a:pt x="278819" y="306057"/>
                </a:lnTo>
                <a:lnTo>
                  <a:pt x="234555" y="322614"/>
                </a:lnTo>
                <a:lnTo>
                  <a:pt x="185296" y="328480"/>
                </a:lnTo>
                <a:lnTo>
                  <a:pt x="136037" y="322614"/>
                </a:lnTo>
                <a:lnTo>
                  <a:pt x="91773" y="306057"/>
                </a:lnTo>
                <a:lnTo>
                  <a:pt x="54272" y="280375"/>
                </a:lnTo>
                <a:lnTo>
                  <a:pt x="25298" y="247135"/>
                </a:lnTo>
                <a:lnTo>
                  <a:pt x="6618" y="207901"/>
                </a:lnTo>
                <a:lnTo>
                  <a:pt x="0" y="164239"/>
                </a:lnTo>
                <a:close/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068472" y="5134292"/>
            <a:ext cx="368935" cy="327025"/>
          </a:xfrm>
          <a:custGeom>
            <a:avLst/>
            <a:gdLst/>
            <a:ahLst/>
            <a:cxnLst/>
            <a:rect l="l" t="t" r="r" b="b"/>
            <a:pathLst>
              <a:path w="368935" h="327025">
                <a:moveTo>
                  <a:pt x="0" y="163398"/>
                </a:moveTo>
                <a:lnTo>
                  <a:pt x="6588" y="119960"/>
                </a:lnTo>
                <a:lnTo>
                  <a:pt x="25183" y="80928"/>
                </a:lnTo>
                <a:lnTo>
                  <a:pt x="54025" y="47858"/>
                </a:lnTo>
                <a:lnTo>
                  <a:pt x="91356" y="22308"/>
                </a:lnTo>
                <a:lnTo>
                  <a:pt x="135419" y="5836"/>
                </a:lnTo>
                <a:lnTo>
                  <a:pt x="184455" y="0"/>
                </a:lnTo>
                <a:lnTo>
                  <a:pt x="233490" y="5836"/>
                </a:lnTo>
                <a:lnTo>
                  <a:pt x="277552" y="22308"/>
                </a:lnTo>
                <a:lnTo>
                  <a:pt x="314883" y="47858"/>
                </a:lnTo>
                <a:lnTo>
                  <a:pt x="343725" y="80928"/>
                </a:lnTo>
                <a:lnTo>
                  <a:pt x="362320" y="119960"/>
                </a:lnTo>
                <a:lnTo>
                  <a:pt x="368909" y="163398"/>
                </a:lnTo>
                <a:lnTo>
                  <a:pt x="362320" y="206835"/>
                </a:lnTo>
                <a:lnTo>
                  <a:pt x="343725" y="245867"/>
                </a:lnTo>
                <a:lnTo>
                  <a:pt x="314883" y="278937"/>
                </a:lnTo>
                <a:lnTo>
                  <a:pt x="277552" y="304487"/>
                </a:lnTo>
                <a:lnTo>
                  <a:pt x="233490" y="320959"/>
                </a:lnTo>
                <a:lnTo>
                  <a:pt x="184455" y="326795"/>
                </a:lnTo>
                <a:lnTo>
                  <a:pt x="135419" y="320959"/>
                </a:lnTo>
                <a:lnTo>
                  <a:pt x="91356" y="304487"/>
                </a:lnTo>
                <a:lnTo>
                  <a:pt x="54025" y="278937"/>
                </a:lnTo>
                <a:lnTo>
                  <a:pt x="25183" y="245867"/>
                </a:lnTo>
                <a:lnTo>
                  <a:pt x="6588" y="206835"/>
                </a:lnTo>
                <a:lnTo>
                  <a:pt x="0" y="163398"/>
                </a:lnTo>
                <a:close/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3159417" y="5082447"/>
            <a:ext cx="18669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0">
                <a:latin typeface="Times New Roman"/>
                <a:cs typeface="Times New Roman"/>
              </a:rPr>
              <a:t>2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452545" y="5959703"/>
            <a:ext cx="368935" cy="327025"/>
          </a:xfrm>
          <a:custGeom>
            <a:avLst/>
            <a:gdLst/>
            <a:ahLst/>
            <a:cxnLst/>
            <a:rect l="l" t="t" r="r" b="b"/>
            <a:pathLst>
              <a:path w="368935" h="327025">
                <a:moveTo>
                  <a:pt x="0" y="163398"/>
                </a:moveTo>
                <a:lnTo>
                  <a:pt x="6588" y="119960"/>
                </a:lnTo>
                <a:lnTo>
                  <a:pt x="25183" y="80928"/>
                </a:lnTo>
                <a:lnTo>
                  <a:pt x="54025" y="47858"/>
                </a:lnTo>
                <a:lnTo>
                  <a:pt x="91356" y="22308"/>
                </a:lnTo>
                <a:lnTo>
                  <a:pt x="135419" y="5836"/>
                </a:lnTo>
                <a:lnTo>
                  <a:pt x="184455" y="0"/>
                </a:lnTo>
                <a:lnTo>
                  <a:pt x="233490" y="5836"/>
                </a:lnTo>
                <a:lnTo>
                  <a:pt x="277552" y="22308"/>
                </a:lnTo>
                <a:lnTo>
                  <a:pt x="314883" y="47858"/>
                </a:lnTo>
                <a:lnTo>
                  <a:pt x="343725" y="80928"/>
                </a:lnTo>
                <a:lnTo>
                  <a:pt x="362320" y="119960"/>
                </a:lnTo>
                <a:lnTo>
                  <a:pt x="368909" y="163398"/>
                </a:lnTo>
                <a:lnTo>
                  <a:pt x="362320" y="206835"/>
                </a:lnTo>
                <a:lnTo>
                  <a:pt x="343725" y="245867"/>
                </a:lnTo>
                <a:lnTo>
                  <a:pt x="314883" y="278937"/>
                </a:lnTo>
                <a:lnTo>
                  <a:pt x="277552" y="304487"/>
                </a:lnTo>
                <a:lnTo>
                  <a:pt x="233490" y="320959"/>
                </a:lnTo>
                <a:lnTo>
                  <a:pt x="184455" y="326795"/>
                </a:lnTo>
                <a:lnTo>
                  <a:pt x="135419" y="320959"/>
                </a:lnTo>
                <a:lnTo>
                  <a:pt x="91356" y="304487"/>
                </a:lnTo>
                <a:lnTo>
                  <a:pt x="54025" y="278937"/>
                </a:lnTo>
                <a:lnTo>
                  <a:pt x="25183" y="245867"/>
                </a:lnTo>
                <a:lnTo>
                  <a:pt x="6588" y="206835"/>
                </a:lnTo>
                <a:lnTo>
                  <a:pt x="0" y="163398"/>
                </a:lnTo>
                <a:close/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3543490" y="5907858"/>
            <a:ext cx="18669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0">
                <a:latin typeface="Times New Roman"/>
                <a:cs typeface="Times New Roman"/>
              </a:rPr>
              <a:t>3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699562" y="6129845"/>
            <a:ext cx="753110" cy="0"/>
          </a:xfrm>
          <a:custGeom>
            <a:avLst/>
            <a:gdLst/>
            <a:ahLst/>
            <a:cxnLst/>
            <a:rect l="l" t="t" r="r" b="b"/>
            <a:pathLst>
              <a:path w="753110" h="0">
                <a:moveTo>
                  <a:pt x="0" y="0"/>
                </a:moveTo>
                <a:lnTo>
                  <a:pt x="752978" y="1"/>
                </a:lnTo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826983" y="5445926"/>
            <a:ext cx="393065" cy="1054735"/>
          </a:xfrm>
          <a:custGeom>
            <a:avLst/>
            <a:gdLst/>
            <a:ahLst/>
            <a:cxnLst/>
            <a:rect l="l" t="t" r="r" b="b"/>
            <a:pathLst>
              <a:path w="393064" h="1054735">
                <a:moveTo>
                  <a:pt x="0" y="1054506"/>
                </a:moveTo>
                <a:lnTo>
                  <a:pt x="392492" y="0"/>
                </a:lnTo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997125" y="6235964"/>
            <a:ext cx="1492885" cy="414655"/>
          </a:xfrm>
          <a:custGeom>
            <a:avLst/>
            <a:gdLst/>
            <a:ahLst/>
            <a:cxnLst/>
            <a:rect l="l" t="t" r="r" b="b"/>
            <a:pathLst>
              <a:path w="1492885" h="414654">
                <a:moveTo>
                  <a:pt x="0" y="414390"/>
                </a:moveTo>
                <a:lnTo>
                  <a:pt x="1492485" y="0"/>
                </a:lnTo>
              </a:path>
            </a:pathLst>
          </a:custGeom>
          <a:ln w="101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2746832" y="5018494"/>
            <a:ext cx="14605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832140" y="5737771"/>
            <a:ext cx="14605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Times New Roman"/>
                <a:cs typeface="Times New Roman"/>
              </a:rPr>
              <a:t>6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807474" y="6426742"/>
            <a:ext cx="14605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Times New Roman"/>
                <a:cs typeface="Times New Roman"/>
              </a:rPr>
              <a:t>5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035975" y="4927835"/>
            <a:ext cx="571500" cy="1431290"/>
          </a:xfrm>
          <a:prstGeom prst="rect">
            <a:avLst/>
          </a:prstGeom>
        </p:spPr>
        <p:txBody>
          <a:bodyPr wrap="square" lIns="0" tIns="18478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455"/>
              </a:spcBef>
            </a:pPr>
            <a:r>
              <a:rPr dirty="0" sz="2500" spc="1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  <a:p>
            <a:pPr algn="ctr" marL="12700">
              <a:lnSpc>
                <a:spcPct val="100000"/>
              </a:lnSpc>
              <a:spcBef>
                <a:spcPts val="1000"/>
              </a:spcBef>
            </a:pPr>
            <a:r>
              <a:rPr dirty="0" sz="190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dirty="0" sz="1900">
                <a:latin typeface="Times New Roman"/>
                <a:cs typeface="Times New Roman"/>
              </a:rPr>
              <a:t>4*</a:t>
            </a:r>
            <a:r>
              <a:rPr dirty="0" sz="1900" spc="285">
                <a:latin typeface="Times New Roman"/>
                <a:cs typeface="Times New Roman"/>
              </a:rPr>
              <a:t> </a:t>
            </a:r>
            <a:r>
              <a:rPr dirty="0" baseline="4444" sz="3750" spc="15">
                <a:latin typeface="Times New Roman"/>
                <a:cs typeface="Times New Roman"/>
              </a:rPr>
              <a:t>5</a:t>
            </a:r>
            <a:endParaRPr baseline="4444" sz="375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920339" y="5843905"/>
            <a:ext cx="14605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007781" y="4287363"/>
            <a:ext cx="2008505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0" i="1">
                <a:solidFill>
                  <a:srgbClr val="DD8047"/>
                </a:solidFill>
                <a:latin typeface="Times New Roman"/>
                <a:cs typeface="Times New Roman"/>
              </a:rPr>
              <a:t>S </a:t>
            </a:r>
            <a:r>
              <a:rPr dirty="0" sz="2500" spc="15" i="1">
                <a:solidFill>
                  <a:srgbClr val="DD8047"/>
                </a:solidFill>
                <a:latin typeface="Times New Roman"/>
                <a:cs typeface="Times New Roman"/>
              </a:rPr>
              <a:t>= </a:t>
            </a:r>
            <a:r>
              <a:rPr dirty="0" sz="2500" spc="5">
                <a:solidFill>
                  <a:srgbClr val="DD8047"/>
                </a:solidFill>
                <a:latin typeface="Times New Roman"/>
                <a:cs typeface="Times New Roman"/>
              </a:rPr>
              <a:t>{1, 2, 3,</a:t>
            </a:r>
            <a:r>
              <a:rPr dirty="0" sz="2500" spc="-45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dirty="0" sz="2500" spc="10">
                <a:solidFill>
                  <a:srgbClr val="DD8047"/>
                </a:solidFill>
                <a:latin typeface="Times New Roman"/>
                <a:cs typeface="Times New Roman"/>
              </a:rPr>
              <a:t>5}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822050" y="3773932"/>
            <a:ext cx="1256030" cy="762635"/>
          </a:xfrm>
          <a:custGeom>
            <a:avLst/>
            <a:gdLst/>
            <a:ahLst/>
            <a:cxnLst/>
            <a:rect l="l" t="t" r="r" b="b"/>
            <a:pathLst>
              <a:path w="1256029" h="762635">
                <a:moveTo>
                  <a:pt x="48259" y="685914"/>
                </a:moveTo>
                <a:lnTo>
                  <a:pt x="0" y="762355"/>
                </a:lnTo>
                <a:lnTo>
                  <a:pt x="90106" y="755103"/>
                </a:lnTo>
                <a:lnTo>
                  <a:pt x="71805" y="724839"/>
                </a:lnTo>
                <a:lnTo>
                  <a:pt x="86104" y="716191"/>
                </a:lnTo>
                <a:lnTo>
                  <a:pt x="66573" y="716191"/>
                </a:lnTo>
                <a:lnTo>
                  <a:pt x="48259" y="685914"/>
                </a:lnTo>
                <a:close/>
              </a:path>
              <a:path w="1256029" h="762635">
                <a:moveTo>
                  <a:pt x="1250670" y="0"/>
                </a:moveTo>
                <a:lnTo>
                  <a:pt x="66573" y="716191"/>
                </a:lnTo>
                <a:lnTo>
                  <a:pt x="86104" y="716191"/>
                </a:lnTo>
                <a:lnTo>
                  <a:pt x="1255890" y="8648"/>
                </a:lnTo>
                <a:lnTo>
                  <a:pt x="12506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1210389" y="5467358"/>
            <a:ext cx="20447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0" i="1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2502484" y="5324637"/>
            <a:ext cx="567690" cy="8890"/>
          </a:xfrm>
          <a:custGeom>
            <a:avLst/>
            <a:gdLst/>
            <a:ahLst/>
            <a:cxnLst/>
            <a:rect l="l" t="t" r="r" b="b"/>
            <a:pathLst>
              <a:path w="567689" h="8889">
                <a:moveTo>
                  <a:pt x="0" y="8423"/>
                </a:moveTo>
                <a:lnTo>
                  <a:pt x="567680" y="0"/>
                </a:lnTo>
              </a:path>
            </a:pathLst>
          </a:custGeom>
          <a:ln w="40428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371089" y="5481307"/>
            <a:ext cx="96520" cy="512445"/>
          </a:xfrm>
          <a:custGeom>
            <a:avLst/>
            <a:gdLst/>
            <a:ahLst/>
            <a:cxnLst/>
            <a:rect l="l" t="t" r="r" b="b"/>
            <a:pathLst>
              <a:path w="96519" h="512445">
                <a:moveTo>
                  <a:pt x="0" y="0"/>
                </a:moveTo>
                <a:lnTo>
                  <a:pt x="96016" y="512092"/>
                </a:lnTo>
              </a:path>
            </a:pathLst>
          </a:custGeom>
          <a:ln w="40428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704617" y="6143320"/>
            <a:ext cx="753110" cy="0"/>
          </a:xfrm>
          <a:custGeom>
            <a:avLst/>
            <a:gdLst/>
            <a:ahLst/>
            <a:cxnLst/>
            <a:rect l="l" t="t" r="r" b="b"/>
            <a:pathLst>
              <a:path w="753110" h="0">
                <a:moveTo>
                  <a:pt x="0" y="0"/>
                </a:moveTo>
                <a:lnTo>
                  <a:pt x="752977" y="1"/>
                </a:lnTo>
              </a:path>
            </a:pathLst>
          </a:custGeom>
          <a:ln w="40428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9392" y="523591"/>
            <a:ext cx="5882640" cy="6096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0"/>
              <a:t>Exactness of </a:t>
            </a:r>
            <a:r>
              <a:rPr dirty="0" spc="-30"/>
              <a:t>Prim’s</a:t>
            </a:r>
            <a:r>
              <a:rPr dirty="0" spc="-60"/>
              <a:t> </a:t>
            </a:r>
            <a:r>
              <a:rPr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1016000" y="1769529"/>
            <a:ext cx="8631770" cy="1663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49867" y="1828800"/>
            <a:ext cx="8559800" cy="1329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67824" y="1791627"/>
            <a:ext cx="8529320" cy="1558290"/>
          </a:xfrm>
          <a:custGeom>
            <a:avLst/>
            <a:gdLst/>
            <a:ahLst/>
            <a:cxnLst/>
            <a:rect l="l" t="t" r="r" b="b"/>
            <a:pathLst>
              <a:path w="8529320" h="1558289">
                <a:moveTo>
                  <a:pt x="8269177" y="0"/>
                </a:moveTo>
                <a:lnTo>
                  <a:pt x="259718" y="0"/>
                </a:lnTo>
                <a:lnTo>
                  <a:pt x="213033" y="4184"/>
                </a:lnTo>
                <a:lnTo>
                  <a:pt x="169094" y="16248"/>
                </a:lnTo>
                <a:lnTo>
                  <a:pt x="128633" y="35459"/>
                </a:lnTo>
                <a:lnTo>
                  <a:pt x="92385" y="61083"/>
                </a:lnTo>
                <a:lnTo>
                  <a:pt x="61082" y="92387"/>
                </a:lnTo>
                <a:lnTo>
                  <a:pt x="35459" y="128636"/>
                </a:lnTo>
                <a:lnTo>
                  <a:pt x="16248" y="169099"/>
                </a:lnTo>
                <a:lnTo>
                  <a:pt x="4184" y="213040"/>
                </a:lnTo>
                <a:lnTo>
                  <a:pt x="0" y="259727"/>
                </a:lnTo>
                <a:lnTo>
                  <a:pt x="0" y="1298549"/>
                </a:lnTo>
                <a:lnTo>
                  <a:pt x="4184" y="1345236"/>
                </a:lnTo>
                <a:lnTo>
                  <a:pt x="16248" y="1389178"/>
                </a:lnTo>
                <a:lnTo>
                  <a:pt x="35459" y="1429640"/>
                </a:lnTo>
                <a:lnTo>
                  <a:pt x="61082" y="1465890"/>
                </a:lnTo>
                <a:lnTo>
                  <a:pt x="92385" y="1497193"/>
                </a:lnTo>
                <a:lnTo>
                  <a:pt x="128633" y="1522817"/>
                </a:lnTo>
                <a:lnTo>
                  <a:pt x="169094" y="1542028"/>
                </a:lnTo>
                <a:lnTo>
                  <a:pt x="213033" y="1554092"/>
                </a:lnTo>
                <a:lnTo>
                  <a:pt x="259718" y="1558277"/>
                </a:lnTo>
                <a:lnTo>
                  <a:pt x="8269177" y="1558277"/>
                </a:lnTo>
                <a:lnTo>
                  <a:pt x="8315864" y="1554092"/>
                </a:lnTo>
                <a:lnTo>
                  <a:pt x="8359805" y="1542028"/>
                </a:lnTo>
                <a:lnTo>
                  <a:pt x="8400267" y="1522817"/>
                </a:lnTo>
                <a:lnTo>
                  <a:pt x="8436517" y="1497193"/>
                </a:lnTo>
                <a:lnTo>
                  <a:pt x="8467820" y="1465890"/>
                </a:lnTo>
                <a:lnTo>
                  <a:pt x="8493444" y="1429640"/>
                </a:lnTo>
                <a:lnTo>
                  <a:pt x="8512655" y="1389178"/>
                </a:lnTo>
                <a:lnTo>
                  <a:pt x="8524720" y="1345236"/>
                </a:lnTo>
                <a:lnTo>
                  <a:pt x="8528904" y="1298549"/>
                </a:lnTo>
                <a:lnTo>
                  <a:pt x="8528904" y="259727"/>
                </a:lnTo>
                <a:lnTo>
                  <a:pt x="8524720" y="213040"/>
                </a:lnTo>
                <a:lnTo>
                  <a:pt x="8512655" y="169099"/>
                </a:lnTo>
                <a:lnTo>
                  <a:pt x="8493444" y="128636"/>
                </a:lnTo>
                <a:lnTo>
                  <a:pt x="8467820" y="92387"/>
                </a:lnTo>
                <a:lnTo>
                  <a:pt x="8436517" y="61083"/>
                </a:lnTo>
                <a:lnTo>
                  <a:pt x="8400267" y="35459"/>
                </a:lnTo>
                <a:lnTo>
                  <a:pt x="8359805" y="16248"/>
                </a:lnTo>
                <a:lnTo>
                  <a:pt x="8315864" y="4184"/>
                </a:lnTo>
                <a:lnTo>
                  <a:pt x="8269177" y="0"/>
                </a:lnTo>
                <a:close/>
              </a:path>
            </a:pathLst>
          </a:custGeom>
          <a:solidFill>
            <a:srgbClr val="C9CD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67824" y="1791627"/>
            <a:ext cx="8529320" cy="1558290"/>
          </a:xfrm>
          <a:custGeom>
            <a:avLst/>
            <a:gdLst/>
            <a:ahLst/>
            <a:cxnLst/>
            <a:rect l="l" t="t" r="r" b="b"/>
            <a:pathLst>
              <a:path w="8529320" h="1558289">
                <a:moveTo>
                  <a:pt x="0" y="259719"/>
                </a:moveTo>
                <a:lnTo>
                  <a:pt x="4184" y="213034"/>
                </a:lnTo>
                <a:lnTo>
                  <a:pt x="16248" y="169095"/>
                </a:lnTo>
                <a:lnTo>
                  <a:pt x="35459" y="128634"/>
                </a:lnTo>
                <a:lnTo>
                  <a:pt x="61082" y="92385"/>
                </a:lnTo>
                <a:lnTo>
                  <a:pt x="92385" y="61082"/>
                </a:lnTo>
                <a:lnTo>
                  <a:pt x="128633" y="35459"/>
                </a:lnTo>
                <a:lnTo>
                  <a:pt x="169094" y="16248"/>
                </a:lnTo>
                <a:lnTo>
                  <a:pt x="213034" y="4184"/>
                </a:lnTo>
                <a:lnTo>
                  <a:pt x="259719" y="0"/>
                </a:lnTo>
                <a:lnTo>
                  <a:pt x="8269190" y="0"/>
                </a:lnTo>
                <a:lnTo>
                  <a:pt x="8315875" y="4184"/>
                </a:lnTo>
                <a:lnTo>
                  <a:pt x="8359815" y="16248"/>
                </a:lnTo>
                <a:lnTo>
                  <a:pt x="8400275" y="35459"/>
                </a:lnTo>
                <a:lnTo>
                  <a:pt x="8436524" y="61082"/>
                </a:lnTo>
                <a:lnTo>
                  <a:pt x="8467826" y="92385"/>
                </a:lnTo>
                <a:lnTo>
                  <a:pt x="8493449" y="128634"/>
                </a:lnTo>
                <a:lnTo>
                  <a:pt x="8512659" y="169095"/>
                </a:lnTo>
                <a:lnTo>
                  <a:pt x="8524723" y="213034"/>
                </a:lnTo>
                <a:lnTo>
                  <a:pt x="8528907" y="259719"/>
                </a:lnTo>
                <a:lnTo>
                  <a:pt x="8528907" y="1298556"/>
                </a:lnTo>
                <a:lnTo>
                  <a:pt x="8524723" y="1345239"/>
                </a:lnTo>
                <a:lnTo>
                  <a:pt x="8512659" y="1389177"/>
                </a:lnTo>
                <a:lnTo>
                  <a:pt x="8493449" y="1429637"/>
                </a:lnTo>
                <a:lnTo>
                  <a:pt x="8467826" y="1465886"/>
                </a:lnTo>
                <a:lnTo>
                  <a:pt x="8436524" y="1497189"/>
                </a:lnTo>
                <a:lnTo>
                  <a:pt x="8400275" y="1522813"/>
                </a:lnTo>
                <a:lnTo>
                  <a:pt x="8359815" y="1542024"/>
                </a:lnTo>
                <a:lnTo>
                  <a:pt x="8315875" y="1554089"/>
                </a:lnTo>
                <a:lnTo>
                  <a:pt x="8269190" y="1558274"/>
                </a:lnTo>
                <a:lnTo>
                  <a:pt x="259719" y="1558274"/>
                </a:lnTo>
                <a:lnTo>
                  <a:pt x="213034" y="1554089"/>
                </a:lnTo>
                <a:lnTo>
                  <a:pt x="169094" y="1542024"/>
                </a:lnTo>
                <a:lnTo>
                  <a:pt x="128633" y="1522813"/>
                </a:lnTo>
                <a:lnTo>
                  <a:pt x="92385" y="1497189"/>
                </a:lnTo>
                <a:lnTo>
                  <a:pt x="61082" y="1465886"/>
                </a:lnTo>
                <a:lnTo>
                  <a:pt x="35459" y="1429637"/>
                </a:lnTo>
                <a:lnTo>
                  <a:pt x="16248" y="1389177"/>
                </a:lnTo>
                <a:lnTo>
                  <a:pt x="4184" y="1345239"/>
                </a:lnTo>
                <a:lnTo>
                  <a:pt x="0" y="1298556"/>
                </a:lnTo>
                <a:lnTo>
                  <a:pt x="0" y="259719"/>
                </a:lnTo>
                <a:close/>
              </a:path>
            </a:pathLst>
          </a:custGeom>
          <a:ln w="10611">
            <a:solidFill>
              <a:srgbClr val="A5AB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16000" y="3454403"/>
            <a:ext cx="8631770" cy="12276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11600" y="3581403"/>
            <a:ext cx="2832100" cy="10371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67824" y="3472611"/>
            <a:ext cx="8529320" cy="1125220"/>
          </a:xfrm>
          <a:custGeom>
            <a:avLst/>
            <a:gdLst/>
            <a:ahLst/>
            <a:cxnLst/>
            <a:rect l="l" t="t" r="r" b="b"/>
            <a:pathLst>
              <a:path w="8529320" h="1125220">
                <a:moveTo>
                  <a:pt x="8341440" y="0"/>
                </a:moveTo>
                <a:lnTo>
                  <a:pt x="187460" y="0"/>
                </a:lnTo>
                <a:lnTo>
                  <a:pt x="137626" y="6696"/>
                </a:lnTo>
                <a:lnTo>
                  <a:pt x="92845" y="25595"/>
                </a:lnTo>
                <a:lnTo>
                  <a:pt x="54906" y="54908"/>
                </a:lnTo>
                <a:lnTo>
                  <a:pt x="25593" y="92849"/>
                </a:lnTo>
                <a:lnTo>
                  <a:pt x="6696" y="137630"/>
                </a:lnTo>
                <a:lnTo>
                  <a:pt x="0" y="187464"/>
                </a:lnTo>
                <a:lnTo>
                  <a:pt x="0" y="937272"/>
                </a:lnTo>
                <a:lnTo>
                  <a:pt x="6696" y="987106"/>
                </a:lnTo>
                <a:lnTo>
                  <a:pt x="25593" y="1031884"/>
                </a:lnTo>
                <a:lnTo>
                  <a:pt x="54906" y="1069822"/>
                </a:lnTo>
                <a:lnTo>
                  <a:pt x="92845" y="1099132"/>
                </a:lnTo>
                <a:lnTo>
                  <a:pt x="137626" y="1118028"/>
                </a:lnTo>
                <a:lnTo>
                  <a:pt x="187460" y="1124724"/>
                </a:lnTo>
                <a:lnTo>
                  <a:pt x="8341440" y="1124724"/>
                </a:lnTo>
                <a:lnTo>
                  <a:pt x="8391274" y="1118028"/>
                </a:lnTo>
                <a:lnTo>
                  <a:pt x="8436055" y="1099132"/>
                </a:lnTo>
                <a:lnTo>
                  <a:pt x="8473996" y="1069822"/>
                </a:lnTo>
                <a:lnTo>
                  <a:pt x="8503309" y="1031884"/>
                </a:lnTo>
                <a:lnTo>
                  <a:pt x="8522208" y="987106"/>
                </a:lnTo>
                <a:lnTo>
                  <a:pt x="8528904" y="937272"/>
                </a:lnTo>
                <a:lnTo>
                  <a:pt x="8528904" y="187464"/>
                </a:lnTo>
                <a:lnTo>
                  <a:pt x="8522208" y="137630"/>
                </a:lnTo>
                <a:lnTo>
                  <a:pt x="8503309" y="92849"/>
                </a:lnTo>
                <a:lnTo>
                  <a:pt x="8473996" y="54908"/>
                </a:lnTo>
                <a:lnTo>
                  <a:pt x="8436055" y="25595"/>
                </a:lnTo>
                <a:lnTo>
                  <a:pt x="8391274" y="6696"/>
                </a:lnTo>
                <a:lnTo>
                  <a:pt x="8341440" y="0"/>
                </a:lnTo>
                <a:close/>
              </a:path>
            </a:pathLst>
          </a:custGeom>
          <a:solidFill>
            <a:srgbClr val="BFD3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67824" y="3472611"/>
            <a:ext cx="8529320" cy="1125220"/>
          </a:xfrm>
          <a:custGeom>
            <a:avLst/>
            <a:gdLst/>
            <a:ahLst/>
            <a:cxnLst/>
            <a:rect l="l" t="t" r="r" b="b"/>
            <a:pathLst>
              <a:path w="8529320" h="1125220">
                <a:moveTo>
                  <a:pt x="0" y="187462"/>
                </a:moveTo>
                <a:lnTo>
                  <a:pt x="6696" y="137627"/>
                </a:lnTo>
                <a:lnTo>
                  <a:pt x="25593" y="92846"/>
                </a:lnTo>
                <a:lnTo>
                  <a:pt x="54905" y="54906"/>
                </a:lnTo>
                <a:lnTo>
                  <a:pt x="92845" y="25594"/>
                </a:lnTo>
                <a:lnTo>
                  <a:pt x="137625" y="6696"/>
                </a:lnTo>
                <a:lnTo>
                  <a:pt x="187460" y="0"/>
                </a:lnTo>
                <a:lnTo>
                  <a:pt x="8341451" y="0"/>
                </a:lnTo>
                <a:lnTo>
                  <a:pt x="8391282" y="6696"/>
                </a:lnTo>
                <a:lnTo>
                  <a:pt x="8436061" y="25594"/>
                </a:lnTo>
                <a:lnTo>
                  <a:pt x="8474000" y="54906"/>
                </a:lnTo>
                <a:lnTo>
                  <a:pt x="8503312" y="92846"/>
                </a:lnTo>
                <a:lnTo>
                  <a:pt x="8522211" y="137627"/>
                </a:lnTo>
                <a:lnTo>
                  <a:pt x="8528907" y="187462"/>
                </a:lnTo>
                <a:lnTo>
                  <a:pt x="8528907" y="937264"/>
                </a:lnTo>
                <a:lnTo>
                  <a:pt x="8522211" y="987098"/>
                </a:lnTo>
                <a:lnTo>
                  <a:pt x="8503312" y="1031879"/>
                </a:lnTo>
                <a:lnTo>
                  <a:pt x="8474000" y="1069819"/>
                </a:lnTo>
                <a:lnTo>
                  <a:pt x="8436061" y="1099131"/>
                </a:lnTo>
                <a:lnTo>
                  <a:pt x="8391282" y="1118029"/>
                </a:lnTo>
                <a:lnTo>
                  <a:pt x="8341451" y="1124725"/>
                </a:lnTo>
                <a:lnTo>
                  <a:pt x="187460" y="1124725"/>
                </a:lnTo>
                <a:lnTo>
                  <a:pt x="137625" y="1118029"/>
                </a:lnTo>
                <a:lnTo>
                  <a:pt x="92845" y="1099131"/>
                </a:lnTo>
                <a:lnTo>
                  <a:pt x="54905" y="1069819"/>
                </a:lnTo>
                <a:lnTo>
                  <a:pt x="25593" y="1031879"/>
                </a:lnTo>
                <a:lnTo>
                  <a:pt x="6696" y="987098"/>
                </a:lnTo>
                <a:lnTo>
                  <a:pt x="0" y="937264"/>
                </a:lnTo>
                <a:lnTo>
                  <a:pt x="0" y="187462"/>
                </a:lnTo>
                <a:close/>
              </a:path>
            </a:pathLst>
          </a:custGeom>
          <a:ln w="10611">
            <a:solidFill>
              <a:srgbClr val="94B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28222" y="1731314"/>
            <a:ext cx="8242934" cy="5154930"/>
          </a:xfrm>
          <a:prstGeom prst="rect">
            <a:avLst/>
          </a:prstGeom>
        </p:spPr>
        <p:txBody>
          <a:bodyPr wrap="square" lIns="0" tIns="167640" rIns="0" bIns="0" rtlCol="0" vert="horz">
            <a:spAutoFit/>
          </a:bodyPr>
          <a:lstStyle/>
          <a:p>
            <a:pPr algn="ctr" marR="36195">
              <a:lnSpc>
                <a:spcPct val="100000"/>
              </a:lnSpc>
              <a:spcBef>
                <a:spcPts val="1320"/>
              </a:spcBef>
            </a:pPr>
            <a:r>
              <a:rPr dirty="0" sz="1900" b="1">
                <a:latin typeface="Garamond"/>
                <a:cs typeface="Garamond"/>
              </a:rPr>
              <a:t>Definition</a:t>
            </a:r>
            <a:endParaRPr sz="1900">
              <a:latin typeface="Garamond"/>
              <a:cs typeface="Garamond"/>
            </a:endParaRPr>
          </a:p>
          <a:p>
            <a:pPr marL="12700" marR="48260">
              <a:lnSpc>
                <a:spcPct val="100899"/>
              </a:lnSpc>
              <a:spcBef>
                <a:spcPts val="1195"/>
              </a:spcBef>
            </a:pPr>
            <a:r>
              <a:rPr dirty="0" sz="1900" b="1">
                <a:latin typeface="Times New Roman"/>
                <a:cs typeface="Times New Roman"/>
              </a:rPr>
              <a:t>Definition</a:t>
            </a:r>
            <a:r>
              <a:rPr dirty="0" sz="1900">
                <a:latin typeface="Times New Roman"/>
                <a:cs typeface="Times New Roman"/>
              </a:rPr>
              <a:t>: An algorithm is </a:t>
            </a:r>
            <a:r>
              <a:rPr dirty="0" u="sng" sz="19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exact</a:t>
            </a:r>
            <a:r>
              <a:rPr dirty="0" sz="1900" i="1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if it provides an optimal solution for every  instance, otherwise it is</a:t>
            </a:r>
            <a:r>
              <a:rPr dirty="0" sz="1900" spc="0">
                <a:latin typeface="Times New Roman"/>
                <a:cs typeface="Times New Roman"/>
              </a:rPr>
              <a:t> </a:t>
            </a:r>
            <a:r>
              <a:rPr dirty="0" u="sng" sz="19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heuristic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Times New Roman"/>
              <a:cs typeface="Times New Roman"/>
            </a:endParaRPr>
          </a:p>
          <a:p>
            <a:pPr algn="ctr" marR="36830">
              <a:lnSpc>
                <a:spcPct val="100000"/>
              </a:lnSpc>
            </a:pPr>
            <a:r>
              <a:rPr dirty="0" sz="1900" b="1">
                <a:latin typeface="Garamond"/>
                <a:cs typeface="Garamond"/>
              </a:rPr>
              <a:t>Proposition</a:t>
            </a:r>
            <a:endParaRPr sz="1900">
              <a:latin typeface="Garamond"/>
              <a:cs typeface="Garamond"/>
            </a:endParaRPr>
          </a:p>
          <a:p>
            <a:pPr algn="ctr" marR="35560">
              <a:lnSpc>
                <a:spcPct val="100000"/>
              </a:lnSpc>
              <a:spcBef>
                <a:spcPts val="1255"/>
              </a:spcBef>
            </a:pPr>
            <a:r>
              <a:rPr dirty="0" sz="1900">
                <a:latin typeface="Times New Roman"/>
                <a:cs typeface="Times New Roman"/>
              </a:rPr>
              <a:t>Prim’s algorithm is</a:t>
            </a:r>
            <a:r>
              <a:rPr dirty="0" sz="1900" spc="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exact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/>
              <a:cs typeface="Times New Roman"/>
            </a:endParaRPr>
          </a:p>
          <a:p>
            <a:pPr marL="504190" marR="501650" indent="-338455">
              <a:lnSpc>
                <a:spcPct val="102200"/>
              </a:lnSpc>
              <a:buClr>
                <a:srgbClr val="DD8047"/>
              </a:buClr>
              <a:buSzPct val="60000"/>
              <a:buFont typeface="Arial"/>
              <a:buChar char="¨"/>
              <a:tabLst>
                <a:tab pos="504825" algn="l"/>
              </a:tabLst>
            </a:pPr>
            <a:r>
              <a:rPr dirty="0" sz="2500" spc="15">
                <a:latin typeface="Times New Roman"/>
                <a:cs typeface="Times New Roman"/>
              </a:rPr>
              <a:t>We </a:t>
            </a:r>
            <a:r>
              <a:rPr dirty="0" sz="2500" spc="10">
                <a:latin typeface="Times New Roman"/>
                <a:cs typeface="Times New Roman"/>
              </a:rPr>
              <a:t>show </a:t>
            </a:r>
            <a:r>
              <a:rPr dirty="0" sz="2500" spc="5">
                <a:latin typeface="Times New Roman"/>
                <a:cs typeface="Times New Roman"/>
              </a:rPr>
              <a:t>that </a:t>
            </a:r>
            <a:r>
              <a:rPr dirty="0" sz="2500" spc="10">
                <a:latin typeface="Times New Roman"/>
                <a:cs typeface="Times New Roman"/>
              </a:rPr>
              <a:t>each </a:t>
            </a:r>
            <a:r>
              <a:rPr dirty="0" sz="2500" spc="5">
                <a:latin typeface="Times New Roman"/>
                <a:cs typeface="Times New Roman"/>
              </a:rPr>
              <a:t>selected </a:t>
            </a:r>
            <a:r>
              <a:rPr dirty="0" sz="2500" spc="10">
                <a:latin typeface="Times New Roman"/>
                <a:cs typeface="Times New Roman"/>
              </a:rPr>
              <a:t>edge </a:t>
            </a:r>
            <a:r>
              <a:rPr dirty="0" sz="2500" spc="5">
                <a:latin typeface="Times New Roman"/>
                <a:cs typeface="Times New Roman"/>
              </a:rPr>
              <a:t>belongs to a </a:t>
            </a:r>
            <a:r>
              <a:rPr dirty="0" sz="2500" spc="10">
                <a:latin typeface="Times New Roman"/>
                <a:cs typeface="Times New Roman"/>
              </a:rPr>
              <a:t>minimum  </a:t>
            </a:r>
            <a:r>
              <a:rPr dirty="0" sz="2500" spc="5">
                <a:latin typeface="Times New Roman"/>
                <a:cs typeface="Times New Roman"/>
              </a:rPr>
              <a:t>spanning tree</a:t>
            </a:r>
            <a:endParaRPr sz="2500">
              <a:latin typeface="Times New Roman"/>
              <a:cs typeface="Times New Roman"/>
            </a:endParaRPr>
          </a:p>
          <a:p>
            <a:pPr marL="504190" marR="5080" indent="-338455">
              <a:lnSpc>
                <a:spcPts val="2900"/>
              </a:lnSpc>
              <a:spcBef>
                <a:spcPts val="2110"/>
              </a:spcBef>
              <a:buClr>
                <a:srgbClr val="DD8047"/>
              </a:buClr>
              <a:buSzPct val="60000"/>
              <a:buFont typeface="Arial"/>
              <a:buChar char="¨"/>
              <a:tabLst>
                <a:tab pos="504825" algn="l"/>
              </a:tabLst>
            </a:pPr>
            <a:r>
              <a:rPr dirty="0" sz="2500" spc="15">
                <a:latin typeface="Times New Roman"/>
                <a:cs typeface="Times New Roman"/>
              </a:rPr>
              <a:t>As we </a:t>
            </a:r>
            <a:r>
              <a:rPr dirty="0" sz="2500" spc="5">
                <a:latin typeface="Times New Roman"/>
                <a:cs typeface="Times New Roman"/>
              </a:rPr>
              <a:t>shall see, exactness </a:t>
            </a:r>
            <a:r>
              <a:rPr dirty="0" sz="2500" spc="10">
                <a:latin typeface="Times New Roman"/>
                <a:cs typeface="Times New Roman"/>
              </a:rPr>
              <a:t>does </a:t>
            </a:r>
            <a:r>
              <a:rPr dirty="0" sz="2500" spc="5">
                <a:latin typeface="Times New Roman"/>
                <a:cs typeface="Times New Roman"/>
              </a:rPr>
              <a:t>not </a:t>
            </a:r>
            <a:r>
              <a:rPr dirty="0" sz="2500" spc="10">
                <a:latin typeface="Times New Roman"/>
                <a:cs typeface="Times New Roman"/>
              </a:rPr>
              <a:t>depend on </a:t>
            </a:r>
            <a:r>
              <a:rPr dirty="0" sz="2500" spc="5">
                <a:latin typeface="Times New Roman"/>
                <a:cs typeface="Times New Roman"/>
              </a:rPr>
              <a:t>the choice of  the </a:t>
            </a:r>
            <a:r>
              <a:rPr dirty="0" sz="2500" spc="0">
                <a:latin typeface="Times New Roman"/>
                <a:cs typeface="Times New Roman"/>
              </a:rPr>
              <a:t>first </a:t>
            </a:r>
            <a:r>
              <a:rPr dirty="0" sz="2500" spc="10">
                <a:latin typeface="Times New Roman"/>
                <a:cs typeface="Times New Roman"/>
              </a:rPr>
              <a:t>node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9392" y="523591"/>
            <a:ext cx="5882640" cy="6096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0"/>
              <a:t>Exactness of </a:t>
            </a:r>
            <a:r>
              <a:rPr dirty="0" spc="-30"/>
              <a:t>Prim’s</a:t>
            </a:r>
            <a:r>
              <a:rPr dirty="0" spc="-60"/>
              <a:t> </a:t>
            </a:r>
            <a:r>
              <a:rPr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2497188" y="5410200"/>
            <a:ext cx="819150" cy="202565"/>
          </a:xfrm>
          <a:custGeom>
            <a:avLst/>
            <a:gdLst/>
            <a:ahLst/>
            <a:cxnLst/>
            <a:rect l="l" t="t" r="r" b="b"/>
            <a:pathLst>
              <a:path w="819150" h="202564">
                <a:moveTo>
                  <a:pt x="0" y="0"/>
                </a:moveTo>
                <a:lnTo>
                  <a:pt x="818674" y="202141"/>
                </a:lnTo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79535" y="4855828"/>
            <a:ext cx="168275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5" i="1">
                <a:latin typeface="Times New Roman"/>
                <a:cs typeface="Times New Roman"/>
              </a:rPr>
              <a:t>v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76764" y="5115251"/>
            <a:ext cx="18669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0" i="1">
                <a:latin typeface="Times New Roman"/>
                <a:cs typeface="Times New Roman"/>
              </a:rPr>
              <a:t>h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4424" y="5389825"/>
            <a:ext cx="168275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5" i="1">
                <a:latin typeface="Times New Roman"/>
                <a:cs typeface="Times New Roman"/>
              </a:rPr>
              <a:t>e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48864" y="6527714"/>
            <a:ext cx="114935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0" i="1">
                <a:latin typeface="Times New Roman"/>
                <a:cs typeface="Times New Roman"/>
              </a:rPr>
              <a:t>f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79981" y="4492014"/>
            <a:ext cx="2171065" cy="2893060"/>
          </a:xfrm>
          <a:custGeom>
            <a:avLst/>
            <a:gdLst/>
            <a:ahLst/>
            <a:cxnLst/>
            <a:rect l="l" t="t" r="r" b="b"/>
            <a:pathLst>
              <a:path w="2171065" h="2893059">
                <a:moveTo>
                  <a:pt x="235947" y="1032010"/>
                </a:moveTo>
                <a:lnTo>
                  <a:pt x="262477" y="979171"/>
                </a:lnTo>
                <a:lnTo>
                  <a:pt x="289973" y="927430"/>
                </a:lnTo>
                <a:lnTo>
                  <a:pt x="318394" y="876810"/>
                </a:lnTo>
                <a:lnTo>
                  <a:pt x="347702" y="827338"/>
                </a:lnTo>
                <a:lnTo>
                  <a:pt x="377857" y="779038"/>
                </a:lnTo>
                <a:lnTo>
                  <a:pt x="408818" y="731936"/>
                </a:lnTo>
                <a:lnTo>
                  <a:pt x="440548" y="686057"/>
                </a:lnTo>
                <a:lnTo>
                  <a:pt x="473005" y="641426"/>
                </a:lnTo>
                <a:lnTo>
                  <a:pt x="506152" y="598068"/>
                </a:lnTo>
                <a:lnTo>
                  <a:pt x="539948" y="556008"/>
                </a:lnTo>
                <a:lnTo>
                  <a:pt x="574354" y="515272"/>
                </a:lnTo>
                <a:lnTo>
                  <a:pt x="609330" y="475884"/>
                </a:lnTo>
                <a:lnTo>
                  <a:pt x="644836" y="437870"/>
                </a:lnTo>
                <a:lnTo>
                  <a:pt x="680834" y="401254"/>
                </a:lnTo>
                <a:lnTo>
                  <a:pt x="717284" y="366063"/>
                </a:lnTo>
                <a:lnTo>
                  <a:pt x="754147" y="332321"/>
                </a:lnTo>
                <a:lnTo>
                  <a:pt x="791382" y="300053"/>
                </a:lnTo>
                <a:lnTo>
                  <a:pt x="828950" y="269284"/>
                </a:lnTo>
                <a:lnTo>
                  <a:pt x="866813" y="240040"/>
                </a:lnTo>
                <a:lnTo>
                  <a:pt x="904929" y="212346"/>
                </a:lnTo>
                <a:lnTo>
                  <a:pt x="943261" y="186227"/>
                </a:lnTo>
                <a:lnTo>
                  <a:pt x="981768" y="161708"/>
                </a:lnTo>
                <a:lnTo>
                  <a:pt x="1020411" y="138813"/>
                </a:lnTo>
                <a:lnTo>
                  <a:pt x="1059150" y="117570"/>
                </a:lnTo>
                <a:lnTo>
                  <a:pt x="1097947" y="98001"/>
                </a:lnTo>
                <a:lnTo>
                  <a:pt x="1136760" y="80133"/>
                </a:lnTo>
                <a:lnTo>
                  <a:pt x="1175552" y="63991"/>
                </a:lnTo>
                <a:lnTo>
                  <a:pt x="1214282" y="49600"/>
                </a:lnTo>
                <a:lnTo>
                  <a:pt x="1252911" y="36985"/>
                </a:lnTo>
                <a:lnTo>
                  <a:pt x="1291399" y="26171"/>
                </a:lnTo>
                <a:lnTo>
                  <a:pt x="1329708" y="17184"/>
                </a:lnTo>
                <a:lnTo>
                  <a:pt x="1367797" y="10047"/>
                </a:lnTo>
                <a:lnTo>
                  <a:pt x="1405627" y="4788"/>
                </a:lnTo>
                <a:lnTo>
                  <a:pt x="1480351" y="0"/>
                </a:lnTo>
                <a:lnTo>
                  <a:pt x="1517167" y="521"/>
                </a:lnTo>
                <a:lnTo>
                  <a:pt x="1589509" y="7520"/>
                </a:lnTo>
                <a:lnTo>
                  <a:pt x="1659866" y="22629"/>
                </a:lnTo>
                <a:lnTo>
                  <a:pt x="1727924" y="46050"/>
                </a:lnTo>
                <a:lnTo>
                  <a:pt x="1793083" y="77830"/>
                </a:lnTo>
                <a:lnTo>
                  <a:pt x="1853438" y="117041"/>
                </a:lnTo>
                <a:lnTo>
                  <a:pt x="1908661" y="163181"/>
                </a:lnTo>
                <a:lnTo>
                  <a:pt x="1958714" y="215877"/>
                </a:lnTo>
                <a:lnTo>
                  <a:pt x="2003561" y="274757"/>
                </a:lnTo>
                <a:lnTo>
                  <a:pt x="2043167" y="339448"/>
                </a:lnTo>
                <a:lnTo>
                  <a:pt x="2060994" y="373855"/>
                </a:lnTo>
                <a:lnTo>
                  <a:pt x="2077496" y="409576"/>
                </a:lnTo>
                <a:lnTo>
                  <a:pt x="2092671" y="446563"/>
                </a:lnTo>
                <a:lnTo>
                  <a:pt x="2106512" y="484770"/>
                </a:lnTo>
                <a:lnTo>
                  <a:pt x="2119016" y="524149"/>
                </a:lnTo>
                <a:lnTo>
                  <a:pt x="2130179" y="564656"/>
                </a:lnTo>
                <a:lnTo>
                  <a:pt x="2139995" y="606242"/>
                </a:lnTo>
                <a:lnTo>
                  <a:pt x="2148460" y="648861"/>
                </a:lnTo>
                <a:lnTo>
                  <a:pt x="2155570" y="692467"/>
                </a:lnTo>
                <a:lnTo>
                  <a:pt x="2161320" y="737013"/>
                </a:lnTo>
                <a:lnTo>
                  <a:pt x="2165705" y="782453"/>
                </a:lnTo>
                <a:lnTo>
                  <a:pt x="2168722" y="828739"/>
                </a:lnTo>
                <a:lnTo>
                  <a:pt x="2170366" y="875826"/>
                </a:lnTo>
                <a:lnTo>
                  <a:pt x="2170632" y="923666"/>
                </a:lnTo>
                <a:lnTo>
                  <a:pt x="2169515" y="972213"/>
                </a:lnTo>
                <a:lnTo>
                  <a:pt x="2167012" y="1021421"/>
                </a:lnTo>
                <a:lnTo>
                  <a:pt x="2163118" y="1071243"/>
                </a:lnTo>
                <a:lnTo>
                  <a:pt x="2157827" y="1121632"/>
                </a:lnTo>
                <a:lnTo>
                  <a:pt x="2151137" y="1172541"/>
                </a:lnTo>
                <a:lnTo>
                  <a:pt x="2143041" y="1223925"/>
                </a:lnTo>
                <a:lnTo>
                  <a:pt x="2133537" y="1275736"/>
                </a:lnTo>
                <a:lnTo>
                  <a:pt x="2122618" y="1327928"/>
                </a:lnTo>
                <a:lnTo>
                  <a:pt x="2110281" y="1380454"/>
                </a:lnTo>
                <a:lnTo>
                  <a:pt x="2096522" y="1433267"/>
                </a:lnTo>
                <a:lnTo>
                  <a:pt x="2081335" y="1486322"/>
                </a:lnTo>
                <a:lnTo>
                  <a:pt x="2064716" y="1539571"/>
                </a:lnTo>
                <a:lnTo>
                  <a:pt x="2046661" y="1592968"/>
                </a:lnTo>
                <a:lnTo>
                  <a:pt x="2027166" y="1646467"/>
                </a:lnTo>
                <a:lnTo>
                  <a:pt x="2006225" y="1700020"/>
                </a:lnTo>
                <a:lnTo>
                  <a:pt x="1983834" y="1753580"/>
                </a:lnTo>
                <a:lnTo>
                  <a:pt x="1959989" y="1807103"/>
                </a:lnTo>
                <a:lnTo>
                  <a:pt x="1934685" y="1860540"/>
                </a:lnTo>
                <a:lnTo>
                  <a:pt x="1908154" y="1913379"/>
                </a:lnTo>
                <a:lnTo>
                  <a:pt x="1880659" y="1965121"/>
                </a:lnTo>
                <a:lnTo>
                  <a:pt x="1852237" y="2015741"/>
                </a:lnTo>
                <a:lnTo>
                  <a:pt x="1822929" y="2065213"/>
                </a:lnTo>
                <a:lnTo>
                  <a:pt x="1792775" y="2113513"/>
                </a:lnTo>
                <a:lnTo>
                  <a:pt x="1761813" y="2160615"/>
                </a:lnTo>
                <a:lnTo>
                  <a:pt x="1730084" y="2206494"/>
                </a:lnTo>
                <a:lnTo>
                  <a:pt x="1697626" y="2251126"/>
                </a:lnTo>
                <a:lnTo>
                  <a:pt x="1664479" y="2294484"/>
                </a:lnTo>
                <a:lnTo>
                  <a:pt x="1630683" y="2336544"/>
                </a:lnTo>
                <a:lnTo>
                  <a:pt x="1596278" y="2377280"/>
                </a:lnTo>
                <a:lnTo>
                  <a:pt x="1561302" y="2416668"/>
                </a:lnTo>
                <a:lnTo>
                  <a:pt x="1525795" y="2454682"/>
                </a:lnTo>
                <a:lnTo>
                  <a:pt x="1489797" y="2491298"/>
                </a:lnTo>
                <a:lnTo>
                  <a:pt x="1453347" y="2526489"/>
                </a:lnTo>
                <a:lnTo>
                  <a:pt x="1416485" y="2560231"/>
                </a:lnTo>
                <a:lnTo>
                  <a:pt x="1379250" y="2592499"/>
                </a:lnTo>
                <a:lnTo>
                  <a:pt x="1341681" y="2623268"/>
                </a:lnTo>
                <a:lnTo>
                  <a:pt x="1303819" y="2652511"/>
                </a:lnTo>
                <a:lnTo>
                  <a:pt x="1265702" y="2680206"/>
                </a:lnTo>
                <a:lnTo>
                  <a:pt x="1227371" y="2706325"/>
                </a:lnTo>
                <a:lnTo>
                  <a:pt x="1188864" y="2730844"/>
                </a:lnTo>
                <a:lnTo>
                  <a:pt x="1150221" y="2753738"/>
                </a:lnTo>
                <a:lnTo>
                  <a:pt x="1111482" y="2774982"/>
                </a:lnTo>
                <a:lnTo>
                  <a:pt x="1072685" y="2794550"/>
                </a:lnTo>
                <a:lnTo>
                  <a:pt x="1033872" y="2812418"/>
                </a:lnTo>
                <a:lnTo>
                  <a:pt x="995080" y="2828560"/>
                </a:lnTo>
                <a:lnTo>
                  <a:pt x="956351" y="2842951"/>
                </a:lnTo>
                <a:lnTo>
                  <a:pt x="917722" y="2855566"/>
                </a:lnTo>
                <a:lnTo>
                  <a:pt x="879233" y="2866380"/>
                </a:lnTo>
                <a:lnTo>
                  <a:pt x="840925" y="2875368"/>
                </a:lnTo>
                <a:lnTo>
                  <a:pt x="802836" y="2882504"/>
                </a:lnTo>
                <a:lnTo>
                  <a:pt x="765007" y="2887763"/>
                </a:lnTo>
                <a:lnTo>
                  <a:pt x="690282" y="2892552"/>
                </a:lnTo>
                <a:lnTo>
                  <a:pt x="653467" y="2892031"/>
                </a:lnTo>
                <a:lnTo>
                  <a:pt x="581126" y="2885031"/>
                </a:lnTo>
                <a:lnTo>
                  <a:pt x="510769" y="2869922"/>
                </a:lnTo>
                <a:lnTo>
                  <a:pt x="442712" y="2846502"/>
                </a:lnTo>
                <a:lnTo>
                  <a:pt x="377553" y="2814722"/>
                </a:lnTo>
                <a:lnTo>
                  <a:pt x="317197" y="2775511"/>
                </a:lnTo>
                <a:lnTo>
                  <a:pt x="261974" y="2729371"/>
                </a:lnTo>
                <a:lnTo>
                  <a:pt x="211921" y="2676674"/>
                </a:lnTo>
                <a:lnTo>
                  <a:pt x="167073" y="2617794"/>
                </a:lnTo>
                <a:lnTo>
                  <a:pt x="127466" y="2553104"/>
                </a:lnTo>
                <a:lnTo>
                  <a:pt x="109639" y="2518696"/>
                </a:lnTo>
                <a:lnTo>
                  <a:pt x="93136" y="2482975"/>
                </a:lnTo>
                <a:lnTo>
                  <a:pt x="77962" y="2445988"/>
                </a:lnTo>
                <a:lnTo>
                  <a:pt x="64120" y="2407782"/>
                </a:lnTo>
                <a:lnTo>
                  <a:pt x="51616" y="2368402"/>
                </a:lnTo>
                <a:lnTo>
                  <a:pt x="40454" y="2327896"/>
                </a:lnTo>
                <a:lnTo>
                  <a:pt x="30638" y="2286310"/>
                </a:lnTo>
                <a:lnTo>
                  <a:pt x="22172" y="2243691"/>
                </a:lnTo>
                <a:lnTo>
                  <a:pt x="15062" y="2200085"/>
                </a:lnTo>
                <a:lnTo>
                  <a:pt x="9312" y="2155539"/>
                </a:lnTo>
                <a:lnTo>
                  <a:pt x="4926" y="2110099"/>
                </a:lnTo>
                <a:lnTo>
                  <a:pt x="1909" y="2063813"/>
                </a:lnTo>
                <a:lnTo>
                  <a:pt x="265" y="2016726"/>
                </a:lnTo>
                <a:lnTo>
                  <a:pt x="0" y="1968886"/>
                </a:lnTo>
                <a:lnTo>
                  <a:pt x="1116" y="1920339"/>
                </a:lnTo>
                <a:lnTo>
                  <a:pt x="3619" y="1871131"/>
                </a:lnTo>
                <a:lnTo>
                  <a:pt x="7514" y="1821309"/>
                </a:lnTo>
                <a:lnTo>
                  <a:pt x="12804" y="1770920"/>
                </a:lnTo>
                <a:lnTo>
                  <a:pt x="19494" y="1720011"/>
                </a:lnTo>
                <a:lnTo>
                  <a:pt x="27590" y="1668627"/>
                </a:lnTo>
                <a:lnTo>
                  <a:pt x="37095" y="1616816"/>
                </a:lnTo>
                <a:lnTo>
                  <a:pt x="48013" y="1564624"/>
                </a:lnTo>
                <a:lnTo>
                  <a:pt x="60350" y="1512098"/>
                </a:lnTo>
                <a:lnTo>
                  <a:pt x="74110" y="1459284"/>
                </a:lnTo>
                <a:lnTo>
                  <a:pt x="89296" y="1406229"/>
                </a:lnTo>
                <a:lnTo>
                  <a:pt x="105915" y="1352980"/>
                </a:lnTo>
                <a:lnTo>
                  <a:pt x="123970" y="1299583"/>
                </a:lnTo>
                <a:lnTo>
                  <a:pt x="143466" y="1246084"/>
                </a:lnTo>
                <a:lnTo>
                  <a:pt x="164407" y="1192531"/>
                </a:lnTo>
                <a:lnTo>
                  <a:pt x="186798" y="1138970"/>
                </a:lnTo>
                <a:lnTo>
                  <a:pt x="210643" y="1085448"/>
                </a:lnTo>
                <a:lnTo>
                  <a:pt x="235947" y="1032010"/>
                </a:lnTo>
                <a:close/>
              </a:path>
            </a:pathLst>
          </a:custGeom>
          <a:ln w="30178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496815" y="4084366"/>
            <a:ext cx="5349875" cy="31984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48335" marR="261620" indent="-40005">
              <a:lnSpc>
                <a:spcPct val="160500"/>
              </a:lnSpc>
              <a:spcBef>
                <a:spcPts val="90"/>
              </a:spcBef>
              <a:tabLst>
                <a:tab pos="1238885" algn="l"/>
              </a:tabLst>
            </a:pPr>
            <a:r>
              <a:rPr dirty="0" sz="2500" spc="10">
                <a:latin typeface="Times New Roman"/>
                <a:cs typeface="Times New Roman"/>
              </a:rPr>
              <a:t>Adding edge </a:t>
            </a:r>
            <a:r>
              <a:rPr dirty="0" sz="2500" spc="5" i="1">
                <a:latin typeface="Times New Roman"/>
                <a:cs typeface="Times New Roman"/>
              </a:rPr>
              <a:t>e </a:t>
            </a:r>
            <a:r>
              <a:rPr dirty="0" sz="2500" spc="5">
                <a:latin typeface="Times New Roman"/>
                <a:cs typeface="Times New Roman"/>
              </a:rPr>
              <a:t>creates the cycle </a:t>
            </a:r>
            <a:r>
              <a:rPr dirty="0" sz="2500" spc="10" i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z="2500" spc="10">
                <a:latin typeface="Times New Roman"/>
                <a:cs typeface="Times New Roman"/>
              </a:rPr>
              <a:t>.  </a:t>
            </a:r>
            <a:r>
              <a:rPr dirty="0" sz="2500" spc="5">
                <a:latin typeface="Times New Roman"/>
                <a:cs typeface="Times New Roman"/>
              </a:rPr>
              <a:t>Let	</a:t>
            </a:r>
            <a:r>
              <a:rPr dirty="0" sz="2500" spc="0" i="1">
                <a:latin typeface="Times New Roman"/>
                <a:cs typeface="Times New Roman"/>
              </a:rPr>
              <a:t>f </a:t>
            </a:r>
            <a:r>
              <a:rPr dirty="0" sz="2500" spc="15">
                <a:latin typeface="Symbol"/>
                <a:cs typeface="Symbol"/>
              </a:rPr>
              <a:t></a:t>
            </a:r>
            <a:r>
              <a:rPr dirty="0" sz="2500" spc="15">
                <a:latin typeface="Times New Roman"/>
                <a:cs typeface="Times New Roman"/>
              </a:rPr>
              <a:t> </a:t>
            </a:r>
            <a:r>
              <a:rPr dirty="0" sz="2500" spc="5">
                <a:latin typeface="Symbol"/>
                <a:cs typeface="Symbol"/>
              </a:rPr>
              <a:t></a:t>
            </a:r>
            <a:r>
              <a:rPr dirty="0" sz="2500" spc="5">
                <a:latin typeface="Times New Roman"/>
                <a:cs typeface="Times New Roman"/>
              </a:rPr>
              <a:t>(</a:t>
            </a:r>
            <a:r>
              <a:rPr dirty="0" sz="2500" spc="5" i="1">
                <a:latin typeface="Times New Roman"/>
                <a:cs typeface="Times New Roman"/>
              </a:rPr>
              <a:t>S</a:t>
            </a:r>
            <a:r>
              <a:rPr dirty="0" sz="2500" spc="5">
                <a:latin typeface="Times New Roman"/>
                <a:cs typeface="Times New Roman"/>
              </a:rPr>
              <a:t>) </a:t>
            </a:r>
            <a:r>
              <a:rPr dirty="0" sz="2500" spc="25">
                <a:latin typeface="Symbol"/>
                <a:cs typeface="Symbol"/>
              </a:rPr>
              <a:t></a:t>
            </a:r>
            <a:r>
              <a:rPr dirty="0" sz="2500" spc="0">
                <a:latin typeface="Times New Roman"/>
                <a:cs typeface="Times New Roman"/>
              </a:rPr>
              <a:t> </a:t>
            </a:r>
            <a:r>
              <a:rPr dirty="0" sz="2500" spc="10" i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z="2500" spc="10">
                <a:latin typeface="Times New Roman"/>
                <a:cs typeface="Times New Roman"/>
              </a:rPr>
              <a:t>.</a:t>
            </a:r>
            <a:endParaRPr sz="2500">
              <a:latin typeface="Times New Roman"/>
              <a:cs typeface="Times New Roman"/>
            </a:endParaRPr>
          </a:p>
          <a:p>
            <a:pPr marL="639445" marR="5080">
              <a:lnSpc>
                <a:spcPct val="106700"/>
              </a:lnSpc>
              <a:spcBef>
                <a:spcPts val="1385"/>
              </a:spcBef>
            </a:pPr>
            <a:r>
              <a:rPr dirty="0" sz="2500" spc="5">
                <a:latin typeface="Times New Roman"/>
                <a:cs typeface="Times New Roman"/>
              </a:rPr>
              <a:t>If </a:t>
            </a:r>
            <a:r>
              <a:rPr dirty="0" sz="2500" spc="5" i="1">
                <a:latin typeface="Times New Roman"/>
                <a:cs typeface="Times New Roman"/>
              </a:rPr>
              <a:t>c</a:t>
            </a:r>
            <a:r>
              <a:rPr dirty="0" baseline="-19607" sz="2550" spc="7" i="1">
                <a:latin typeface="Times New Roman"/>
                <a:cs typeface="Times New Roman"/>
              </a:rPr>
              <a:t>e</a:t>
            </a:r>
            <a:r>
              <a:rPr dirty="0" sz="2500" spc="5" i="1">
                <a:latin typeface="Times New Roman"/>
                <a:cs typeface="Times New Roman"/>
              </a:rPr>
              <a:t>=c</a:t>
            </a:r>
            <a:r>
              <a:rPr dirty="0" baseline="-19607" sz="2550" spc="7" i="1">
                <a:latin typeface="Times New Roman"/>
                <a:cs typeface="Times New Roman"/>
              </a:rPr>
              <a:t>f </a:t>
            </a:r>
            <a:r>
              <a:rPr dirty="0" sz="2500" spc="5">
                <a:latin typeface="Times New Roman"/>
                <a:cs typeface="Times New Roman"/>
              </a:rPr>
              <a:t>then </a:t>
            </a:r>
            <a:r>
              <a:rPr dirty="0" sz="2500" spc="10" i="1">
                <a:latin typeface="Times New Roman"/>
                <a:cs typeface="Times New Roman"/>
              </a:rPr>
              <a:t>T* </a:t>
            </a:r>
            <a:r>
              <a:rPr dirty="0" sz="2500" spc="100">
                <a:latin typeface="Symbol"/>
                <a:cs typeface="Symbol"/>
              </a:rPr>
              <a:t></a:t>
            </a:r>
            <a:r>
              <a:rPr dirty="0" sz="2500" spc="100">
                <a:latin typeface="Times New Roman"/>
                <a:cs typeface="Times New Roman"/>
              </a:rPr>
              <a:t>{</a:t>
            </a:r>
            <a:r>
              <a:rPr dirty="0" sz="2500" spc="100" i="1">
                <a:latin typeface="Times New Roman"/>
                <a:cs typeface="Times New Roman"/>
              </a:rPr>
              <a:t>e</a:t>
            </a:r>
            <a:r>
              <a:rPr dirty="0" sz="2500" spc="100">
                <a:latin typeface="Times New Roman"/>
                <a:cs typeface="Times New Roman"/>
              </a:rPr>
              <a:t>}</a:t>
            </a:r>
            <a:r>
              <a:rPr dirty="0" sz="2500" spc="100">
                <a:latin typeface="Courier New"/>
                <a:cs typeface="Courier New"/>
              </a:rPr>
              <a:t>\</a:t>
            </a:r>
            <a:r>
              <a:rPr dirty="0" sz="2500" spc="100">
                <a:latin typeface="Times New Roman"/>
                <a:cs typeface="Times New Roman"/>
              </a:rPr>
              <a:t>{</a:t>
            </a:r>
            <a:r>
              <a:rPr dirty="0" sz="2500" spc="100" i="1">
                <a:latin typeface="Times New Roman"/>
                <a:cs typeface="Times New Roman"/>
              </a:rPr>
              <a:t>f</a:t>
            </a:r>
            <a:r>
              <a:rPr dirty="0" sz="2500" spc="100">
                <a:latin typeface="Times New Roman"/>
                <a:cs typeface="Times New Roman"/>
              </a:rPr>
              <a:t>} </a:t>
            </a:r>
            <a:r>
              <a:rPr dirty="0" sz="2500" spc="0">
                <a:latin typeface="Times New Roman"/>
                <a:cs typeface="Times New Roman"/>
              </a:rPr>
              <a:t>is </a:t>
            </a:r>
            <a:r>
              <a:rPr dirty="0" sz="2500" spc="5">
                <a:latin typeface="Times New Roman"/>
                <a:cs typeface="Times New Roman"/>
              </a:rPr>
              <a:t>(also)  optimal since </a:t>
            </a:r>
            <a:r>
              <a:rPr dirty="0" sz="2500" spc="0">
                <a:latin typeface="Times New Roman"/>
                <a:cs typeface="Times New Roman"/>
              </a:rPr>
              <a:t>it </a:t>
            </a:r>
            <a:r>
              <a:rPr dirty="0" sz="2500" spc="5">
                <a:latin typeface="Times New Roman"/>
                <a:cs typeface="Times New Roman"/>
              </a:rPr>
              <a:t>has </a:t>
            </a:r>
            <a:r>
              <a:rPr dirty="0" sz="2500" spc="10">
                <a:latin typeface="Times New Roman"/>
                <a:cs typeface="Times New Roman"/>
              </a:rPr>
              <a:t>same </a:t>
            </a:r>
            <a:r>
              <a:rPr dirty="0" sz="2500" spc="5">
                <a:latin typeface="Times New Roman"/>
                <a:cs typeface="Times New Roman"/>
              </a:rPr>
              <a:t>cost of</a:t>
            </a:r>
            <a:r>
              <a:rPr dirty="0" sz="2500" spc="60">
                <a:latin typeface="Times New Roman"/>
                <a:cs typeface="Times New Roman"/>
              </a:rPr>
              <a:t> </a:t>
            </a:r>
            <a:r>
              <a:rPr dirty="0" sz="2500" spc="5" i="1">
                <a:latin typeface="Times New Roman"/>
                <a:cs typeface="Times New Roman"/>
              </a:rPr>
              <a:t>T*</a:t>
            </a:r>
            <a:r>
              <a:rPr dirty="0" sz="2500" spc="5">
                <a:latin typeface="Times New Roman"/>
                <a:cs typeface="Times New Roman"/>
              </a:rPr>
              <a:t>.</a:t>
            </a:r>
            <a:endParaRPr sz="2500">
              <a:latin typeface="Times New Roman"/>
              <a:cs typeface="Times New Roman"/>
            </a:endParaRPr>
          </a:p>
          <a:p>
            <a:pPr marL="12700" marR="281305">
              <a:lnSpc>
                <a:spcPct val="106700"/>
              </a:lnSpc>
              <a:spcBef>
                <a:spcPts val="1170"/>
              </a:spcBef>
            </a:pPr>
            <a:r>
              <a:rPr dirty="0" sz="2500" spc="5">
                <a:latin typeface="Times New Roman"/>
                <a:cs typeface="Times New Roman"/>
              </a:rPr>
              <a:t>If </a:t>
            </a:r>
            <a:r>
              <a:rPr dirty="0" sz="2500" spc="5" i="1">
                <a:latin typeface="Times New Roman"/>
                <a:cs typeface="Times New Roman"/>
              </a:rPr>
              <a:t>c</a:t>
            </a:r>
            <a:r>
              <a:rPr dirty="0" baseline="-19607" sz="2550" spc="7" i="1">
                <a:latin typeface="Times New Roman"/>
                <a:cs typeface="Times New Roman"/>
              </a:rPr>
              <a:t>e</a:t>
            </a:r>
            <a:r>
              <a:rPr dirty="0" sz="2500" spc="5" i="1">
                <a:latin typeface="Times New Roman"/>
                <a:cs typeface="Times New Roman"/>
              </a:rPr>
              <a:t>&lt; </a:t>
            </a:r>
            <a:r>
              <a:rPr dirty="0" sz="2500" spc="0" i="1">
                <a:latin typeface="Times New Roman"/>
                <a:cs typeface="Times New Roman"/>
              </a:rPr>
              <a:t>c</a:t>
            </a:r>
            <a:r>
              <a:rPr dirty="0" baseline="-19607" sz="2550" spc="0" i="1">
                <a:latin typeface="Times New Roman"/>
                <a:cs typeface="Times New Roman"/>
              </a:rPr>
              <a:t>f </a:t>
            </a:r>
            <a:r>
              <a:rPr dirty="0" sz="2500" spc="5">
                <a:latin typeface="Times New Roman"/>
                <a:cs typeface="Times New Roman"/>
              </a:rPr>
              <a:t>then </a:t>
            </a:r>
            <a:r>
              <a:rPr dirty="0" sz="2500" spc="10">
                <a:latin typeface="Times New Roman"/>
                <a:cs typeface="Times New Roman"/>
              </a:rPr>
              <a:t>c(</a:t>
            </a:r>
            <a:r>
              <a:rPr dirty="0" sz="2500" spc="10" i="1">
                <a:latin typeface="Times New Roman"/>
                <a:cs typeface="Times New Roman"/>
              </a:rPr>
              <a:t>T* </a:t>
            </a:r>
            <a:r>
              <a:rPr dirty="0" sz="2500" spc="85">
                <a:latin typeface="Symbol"/>
                <a:cs typeface="Symbol"/>
              </a:rPr>
              <a:t></a:t>
            </a:r>
            <a:r>
              <a:rPr dirty="0" sz="2500" spc="85">
                <a:latin typeface="Times New Roman"/>
                <a:cs typeface="Times New Roman"/>
              </a:rPr>
              <a:t>{</a:t>
            </a:r>
            <a:r>
              <a:rPr dirty="0" sz="2500" spc="85" i="1">
                <a:latin typeface="Times New Roman"/>
                <a:cs typeface="Times New Roman"/>
              </a:rPr>
              <a:t>e</a:t>
            </a:r>
            <a:r>
              <a:rPr dirty="0" sz="2500" spc="85">
                <a:latin typeface="Times New Roman"/>
                <a:cs typeface="Times New Roman"/>
              </a:rPr>
              <a:t>}</a:t>
            </a:r>
            <a:r>
              <a:rPr dirty="0" sz="2500" spc="85">
                <a:latin typeface="Courier New"/>
                <a:cs typeface="Courier New"/>
              </a:rPr>
              <a:t>\</a:t>
            </a:r>
            <a:r>
              <a:rPr dirty="0" sz="2500" spc="85">
                <a:latin typeface="Times New Roman"/>
                <a:cs typeface="Times New Roman"/>
              </a:rPr>
              <a:t>{</a:t>
            </a:r>
            <a:r>
              <a:rPr dirty="0" sz="2500" spc="85" i="1">
                <a:latin typeface="Times New Roman"/>
                <a:cs typeface="Times New Roman"/>
              </a:rPr>
              <a:t>f</a:t>
            </a:r>
            <a:r>
              <a:rPr dirty="0" sz="2500" spc="85">
                <a:latin typeface="Times New Roman"/>
                <a:cs typeface="Times New Roman"/>
              </a:rPr>
              <a:t>}) </a:t>
            </a:r>
            <a:r>
              <a:rPr dirty="0" sz="2500" spc="10">
                <a:latin typeface="Times New Roman"/>
                <a:cs typeface="Times New Roman"/>
              </a:rPr>
              <a:t>&lt; </a:t>
            </a:r>
            <a:r>
              <a:rPr dirty="0" sz="2500" spc="5">
                <a:latin typeface="Times New Roman"/>
                <a:cs typeface="Times New Roman"/>
              </a:rPr>
              <a:t>c(</a:t>
            </a:r>
            <a:r>
              <a:rPr dirty="0" sz="2500" spc="5" i="1">
                <a:latin typeface="Times New Roman"/>
                <a:cs typeface="Times New Roman"/>
              </a:rPr>
              <a:t>T*</a:t>
            </a:r>
            <a:r>
              <a:rPr dirty="0" sz="2500" spc="5">
                <a:latin typeface="Times New Roman"/>
                <a:cs typeface="Times New Roman"/>
              </a:rPr>
              <a:t>),  </a:t>
            </a:r>
            <a:r>
              <a:rPr dirty="0" sz="2500" spc="10">
                <a:latin typeface="Times New Roman"/>
                <a:cs typeface="Times New Roman"/>
              </a:rPr>
              <a:t>hence </a:t>
            </a:r>
            <a:r>
              <a:rPr dirty="0" sz="2500" spc="10" i="1">
                <a:latin typeface="Times New Roman"/>
                <a:cs typeface="Times New Roman"/>
              </a:rPr>
              <a:t>T* </a:t>
            </a:r>
            <a:r>
              <a:rPr dirty="0" sz="2500" spc="0">
                <a:latin typeface="Times New Roman"/>
                <a:cs typeface="Times New Roman"/>
              </a:rPr>
              <a:t>is </a:t>
            </a:r>
            <a:r>
              <a:rPr dirty="0" sz="2500" spc="5">
                <a:latin typeface="Times New Roman"/>
                <a:cs typeface="Times New Roman"/>
              </a:rPr>
              <a:t>not</a:t>
            </a:r>
            <a:r>
              <a:rPr dirty="0" sz="2500" spc="15">
                <a:latin typeface="Times New Roman"/>
                <a:cs typeface="Times New Roman"/>
              </a:rPr>
              <a:t> </a:t>
            </a:r>
            <a:r>
              <a:rPr dirty="0" sz="2500" spc="5">
                <a:latin typeface="Times New Roman"/>
                <a:cs typeface="Times New Roman"/>
              </a:rPr>
              <a:t>optimal.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4046" y="4461353"/>
            <a:ext cx="240029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5" i="1">
                <a:solidFill>
                  <a:srgbClr val="DD8047"/>
                </a:solidFill>
                <a:latin typeface="Arial"/>
                <a:cs typeface="Arial"/>
              </a:rPr>
              <a:t>S</a:t>
            </a:r>
            <a:endParaRPr sz="25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39243" y="5591261"/>
            <a:ext cx="202243" cy="202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05378" y="4863539"/>
            <a:ext cx="202243" cy="2022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43619" y="6399820"/>
            <a:ext cx="202243" cy="2022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452380" y="5267830"/>
            <a:ext cx="202243" cy="2022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342015" y="6399820"/>
            <a:ext cx="202243" cy="2022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422889" y="5510400"/>
            <a:ext cx="202243" cy="2022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08143" y="6318965"/>
            <a:ext cx="202243" cy="2022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069890" y="5510400"/>
            <a:ext cx="202243" cy="2022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65634" y="5747946"/>
            <a:ext cx="344170" cy="708025"/>
          </a:xfrm>
          <a:custGeom>
            <a:avLst/>
            <a:gdLst/>
            <a:ahLst/>
            <a:cxnLst/>
            <a:rect l="l" t="t" r="r" b="b"/>
            <a:pathLst>
              <a:path w="344169" h="708025">
                <a:moveTo>
                  <a:pt x="343721" y="707496"/>
                </a:moveTo>
                <a:lnTo>
                  <a:pt x="0" y="0"/>
                </a:lnTo>
              </a:path>
            </a:pathLst>
          </a:custGeom>
          <a:ln w="404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380807" y="4979807"/>
            <a:ext cx="465455" cy="657225"/>
          </a:xfrm>
          <a:custGeom>
            <a:avLst/>
            <a:gdLst/>
            <a:ahLst/>
            <a:cxnLst/>
            <a:rect l="l" t="t" r="r" b="b"/>
            <a:pathLst>
              <a:path w="465455" h="657225">
                <a:moveTo>
                  <a:pt x="0" y="656960"/>
                </a:moveTo>
                <a:lnTo>
                  <a:pt x="465035" y="0"/>
                </a:lnTo>
              </a:path>
            </a:pathLst>
          </a:custGeom>
          <a:ln w="404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967153" y="5015179"/>
            <a:ext cx="515620" cy="323850"/>
          </a:xfrm>
          <a:custGeom>
            <a:avLst/>
            <a:gdLst/>
            <a:ahLst/>
            <a:cxnLst/>
            <a:rect l="l" t="t" r="r" b="b"/>
            <a:pathLst>
              <a:path w="515619" h="323850">
                <a:moveTo>
                  <a:pt x="0" y="0"/>
                </a:moveTo>
                <a:lnTo>
                  <a:pt x="515583" y="323426"/>
                </a:lnTo>
              </a:path>
            </a:pathLst>
          </a:custGeom>
          <a:ln w="404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805406" y="6531245"/>
            <a:ext cx="1567180" cy="1905"/>
          </a:xfrm>
          <a:custGeom>
            <a:avLst/>
            <a:gdLst/>
            <a:ahLst/>
            <a:cxnLst/>
            <a:rect l="l" t="t" r="r" b="b"/>
            <a:pathLst>
              <a:path w="1567179" h="1904">
                <a:moveTo>
                  <a:pt x="0" y="0"/>
                </a:moveTo>
                <a:lnTo>
                  <a:pt x="1566964" y="1685"/>
                </a:lnTo>
              </a:path>
            </a:pathLst>
          </a:custGeom>
          <a:ln w="404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513899" y="6425121"/>
            <a:ext cx="434975" cy="71120"/>
          </a:xfrm>
          <a:custGeom>
            <a:avLst/>
            <a:gdLst/>
            <a:ahLst/>
            <a:cxnLst/>
            <a:rect l="l" t="t" r="r" b="b"/>
            <a:pathLst>
              <a:path w="434975" h="71120">
                <a:moveTo>
                  <a:pt x="0" y="70749"/>
                </a:moveTo>
                <a:lnTo>
                  <a:pt x="434707" y="0"/>
                </a:lnTo>
              </a:path>
            </a:pathLst>
          </a:custGeom>
          <a:ln w="404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604882" y="5611507"/>
            <a:ext cx="495934" cy="10160"/>
          </a:xfrm>
          <a:custGeom>
            <a:avLst/>
            <a:gdLst/>
            <a:ahLst/>
            <a:cxnLst/>
            <a:rect l="l" t="t" r="r" b="b"/>
            <a:pathLst>
              <a:path w="495935" h="10160">
                <a:moveTo>
                  <a:pt x="0" y="0"/>
                </a:moveTo>
                <a:lnTo>
                  <a:pt x="495364" y="10107"/>
                </a:lnTo>
              </a:path>
            </a:pathLst>
          </a:custGeom>
          <a:ln w="404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19372" y="5667090"/>
            <a:ext cx="131445" cy="697865"/>
          </a:xfrm>
          <a:custGeom>
            <a:avLst/>
            <a:gdLst/>
            <a:ahLst/>
            <a:cxnLst/>
            <a:rect l="l" t="t" r="r" b="b"/>
            <a:pathLst>
              <a:path w="131445" h="697864">
                <a:moveTo>
                  <a:pt x="0" y="697389"/>
                </a:moveTo>
                <a:lnTo>
                  <a:pt x="131422" y="0"/>
                </a:lnTo>
              </a:path>
            </a:pathLst>
          </a:custGeom>
          <a:ln w="404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624264" y="5399252"/>
            <a:ext cx="819150" cy="202565"/>
          </a:xfrm>
          <a:custGeom>
            <a:avLst/>
            <a:gdLst/>
            <a:ahLst/>
            <a:cxnLst/>
            <a:rect l="l" t="t" r="r" b="b"/>
            <a:pathLst>
              <a:path w="819150" h="202564">
                <a:moveTo>
                  <a:pt x="0" y="0"/>
                </a:moveTo>
                <a:lnTo>
                  <a:pt x="818867" y="202141"/>
                </a:lnTo>
              </a:path>
            </a:pathLst>
          </a:custGeom>
          <a:ln w="404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236275" y="5783055"/>
            <a:ext cx="25781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5" i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25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252838" y="5618327"/>
            <a:ext cx="171645" cy="17164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91125" y="6992890"/>
            <a:ext cx="171645" cy="17164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818830" y="4890617"/>
            <a:ext cx="171645" cy="17164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657121" y="6426892"/>
            <a:ext cx="171645" cy="17164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465691" y="5294896"/>
            <a:ext cx="171645" cy="17164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355111" y="6426892"/>
            <a:ext cx="171645" cy="17164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435972" y="5537466"/>
            <a:ext cx="171645" cy="17164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921111" y="6346037"/>
            <a:ext cx="171645" cy="17164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082820" y="5537466"/>
            <a:ext cx="171645" cy="17164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567961" y="4728908"/>
            <a:ext cx="171645" cy="17164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227484" y="6548090"/>
            <a:ext cx="445134" cy="485140"/>
          </a:xfrm>
          <a:custGeom>
            <a:avLst/>
            <a:gdLst/>
            <a:ahLst/>
            <a:cxnLst/>
            <a:rect l="l" t="t" r="r" b="b"/>
            <a:pathLst>
              <a:path w="445135" h="485140">
                <a:moveTo>
                  <a:pt x="0" y="485140"/>
                </a:moveTo>
                <a:lnTo>
                  <a:pt x="444711" y="0"/>
                </a:lnTo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363924" y="5759737"/>
            <a:ext cx="344170" cy="708025"/>
          </a:xfrm>
          <a:custGeom>
            <a:avLst/>
            <a:gdLst/>
            <a:ahLst/>
            <a:cxnLst/>
            <a:rect l="l" t="t" r="r" b="b"/>
            <a:pathLst>
              <a:path w="344169" h="708025">
                <a:moveTo>
                  <a:pt x="343641" y="707496"/>
                </a:moveTo>
                <a:lnTo>
                  <a:pt x="0" y="0"/>
                </a:lnTo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379092" y="4991605"/>
            <a:ext cx="465455" cy="657225"/>
          </a:xfrm>
          <a:custGeom>
            <a:avLst/>
            <a:gdLst/>
            <a:ahLst/>
            <a:cxnLst/>
            <a:rect l="l" t="t" r="r" b="b"/>
            <a:pathLst>
              <a:path w="465455" h="657225">
                <a:moveTo>
                  <a:pt x="0" y="656960"/>
                </a:moveTo>
                <a:lnTo>
                  <a:pt x="464926" y="0"/>
                </a:lnTo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965299" y="5026977"/>
            <a:ext cx="515620" cy="323850"/>
          </a:xfrm>
          <a:custGeom>
            <a:avLst/>
            <a:gdLst/>
            <a:ahLst/>
            <a:cxnLst/>
            <a:rect l="l" t="t" r="r" b="b"/>
            <a:pathLst>
              <a:path w="515619" h="323850">
                <a:moveTo>
                  <a:pt x="0" y="0"/>
                </a:moveTo>
                <a:lnTo>
                  <a:pt x="515461" y="323426"/>
                </a:lnTo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803590" y="6543037"/>
            <a:ext cx="1567180" cy="1905"/>
          </a:xfrm>
          <a:custGeom>
            <a:avLst/>
            <a:gdLst/>
            <a:ahLst/>
            <a:cxnLst/>
            <a:rect l="l" t="t" r="r" b="b"/>
            <a:pathLst>
              <a:path w="1567179" h="1904">
                <a:moveTo>
                  <a:pt x="0" y="0"/>
                </a:moveTo>
                <a:lnTo>
                  <a:pt x="1566593" y="1683"/>
                </a:lnTo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511689" y="6436912"/>
            <a:ext cx="434975" cy="71120"/>
          </a:xfrm>
          <a:custGeom>
            <a:avLst/>
            <a:gdLst/>
            <a:ahLst/>
            <a:cxnLst/>
            <a:rect l="l" t="t" r="r" b="b"/>
            <a:pathLst>
              <a:path w="434975" h="71120">
                <a:moveTo>
                  <a:pt x="0" y="70749"/>
                </a:moveTo>
                <a:lnTo>
                  <a:pt x="434604" y="0"/>
                </a:lnTo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602647" y="5623293"/>
            <a:ext cx="495300" cy="10160"/>
          </a:xfrm>
          <a:custGeom>
            <a:avLst/>
            <a:gdLst/>
            <a:ahLst/>
            <a:cxnLst/>
            <a:rect l="l" t="t" r="r" b="b"/>
            <a:pathLst>
              <a:path w="495300" h="10160">
                <a:moveTo>
                  <a:pt x="0" y="0"/>
                </a:moveTo>
                <a:lnTo>
                  <a:pt x="495247" y="10107"/>
                </a:lnTo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017035" y="5678880"/>
            <a:ext cx="131445" cy="697865"/>
          </a:xfrm>
          <a:custGeom>
            <a:avLst/>
            <a:gdLst/>
            <a:ahLst/>
            <a:cxnLst/>
            <a:rect l="l" t="t" r="r" b="b"/>
            <a:pathLst>
              <a:path w="131445" h="697864">
                <a:moveTo>
                  <a:pt x="0" y="697389"/>
                </a:moveTo>
                <a:lnTo>
                  <a:pt x="131392" y="0"/>
                </a:lnTo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198963" y="4860209"/>
            <a:ext cx="404495" cy="708025"/>
          </a:xfrm>
          <a:custGeom>
            <a:avLst/>
            <a:gdLst/>
            <a:ahLst/>
            <a:cxnLst/>
            <a:rect l="l" t="t" r="r" b="b"/>
            <a:pathLst>
              <a:path w="404495" h="708025">
                <a:moveTo>
                  <a:pt x="0" y="707496"/>
                </a:moveTo>
                <a:lnTo>
                  <a:pt x="404283" y="0"/>
                </a:lnTo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4120057" y="4516763"/>
            <a:ext cx="31369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16666" sz="3750" spc="22" i="1">
                <a:latin typeface="Times New Roman"/>
                <a:cs typeface="Times New Roman"/>
              </a:rPr>
              <a:t>T</a:t>
            </a:r>
            <a:r>
              <a:rPr dirty="0" sz="1700">
                <a:latin typeface="Times New Roman"/>
                <a:cs typeface="Times New Roman"/>
              </a:rPr>
              <a:t>*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759623" y="5607211"/>
            <a:ext cx="22225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5" i="1">
                <a:latin typeface="Times New Roman"/>
                <a:cs typeface="Times New Roman"/>
              </a:rPr>
              <a:t>F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93232" y="1680641"/>
            <a:ext cx="8631767" cy="169332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927100" y="1608658"/>
            <a:ext cx="8555570" cy="162137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945064" y="1702485"/>
            <a:ext cx="8529320" cy="1588135"/>
          </a:xfrm>
          <a:custGeom>
            <a:avLst/>
            <a:gdLst/>
            <a:ahLst/>
            <a:cxnLst/>
            <a:rect l="l" t="t" r="r" b="b"/>
            <a:pathLst>
              <a:path w="8529320" h="1588135">
                <a:moveTo>
                  <a:pt x="8264264" y="0"/>
                </a:moveTo>
                <a:lnTo>
                  <a:pt x="264634" y="0"/>
                </a:lnTo>
                <a:lnTo>
                  <a:pt x="217066" y="4263"/>
                </a:lnTo>
                <a:lnTo>
                  <a:pt x="172295" y="16555"/>
                </a:lnTo>
                <a:lnTo>
                  <a:pt x="131069" y="36129"/>
                </a:lnTo>
                <a:lnTo>
                  <a:pt x="94134" y="62237"/>
                </a:lnTo>
                <a:lnTo>
                  <a:pt x="62239" y="94131"/>
                </a:lnTo>
                <a:lnTo>
                  <a:pt x="36130" y="131065"/>
                </a:lnTo>
                <a:lnTo>
                  <a:pt x="16556" y="172291"/>
                </a:lnTo>
                <a:lnTo>
                  <a:pt x="4263" y="217062"/>
                </a:lnTo>
                <a:lnTo>
                  <a:pt x="0" y="264629"/>
                </a:lnTo>
                <a:lnTo>
                  <a:pt x="0" y="1323124"/>
                </a:lnTo>
                <a:lnTo>
                  <a:pt x="4263" y="1370691"/>
                </a:lnTo>
                <a:lnTo>
                  <a:pt x="16556" y="1415462"/>
                </a:lnTo>
                <a:lnTo>
                  <a:pt x="36130" y="1456688"/>
                </a:lnTo>
                <a:lnTo>
                  <a:pt x="62239" y="1493622"/>
                </a:lnTo>
                <a:lnTo>
                  <a:pt x="94134" y="1525516"/>
                </a:lnTo>
                <a:lnTo>
                  <a:pt x="131069" y="1551624"/>
                </a:lnTo>
                <a:lnTo>
                  <a:pt x="172295" y="1571198"/>
                </a:lnTo>
                <a:lnTo>
                  <a:pt x="217066" y="1583490"/>
                </a:lnTo>
                <a:lnTo>
                  <a:pt x="264634" y="1587754"/>
                </a:lnTo>
                <a:lnTo>
                  <a:pt x="8264264" y="1587754"/>
                </a:lnTo>
                <a:lnTo>
                  <a:pt x="8311832" y="1583490"/>
                </a:lnTo>
                <a:lnTo>
                  <a:pt x="8356604" y="1571198"/>
                </a:lnTo>
                <a:lnTo>
                  <a:pt x="8397831" y="1551624"/>
                </a:lnTo>
                <a:lnTo>
                  <a:pt x="8434767" y="1525516"/>
                </a:lnTo>
                <a:lnTo>
                  <a:pt x="8466664" y="1493622"/>
                </a:lnTo>
                <a:lnTo>
                  <a:pt x="8492774" y="1456688"/>
                </a:lnTo>
                <a:lnTo>
                  <a:pt x="8512349" y="1415462"/>
                </a:lnTo>
                <a:lnTo>
                  <a:pt x="8524643" y="1370691"/>
                </a:lnTo>
                <a:lnTo>
                  <a:pt x="8528907" y="1323124"/>
                </a:lnTo>
                <a:lnTo>
                  <a:pt x="8528907" y="264629"/>
                </a:lnTo>
                <a:lnTo>
                  <a:pt x="8524643" y="217062"/>
                </a:lnTo>
                <a:lnTo>
                  <a:pt x="8512349" y="172291"/>
                </a:lnTo>
                <a:lnTo>
                  <a:pt x="8492774" y="131065"/>
                </a:lnTo>
                <a:lnTo>
                  <a:pt x="8466664" y="94131"/>
                </a:lnTo>
                <a:lnTo>
                  <a:pt x="8434767" y="62237"/>
                </a:lnTo>
                <a:lnTo>
                  <a:pt x="8397831" y="36129"/>
                </a:lnTo>
                <a:lnTo>
                  <a:pt x="8356604" y="16555"/>
                </a:lnTo>
                <a:lnTo>
                  <a:pt x="8311832" y="4263"/>
                </a:lnTo>
                <a:lnTo>
                  <a:pt x="8264264" y="0"/>
                </a:lnTo>
                <a:close/>
              </a:path>
            </a:pathLst>
          </a:custGeom>
          <a:solidFill>
            <a:srgbClr val="C9CD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945064" y="1702485"/>
            <a:ext cx="8529320" cy="1588135"/>
          </a:xfrm>
          <a:custGeom>
            <a:avLst/>
            <a:gdLst/>
            <a:ahLst/>
            <a:cxnLst/>
            <a:rect l="l" t="t" r="r" b="b"/>
            <a:pathLst>
              <a:path w="8529320" h="1588135">
                <a:moveTo>
                  <a:pt x="0" y="264634"/>
                </a:moveTo>
                <a:lnTo>
                  <a:pt x="4263" y="217066"/>
                </a:lnTo>
                <a:lnTo>
                  <a:pt x="16556" y="172295"/>
                </a:lnTo>
                <a:lnTo>
                  <a:pt x="36130" y="131068"/>
                </a:lnTo>
                <a:lnTo>
                  <a:pt x="62238" y="94134"/>
                </a:lnTo>
                <a:lnTo>
                  <a:pt x="94134" y="62238"/>
                </a:lnTo>
                <a:lnTo>
                  <a:pt x="131068" y="36130"/>
                </a:lnTo>
                <a:lnTo>
                  <a:pt x="172295" y="16556"/>
                </a:lnTo>
                <a:lnTo>
                  <a:pt x="217066" y="4263"/>
                </a:lnTo>
                <a:lnTo>
                  <a:pt x="264634" y="0"/>
                </a:lnTo>
                <a:lnTo>
                  <a:pt x="8264277" y="0"/>
                </a:lnTo>
                <a:lnTo>
                  <a:pt x="8311843" y="4263"/>
                </a:lnTo>
                <a:lnTo>
                  <a:pt x="8356613" y="16556"/>
                </a:lnTo>
                <a:lnTo>
                  <a:pt x="8397839" y="36130"/>
                </a:lnTo>
                <a:lnTo>
                  <a:pt x="8434773" y="62238"/>
                </a:lnTo>
                <a:lnTo>
                  <a:pt x="8466668" y="94134"/>
                </a:lnTo>
                <a:lnTo>
                  <a:pt x="8492776" y="131068"/>
                </a:lnTo>
                <a:lnTo>
                  <a:pt x="8512351" y="172295"/>
                </a:lnTo>
                <a:lnTo>
                  <a:pt x="8524644" y="217066"/>
                </a:lnTo>
                <a:lnTo>
                  <a:pt x="8528907" y="264634"/>
                </a:lnTo>
                <a:lnTo>
                  <a:pt x="8528907" y="1323121"/>
                </a:lnTo>
                <a:lnTo>
                  <a:pt x="8524644" y="1370690"/>
                </a:lnTo>
                <a:lnTo>
                  <a:pt x="8512351" y="1415461"/>
                </a:lnTo>
                <a:lnTo>
                  <a:pt x="8492776" y="1456688"/>
                </a:lnTo>
                <a:lnTo>
                  <a:pt x="8466668" y="1493621"/>
                </a:lnTo>
                <a:lnTo>
                  <a:pt x="8434773" y="1525516"/>
                </a:lnTo>
                <a:lnTo>
                  <a:pt x="8397839" y="1551623"/>
                </a:lnTo>
                <a:lnTo>
                  <a:pt x="8356613" y="1571196"/>
                </a:lnTo>
                <a:lnTo>
                  <a:pt x="8311843" y="1583488"/>
                </a:lnTo>
                <a:lnTo>
                  <a:pt x="8264277" y="1587751"/>
                </a:lnTo>
                <a:lnTo>
                  <a:pt x="264634" y="1587751"/>
                </a:lnTo>
                <a:lnTo>
                  <a:pt x="217066" y="1583488"/>
                </a:lnTo>
                <a:lnTo>
                  <a:pt x="172295" y="1571196"/>
                </a:lnTo>
                <a:lnTo>
                  <a:pt x="131068" y="1551623"/>
                </a:lnTo>
                <a:lnTo>
                  <a:pt x="94134" y="1525516"/>
                </a:lnTo>
                <a:lnTo>
                  <a:pt x="62238" y="1493621"/>
                </a:lnTo>
                <a:lnTo>
                  <a:pt x="36130" y="1456688"/>
                </a:lnTo>
                <a:lnTo>
                  <a:pt x="16556" y="1415461"/>
                </a:lnTo>
                <a:lnTo>
                  <a:pt x="4263" y="1370690"/>
                </a:lnTo>
                <a:lnTo>
                  <a:pt x="0" y="1323121"/>
                </a:lnTo>
                <a:lnTo>
                  <a:pt x="0" y="264634"/>
                </a:lnTo>
                <a:close/>
              </a:path>
            </a:pathLst>
          </a:custGeom>
          <a:ln w="10611">
            <a:solidFill>
              <a:srgbClr val="A5AB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3195" rIns="0" bIns="0" rtlCol="0" vert="horz">
            <a:spAutoFit/>
          </a:bodyPr>
          <a:lstStyle/>
          <a:p>
            <a:pPr marL="3416935">
              <a:lnSpc>
                <a:spcPct val="100000"/>
              </a:lnSpc>
              <a:spcBef>
                <a:spcPts val="1285"/>
              </a:spcBef>
            </a:pPr>
            <a:r>
              <a:rPr dirty="0"/>
              <a:t>Cut </a:t>
            </a:r>
            <a:r>
              <a:rPr dirty="0" spc="-5"/>
              <a:t>property</a:t>
            </a:r>
          </a:p>
          <a:p>
            <a:pPr algn="just" marL="12700" marR="198755">
              <a:lnSpc>
                <a:spcPct val="100099"/>
              </a:lnSpc>
              <a:spcBef>
                <a:spcPts val="1185"/>
              </a:spcBef>
            </a:pPr>
            <a:r>
              <a:rPr dirty="0" b="0">
                <a:latin typeface="Times New Roman"/>
                <a:cs typeface="Times New Roman"/>
              </a:rPr>
              <a:t>Let </a:t>
            </a:r>
            <a:r>
              <a:rPr dirty="0" b="0" i="1">
                <a:latin typeface="Times New Roman"/>
                <a:cs typeface="Times New Roman"/>
              </a:rPr>
              <a:t>F </a:t>
            </a:r>
            <a:r>
              <a:rPr dirty="0" b="0">
                <a:latin typeface="Times New Roman"/>
                <a:cs typeface="Times New Roman"/>
              </a:rPr>
              <a:t>be a partial tree (spanning nodes in </a:t>
            </a:r>
            <a:r>
              <a:rPr dirty="0" b="0" i="1">
                <a:latin typeface="Times New Roman"/>
                <a:cs typeface="Times New Roman"/>
              </a:rPr>
              <a:t>S </a:t>
            </a:r>
            <a:r>
              <a:rPr dirty="0" b="0">
                <a:latin typeface="Symbol"/>
                <a:cs typeface="Symbol"/>
              </a:rPr>
              <a:t></a:t>
            </a:r>
            <a:r>
              <a:rPr dirty="0" b="0">
                <a:latin typeface="Times New Roman"/>
                <a:cs typeface="Times New Roman"/>
              </a:rPr>
              <a:t> </a:t>
            </a:r>
            <a:r>
              <a:rPr dirty="0" b="0" i="1">
                <a:latin typeface="Times New Roman"/>
                <a:cs typeface="Times New Roman"/>
              </a:rPr>
              <a:t>N</a:t>
            </a:r>
            <a:r>
              <a:rPr dirty="0" b="0">
                <a:latin typeface="Times New Roman"/>
                <a:cs typeface="Times New Roman"/>
              </a:rPr>
              <a:t>) contained in an optimal tree of </a:t>
            </a:r>
            <a:r>
              <a:rPr dirty="0" b="0" i="1">
                <a:latin typeface="Times New Roman"/>
                <a:cs typeface="Times New Roman"/>
              </a:rPr>
              <a:t>G</a:t>
            </a:r>
            <a:r>
              <a:rPr dirty="0" b="0">
                <a:latin typeface="Times New Roman"/>
                <a:cs typeface="Times New Roman"/>
              </a:rPr>
              <a:t>.  Consider </a:t>
            </a:r>
            <a:r>
              <a:rPr dirty="0" b="0" i="1">
                <a:latin typeface="Times New Roman"/>
                <a:cs typeface="Times New Roman"/>
              </a:rPr>
              <a:t>e </a:t>
            </a:r>
            <a:r>
              <a:rPr dirty="0" b="0">
                <a:latin typeface="Times New Roman"/>
                <a:cs typeface="Times New Roman"/>
              </a:rPr>
              <a:t>=[</a:t>
            </a:r>
            <a:r>
              <a:rPr dirty="0" b="0" i="1">
                <a:latin typeface="Times New Roman"/>
                <a:cs typeface="Times New Roman"/>
              </a:rPr>
              <a:t>v</a:t>
            </a:r>
            <a:r>
              <a:rPr dirty="0" b="0">
                <a:latin typeface="Times New Roman"/>
                <a:cs typeface="Times New Roman"/>
              </a:rPr>
              <a:t>,</a:t>
            </a:r>
            <a:r>
              <a:rPr dirty="0" b="0" i="1">
                <a:latin typeface="Times New Roman"/>
                <a:cs typeface="Times New Roman"/>
              </a:rPr>
              <a:t>h</a:t>
            </a:r>
            <a:r>
              <a:rPr dirty="0" b="0">
                <a:latin typeface="Times New Roman"/>
                <a:cs typeface="Times New Roman"/>
              </a:rPr>
              <a:t>]</a:t>
            </a:r>
            <a:r>
              <a:rPr dirty="0" b="0">
                <a:latin typeface="Symbol"/>
                <a:cs typeface="Symbol"/>
              </a:rPr>
              <a:t></a:t>
            </a:r>
            <a:r>
              <a:rPr dirty="0" b="0">
                <a:latin typeface="Times New Roman"/>
                <a:cs typeface="Times New Roman"/>
              </a:rPr>
              <a:t>(</a:t>
            </a:r>
            <a:r>
              <a:rPr dirty="0" b="0" i="1">
                <a:latin typeface="Times New Roman"/>
                <a:cs typeface="Times New Roman"/>
              </a:rPr>
              <a:t>S</a:t>
            </a:r>
            <a:r>
              <a:rPr dirty="0" b="0">
                <a:latin typeface="Times New Roman"/>
                <a:cs typeface="Times New Roman"/>
              </a:rPr>
              <a:t>) of minimum cost, then there exists a minimum spanning  tree of </a:t>
            </a:r>
            <a:r>
              <a:rPr dirty="0" b="0" i="1">
                <a:latin typeface="Times New Roman"/>
                <a:cs typeface="Times New Roman"/>
              </a:rPr>
              <a:t>G </a:t>
            </a:r>
            <a:r>
              <a:rPr dirty="0" b="0">
                <a:latin typeface="Times New Roman"/>
                <a:cs typeface="Times New Roman"/>
              </a:rPr>
              <a:t>containing</a:t>
            </a:r>
            <a:r>
              <a:rPr dirty="0" spc="5" b="0">
                <a:latin typeface="Times New Roman"/>
                <a:cs typeface="Times New Roman"/>
              </a:rPr>
              <a:t> </a:t>
            </a:r>
            <a:r>
              <a:rPr dirty="0" b="0" i="1">
                <a:latin typeface="Times New Roman"/>
                <a:cs typeface="Times New Roman"/>
              </a:rPr>
              <a:t>e</a:t>
            </a:r>
            <a:r>
              <a:rPr dirty="0" b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</a:pPr>
            <a:endParaRPr sz="255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  <a:tabLst>
                <a:tab pos="3317240" algn="l"/>
              </a:tabLst>
            </a:pPr>
            <a:r>
              <a:rPr dirty="0" u="heavy" sz="2500" spc="5" b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Proof</a:t>
            </a:r>
            <a:r>
              <a:rPr dirty="0" u="heavy" sz="2500" spc="15" b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500" spc="10" b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by</a:t>
            </a:r>
            <a:r>
              <a:rPr dirty="0" u="heavy" sz="2500" spc="15" b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500" spc="5" b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contradiction</a:t>
            </a:r>
            <a:r>
              <a:rPr dirty="0" sz="2500" spc="5" b="0">
                <a:latin typeface="Times New Roman"/>
                <a:cs typeface="Times New Roman"/>
              </a:rPr>
              <a:t>:	Let </a:t>
            </a:r>
            <a:r>
              <a:rPr dirty="0" sz="2500" spc="5" b="0" i="1">
                <a:latin typeface="Times New Roman"/>
                <a:cs typeface="Times New Roman"/>
              </a:rPr>
              <a:t>T</a:t>
            </a:r>
            <a:r>
              <a:rPr dirty="0" baseline="24509" sz="2550" spc="7" b="0">
                <a:latin typeface="Times New Roman"/>
                <a:cs typeface="Times New Roman"/>
              </a:rPr>
              <a:t>*</a:t>
            </a:r>
            <a:r>
              <a:rPr dirty="0" sz="2500" spc="5" b="0">
                <a:latin typeface="Symbol"/>
                <a:cs typeface="Symbol"/>
              </a:rPr>
              <a:t></a:t>
            </a:r>
            <a:r>
              <a:rPr dirty="0" sz="2500" spc="5" b="0">
                <a:latin typeface="Times New Roman"/>
                <a:cs typeface="Times New Roman"/>
              </a:rPr>
              <a:t> </a:t>
            </a:r>
            <a:r>
              <a:rPr dirty="0" sz="2500" spc="15" b="0" i="1">
                <a:latin typeface="Times New Roman"/>
                <a:cs typeface="Times New Roman"/>
              </a:rPr>
              <a:t>E </a:t>
            </a:r>
            <a:r>
              <a:rPr dirty="0" sz="2500" spc="10" b="0">
                <a:latin typeface="Times New Roman"/>
                <a:cs typeface="Times New Roman"/>
              </a:rPr>
              <a:t>be </a:t>
            </a:r>
            <a:r>
              <a:rPr dirty="0" sz="2500" spc="5" b="0">
                <a:latin typeface="Times New Roman"/>
                <a:cs typeface="Times New Roman"/>
              </a:rPr>
              <a:t>a </a:t>
            </a:r>
            <a:r>
              <a:rPr dirty="0" sz="2500" spc="10" b="0">
                <a:latin typeface="Times New Roman"/>
                <a:cs typeface="Times New Roman"/>
              </a:rPr>
              <a:t>minimum </a:t>
            </a:r>
            <a:r>
              <a:rPr dirty="0" sz="2500" spc="5" b="0">
                <a:latin typeface="Times New Roman"/>
                <a:cs typeface="Times New Roman"/>
              </a:rPr>
              <a:t>spanning</a:t>
            </a:r>
            <a:r>
              <a:rPr dirty="0" sz="2500" spc="25" b="0">
                <a:latin typeface="Times New Roman"/>
                <a:cs typeface="Times New Roman"/>
              </a:rPr>
              <a:t> </a:t>
            </a:r>
            <a:r>
              <a:rPr dirty="0" sz="2500" spc="5" b="0">
                <a:latin typeface="Times New Roman"/>
                <a:cs typeface="Times New Roman"/>
              </a:rPr>
              <a:t>tree</a:t>
            </a:r>
            <a:endParaRPr sz="2500">
              <a:latin typeface="Times New Roman"/>
              <a:cs typeface="Times New Roman"/>
            </a:endParaRPr>
          </a:p>
          <a:p>
            <a:pPr marL="3317240">
              <a:lnSpc>
                <a:spcPct val="100000"/>
              </a:lnSpc>
              <a:spcBef>
                <a:spcPts val="100"/>
              </a:spcBef>
            </a:pPr>
            <a:r>
              <a:rPr dirty="0" sz="2500" spc="5" b="0">
                <a:latin typeface="Times New Roman"/>
                <a:cs typeface="Times New Roman"/>
              </a:rPr>
              <a:t>with </a:t>
            </a:r>
            <a:r>
              <a:rPr dirty="0" sz="2500" spc="15" b="0" i="1">
                <a:latin typeface="Times New Roman"/>
                <a:cs typeface="Times New Roman"/>
              </a:rPr>
              <a:t>F </a:t>
            </a:r>
            <a:r>
              <a:rPr dirty="0" sz="2500" spc="15" b="0">
                <a:latin typeface="Symbol"/>
                <a:cs typeface="Symbol"/>
              </a:rPr>
              <a:t></a:t>
            </a:r>
            <a:r>
              <a:rPr dirty="0" sz="2500" spc="15" b="0">
                <a:latin typeface="Times New Roman"/>
                <a:cs typeface="Times New Roman"/>
              </a:rPr>
              <a:t> </a:t>
            </a:r>
            <a:r>
              <a:rPr dirty="0" sz="2500" spc="10" b="0" i="1">
                <a:latin typeface="Times New Roman"/>
                <a:cs typeface="Times New Roman"/>
              </a:rPr>
              <a:t>T* </a:t>
            </a:r>
            <a:r>
              <a:rPr dirty="0" sz="2500" spc="10" b="0">
                <a:latin typeface="Times New Roman"/>
                <a:cs typeface="Times New Roman"/>
              </a:rPr>
              <a:t>and </a:t>
            </a:r>
            <a:r>
              <a:rPr dirty="0" sz="2500" spc="5" b="0" i="1">
                <a:latin typeface="Times New Roman"/>
                <a:cs typeface="Times New Roman"/>
              </a:rPr>
              <a:t>e </a:t>
            </a:r>
            <a:r>
              <a:rPr dirty="0" sz="2500" spc="15" b="0">
                <a:latin typeface="Symbol"/>
                <a:cs typeface="Symbol"/>
              </a:rPr>
              <a:t></a:t>
            </a:r>
            <a:r>
              <a:rPr dirty="0" sz="2500" spc="0" b="0">
                <a:latin typeface="Times New Roman"/>
                <a:cs typeface="Times New Roman"/>
              </a:rPr>
              <a:t> </a:t>
            </a:r>
            <a:r>
              <a:rPr dirty="0" sz="2500" spc="0" b="0" i="1">
                <a:latin typeface="Times New Roman"/>
                <a:cs typeface="Times New Roman"/>
              </a:rPr>
              <a:t>T</a:t>
            </a:r>
            <a:r>
              <a:rPr dirty="0" baseline="24509" sz="2550" spc="0" b="0">
                <a:latin typeface="Times New Roman"/>
                <a:cs typeface="Times New Roman"/>
              </a:rPr>
              <a:t>*</a:t>
            </a:r>
            <a:endParaRPr baseline="24509" sz="2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9392" y="523591"/>
            <a:ext cx="3649345" cy="6096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0"/>
              <a:t>Greedy</a:t>
            </a:r>
            <a:r>
              <a:rPr dirty="0" spc="-65"/>
              <a:t> </a:t>
            </a:r>
            <a:r>
              <a:rPr dirty="0" spc="0"/>
              <a:t>algorithms</a:t>
            </a:r>
          </a:p>
        </p:txBody>
      </p:sp>
      <p:sp>
        <p:nvSpPr>
          <p:cNvPr id="3" name="object 3"/>
          <p:cNvSpPr/>
          <p:nvPr/>
        </p:nvSpPr>
        <p:spPr>
          <a:xfrm>
            <a:off x="1016000" y="1769529"/>
            <a:ext cx="8631770" cy="1663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49867" y="1972729"/>
            <a:ext cx="8559800" cy="1329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67824" y="1791627"/>
            <a:ext cx="8529320" cy="1558290"/>
          </a:xfrm>
          <a:custGeom>
            <a:avLst/>
            <a:gdLst/>
            <a:ahLst/>
            <a:cxnLst/>
            <a:rect l="l" t="t" r="r" b="b"/>
            <a:pathLst>
              <a:path w="8529320" h="1558289">
                <a:moveTo>
                  <a:pt x="8269177" y="0"/>
                </a:moveTo>
                <a:lnTo>
                  <a:pt x="259718" y="0"/>
                </a:lnTo>
                <a:lnTo>
                  <a:pt x="213033" y="4184"/>
                </a:lnTo>
                <a:lnTo>
                  <a:pt x="169094" y="16248"/>
                </a:lnTo>
                <a:lnTo>
                  <a:pt x="128633" y="35459"/>
                </a:lnTo>
                <a:lnTo>
                  <a:pt x="92385" y="61083"/>
                </a:lnTo>
                <a:lnTo>
                  <a:pt x="61082" y="92387"/>
                </a:lnTo>
                <a:lnTo>
                  <a:pt x="35459" y="128636"/>
                </a:lnTo>
                <a:lnTo>
                  <a:pt x="16248" y="169099"/>
                </a:lnTo>
                <a:lnTo>
                  <a:pt x="4184" y="213040"/>
                </a:lnTo>
                <a:lnTo>
                  <a:pt x="0" y="259727"/>
                </a:lnTo>
                <a:lnTo>
                  <a:pt x="0" y="1298549"/>
                </a:lnTo>
                <a:lnTo>
                  <a:pt x="4184" y="1345236"/>
                </a:lnTo>
                <a:lnTo>
                  <a:pt x="16248" y="1389178"/>
                </a:lnTo>
                <a:lnTo>
                  <a:pt x="35459" y="1429640"/>
                </a:lnTo>
                <a:lnTo>
                  <a:pt x="61082" y="1465890"/>
                </a:lnTo>
                <a:lnTo>
                  <a:pt x="92385" y="1497193"/>
                </a:lnTo>
                <a:lnTo>
                  <a:pt x="128633" y="1522817"/>
                </a:lnTo>
                <a:lnTo>
                  <a:pt x="169094" y="1542028"/>
                </a:lnTo>
                <a:lnTo>
                  <a:pt x="213033" y="1554092"/>
                </a:lnTo>
                <a:lnTo>
                  <a:pt x="259718" y="1558277"/>
                </a:lnTo>
                <a:lnTo>
                  <a:pt x="8269177" y="1558277"/>
                </a:lnTo>
                <a:lnTo>
                  <a:pt x="8315864" y="1554092"/>
                </a:lnTo>
                <a:lnTo>
                  <a:pt x="8359805" y="1542028"/>
                </a:lnTo>
                <a:lnTo>
                  <a:pt x="8400267" y="1522817"/>
                </a:lnTo>
                <a:lnTo>
                  <a:pt x="8436517" y="1497193"/>
                </a:lnTo>
                <a:lnTo>
                  <a:pt x="8467820" y="1465890"/>
                </a:lnTo>
                <a:lnTo>
                  <a:pt x="8493444" y="1429640"/>
                </a:lnTo>
                <a:lnTo>
                  <a:pt x="8512655" y="1389178"/>
                </a:lnTo>
                <a:lnTo>
                  <a:pt x="8524720" y="1345236"/>
                </a:lnTo>
                <a:lnTo>
                  <a:pt x="8528904" y="1298549"/>
                </a:lnTo>
                <a:lnTo>
                  <a:pt x="8528904" y="259727"/>
                </a:lnTo>
                <a:lnTo>
                  <a:pt x="8524720" y="213040"/>
                </a:lnTo>
                <a:lnTo>
                  <a:pt x="8512655" y="169099"/>
                </a:lnTo>
                <a:lnTo>
                  <a:pt x="8493444" y="128636"/>
                </a:lnTo>
                <a:lnTo>
                  <a:pt x="8467820" y="92387"/>
                </a:lnTo>
                <a:lnTo>
                  <a:pt x="8436517" y="61083"/>
                </a:lnTo>
                <a:lnTo>
                  <a:pt x="8400267" y="35459"/>
                </a:lnTo>
                <a:lnTo>
                  <a:pt x="8359805" y="16248"/>
                </a:lnTo>
                <a:lnTo>
                  <a:pt x="8315864" y="4184"/>
                </a:lnTo>
                <a:lnTo>
                  <a:pt x="8269177" y="0"/>
                </a:lnTo>
                <a:close/>
              </a:path>
            </a:pathLst>
          </a:custGeom>
          <a:solidFill>
            <a:srgbClr val="C9CD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67824" y="1791627"/>
            <a:ext cx="8529320" cy="1558290"/>
          </a:xfrm>
          <a:custGeom>
            <a:avLst/>
            <a:gdLst/>
            <a:ahLst/>
            <a:cxnLst/>
            <a:rect l="l" t="t" r="r" b="b"/>
            <a:pathLst>
              <a:path w="8529320" h="1558289">
                <a:moveTo>
                  <a:pt x="0" y="259719"/>
                </a:moveTo>
                <a:lnTo>
                  <a:pt x="4184" y="213034"/>
                </a:lnTo>
                <a:lnTo>
                  <a:pt x="16248" y="169095"/>
                </a:lnTo>
                <a:lnTo>
                  <a:pt x="35459" y="128634"/>
                </a:lnTo>
                <a:lnTo>
                  <a:pt x="61082" y="92385"/>
                </a:lnTo>
                <a:lnTo>
                  <a:pt x="92385" y="61082"/>
                </a:lnTo>
                <a:lnTo>
                  <a:pt x="128633" y="35459"/>
                </a:lnTo>
                <a:lnTo>
                  <a:pt x="169094" y="16248"/>
                </a:lnTo>
                <a:lnTo>
                  <a:pt x="213034" y="4184"/>
                </a:lnTo>
                <a:lnTo>
                  <a:pt x="259719" y="0"/>
                </a:lnTo>
                <a:lnTo>
                  <a:pt x="8269190" y="0"/>
                </a:lnTo>
                <a:lnTo>
                  <a:pt x="8315875" y="4184"/>
                </a:lnTo>
                <a:lnTo>
                  <a:pt x="8359815" y="16248"/>
                </a:lnTo>
                <a:lnTo>
                  <a:pt x="8400275" y="35459"/>
                </a:lnTo>
                <a:lnTo>
                  <a:pt x="8436524" y="61082"/>
                </a:lnTo>
                <a:lnTo>
                  <a:pt x="8467826" y="92385"/>
                </a:lnTo>
                <a:lnTo>
                  <a:pt x="8493449" y="128634"/>
                </a:lnTo>
                <a:lnTo>
                  <a:pt x="8512659" y="169095"/>
                </a:lnTo>
                <a:lnTo>
                  <a:pt x="8524723" y="213034"/>
                </a:lnTo>
                <a:lnTo>
                  <a:pt x="8528907" y="259719"/>
                </a:lnTo>
                <a:lnTo>
                  <a:pt x="8528907" y="1298556"/>
                </a:lnTo>
                <a:lnTo>
                  <a:pt x="8524723" y="1345239"/>
                </a:lnTo>
                <a:lnTo>
                  <a:pt x="8512659" y="1389177"/>
                </a:lnTo>
                <a:lnTo>
                  <a:pt x="8493449" y="1429637"/>
                </a:lnTo>
                <a:lnTo>
                  <a:pt x="8467826" y="1465886"/>
                </a:lnTo>
                <a:lnTo>
                  <a:pt x="8436524" y="1497189"/>
                </a:lnTo>
                <a:lnTo>
                  <a:pt x="8400275" y="1522813"/>
                </a:lnTo>
                <a:lnTo>
                  <a:pt x="8359815" y="1542024"/>
                </a:lnTo>
                <a:lnTo>
                  <a:pt x="8315875" y="1554089"/>
                </a:lnTo>
                <a:lnTo>
                  <a:pt x="8269190" y="1558274"/>
                </a:lnTo>
                <a:lnTo>
                  <a:pt x="259719" y="1558274"/>
                </a:lnTo>
                <a:lnTo>
                  <a:pt x="213034" y="1554089"/>
                </a:lnTo>
                <a:lnTo>
                  <a:pt x="169094" y="1542024"/>
                </a:lnTo>
                <a:lnTo>
                  <a:pt x="128633" y="1522813"/>
                </a:lnTo>
                <a:lnTo>
                  <a:pt x="92385" y="1497189"/>
                </a:lnTo>
                <a:lnTo>
                  <a:pt x="61082" y="1465886"/>
                </a:lnTo>
                <a:lnTo>
                  <a:pt x="35459" y="1429637"/>
                </a:lnTo>
                <a:lnTo>
                  <a:pt x="16248" y="1389177"/>
                </a:lnTo>
                <a:lnTo>
                  <a:pt x="4184" y="1345239"/>
                </a:lnTo>
                <a:lnTo>
                  <a:pt x="0" y="1298556"/>
                </a:lnTo>
                <a:lnTo>
                  <a:pt x="0" y="259719"/>
                </a:lnTo>
                <a:close/>
              </a:path>
            </a:pathLst>
          </a:custGeom>
          <a:ln w="10611">
            <a:solidFill>
              <a:srgbClr val="A5AB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16000" y="3454403"/>
            <a:ext cx="8631770" cy="12276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59670" y="3725329"/>
            <a:ext cx="4135970" cy="1041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67824" y="3472611"/>
            <a:ext cx="8529320" cy="1125220"/>
          </a:xfrm>
          <a:custGeom>
            <a:avLst/>
            <a:gdLst/>
            <a:ahLst/>
            <a:cxnLst/>
            <a:rect l="l" t="t" r="r" b="b"/>
            <a:pathLst>
              <a:path w="8529320" h="1125220">
                <a:moveTo>
                  <a:pt x="8341440" y="0"/>
                </a:moveTo>
                <a:lnTo>
                  <a:pt x="187460" y="0"/>
                </a:lnTo>
                <a:lnTo>
                  <a:pt x="137626" y="6696"/>
                </a:lnTo>
                <a:lnTo>
                  <a:pt x="92845" y="25595"/>
                </a:lnTo>
                <a:lnTo>
                  <a:pt x="54906" y="54908"/>
                </a:lnTo>
                <a:lnTo>
                  <a:pt x="25593" y="92849"/>
                </a:lnTo>
                <a:lnTo>
                  <a:pt x="6696" y="137630"/>
                </a:lnTo>
                <a:lnTo>
                  <a:pt x="0" y="187464"/>
                </a:lnTo>
                <a:lnTo>
                  <a:pt x="0" y="937272"/>
                </a:lnTo>
                <a:lnTo>
                  <a:pt x="6696" y="987106"/>
                </a:lnTo>
                <a:lnTo>
                  <a:pt x="25593" y="1031884"/>
                </a:lnTo>
                <a:lnTo>
                  <a:pt x="54906" y="1069822"/>
                </a:lnTo>
                <a:lnTo>
                  <a:pt x="92845" y="1099132"/>
                </a:lnTo>
                <a:lnTo>
                  <a:pt x="137626" y="1118028"/>
                </a:lnTo>
                <a:lnTo>
                  <a:pt x="187460" y="1124724"/>
                </a:lnTo>
                <a:lnTo>
                  <a:pt x="8341440" y="1124724"/>
                </a:lnTo>
                <a:lnTo>
                  <a:pt x="8391274" y="1118028"/>
                </a:lnTo>
                <a:lnTo>
                  <a:pt x="8436055" y="1099132"/>
                </a:lnTo>
                <a:lnTo>
                  <a:pt x="8473996" y="1069822"/>
                </a:lnTo>
                <a:lnTo>
                  <a:pt x="8503309" y="1031884"/>
                </a:lnTo>
                <a:lnTo>
                  <a:pt x="8522208" y="987106"/>
                </a:lnTo>
                <a:lnTo>
                  <a:pt x="8528904" y="937272"/>
                </a:lnTo>
                <a:lnTo>
                  <a:pt x="8528904" y="187464"/>
                </a:lnTo>
                <a:lnTo>
                  <a:pt x="8522208" y="137630"/>
                </a:lnTo>
                <a:lnTo>
                  <a:pt x="8503309" y="92849"/>
                </a:lnTo>
                <a:lnTo>
                  <a:pt x="8473996" y="54908"/>
                </a:lnTo>
                <a:lnTo>
                  <a:pt x="8436055" y="25595"/>
                </a:lnTo>
                <a:lnTo>
                  <a:pt x="8391274" y="6696"/>
                </a:lnTo>
                <a:lnTo>
                  <a:pt x="8341440" y="0"/>
                </a:lnTo>
                <a:close/>
              </a:path>
            </a:pathLst>
          </a:custGeom>
          <a:solidFill>
            <a:srgbClr val="BFD3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67824" y="3472611"/>
            <a:ext cx="8529320" cy="1125220"/>
          </a:xfrm>
          <a:custGeom>
            <a:avLst/>
            <a:gdLst/>
            <a:ahLst/>
            <a:cxnLst/>
            <a:rect l="l" t="t" r="r" b="b"/>
            <a:pathLst>
              <a:path w="8529320" h="1125220">
                <a:moveTo>
                  <a:pt x="0" y="187462"/>
                </a:moveTo>
                <a:lnTo>
                  <a:pt x="6696" y="137627"/>
                </a:lnTo>
                <a:lnTo>
                  <a:pt x="25593" y="92846"/>
                </a:lnTo>
                <a:lnTo>
                  <a:pt x="54905" y="54906"/>
                </a:lnTo>
                <a:lnTo>
                  <a:pt x="92845" y="25594"/>
                </a:lnTo>
                <a:lnTo>
                  <a:pt x="137625" y="6696"/>
                </a:lnTo>
                <a:lnTo>
                  <a:pt x="187460" y="0"/>
                </a:lnTo>
                <a:lnTo>
                  <a:pt x="8341451" y="0"/>
                </a:lnTo>
                <a:lnTo>
                  <a:pt x="8391282" y="6696"/>
                </a:lnTo>
                <a:lnTo>
                  <a:pt x="8436061" y="25594"/>
                </a:lnTo>
                <a:lnTo>
                  <a:pt x="8474000" y="54906"/>
                </a:lnTo>
                <a:lnTo>
                  <a:pt x="8503312" y="92846"/>
                </a:lnTo>
                <a:lnTo>
                  <a:pt x="8522211" y="137627"/>
                </a:lnTo>
                <a:lnTo>
                  <a:pt x="8528907" y="187462"/>
                </a:lnTo>
                <a:lnTo>
                  <a:pt x="8528907" y="937264"/>
                </a:lnTo>
                <a:lnTo>
                  <a:pt x="8522211" y="987098"/>
                </a:lnTo>
                <a:lnTo>
                  <a:pt x="8503312" y="1031879"/>
                </a:lnTo>
                <a:lnTo>
                  <a:pt x="8474000" y="1069819"/>
                </a:lnTo>
                <a:lnTo>
                  <a:pt x="8436061" y="1099131"/>
                </a:lnTo>
                <a:lnTo>
                  <a:pt x="8391282" y="1118029"/>
                </a:lnTo>
                <a:lnTo>
                  <a:pt x="8341451" y="1124725"/>
                </a:lnTo>
                <a:lnTo>
                  <a:pt x="187460" y="1124725"/>
                </a:lnTo>
                <a:lnTo>
                  <a:pt x="137625" y="1118029"/>
                </a:lnTo>
                <a:lnTo>
                  <a:pt x="92845" y="1099131"/>
                </a:lnTo>
                <a:lnTo>
                  <a:pt x="54905" y="1069819"/>
                </a:lnTo>
                <a:lnTo>
                  <a:pt x="25593" y="1031879"/>
                </a:lnTo>
                <a:lnTo>
                  <a:pt x="6696" y="987098"/>
                </a:lnTo>
                <a:lnTo>
                  <a:pt x="0" y="937264"/>
                </a:lnTo>
                <a:lnTo>
                  <a:pt x="0" y="187462"/>
                </a:lnTo>
                <a:close/>
              </a:path>
            </a:pathLst>
          </a:custGeom>
          <a:ln w="10611">
            <a:solidFill>
              <a:srgbClr val="94B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28222" y="1876856"/>
            <a:ext cx="8232775" cy="4758055"/>
          </a:xfrm>
          <a:prstGeom prst="rect">
            <a:avLst/>
          </a:prstGeom>
        </p:spPr>
        <p:txBody>
          <a:bodyPr wrap="square" lIns="0" tIns="167640" rIns="0" bIns="0" rtlCol="0" vert="horz">
            <a:spAutoFit/>
          </a:bodyPr>
          <a:lstStyle/>
          <a:p>
            <a:pPr algn="ctr" marR="25400">
              <a:lnSpc>
                <a:spcPct val="100000"/>
              </a:lnSpc>
              <a:spcBef>
                <a:spcPts val="1320"/>
              </a:spcBef>
            </a:pPr>
            <a:r>
              <a:rPr dirty="0" sz="1900" b="1">
                <a:latin typeface="Garamond"/>
                <a:cs typeface="Garamond"/>
              </a:rPr>
              <a:t>Definition</a:t>
            </a:r>
            <a:endParaRPr sz="1900">
              <a:latin typeface="Garamond"/>
              <a:cs typeface="Garamond"/>
            </a:endParaRPr>
          </a:p>
          <a:p>
            <a:pPr marL="12700" marR="37465">
              <a:lnSpc>
                <a:spcPct val="100899"/>
              </a:lnSpc>
              <a:spcBef>
                <a:spcPts val="1195"/>
              </a:spcBef>
            </a:pPr>
            <a:r>
              <a:rPr dirty="0" sz="1900">
                <a:latin typeface="Times New Roman"/>
                <a:cs typeface="Times New Roman"/>
              </a:rPr>
              <a:t>A </a:t>
            </a:r>
            <a:r>
              <a:rPr dirty="0" u="sng" sz="1900" spc="-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greedy </a:t>
            </a:r>
            <a:r>
              <a:rPr dirty="0" u="sng" sz="19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algorithm</a:t>
            </a:r>
            <a:r>
              <a:rPr dirty="0" sz="1900" i="1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constructs a feasible solution iteratively by making at each step  a “locally optimal” choice, without reconsidering previous choices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Times New Roman"/>
              <a:cs typeface="Times New Roman"/>
            </a:endParaRPr>
          </a:p>
          <a:p>
            <a:pPr algn="ctr" marR="26034">
              <a:lnSpc>
                <a:spcPct val="100000"/>
              </a:lnSpc>
            </a:pPr>
            <a:r>
              <a:rPr dirty="0" sz="1900" b="1">
                <a:latin typeface="Garamond"/>
                <a:cs typeface="Garamond"/>
              </a:rPr>
              <a:t>Observation</a:t>
            </a:r>
            <a:endParaRPr sz="1900">
              <a:latin typeface="Garamond"/>
              <a:cs typeface="Garamond"/>
            </a:endParaRPr>
          </a:p>
          <a:p>
            <a:pPr algn="ctr" marR="26034">
              <a:lnSpc>
                <a:spcPct val="100000"/>
              </a:lnSpc>
              <a:spcBef>
                <a:spcPts val="1255"/>
              </a:spcBef>
            </a:pPr>
            <a:r>
              <a:rPr dirty="0" sz="1900" spc="-20">
                <a:latin typeface="Times New Roman"/>
                <a:cs typeface="Times New Roman"/>
              </a:rPr>
              <a:t>Prim’s </a:t>
            </a:r>
            <a:r>
              <a:rPr dirty="0" sz="1900">
                <a:latin typeface="Times New Roman"/>
                <a:cs typeface="Times New Roman"/>
              </a:rPr>
              <a:t>algorithm is a greedy</a:t>
            </a:r>
            <a:r>
              <a:rPr dirty="0" sz="1900" spc="3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algorithm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504190" indent="-338455">
              <a:lnSpc>
                <a:spcPct val="100000"/>
              </a:lnSpc>
              <a:buClr>
                <a:srgbClr val="DD8047"/>
              </a:buClr>
              <a:buSzPct val="59523"/>
              <a:buFont typeface="Arial"/>
              <a:buChar char="¨"/>
              <a:tabLst>
                <a:tab pos="504825" algn="l"/>
              </a:tabLst>
            </a:pPr>
            <a:r>
              <a:rPr dirty="0" sz="2100" spc="5">
                <a:latin typeface="Times New Roman"/>
                <a:cs typeface="Times New Roman"/>
              </a:rPr>
              <a:t>At </a:t>
            </a:r>
            <a:r>
              <a:rPr dirty="0" sz="2100" spc="0">
                <a:latin typeface="Times New Roman"/>
                <a:cs typeface="Times New Roman"/>
              </a:rPr>
              <a:t>each step </a:t>
            </a:r>
            <a:r>
              <a:rPr dirty="0" sz="2100" spc="5">
                <a:latin typeface="Times New Roman"/>
                <a:cs typeface="Times New Roman"/>
              </a:rPr>
              <a:t>a </a:t>
            </a:r>
            <a:r>
              <a:rPr dirty="0" sz="2100" spc="0">
                <a:latin typeface="Times New Roman"/>
                <a:cs typeface="Times New Roman"/>
              </a:rPr>
              <a:t>minimum cost edge is </a:t>
            </a:r>
            <a:r>
              <a:rPr dirty="0" sz="2100">
                <a:latin typeface="Times New Roman"/>
                <a:cs typeface="Times New Roman"/>
              </a:rPr>
              <a:t>selected </a:t>
            </a:r>
            <a:r>
              <a:rPr dirty="0" sz="2100" spc="0">
                <a:latin typeface="Times New Roman"/>
                <a:cs typeface="Times New Roman"/>
              </a:rPr>
              <a:t>among those in the</a:t>
            </a:r>
            <a:r>
              <a:rPr dirty="0" sz="2100" spc="-114">
                <a:latin typeface="Times New Roman"/>
                <a:cs typeface="Times New Roman"/>
              </a:rPr>
              <a:t> </a:t>
            </a:r>
            <a:r>
              <a:rPr dirty="0" sz="2100" spc="0">
                <a:latin typeface="Times New Roman"/>
                <a:cs typeface="Times New Roman"/>
              </a:rPr>
              <a:t>cut</a:t>
            </a:r>
            <a:endParaRPr sz="2100">
              <a:latin typeface="Times New Roman"/>
              <a:cs typeface="Times New Roman"/>
            </a:endParaRPr>
          </a:p>
          <a:p>
            <a:pPr marL="504190">
              <a:lnSpc>
                <a:spcPct val="100000"/>
              </a:lnSpc>
              <a:spcBef>
                <a:spcPts val="15"/>
              </a:spcBef>
            </a:pPr>
            <a:r>
              <a:rPr dirty="0" sz="2100" spc="0">
                <a:latin typeface="Symbol"/>
                <a:cs typeface="Symbol"/>
              </a:rPr>
              <a:t></a:t>
            </a:r>
            <a:r>
              <a:rPr dirty="0" sz="2100" spc="0">
                <a:latin typeface="Times New Roman"/>
                <a:cs typeface="Times New Roman"/>
              </a:rPr>
              <a:t>(</a:t>
            </a:r>
            <a:r>
              <a:rPr dirty="0" sz="2100" spc="0" i="1">
                <a:latin typeface="Times New Roman"/>
                <a:cs typeface="Times New Roman"/>
              </a:rPr>
              <a:t>S</a:t>
            </a:r>
            <a:r>
              <a:rPr dirty="0" sz="2100" spc="0">
                <a:latin typeface="Times New Roman"/>
                <a:cs typeface="Times New Roman"/>
              </a:rPr>
              <a:t>) induced </a:t>
            </a:r>
            <a:r>
              <a:rPr dirty="0" sz="2100" spc="5">
                <a:latin typeface="Times New Roman"/>
                <a:cs typeface="Times New Roman"/>
              </a:rPr>
              <a:t>by </a:t>
            </a:r>
            <a:r>
              <a:rPr dirty="0" sz="2100" spc="0">
                <a:latin typeface="Times New Roman"/>
                <a:cs typeface="Times New Roman"/>
              </a:rPr>
              <a:t>the </a:t>
            </a:r>
            <a:r>
              <a:rPr dirty="0" sz="2100">
                <a:latin typeface="Times New Roman"/>
                <a:cs typeface="Times New Roman"/>
              </a:rPr>
              <a:t>current </a:t>
            </a:r>
            <a:r>
              <a:rPr dirty="0" sz="2100" spc="0">
                <a:latin typeface="Times New Roman"/>
                <a:cs typeface="Times New Roman"/>
              </a:rPr>
              <a:t>set of nodes</a:t>
            </a:r>
            <a:r>
              <a:rPr dirty="0" sz="2100" spc="-95">
                <a:latin typeface="Times New Roman"/>
                <a:cs typeface="Times New Roman"/>
              </a:rPr>
              <a:t> </a:t>
            </a:r>
            <a:r>
              <a:rPr dirty="0" sz="2100" spc="10" i="1"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  <a:p>
            <a:pPr marL="504190" marR="5080" indent="-338455">
              <a:lnSpc>
                <a:spcPts val="2470"/>
              </a:lnSpc>
              <a:spcBef>
                <a:spcPts val="2005"/>
              </a:spcBef>
              <a:buClr>
                <a:srgbClr val="DD8047"/>
              </a:buClr>
              <a:buSzPct val="59523"/>
              <a:buFont typeface="Arial"/>
              <a:buChar char="¨"/>
              <a:tabLst>
                <a:tab pos="504825" algn="l"/>
              </a:tabLst>
            </a:pPr>
            <a:r>
              <a:rPr dirty="0" sz="2100" spc="0">
                <a:latin typeface="Times New Roman"/>
                <a:cs typeface="Times New Roman"/>
              </a:rPr>
              <a:t>For most </a:t>
            </a:r>
            <a:r>
              <a:rPr dirty="0" sz="2100">
                <a:latin typeface="Times New Roman"/>
                <a:cs typeface="Times New Roman"/>
              </a:rPr>
              <a:t>discrete optimization problems </a:t>
            </a:r>
            <a:r>
              <a:rPr dirty="0" sz="2100" spc="0">
                <a:latin typeface="Times New Roman"/>
                <a:cs typeface="Times New Roman"/>
              </a:rPr>
              <a:t>greedy-type </a:t>
            </a:r>
            <a:r>
              <a:rPr dirty="0" sz="2100">
                <a:latin typeface="Times New Roman"/>
                <a:cs typeface="Times New Roman"/>
              </a:rPr>
              <a:t>algorithms </a:t>
            </a:r>
            <a:r>
              <a:rPr dirty="0" sz="2100" spc="0">
                <a:latin typeface="Times New Roman"/>
                <a:cs typeface="Times New Roman"/>
              </a:rPr>
              <a:t>yield </a:t>
            </a:r>
            <a:r>
              <a:rPr dirty="0" sz="2100" spc="5">
                <a:latin typeface="Times New Roman"/>
                <a:cs typeface="Times New Roman"/>
              </a:rPr>
              <a:t>a  </a:t>
            </a:r>
            <a:r>
              <a:rPr dirty="0" sz="2100">
                <a:latin typeface="Times New Roman"/>
                <a:cs typeface="Times New Roman"/>
              </a:rPr>
              <a:t>feasible solution </a:t>
            </a:r>
            <a:r>
              <a:rPr dirty="0" sz="2100" spc="0">
                <a:latin typeface="Times New Roman"/>
                <a:cs typeface="Times New Roman"/>
              </a:rPr>
              <a:t>with </a:t>
            </a:r>
            <a:r>
              <a:rPr dirty="0" sz="2100" spc="5">
                <a:latin typeface="Times New Roman"/>
                <a:cs typeface="Times New Roman"/>
              </a:rPr>
              <a:t>no </a:t>
            </a:r>
            <a:r>
              <a:rPr dirty="0" sz="2100" spc="0">
                <a:latin typeface="Times New Roman"/>
                <a:cs typeface="Times New Roman"/>
              </a:rPr>
              <a:t>guarantee of</a:t>
            </a:r>
            <a:r>
              <a:rPr dirty="0" sz="2100" spc="-5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optimality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9392" y="523591"/>
            <a:ext cx="4081779" cy="6096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0"/>
              <a:t>Optimality</a:t>
            </a:r>
            <a:r>
              <a:rPr dirty="0" spc="-65"/>
              <a:t> </a:t>
            </a:r>
            <a:r>
              <a:rPr dirty="0" spc="0"/>
              <a:t>condition</a:t>
            </a:r>
          </a:p>
        </p:txBody>
      </p:sp>
      <p:sp>
        <p:nvSpPr>
          <p:cNvPr id="3" name="object 3"/>
          <p:cNvSpPr/>
          <p:nvPr/>
        </p:nvSpPr>
        <p:spPr>
          <a:xfrm>
            <a:off x="994832" y="1769541"/>
            <a:ext cx="8631767" cy="1693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28700" y="1794929"/>
            <a:ext cx="8547100" cy="142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5961" y="1791627"/>
            <a:ext cx="8529320" cy="1588135"/>
          </a:xfrm>
          <a:custGeom>
            <a:avLst/>
            <a:gdLst/>
            <a:ahLst/>
            <a:cxnLst/>
            <a:rect l="l" t="t" r="r" b="b"/>
            <a:pathLst>
              <a:path w="8529320" h="1588135">
                <a:moveTo>
                  <a:pt x="8264268" y="0"/>
                </a:moveTo>
                <a:lnTo>
                  <a:pt x="264640" y="0"/>
                </a:lnTo>
                <a:lnTo>
                  <a:pt x="217070" y="4263"/>
                </a:lnTo>
                <a:lnTo>
                  <a:pt x="172297" y="16555"/>
                </a:lnTo>
                <a:lnTo>
                  <a:pt x="131070" y="36130"/>
                </a:lnTo>
                <a:lnTo>
                  <a:pt x="94134" y="62238"/>
                </a:lnTo>
                <a:lnTo>
                  <a:pt x="62239" y="94134"/>
                </a:lnTo>
                <a:lnTo>
                  <a:pt x="36130" y="131069"/>
                </a:lnTo>
                <a:lnTo>
                  <a:pt x="16556" y="172297"/>
                </a:lnTo>
                <a:lnTo>
                  <a:pt x="4263" y="217071"/>
                </a:lnTo>
                <a:lnTo>
                  <a:pt x="0" y="264642"/>
                </a:lnTo>
                <a:lnTo>
                  <a:pt x="0" y="1323124"/>
                </a:lnTo>
                <a:lnTo>
                  <a:pt x="4263" y="1370691"/>
                </a:lnTo>
                <a:lnTo>
                  <a:pt x="16556" y="1415462"/>
                </a:lnTo>
                <a:lnTo>
                  <a:pt x="36130" y="1456688"/>
                </a:lnTo>
                <a:lnTo>
                  <a:pt x="62239" y="1493622"/>
                </a:lnTo>
                <a:lnTo>
                  <a:pt x="94134" y="1525516"/>
                </a:lnTo>
                <a:lnTo>
                  <a:pt x="131070" y="1551624"/>
                </a:lnTo>
                <a:lnTo>
                  <a:pt x="172297" y="1571198"/>
                </a:lnTo>
                <a:lnTo>
                  <a:pt x="217070" y="1583490"/>
                </a:lnTo>
                <a:lnTo>
                  <a:pt x="264640" y="1587754"/>
                </a:lnTo>
                <a:lnTo>
                  <a:pt x="8264268" y="1587754"/>
                </a:lnTo>
                <a:lnTo>
                  <a:pt x="8311836" y="1583490"/>
                </a:lnTo>
                <a:lnTo>
                  <a:pt x="8356606" y="1571198"/>
                </a:lnTo>
                <a:lnTo>
                  <a:pt x="8397832" y="1551624"/>
                </a:lnTo>
                <a:lnTo>
                  <a:pt x="8434766" y="1525516"/>
                </a:lnTo>
                <a:lnTo>
                  <a:pt x="8466660" y="1493622"/>
                </a:lnTo>
                <a:lnTo>
                  <a:pt x="8492768" y="1456688"/>
                </a:lnTo>
                <a:lnTo>
                  <a:pt x="8512342" y="1415462"/>
                </a:lnTo>
                <a:lnTo>
                  <a:pt x="8524634" y="1370691"/>
                </a:lnTo>
                <a:lnTo>
                  <a:pt x="8528898" y="1323124"/>
                </a:lnTo>
                <a:lnTo>
                  <a:pt x="8528898" y="264642"/>
                </a:lnTo>
                <a:lnTo>
                  <a:pt x="8524634" y="217071"/>
                </a:lnTo>
                <a:lnTo>
                  <a:pt x="8512342" y="172297"/>
                </a:lnTo>
                <a:lnTo>
                  <a:pt x="8492768" y="131069"/>
                </a:lnTo>
                <a:lnTo>
                  <a:pt x="8466660" y="94134"/>
                </a:lnTo>
                <a:lnTo>
                  <a:pt x="8434766" y="62238"/>
                </a:lnTo>
                <a:lnTo>
                  <a:pt x="8397832" y="36130"/>
                </a:lnTo>
                <a:lnTo>
                  <a:pt x="8356606" y="16555"/>
                </a:lnTo>
                <a:lnTo>
                  <a:pt x="8311836" y="4263"/>
                </a:lnTo>
                <a:lnTo>
                  <a:pt x="8264268" y="0"/>
                </a:lnTo>
                <a:close/>
              </a:path>
            </a:pathLst>
          </a:custGeom>
          <a:solidFill>
            <a:srgbClr val="C9CD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45961" y="1791627"/>
            <a:ext cx="8529320" cy="1588135"/>
          </a:xfrm>
          <a:custGeom>
            <a:avLst/>
            <a:gdLst/>
            <a:ahLst/>
            <a:cxnLst/>
            <a:rect l="l" t="t" r="r" b="b"/>
            <a:pathLst>
              <a:path w="8529320" h="1588135">
                <a:moveTo>
                  <a:pt x="0" y="264634"/>
                </a:moveTo>
                <a:lnTo>
                  <a:pt x="4263" y="217066"/>
                </a:lnTo>
                <a:lnTo>
                  <a:pt x="16556" y="172295"/>
                </a:lnTo>
                <a:lnTo>
                  <a:pt x="36130" y="131068"/>
                </a:lnTo>
                <a:lnTo>
                  <a:pt x="62238" y="94134"/>
                </a:lnTo>
                <a:lnTo>
                  <a:pt x="94134" y="62238"/>
                </a:lnTo>
                <a:lnTo>
                  <a:pt x="131068" y="36130"/>
                </a:lnTo>
                <a:lnTo>
                  <a:pt x="172295" y="16556"/>
                </a:lnTo>
                <a:lnTo>
                  <a:pt x="217066" y="4263"/>
                </a:lnTo>
                <a:lnTo>
                  <a:pt x="264634" y="0"/>
                </a:lnTo>
                <a:lnTo>
                  <a:pt x="8264277" y="0"/>
                </a:lnTo>
                <a:lnTo>
                  <a:pt x="8311843" y="4263"/>
                </a:lnTo>
                <a:lnTo>
                  <a:pt x="8356613" y="16556"/>
                </a:lnTo>
                <a:lnTo>
                  <a:pt x="8397839" y="36130"/>
                </a:lnTo>
                <a:lnTo>
                  <a:pt x="8434773" y="62238"/>
                </a:lnTo>
                <a:lnTo>
                  <a:pt x="8466668" y="94134"/>
                </a:lnTo>
                <a:lnTo>
                  <a:pt x="8492776" y="131068"/>
                </a:lnTo>
                <a:lnTo>
                  <a:pt x="8512351" y="172295"/>
                </a:lnTo>
                <a:lnTo>
                  <a:pt x="8524644" y="217066"/>
                </a:lnTo>
                <a:lnTo>
                  <a:pt x="8528907" y="264634"/>
                </a:lnTo>
                <a:lnTo>
                  <a:pt x="8528907" y="1323121"/>
                </a:lnTo>
                <a:lnTo>
                  <a:pt x="8524644" y="1370690"/>
                </a:lnTo>
                <a:lnTo>
                  <a:pt x="8512351" y="1415461"/>
                </a:lnTo>
                <a:lnTo>
                  <a:pt x="8492776" y="1456688"/>
                </a:lnTo>
                <a:lnTo>
                  <a:pt x="8466668" y="1493621"/>
                </a:lnTo>
                <a:lnTo>
                  <a:pt x="8434773" y="1525516"/>
                </a:lnTo>
                <a:lnTo>
                  <a:pt x="8397839" y="1551623"/>
                </a:lnTo>
                <a:lnTo>
                  <a:pt x="8356613" y="1571196"/>
                </a:lnTo>
                <a:lnTo>
                  <a:pt x="8311843" y="1583488"/>
                </a:lnTo>
                <a:lnTo>
                  <a:pt x="8264277" y="1587751"/>
                </a:lnTo>
                <a:lnTo>
                  <a:pt x="264634" y="1587751"/>
                </a:lnTo>
                <a:lnTo>
                  <a:pt x="217066" y="1583488"/>
                </a:lnTo>
                <a:lnTo>
                  <a:pt x="172295" y="1571196"/>
                </a:lnTo>
                <a:lnTo>
                  <a:pt x="131068" y="1551623"/>
                </a:lnTo>
                <a:lnTo>
                  <a:pt x="94134" y="1525516"/>
                </a:lnTo>
                <a:lnTo>
                  <a:pt x="62238" y="1493621"/>
                </a:lnTo>
                <a:lnTo>
                  <a:pt x="36130" y="1456688"/>
                </a:lnTo>
                <a:lnTo>
                  <a:pt x="16556" y="1415461"/>
                </a:lnTo>
                <a:lnTo>
                  <a:pt x="4263" y="1370690"/>
                </a:lnTo>
                <a:lnTo>
                  <a:pt x="0" y="1323121"/>
                </a:lnTo>
                <a:lnTo>
                  <a:pt x="0" y="264634"/>
                </a:lnTo>
                <a:close/>
              </a:path>
            </a:pathLst>
          </a:custGeom>
          <a:ln w="10611">
            <a:solidFill>
              <a:srgbClr val="A5AB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07796" y="1860918"/>
            <a:ext cx="8127365" cy="1136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79495">
              <a:lnSpc>
                <a:spcPct val="100000"/>
              </a:lnSpc>
              <a:spcBef>
                <a:spcPts val="100"/>
              </a:spcBef>
            </a:pPr>
            <a:r>
              <a:rPr dirty="0" sz="1900" b="1">
                <a:latin typeface="Times New Roman"/>
                <a:cs typeface="Times New Roman"/>
              </a:rPr>
              <a:t>Definition</a:t>
            </a:r>
            <a:endParaRPr sz="1900">
              <a:latin typeface="Times New Roman"/>
              <a:cs typeface="Times New Roman"/>
            </a:endParaRPr>
          </a:p>
          <a:p>
            <a:pPr marL="12700" marR="5080">
              <a:lnSpc>
                <a:spcPct val="100899"/>
              </a:lnSpc>
              <a:spcBef>
                <a:spcPts val="1864"/>
              </a:spcBef>
            </a:pPr>
            <a:r>
              <a:rPr dirty="0" sz="1900">
                <a:latin typeface="Times New Roman"/>
                <a:cs typeface="Times New Roman"/>
              </a:rPr>
              <a:t>Given a spanning tree </a:t>
            </a:r>
            <a:r>
              <a:rPr dirty="0" sz="1900" i="1">
                <a:latin typeface="Times New Roman"/>
                <a:cs typeface="Times New Roman"/>
              </a:rPr>
              <a:t>T</a:t>
            </a:r>
            <a:r>
              <a:rPr dirty="0" sz="1900">
                <a:latin typeface="Times New Roman"/>
                <a:cs typeface="Times New Roman"/>
              </a:rPr>
              <a:t>, an </a:t>
            </a:r>
            <a:r>
              <a:rPr dirty="0" u="sng" sz="19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edge</a:t>
            </a:r>
            <a:r>
              <a:rPr dirty="0" sz="1900" i="1">
                <a:latin typeface="Times New Roman"/>
                <a:cs typeface="Times New Roman"/>
              </a:rPr>
              <a:t> e </a:t>
            </a:r>
            <a:r>
              <a:rPr dirty="0" sz="1900">
                <a:latin typeface="Symbol"/>
                <a:cs typeface="Symbol"/>
              </a:rPr>
              <a:t>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i="1">
                <a:latin typeface="Times New Roman"/>
                <a:cs typeface="Times New Roman"/>
              </a:rPr>
              <a:t>T </a:t>
            </a:r>
            <a:r>
              <a:rPr dirty="0" sz="1900">
                <a:latin typeface="Times New Roman"/>
                <a:cs typeface="Times New Roman"/>
              </a:rPr>
              <a:t>is </a:t>
            </a:r>
            <a:r>
              <a:rPr dirty="0" u="sng" sz="19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cost </a:t>
            </a:r>
            <a:r>
              <a:rPr dirty="0" u="sng" sz="1900" spc="-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decreasing</a:t>
            </a:r>
            <a:r>
              <a:rPr dirty="0" sz="1900" spc="-10" i="1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if when </a:t>
            </a:r>
            <a:r>
              <a:rPr dirty="0" sz="1900" i="1">
                <a:latin typeface="Times New Roman"/>
                <a:cs typeface="Times New Roman"/>
              </a:rPr>
              <a:t>e </a:t>
            </a:r>
            <a:r>
              <a:rPr dirty="0" sz="1900">
                <a:latin typeface="Times New Roman"/>
                <a:cs typeface="Times New Roman"/>
              </a:rPr>
              <a:t>is added to </a:t>
            </a:r>
            <a:r>
              <a:rPr dirty="0" sz="1900" i="1">
                <a:latin typeface="Times New Roman"/>
                <a:cs typeface="Times New Roman"/>
              </a:rPr>
              <a:t>T </a:t>
            </a:r>
            <a:r>
              <a:rPr dirty="0" sz="1900">
                <a:latin typeface="Times New Roman"/>
                <a:cs typeface="Times New Roman"/>
              </a:rPr>
              <a:t>it  creates a cycle </a:t>
            </a:r>
            <a:r>
              <a:rPr dirty="0" sz="1900" i="1">
                <a:latin typeface="Times New Roman"/>
                <a:cs typeface="Times New Roman"/>
              </a:rPr>
              <a:t>C </a:t>
            </a:r>
            <a:r>
              <a:rPr dirty="0" sz="1900">
                <a:latin typeface="Times New Roman"/>
                <a:cs typeface="Times New Roman"/>
              </a:rPr>
              <a:t>with </a:t>
            </a:r>
            <a:r>
              <a:rPr dirty="0" sz="1900" i="1">
                <a:latin typeface="Times New Roman"/>
                <a:cs typeface="Times New Roman"/>
              </a:rPr>
              <a:t>C </a:t>
            </a:r>
            <a:r>
              <a:rPr dirty="0" sz="1900">
                <a:latin typeface="Symbol"/>
                <a:cs typeface="Symbol"/>
              </a:rPr>
              <a:t>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i="1">
                <a:latin typeface="Times New Roman"/>
                <a:cs typeface="Times New Roman"/>
              </a:rPr>
              <a:t>T </a:t>
            </a:r>
            <a:r>
              <a:rPr dirty="0" sz="1900">
                <a:latin typeface="Symbol"/>
                <a:cs typeface="Symbol"/>
              </a:rPr>
              <a:t></a:t>
            </a:r>
            <a:r>
              <a:rPr dirty="0" sz="1900">
                <a:latin typeface="Times New Roman"/>
                <a:cs typeface="Times New Roman"/>
              </a:rPr>
              <a:t> {</a:t>
            </a:r>
            <a:r>
              <a:rPr dirty="0" sz="1900" i="1">
                <a:latin typeface="Times New Roman"/>
                <a:cs typeface="Times New Roman"/>
              </a:rPr>
              <a:t>e</a:t>
            </a:r>
            <a:r>
              <a:rPr dirty="0" sz="1900">
                <a:latin typeface="Times New Roman"/>
                <a:cs typeface="Times New Roman"/>
              </a:rPr>
              <a:t>} and </a:t>
            </a:r>
            <a:r>
              <a:rPr dirty="0" sz="1900">
                <a:latin typeface="Symbol"/>
                <a:cs typeface="Symbol"/>
              </a:rPr>
              <a:t></a:t>
            </a:r>
            <a:r>
              <a:rPr dirty="0" sz="1900">
                <a:latin typeface="Times New Roman"/>
                <a:cs typeface="Times New Roman"/>
              </a:rPr>
              <a:t> an edge </a:t>
            </a:r>
            <a:r>
              <a:rPr dirty="0" sz="1900" i="1">
                <a:latin typeface="Times New Roman"/>
                <a:cs typeface="Times New Roman"/>
              </a:rPr>
              <a:t>f </a:t>
            </a:r>
            <a:r>
              <a:rPr dirty="0" sz="1900">
                <a:latin typeface="Symbol"/>
                <a:cs typeface="Symbol"/>
              </a:rPr>
              <a:t>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i="1">
                <a:latin typeface="Times New Roman"/>
                <a:cs typeface="Times New Roman"/>
              </a:rPr>
              <a:t>C </a:t>
            </a:r>
            <a:r>
              <a:rPr dirty="0" sz="1900" b="1">
                <a:latin typeface="Times New Roman"/>
                <a:cs typeface="Times New Roman"/>
              </a:rPr>
              <a:t>\ </a:t>
            </a:r>
            <a:r>
              <a:rPr dirty="0" sz="1900">
                <a:latin typeface="Times New Roman"/>
                <a:cs typeface="Times New Roman"/>
              </a:rPr>
              <a:t>{</a:t>
            </a:r>
            <a:r>
              <a:rPr dirty="0" sz="1900" i="1">
                <a:latin typeface="Times New Roman"/>
                <a:cs typeface="Times New Roman"/>
              </a:rPr>
              <a:t>e</a:t>
            </a:r>
            <a:r>
              <a:rPr dirty="0" sz="1900">
                <a:latin typeface="Times New Roman"/>
                <a:cs typeface="Times New Roman"/>
              </a:rPr>
              <a:t>} such that </a:t>
            </a:r>
            <a:r>
              <a:rPr dirty="0" sz="1900" i="1">
                <a:latin typeface="Times New Roman"/>
                <a:cs typeface="Times New Roman"/>
              </a:rPr>
              <a:t>c</a:t>
            </a:r>
            <a:r>
              <a:rPr dirty="0" baseline="-20000" sz="1875" i="1">
                <a:latin typeface="Times New Roman"/>
                <a:cs typeface="Times New Roman"/>
              </a:rPr>
              <a:t>e </a:t>
            </a:r>
            <a:r>
              <a:rPr dirty="0" sz="1900">
                <a:latin typeface="Times New Roman"/>
                <a:cs typeface="Times New Roman"/>
              </a:rPr>
              <a:t>&lt;</a:t>
            </a:r>
            <a:r>
              <a:rPr dirty="0" sz="1900" spc="-35">
                <a:latin typeface="Times New Roman"/>
                <a:cs typeface="Times New Roman"/>
              </a:rPr>
              <a:t> </a:t>
            </a:r>
            <a:r>
              <a:rPr dirty="0" sz="1900" i="1">
                <a:latin typeface="Times New Roman"/>
                <a:cs typeface="Times New Roman"/>
              </a:rPr>
              <a:t>c</a:t>
            </a:r>
            <a:r>
              <a:rPr dirty="0" baseline="-20000" sz="1875" i="1">
                <a:latin typeface="Times New Roman"/>
                <a:cs typeface="Times New Roman"/>
              </a:rPr>
              <a:t>f</a:t>
            </a:r>
            <a:endParaRPr baseline="-20000" sz="187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06900" y="5624296"/>
            <a:ext cx="1567180" cy="1905"/>
          </a:xfrm>
          <a:custGeom>
            <a:avLst/>
            <a:gdLst/>
            <a:ahLst/>
            <a:cxnLst/>
            <a:rect l="l" t="t" r="r" b="b"/>
            <a:pathLst>
              <a:path w="1567179" h="1904">
                <a:moveTo>
                  <a:pt x="0" y="0"/>
                </a:moveTo>
                <a:lnTo>
                  <a:pt x="1566593" y="1685"/>
                </a:lnTo>
              </a:path>
            </a:pathLst>
          </a:custGeom>
          <a:ln w="404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40872" y="4684303"/>
            <a:ext cx="202205" cy="2022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06860" y="3956593"/>
            <a:ext cx="202205" cy="2022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45151" y="5492862"/>
            <a:ext cx="202205" cy="2022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53722" y="4360872"/>
            <a:ext cx="202205" cy="2022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643141" y="5492862"/>
            <a:ext cx="202205" cy="2022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724002" y="4603443"/>
            <a:ext cx="202205" cy="2022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09141" y="5412013"/>
            <a:ext cx="202205" cy="20220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70851" y="4603443"/>
            <a:ext cx="202205" cy="20220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67235" y="4840994"/>
            <a:ext cx="344170" cy="708025"/>
          </a:xfrm>
          <a:custGeom>
            <a:avLst/>
            <a:gdLst/>
            <a:ahLst/>
            <a:cxnLst/>
            <a:rect l="l" t="t" r="r" b="b"/>
            <a:pathLst>
              <a:path w="344170" h="708025">
                <a:moveTo>
                  <a:pt x="343641" y="707496"/>
                </a:moveTo>
                <a:lnTo>
                  <a:pt x="0" y="0"/>
                </a:lnTo>
              </a:path>
            </a:pathLst>
          </a:custGeom>
          <a:ln w="404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682403" y="4072862"/>
            <a:ext cx="465455" cy="657225"/>
          </a:xfrm>
          <a:custGeom>
            <a:avLst/>
            <a:gdLst/>
            <a:ahLst/>
            <a:cxnLst/>
            <a:rect l="l" t="t" r="r" b="b"/>
            <a:pathLst>
              <a:path w="465454" h="657225">
                <a:moveTo>
                  <a:pt x="0" y="656960"/>
                </a:moveTo>
                <a:lnTo>
                  <a:pt x="464926" y="0"/>
                </a:lnTo>
              </a:path>
            </a:pathLst>
          </a:custGeom>
          <a:ln w="404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268609" y="4108234"/>
            <a:ext cx="515620" cy="323850"/>
          </a:xfrm>
          <a:custGeom>
            <a:avLst/>
            <a:gdLst/>
            <a:ahLst/>
            <a:cxnLst/>
            <a:rect l="l" t="t" r="r" b="b"/>
            <a:pathLst>
              <a:path w="515620" h="323850">
                <a:moveTo>
                  <a:pt x="0" y="0"/>
                </a:moveTo>
                <a:lnTo>
                  <a:pt x="515461" y="323426"/>
                </a:lnTo>
              </a:path>
            </a:pathLst>
          </a:custGeom>
          <a:ln w="404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814999" y="5518164"/>
            <a:ext cx="434975" cy="71120"/>
          </a:xfrm>
          <a:custGeom>
            <a:avLst/>
            <a:gdLst/>
            <a:ahLst/>
            <a:cxnLst/>
            <a:rect l="l" t="t" r="r" b="b"/>
            <a:pathLst>
              <a:path w="434975" h="71120">
                <a:moveTo>
                  <a:pt x="0" y="70749"/>
                </a:moveTo>
                <a:lnTo>
                  <a:pt x="434604" y="0"/>
                </a:lnTo>
              </a:path>
            </a:pathLst>
          </a:custGeom>
          <a:ln w="404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905957" y="4704550"/>
            <a:ext cx="495300" cy="10160"/>
          </a:xfrm>
          <a:custGeom>
            <a:avLst/>
            <a:gdLst/>
            <a:ahLst/>
            <a:cxnLst/>
            <a:rect l="l" t="t" r="r" b="b"/>
            <a:pathLst>
              <a:path w="495300" h="10160">
                <a:moveTo>
                  <a:pt x="0" y="0"/>
                </a:moveTo>
                <a:lnTo>
                  <a:pt x="495247" y="10107"/>
                </a:lnTo>
              </a:path>
            </a:pathLst>
          </a:custGeom>
          <a:ln w="404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20345" y="4760143"/>
            <a:ext cx="131445" cy="697865"/>
          </a:xfrm>
          <a:custGeom>
            <a:avLst/>
            <a:gdLst/>
            <a:ahLst/>
            <a:cxnLst/>
            <a:rect l="l" t="t" r="r" b="b"/>
            <a:pathLst>
              <a:path w="131445" h="697864">
                <a:moveTo>
                  <a:pt x="0" y="697389"/>
                </a:moveTo>
                <a:lnTo>
                  <a:pt x="131392" y="0"/>
                </a:lnTo>
              </a:path>
            </a:pathLst>
          </a:custGeom>
          <a:ln w="404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925567" y="4492294"/>
            <a:ext cx="819150" cy="202565"/>
          </a:xfrm>
          <a:custGeom>
            <a:avLst/>
            <a:gdLst/>
            <a:ahLst/>
            <a:cxnLst/>
            <a:rect l="l" t="t" r="r" b="b"/>
            <a:pathLst>
              <a:path w="819150" h="202564">
                <a:moveTo>
                  <a:pt x="0" y="0"/>
                </a:moveTo>
                <a:lnTo>
                  <a:pt x="818674" y="202141"/>
                </a:lnTo>
              </a:path>
            </a:pathLst>
          </a:custGeom>
          <a:ln w="404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440000" y="4795884"/>
            <a:ext cx="240029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5" i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52773" y="4702949"/>
            <a:ext cx="171645" cy="17164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391064" y="6077508"/>
            <a:ext cx="171645" cy="17164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18774" y="3975239"/>
            <a:ext cx="171645" cy="17164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957065" y="5511520"/>
            <a:ext cx="171645" cy="17164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765623" y="4379518"/>
            <a:ext cx="171645" cy="17164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655055" y="5511520"/>
            <a:ext cx="171645" cy="17164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735903" y="4622088"/>
            <a:ext cx="171645" cy="17164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221043" y="5430659"/>
            <a:ext cx="171645" cy="17164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382765" y="4622088"/>
            <a:ext cx="171645" cy="17164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67905" y="3813530"/>
            <a:ext cx="171645" cy="17164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527425" y="5632716"/>
            <a:ext cx="445134" cy="485140"/>
          </a:xfrm>
          <a:custGeom>
            <a:avLst/>
            <a:gdLst/>
            <a:ahLst/>
            <a:cxnLst/>
            <a:rect l="l" t="t" r="r" b="b"/>
            <a:pathLst>
              <a:path w="445135" h="485139">
                <a:moveTo>
                  <a:pt x="0" y="485140"/>
                </a:moveTo>
                <a:lnTo>
                  <a:pt x="444711" y="0"/>
                </a:lnTo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662180" y="4844359"/>
            <a:ext cx="344170" cy="708025"/>
          </a:xfrm>
          <a:custGeom>
            <a:avLst/>
            <a:gdLst/>
            <a:ahLst/>
            <a:cxnLst/>
            <a:rect l="l" t="t" r="r" b="b"/>
            <a:pathLst>
              <a:path w="344170" h="708025">
                <a:moveTo>
                  <a:pt x="343641" y="707496"/>
                </a:moveTo>
                <a:lnTo>
                  <a:pt x="0" y="0"/>
                </a:lnTo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679025" y="4076227"/>
            <a:ext cx="465455" cy="657225"/>
          </a:xfrm>
          <a:custGeom>
            <a:avLst/>
            <a:gdLst/>
            <a:ahLst/>
            <a:cxnLst/>
            <a:rect l="l" t="t" r="r" b="b"/>
            <a:pathLst>
              <a:path w="465454" h="657225">
                <a:moveTo>
                  <a:pt x="0" y="656960"/>
                </a:moveTo>
                <a:lnTo>
                  <a:pt x="464926" y="0"/>
                </a:lnTo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265244" y="4111599"/>
            <a:ext cx="515620" cy="323850"/>
          </a:xfrm>
          <a:custGeom>
            <a:avLst/>
            <a:gdLst/>
            <a:ahLst/>
            <a:cxnLst/>
            <a:rect l="l" t="t" r="r" b="b"/>
            <a:pathLst>
              <a:path w="515620" h="323850">
                <a:moveTo>
                  <a:pt x="0" y="0"/>
                </a:moveTo>
                <a:lnTo>
                  <a:pt x="515461" y="323426"/>
                </a:lnTo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103522" y="5627661"/>
            <a:ext cx="1567180" cy="1905"/>
          </a:xfrm>
          <a:custGeom>
            <a:avLst/>
            <a:gdLst/>
            <a:ahLst/>
            <a:cxnLst/>
            <a:rect l="l" t="t" r="r" b="b"/>
            <a:pathLst>
              <a:path w="1567179" h="1904">
                <a:moveTo>
                  <a:pt x="0" y="0"/>
                </a:moveTo>
                <a:lnTo>
                  <a:pt x="1566593" y="1685"/>
                </a:lnTo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811621" y="5521542"/>
            <a:ext cx="434975" cy="71120"/>
          </a:xfrm>
          <a:custGeom>
            <a:avLst/>
            <a:gdLst/>
            <a:ahLst/>
            <a:cxnLst/>
            <a:rect l="l" t="t" r="r" b="b"/>
            <a:pathLst>
              <a:path w="434975" h="71120">
                <a:moveTo>
                  <a:pt x="0" y="70749"/>
                </a:moveTo>
                <a:lnTo>
                  <a:pt x="434604" y="0"/>
                </a:lnTo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902591" y="4707915"/>
            <a:ext cx="495300" cy="10160"/>
          </a:xfrm>
          <a:custGeom>
            <a:avLst/>
            <a:gdLst/>
            <a:ahLst/>
            <a:cxnLst/>
            <a:rect l="l" t="t" r="r" b="b"/>
            <a:pathLst>
              <a:path w="495300" h="10160">
                <a:moveTo>
                  <a:pt x="0" y="0"/>
                </a:moveTo>
                <a:lnTo>
                  <a:pt x="495247" y="10107"/>
                </a:lnTo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316979" y="4763509"/>
            <a:ext cx="131445" cy="697865"/>
          </a:xfrm>
          <a:custGeom>
            <a:avLst/>
            <a:gdLst/>
            <a:ahLst/>
            <a:cxnLst/>
            <a:rect l="l" t="t" r="r" b="b"/>
            <a:pathLst>
              <a:path w="131445" h="697864">
                <a:moveTo>
                  <a:pt x="0" y="697389"/>
                </a:moveTo>
                <a:lnTo>
                  <a:pt x="131392" y="0"/>
                </a:lnTo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498907" y="3944831"/>
            <a:ext cx="404495" cy="708025"/>
          </a:xfrm>
          <a:custGeom>
            <a:avLst/>
            <a:gdLst/>
            <a:ahLst/>
            <a:cxnLst/>
            <a:rect l="l" t="t" r="r" b="b"/>
            <a:pathLst>
              <a:path w="404495" h="708025">
                <a:moveTo>
                  <a:pt x="0" y="707496"/>
                </a:moveTo>
                <a:lnTo>
                  <a:pt x="404283" y="0"/>
                </a:lnTo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6726580" y="5342822"/>
            <a:ext cx="20447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0" i="1">
                <a:latin typeface="Times New Roman"/>
                <a:cs typeface="Times New Roman"/>
              </a:rPr>
              <a:t>T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922202" y="4493983"/>
            <a:ext cx="819150" cy="202565"/>
          </a:xfrm>
          <a:custGeom>
            <a:avLst/>
            <a:gdLst/>
            <a:ahLst/>
            <a:cxnLst/>
            <a:rect l="l" t="t" r="r" b="b"/>
            <a:pathLst>
              <a:path w="819150" h="202564">
                <a:moveTo>
                  <a:pt x="0" y="0"/>
                </a:moveTo>
                <a:lnTo>
                  <a:pt x="818674" y="202141"/>
                </a:lnTo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5195354" y="4483718"/>
            <a:ext cx="168275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5" i="1">
                <a:latin typeface="Times New Roman"/>
                <a:cs typeface="Times New Roman"/>
              </a:rPr>
              <a:t>e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637660" y="4069863"/>
            <a:ext cx="114935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0" i="1">
                <a:latin typeface="Times New Roman"/>
                <a:cs typeface="Times New Roman"/>
              </a:rPr>
              <a:t>f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565135" y="4435407"/>
            <a:ext cx="784225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0" i="1">
                <a:latin typeface="Times New Roman"/>
                <a:cs typeface="Times New Roman"/>
              </a:rPr>
              <a:t>c</a:t>
            </a:r>
            <a:r>
              <a:rPr dirty="0" baseline="-19607" sz="2550" spc="0" i="1">
                <a:latin typeface="Times New Roman"/>
                <a:cs typeface="Times New Roman"/>
              </a:rPr>
              <a:t>e </a:t>
            </a:r>
            <a:r>
              <a:rPr dirty="0" sz="2500" spc="10">
                <a:latin typeface="Times New Roman"/>
                <a:cs typeface="Times New Roman"/>
              </a:rPr>
              <a:t>&lt;</a:t>
            </a:r>
            <a:r>
              <a:rPr dirty="0" sz="2500" spc="-204">
                <a:latin typeface="Times New Roman"/>
                <a:cs typeface="Times New Roman"/>
              </a:rPr>
              <a:t> </a:t>
            </a:r>
            <a:r>
              <a:rPr dirty="0" sz="2500" spc="0" i="1">
                <a:latin typeface="Times New Roman"/>
                <a:cs typeface="Times New Roman"/>
              </a:rPr>
              <a:t>c</a:t>
            </a:r>
            <a:r>
              <a:rPr dirty="0" baseline="-19607" sz="2550" spc="0" i="1">
                <a:latin typeface="Times New Roman"/>
                <a:cs typeface="Times New Roman"/>
              </a:rPr>
              <a:t>f</a:t>
            </a:r>
            <a:endParaRPr baseline="-19607" sz="25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038047" y="6467019"/>
            <a:ext cx="235458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i="1">
                <a:latin typeface="Times New Roman"/>
                <a:cs typeface="Times New Roman"/>
              </a:rPr>
              <a:t>c </a:t>
            </a:r>
            <a:r>
              <a:rPr dirty="0" sz="1900">
                <a:latin typeface="Arial"/>
                <a:cs typeface="Arial"/>
              </a:rPr>
              <a:t>( </a:t>
            </a:r>
            <a:r>
              <a:rPr dirty="0" sz="1900" i="1">
                <a:latin typeface="Times New Roman"/>
                <a:cs typeface="Times New Roman"/>
              </a:rPr>
              <a:t>T </a:t>
            </a:r>
            <a:r>
              <a:rPr dirty="0" sz="1900">
                <a:latin typeface="Symbol"/>
                <a:cs typeface="Symbol"/>
              </a:rPr>
              <a:t></a:t>
            </a:r>
            <a:r>
              <a:rPr dirty="0" sz="1900">
                <a:latin typeface="Times New Roman"/>
                <a:cs typeface="Times New Roman"/>
              </a:rPr>
              <a:t> {</a:t>
            </a:r>
            <a:r>
              <a:rPr dirty="0" sz="1900" i="1">
                <a:latin typeface="Times New Roman"/>
                <a:cs typeface="Times New Roman"/>
              </a:rPr>
              <a:t>e</a:t>
            </a:r>
            <a:r>
              <a:rPr dirty="0" sz="1900">
                <a:latin typeface="Times New Roman"/>
                <a:cs typeface="Times New Roman"/>
              </a:rPr>
              <a:t>} </a:t>
            </a:r>
            <a:r>
              <a:rPr dirty="0" sz="1900" b="1">
                <a:latin typeface="Times New Roman"/>
                <a:cs typeface="Times New Roman"/>
              </a:rPr>
              <a:t>\ </a:t>
            </a:r>
            <a:r>
              <a:rPr dirty="0" sz="1900">
                <a:latin typeface="Times New Roman"/>
                <a:cs typeface="Times New Roman"/>
              </a:rPr>
              <a:t>{</a:t>
            </a:r>
            <a:r>
              <a:rPr dirty="0" sz="1900" i="1">
                <a:latin typeface="Times New Roman"/>
                <a:cs typeface="Times New Roman"/>
              </a:rPr>
              <a:t>f</a:t>
            </a:r>
            <a:r>
              <a:rPr dirty="0" sz="1900">
                <a:latin typeface="Times New Roman"/>
                <a:cs typeface="Times New Roman"/>
              </a:rPr>
              <a:t>})&lt;</a:t>
            </a:r>
            <a:r>
              <a:rPr dirty="0" sz="1900" spc="-75">
                <a:latin typeface="Times New Roman"/>
                <a:cs typeface="Times New Roman"/>
              </a:rPr>
              <a:t> </a:t>
            </a:r>
            <a:r>
              <a:rPr dirty="0" sz="1900" i="1">
                <a:latin typeface="Times New Roman"/>
                <a:cs typeface="Times New Roman"/>
              </a:rPr>
              <a:t>c</a:t>
            </a:r>
            <a:r>
              <a:rPr dirty="0" sz="1900">
                <a:latin typeface="Times New Roman"/>
                <a:cs typeface="Times New Roman"/>
              </a:rPr>
              <a:t>(</a:t>
            </a:r>
            <a:r>
              <a:rPr dirty="0" sz="1900" i="1">
                <a:latin typeface="Times New Roman"/>
                <a:cs typeface="Times New Roman"/>
              </a:rPr>
              <a:t>T</a:t>
            </a:r>
            <a:r>
              <a:rPr dirty="0" sz="190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9392" y="523591"/>
            <a:ext cx="4081779" cy="6096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0"/>
              <a:t>Optimality</a:t>
            </a:r>
            <a:r>
              <a:rPr dirty="0" spc="-65"/>
              <a:t> </a:t>
            </a:r>
            <a:r>
              <a:rPr dirty="0" spc="0"/>
              <a:t>condition</a:t>
            </a:r>
          </a:p>
        </p:txBody>
      </p:sp>
      <p:sp>
        <p:nvSpPr>
          <p:cNvPr id="3" name="object 3"/>
          <p:cNvSpPr/>
          <p:nvPr/>
        </p:nvSpPr>
        <p:spPr>
          <a:xfrm>
            <a:off x="994832" y="1769541"/>
            <a:ext cx="8631767" cy="1693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28700" y="1938867"/>
            <a:ext cx="8030629" cy="1134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5961" y="1791627"/>
            <a:ext cx="8529320" cy="1588135"/>
          </a:xfrm>
          <a:custGeom>
            <a:avLst/>
            <a:gdLst/>
            <a:ahLst/>
            <a:cxnLst/>
            <a:rect l="l" t="t" r="r" b="b"/>
            <a:pathLst>
              <a:path w="8529320" h="1588135">
                <a:moveTo>
                  <a:pt x="8264268" y="0"/>
                </a:moveTo>
                <a:lnTo>
                  <a:pt x="264640" y="0"/>
                </a:lnTo>
                <a:lnTo>
                  <a:pt x="217070" y="4263"/>
                </a:lnTo>
                <a:lnTo>
                  <a:pt x="172297" y="16555"/>
                </a:lnTo>
                <a:lnTo>
                  <a:pt x="131070" y="36130"/>
                </a:lnTo>
                <a:lnTo>
                  <a:pt x="94134" y="62238"/>
                </a:lnTo>
                <a:lnTo>
                  <a:pt x="62239" y="94134"/>
                </a:lnTo>
                <a:lnTo>
                  <a:pt x="36130" y="131069"/>
                </a:lnTo>
                <a:lnTo>
                  <a:pt x="16556" y="172297"/>
                </a:lnTo>
                <a:lnTo>
                  <a:pt x="4263" y="217071"/>
                </a:lnTo>
                <a:lnTo>
                  <a:pt x="0" y="264642"/>
                </a:lnTo>
                <a:lnTo>
                  <a:pt x="0" y="1323124"/>
                </a:lnTo>
                <a:lnTo>
                  <a:pt x="4263" y="1370691"/>
                </a:lnTo>
                <a:lnTo>
                  <a:pt x="16556" y="1415462"/>
                </a:lnTo>
                <a:lnTo>
                  <a:pt x="36130" y="1456688"/>
                </a:lnTo>
                <a:lnTo>
                  <a:pt x="62239" y="1493622"/>
                </a:lnTo>
                <a:lnTo>
                  <a:pt x="94134" y="1525516"/>
                </a:lnTo>
                <a:lnTo>
                  <a:pt x="131070" y="1551624"/>
                </a:lnTo>
                <a:lnTo>
                  <a:pt x="172297" y="1571198"/>
                </a:lnTo>
                <a:lnTo>
                  <a:pt x="217070" y="1583490"/>
                </a:lnTo>
                <a:lnTo>
                  <a:pt x="264640" y="1587754"/>
                </a:lnTo>
                <a:lnTo>
                  <a:pt x="8264268" y="1587754"/>
                </a:lnTo>
                <a:lnTo>
                  <a:pt x="8311836" y="1583490"/>
                </a:lnTo>
                <a:lnTo>
                  <a:pt x="8356606" y="1571198"/>
                </a:lnTo>
                <a:lnTo>
                  <a:pt x="8397832" y="1551624"/>
                </a:lnTo>
                <a:lnTo>
                  <a:pt x="8434766" y="1525516"/>
                </a:lnTo>
                <a:lnTo>
                  <a:pt x="8466660" y="1493622"/>
                </a:lnTo>
                <a:lnTo>
                  <a:pt x="8492768" y="1456688"/>
                </a:lnTo>
                <a:lnTo>
                  <a:pt x="8512342" y="1415462"/>
                </a:lnTo>
                <a:lnTo>
                  <a:pt x="8524634" y="1370691"/>
                </a:lnTo>
                <a:lnTo>
                  <a:pt x="8528898" y="1323124"/>
                </a:lnTo>
                <a:lnTo>
                  <a:pt x="8528898" y="264642"/>
                </a:lnTo>
                <a:lnTo>
                  <a:pt x="8524634" y="217071"/>
                </a:lnTo>
                <a:lnTo>
                  <a:pt x="8512342" y="172297"/>
                </a:lnTo>
                <a:lnTo>
                  <a:pt x="8492768" y="131069"/>
                </a:lnTo>
                <a:lnTo>
                  <a:pt x="8466660" y="94134"/>
                </a:lnTo>
                <a:lnTo>
                  <a:pt x="8434766" y="62238"/>
                </a:lnTo>
                <a:lnTo>
                  <a:pt x="8397832" y="36130"/>
                </a:lnTo>
                <a:lnTo>
                  <a:pt x="8356606" y="16555"/>
                </a:lnTo>
                <a:lnTo>
                  <a:pt x="8311836" y="4263"/>
                </a:lnTo>
                <a:lnTo>
                  <a:pt x="8264268" y="0"/>
                </a:lnTo>
                <a:close/>
              </a:path>
            </a:pathLst>
          </a:custGeom>
          <a:solidFill>
            <a:srgbClr val="C9CD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45961" y="1791627"/>
            <a:ext cx="8529320" cy="1588135"/>
          </a:xfrm>
          <a:custGeom>
            <a:avLst/>
            <a:gdLst/>
            <a:ahLst/>
            <a:cxnLst/>
            <a:rect l="l" t="t" r="r" b="b"/>
            <a:pathLst>
              <a:path w="8529320" h="1588135">
                <a:moveTo>
                  <a:pt x="0" y="264634"/>
                </a:moveTo>
                <a:lnTo>
                  <a:pt x="4263" y="217066"/>
                </a:lnTo>
                <a:lnTo>
                  <a:pt x="16556" y="172295"/>
                </a:lnTo>
                <a:lnTo>
                  <a:pt x="36130" y="131068"/>
                </a:lnTo>
                <a:lnTo>
                  <a:pt x="62238" y="94134"/>
                </a:lnTo>
                <a:lnTo>
                  <a:pt x="94134" y="62238"/>
                </a:lnTo>
                <a:lnTo>
                  <a:pt x="131068" y="36130"/>
                </a:lnTo>
                <a:lnTo>
                  <a:pt x="172295" y="16556"/>
                </a:lnTo>
                <a:lnTo>
                  <a:pt x="217066" y="4263"/>
                </a:lnTo>
                <a:lnTo>
                  <a:pt x="264634" y="0"/>
                </a:lnTo>
                <a:lnTo>
                  <a:pt x="8264277" y="0"/>
                </a:lnTo>
                <a:lnTo>
                  <a:pt x="8311843" y="4263"/>
                </a:lnTo>
                <a:lnTo>
                  <a:pt x="8356613" y="16556"/>
                </a:lnTo>
                <a:lnTo>
                  <a:pt x="8397839" y="36130"/>
                </a:lnTo>
                <a:lnTo>
                  <a:pt x="8434773" y="62238"/>
                </a:lnTo>
                <a:lnTo>
                  <a:pt x="8466668" y="94134"/>
                </a:lnTo>
                <a:lnTo>
                  <a:pt x="8492776" y="131068"/>
                </a:lnTo>
                <a:lnTo>
                  <a:pt x="8512351" y="172295"/>
                </a:lnTo>
                <a:lnTo>
                  <a:pt x="8524644" y="217066"/>
                </a:lnTo>
                <a:lnTo>
                  <a:pt x="8528907" y="264634"/>
                </a:lnTo>
                <a:lnTo>
                  <a:pt x="8528907" y="1323121"/>
                </a:lnTo>
                <a:lnTo>
                  <a:pt x="8524644" y="1370690"/>
                </a:lnTo>
                <a:lnTo>
                  <a:pt x="8512351" y="1415461"/>
                </a:lnTo>
                <a:lnTo>
                  <a:pt x="8492776" y="1456688"/>
                </a:lnTo>
                <a:lnTo>
                  <a:pt x="8466668" y="1493621"/>
                </a:lnTo>
                <a:lnTo>
                  <a:pt x="8434773" y="1525516"/>
                </a:lnTo>
                <a:lnTo>
                  <a:pt x="8397839" y="1551623"/>
                </a:lnTo>
                <a:lnTo>
                  <a:pt x="8356613" y="1571196"/>
                </a:lnTo>
                <a:lnTo>
                  <a:pt x="8311843" y="1583488"/>
                </a:lnTo>
                <a:lnTo>
                  <a:pt x="8264277" y="1587751"/>
                </a:lnTo>
                <a:lnTo>
                  <a:pt x="264634" y="1587751"/>
                </a:lnTo>
                <a:lnTo>
                  <a:pt x="217066" y="1583488"/>
                </a:lnTo>
                <a:lnTo>
                  <a:pt x="172295" y="1571196"/>
                </a:lnTo>
                <a:lnTo>
                  <a:pt x="131068" y="1551623"/>
                </a:lnTo>
                <a:lnTo>
                  <a:pt x="94134" y="1525516"/>
                </a:lnTo>
                <a:lnTo>
                  <a:pt x="62238" y="1493621"/>
                </a:lnTo>
                <a:lnTo>
                  <a:pt x="36130" y="1456688"/>
                </a:lnTo>
                <a:lnTo>
                  <a:pt x="16556" y="1415461"/>
                </a:lnTo>
                <a:lnTo>
                  <a:pt x="4263" y="1370690"/>
                </a:lnTo>
                <a:lnTo>
                  <a:pt x="0" y="1323121"/>
                </a:lnTo>
                <a:lnTo>
                  <a:pt x="0" y="264634"/>
                </a:lnTo>
                <a:close/>
              </a:path>
            </a:pathLst>
          </a:custGeom>
          <a:ln w="10611">
            <a:solidFill>
              <a:srgbClr val="A5AB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07796" y="2006460"/>
            <a:ext cx="767334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89555">
              <a:lnSpc>
                <a:spcPct val="100000"/>
              </a:lnSpc>
              <a:spcBef>
                <a:spcPts val="100"/>
              </a:spcBef>
            </a:pPr>
            <a:r>
              <a:rPr dirty="0" sz="1900" spc="-45" b="1">
                <a:latin typeface="Times New Roman"/>
                <a:cs typeface="Times New Roman"/>
              </a:rPr>
              <a:t>Tree </a:t>
            </a:r>
            <a:r>
              <a:rPr dirty="0" sz="1900" b="1">
                <a:latin typeface="Times New Roman"/>
                <a:cs typeface="Times New Roman"/>
              </a:rPr>
              <a:t>optimality</a:t>
            </a:r>
            <a:r>
              <a:rPr dirty="0" sz="1900" spc="50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condition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900">
                <a:latin typeface="Times New Roman"/>
                <a:cs typeface="Times New Roman"/>
              </a:rPr>
              <a:t>A tree </a:t>
            </a:r>
            <a:r>
              <a:rPr dirty="0" sz="1900" i="1">
                <a:latin typeface="Times New Roman"/>
                <a:cs typeface="Times New Roman"/>
              </a:rPr>
              <a:t>T </a:t>
            </a:r>
            <a:r>
              <a:rPr dirty="0" sz="1900">
                <a:latin typeface="Times New Roman"/>
                <a:cs typeface="Times New Roman"/>
              </a:rPr>
              <a:t>is of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minimum</a:t>
            </a:r>
            <a:r>
              <a:rPr dirty="0" sz="1900">
                <a:latin typeface="Times New Roman"/>
                <a:cs typeface="Times New Roman"/>
              </a:rPr>
              <a:t> total cost </a:t>
            </a:r>
            <a:r>
              <a:rPr dirty="0" sz="1900" b="1">
                <a:latin typeface="Times New Roman"/>
                <a:cs typeface="Times New Roman"/>
              </a:rPr>
              <a:t>if and only if 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 cost-decreasing edge</a:t>
            </a:r>
            <a:r>
              <a:rPr dirty="0" sz="1900" spc="-13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exists.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1554" y="3431193"/>
            <a:ext cx="8657590" cy="67691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85"/>
              </a:spcBef>
            </a:pPr>
            <a:r>
              <a:rPr dirty="0" sz="2100" spc="5">
                <a:latin typeface="Times New Roman"/>
                <a:cs typeface="Times New Roman"/>
              </a:rPr>
              <a:t>The </a:t>
            </a:r>
            <a:r>
              <a:rPr dirty="0" sz="2100">
                <a:latin typeface="Times New Roman"/>
                <a:cs typeface="Times New Roman"/>
              </a:rPr>
              <a:t>optimality condition </a:t>
            </a:r>
            <a:r>
              <a:rPr dirty="0" sz="2100" spc="0">
                <a:latin typeface="Times New Roman"/>
                <a:cs typeface="Times New Roman"/>
              </a:rPr>
              <a:t>allows us to </a:t>
            </a:r>
            <a:r>
              <a:rPr dirty="0" u="sng" sz="2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verify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0">
                <a:latin typeface="Times New Roman"/>
                <a:cs typeface="Times New Roman"/>
              </a:rPr>
              <a:t>whether </a:t>
            </a:r>
            <a:r>
              <a:rPr dirty="0" sz="2100" spc="5">
                <a:latin typeface="Times New Roman"/>
                <a:cs typeface="Times New Roman"/>
              </a:rPr>
              <a:t>a </a:t>
            </a:r>
            <a:r>
              <a:rPr dirty="0" sz="2100" spc="0">
                <a:latin typeface="Times New Roman"/>
                <a:cs typeface="Times New Roman"/>
              </a:rPr>
              <a:t>given </a:t>
            </a:r>
            <a:r>
              <a:rPr dirty="0" u="sng" sz="2100" spc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spanning </a:t>
            </a:r>
            <a:r>
              <a:rPr dirty="0" u="sng" sz="2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tree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0" i="1">
                <a:latin typeface="Times New Roman"/>
                <a:cs typeface="Times New Roman"/>
              </a:rPr>
              <a:t>G</a:t>
            </a:r>
            <a:r>
              <a:rPr dirty="0" baseline="-19841" sz="2100" spc="0" i="1">
                <a:latin typeface="Times New Roman"/>
                <a:cs typeface="Times New Roman"/>
              </a:rPr>
              <a:t>T </a:t>
            </a:r>
            <a:r>
              <a:rPr dirty="0" sz="2100">
                <a:latin typeface="Times New Roman"/>
                <a:cs typeface="Times New Roman"/>
              </a:rPr>
              <a:t>is  </a:t>
            </a:r>
            <a:r>
              <a:rPr dirty="0" u="sng" sz="2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optimum</a:t>
            </a:r>
            <a:r>
              <a:rPr dirty="0" sz="2100">
                <a:latin typeface="Times New Roman"/>
                <a:cs typeface="Times New Roman"/>
              </a:rPr>
              <a:t>: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85557" y="5382065"/>
            <a:ext cx="406400" cy="344170"/>
          </a:xfrm>
          <a:custGeom>
            <a:avLst/>
            <a:gdLst/>
            <a:ahLst/>
            <a:cxnLst/>
            <a:rect l="l" t="t" r="r" b="b"/>
            <a:pathLst>
              <a:path w="406400" h="344170">
                <a:moveTo>
                  <a:pt x="0" y="343641"/>
                </a:moveTo>
                <a:lnTo>
                  <a:pt x="405968" y="0"/>
                </a:lnTo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299336" y="4443797"/>
            <a:ext cx="567690" cy="39370"/>
          </a:xfrm>
          <a:custGeom>
            <a:avLst/>
            <a:gdLst/>
            <a:ahLst/>
            <a:cxnLst/>
            <a:rect l="l" t="t" r="r" b="b"/>
            <a:pathLst>
              <a:path w="567690" h="39370">
                <a:moveTo>
                  <a:pt x="0" y="38743"/>
                </a:moveTo>
                <a:lnTo>
                  <a:pt x="567682" y="0"/>
                </a:lnTo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938846" y="4280395"/>
            <a:ext cx="370840" cy="327025"/>
          </a:xfrm>
          <a:custGeom>
            <a:avLst/>
            <a:gdLst/>
            <a:ahLst/>
            <a:cxnLst/>
            <a:rect l="l" t="t" r="r" b="b"/>
            <a:pathLst>
              <a:path w="370840" h="327025">
                <a:moveTo>
                  <a:pt x="0" y="163398"/>
                </a:moveTo>
                <a:lnTo>
                  <a:pt x="6618" y="119960"/>
                </a:lnTo>
                <a:lnTo>
                  <a:pt x="25298" y="80928"/>
                </a:lnTo>
                <a:lnTo>
                  <a:pt x="54272" y="47858"/>
                </a:lnTo>
                <a:lnTo>
                  <a:pt x="91773" y="22308"/>
                </a:lnTo>
                <a:lnTo>
                  <a:pt x="136037" y="5836"/>
                </a:lnTo>
                <a:lnTo>
                  <a:pt x="185296" y="0"/>
                </a:lnTo>
                <a:lnTo>
                  <a:pt x="234555" y="5836"/>
                </a:lnTo>
                <a:lnTo>
                  <a:pt x="278819" y="22308"/>
                </a:lnTo>
                <a:lnTo>
                  <a:pt x="316321" y="47858"/>
                </a:lnTo>
                <a:lnTo>
                  <a:pt x="345294" y="80928"/>
                </a:lnTo>
                <a:lnTo>
                  <a:pt x="363974" y="119960"/>
                </a:lnTo>
                <a:lnTo>
                  <a:pt x="370593" y="163398"/>
                </a:lnTo>
                <a:lnTo>
                  <a:pt x="363974" y="206835"/>
                </a:lnTo>
                <a:lnTo>
                  <a:pt x="345294" y="245867"/>
                </a:lnTo>
                <a:lnTo>
                  <a:pt x="316321" y="278937"/>
                </a:lnTo>
                <a:lnTo>
                  <a:pt x="278819" y="304487"/>
                </a:lnTo>
                <a:lnTo>
                  <a:pt x="234555" y="320959"/>
                </a:lnTo>
                <a:lnTo>
                  <a:pt x="185296" y="326795"/>
                </a:lnTo>
                <a:lnTo>
                  <a:pt x="136037" y="320959"/>
                </a:lnTo>
                <a:lnTo>
                  <a:pt x="91773" y="304487"/>
                </a:lnTo>
                <a:lnTo>
                  <a:pt x="54272" y="278937"/>
                </a:lnTo>
                <a:lnTo>
                  <a:pt x="25298" y="245867"/>
                </a:lnTo>
                <a:lnTo>
                  <a:pt x="6618" y="206835"/>
                </a:lnTo>
                <a:lnTo>
                  <a:pt x="0" y="163398"/>
                </a:lnTo>
                <a:close/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030629" y="4228562"/>
            <a:ext cx="18669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30882" y="5105806"/>
            <a:ext cx="370840" cy="328930"/>
          </a:xfrm>
          <a:custGeom>
            <a:avLst/>
            <a:gdLst/>
            <a:ahLst/>
            <a:cxnLst/>
            <a:rect l="l" t="t" r="r" b="b"/>
            <a:pathLst>
              <a:path w="370840" h="328929">
                <a:moveTo>
                  <a:pt x="0" y="164239"/>
                </a:moveTo>
                <a:lnTo>
                  <a:pt x="6618" y="120578"/>
                </a:lnTo>
                <a:lnTo>
                  <a:pt x="25298" y="81344"/>
                </a:lnTo>
                <a:lnTo>
                  <a:pt x="54272" y="48104"/>
                </a:lnTo>
                <a:lnTo>
                  <a:pt x="91773" y="22423"/>
                </a:lnTo>
                <a:lnTo>
                  <a:pt x="136037" y="5866"/>
                </a:lnTo>
                <a:lnTo>
                  <a:pt x="185296" y="0"/>
                </a:lnTo>
                <a:lnTo>
                  <a:pt x="234555" y="5866"/>
                </a:lnTo>
                <a:lnTo>
                  <a:pt x="278819" y="22423"/>
                </a:lnTo>
                <a:lnTo>
                  <a:pt x="316321" y="48104"/>
                </a:lnTo>
                <a:lnTo>
                  <a:pt x="345294" y="81344"/>
                </a:lnTo>
                <a:lnTo>
                  <a:pt x="363974" y="120578"/>
                </a:lnTo>
                <a:lnTo>
                  <a:pt x="370593" y="164239"/>
                </a:lnTo>
                <a:lnTo>
                  <a:pt x="363974" y="207901"/>
                </a:lnTo>
                <a:lnTo>
                  <a:pt x="345294" y="247134"/>
                </a:lnTo>
                <a:lnTo>
                  <a:pt x="316321" y="280375"/>
                </a:lnTo>
                <a:lnTo>
                  <a:pt x="278819" y="306056"/>
                </a:lnTo>
                <a:lnTo>
                  <a:pt x="234555" y="322613"/>
                </a:lnTo>
                <a:lnTo>
                  <a:pt x="185296" y="328479"/>
                </a:lnTo>
                <a:lnTo>
                  <a:pt x="136037" y="322613"/>
                </a:lnTo>
                <a:lnTo>
                  <a:pt x="91773" y="306056"/>
                </a:lnTo>
                <a:lnTo>
                  <a:pt x="54272" y="280375"/>
                </a:lnTo>
                <a:lnTo>
                  <a:pt x="25298" y="247134"/>
                </a:lnTo>
                <a:lnTo>
                  <a:pt x="6618" y="207901"/>
                </a:lnTo>
                <a:lnTo>
                  <a:pt x="0" y="164239"/>
                </a:lnTo>
                <a:close/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870391" y="4266920"/>
            <a:ext cx="368935" cy="327025"/>
          </a:xfrm>
          <a:custGeom>
            <a:avLst/>
            <a:gdLst/>
            <a:ahLst/>
            <a:cxnLst/>
            <a:rect l="l" t="t" r="r" b="b"/>
            <a:pathLst>
              <a:path w="368934" h="327025">
                <a:moveTo>
                  <a:pt x="0" y="163398"/>
                </a:moveTo>
                <a:lnTo>
                  <a:pt x="6588" y="119960"/>
                </a:lnTo>
                <a:lnTo>
                  <a:pt x="25183" y="80928"/>
                </a:lnTo>
                <a:lnTo>
                  <a:pt x="54025" y="47858"/>
                </a:lnTo>
                <a:lnTo>
                  <a:pt x="91356" y="22308"/>
                </a:lnTo>
                <a:lnTo>
                  <a:pt x="135419" y="5836"/>
                </a:lnTo>
                <a:lnTo>
                  <a:pt x="184455" y="0"/>
                </a:lnTo>
                <a:lnTo>
                  <a:pt x="233490" y="5836"/>
                </a:lnTo>
                <a:lnTo>
                  <a:pt x="277552" y="22308"/>
                </a:lnTo>
                <a:lnTo>
                  <a:pt x="314883" y="47858"/>
                </a:lnTo>
                <a:lnTo>
                  <a:pt x="343725" y="80928"/>
                </a:lnTo>
                <a:lnTo>
                  <a:pt x="362320" y="119960"/>
                </a:lnTo>
                <a:lnTo>
                  <a:pt x="368909" y="163398"/>
                </a:lnTo>
                <a:lnTo>
                  <a:pt x="362320" y="206835"/>
                </a:lnTo>
                <a:lnTo>
                  <a:pt x="343725" y="245867"/>
                </a:lnTo>
                <a:lnTo>
                  <a:pt x="314883" y="278937"/>
                </a:lnTo>
                <a:lnTo>
                  <a:pt x="277552" y="304487"/>
                </a:lnTo>
                <a:lnTo>
                  <a:pt x="233490" y="320959"/>
                </a:lnTo>
                <a:lnTo>
                  <a:pt x="184455" y="326795"/>
                </a:lnTo>
                <a:lnTo>
                  <a:pt x="135419" y="320959"/>
                </a:lnTo>
                <a:lnTo>
                  <a:pt x="91356" y="304487"/>
                </a:lnTo>
                <a:lnTo>
                  <a:pt x="54025" y="278937"/>
                </a:lnTo>
                <a:lnTo>
                  <a:pt x="25183" y="245867"/>
                </a:lnTo>
                <a:lnTo>
                  <a:pt x="6588" y="206835"/>
                </a:lnTo>
                <a:lnTo>
                  <a:pt x="0" y="163398"/>
                </a:lnTo>
                <a:close/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254452" y="5092331"/>
            <a:ext cx="368935" cy="327025"/>
          </a:xfrm>
          <a:custGeom>
            <a:avLst/>
            <a:gdLst/>
            <a:ahLst/>
            <a:cxnLst/>
            <a:rect l="l" t="t" r="r" b="b"/>
            <a:pathLst>
              <a:path w="368934" h="327025">
                <a:moveTo>
                  <a:pt x="0" y="163398"/>
                </a:moveTo>
                <a:lnTo>
                  <a:pt x="6588" y="119960"/>
                </a:lnTo>
                <a:lnTo>
                  <a:pt x="25183" y="80928"/>
                </a:lnTo>
                <a:lnTo>
                  <a:pt x="54025" y="47858"/>
                </a:lnTo>
                <a:lnTo>
                  <a:pt x="91356" y="22308"/>
                </a:lnTo>
                <a:lnTo>
                  <a:pt x="135419" y="5836"/>
                </a:lnTo>
                <a:lnTo>
                  <a:pt x="184455" y="0"/>
                </a:lnTo>
                <a:lnTo>
                  <a:pt x="233490" y="5836"/>
                </a:lnTo>
                <a:lnTo>
                  <a:pt x="277552" y="22308"/>
                </a:lnTo>
                <a:lnTo>
                  <a:pt x="314883" y="47858"/>
                </a:lnTo>
                <a:lnTo>
                  <a:pt x="343725" y="80928"/>
                </a:lnTo>
                <a:lnTo>
                  <a:pt x="362320" y="119960"/>
                </a:lnTo>
                <a:lnTo>
                  <a:pt x="368909" y="163398"/>
                </a:lnTo>
                <a:lnTo>
                  <a:pt x="362320" y="206835"/>
                </a:lnTo>
                <a:lnTo>
                  <a:pt x="343725" y="245867"/>
                </a:lnTo>
                <a:lnTo>
                  <a:pt x="314883" y="278937"/>
                </a:lnTo>
                <a:lnTo>
                  <a:pt x="277552" y="304487"/>
                </a:lnTo>
                <a:lnTo>
                  <a:pt x="233490" y="320959"/>
                </a:lnTo>
                <a:lnTo>
                  <a:pt x="184455" y="326795"/>
                </a:lnTo>
                <a:lnTo>
                  <a:pt x="135419" y="320959"/>
                </a:lnTo>
                <a:lnTo>
                  <a:pt x="91356" y="304487"/>
                </a:lnTo>
                <a:lnTo>
                  <a:pt x="54025" y="278937"/>
                </a:lnTo>
                <a:lnTo>
                  <a:pt x="25183" y="245867"/>
                </a:lnTo>
                <a:lnTo>
                  <a:pt x="6588" y="206835"/>
                </a:lnTo>
                <a:lnTo>
                  <a:pt x="0" y="163398"/>
                </a:lnTo>
                <a:close/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430122" y="5626328"/>
            <a:ext cx="368935" cy="327025"/>
          </a:xfrm>
          <a:custGeom>
            <a:avLst/>
            <a:gdLst/>
            <a:ahLst/>
            <a:cxnLst/>
            <a:rect l="l" t="t" r="r" b="b"/>
            <a:pathLst>
              <a:path w="368934" h="327025">
                <a:moveTo>
                  <a:pt x="0" y="163398"/>
                </a:moveTo>
                <a:lnTo>
                  <a:pt x="6588" y="119960"/>
                </a:lnTo>
                <a:lnTo>
                  <a:pt x="25183" y="80928"/>
                </a:lnTo>
                <a:lnTo>
                  <a:pt x="54025" y="47858"/>
                </a:lnTo>
                <a:lnTo>
                  <a:pt x="91356" y="22308"/>
                </a:lnTo>
                <a:lnTo>
                  <a:pt x="135419" y="5836"/>
                </a:lnTo>
                <a:lnTo>
                  <a:pt x="184455" y="0"/>
                </a:lnTo>
                <a:lnTo>
                  <a:pt x="233490" y="5836"/>
                </a:lnTo>
                <a:lnTo>
                  <a:pt x="277552" y="22308"/>
                </a:lnTo>
                <a:lnTo>
                  <a:pt x="314883" y="47858"/>
                </a:lnTo>
                <a:lnTo>
                  <a:pt x="343725" y="80928"/>
                </a:lnTo>
                <a:lnTo>
                  <a:pt x="362320" y="119960"/>
                </a:lnTo>
                <a:lnTo>
                  <a:pt x="368909" y="163398"/>
                </a:lnTo>
                <a:lnTo>
                  <a:pt x="362320" y="206835"/>
                </a:lnTo>
                <a:lnTo>
                  <a:pt x="343725" y="245867"/>
                </a:lnTo>
                <a:lnTo>
                  <a:pt x="314883" y="278937"/>
                </a:lnTo>
                <a:lnTo>
                  <a:pt x="277552" y="304487"/>
                </a:lnTo>
                <a:lnTo>
                  <a:pt x="233490" y="320959"/>
                </a:lnTo>
                <a:lnTo>
                  <a:pt x="184455" y="326795"/>
                </a:lnTo>
                <a:lnTo>
                  <a:pt x="135419" y="320959"/>
                </a:lnTo>
                <a:lnTo>
                  <a:pt x="91356" y="304487"/>
                </a:lnTo>
                <a:lnTo>
                  <a:pt x="54025" y="278937"/>
                </a:lnTo>
                <a:lnTo>
                  <a:pt x="25183" y="245867"/>
                </a:lnTo>
                <a:lnTo>
                  <a:pt x="6588" y="206835"/>
                </a:lnTo>
                <a:lnTo>
                  <a:pt x="0" y="163398"/>
                </a:lnTo>
                <a:close/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405456" y="4548237"/>
            <a:ext cx="546100" cy="606425"/>
          </a:xfrm>
          <a:custGeom>
            <a:avLst/>
            <a:gdLst/>
            <a:ahLst/>
            <a:cxnLst/>
            <a:rect l="l" t="t" r="r" b="b"/>
            <a:pathLst>
              <a:path w="546100" h="606425">
                <a:moveTo>
                  <a:pt x="0" y="606425"/>
                </a:moveTo>
                <a:lnTo>
                  <a:pt x="545782" y="0"/>
                </a:lnTo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547213" y="4152265"/>
            <a:ext cx="14605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909392" y="4215075"/>
            <a:ext cx="238760" cy="6800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64135">
              <a:lnSpc>
                <a:spcPts val="2920"/>
              </a:lnSpc>
              <a:spcBef>
                <a:spcPts val="130"/>
              </a:spcBef>
            </a:pPr>
            <a:r>
              <a:rPr dirty="0" sz="2500" spc="10">
                <a:latin typeface="Times New Roman"/>
                <a:cs typeface="Times New Roman"/>
              </a:rPr>
              <a:t>2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ts val="2200"/>
              </a:lnSpc>
            </a:pPr>
            <a:r>
              <a:rPr dirty="0" sz="190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22665" y="4897242"/>
            <a:ext cx="130937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10540" algn="l"/>
                <a:tab pos="1036319" algn="l"/>
              </a:tabLst>
            </a:pPr>
            <a:r>
              <a:rPr dirty="0" baseline="-27777" sz="3750" spc="15">
                <a:latin typeface="Times New Roman"/>
                <a:cs typeface="Times New Roman"/>
              </a:rPr>
              <a:t>5</a:t>
            </a:r>
            <a:r>
              <a:rPr dirty="0" u="sng" sz="250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1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	</a:t>
            </a:r>
            <a:r>
              <a:rPr dirty="0" baseline="-25555" sz="3750" spc="15">
                <a:latin typeface="Times New Roman"/>
                <a:cs typeface="Times New Roman"/>
              </a:rPr>
              <a:t>3</a:t>
            </a:r>
            <a:endParaRPr baseline="-25555" sz="37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27864" y="5872107"/>
            <a:ext cx="8343900" cy="9836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30"/>
              </a:spcBef>
            </a:pPr>
            <a:r>
              <a:rPr dirty="0" sz="2500" spc="5">
                <a:latin typeface="Times New Roman"/>
                <a:cs typeface="Times New Roman"/>
              </a:rPr>
              <a:t>c(</a:t>
            </a:r>
            <a:r>
              <a:rPr dirty="0" sz="2500" spc="15" i="1">
                <a:latin typeface="Times New Roman"/>
                <a:cs typeface="Times New Roman"/>
              </a:rPr>
              <a:t>T</a:t>
            </a:r>
            <a:r>
              <a:rPr dirty="0" sz="2500" spc="10">
                <a:latin typeface="Times New Roman"/>
                <a:cs typeface="Times New Roman"/>
              </a:rPr>
              <a:t>)=9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dirty="0" sz="1900">
                <a:latin typeface="Times New Roman"/>
                <a:cs typeface="Times New Roman"/>
              </a:rPr>
              <a:t>It </a:t>
            </a:r>
            <a:r>
              <a:rPr dirty="0" sz="1900" spc="-5">
                <a:latin typeface="Times New Roman"/>
                <a:cs typeface="Times New Roman"/>
              </a:rPr>
              <a:t>suffices </a:t>
            </a:r>
            <a:r>
              <a:rPr dirty="0" sz="1900">
                <a:latin typeface="Times New Roman"/>
                <a:cs typeface="Times New Roman"/>
              </a:rPr>
              <a:t>to check that each </a:t>
            </a:r>
            <a:r>
              <a:rPr dirty="0" sz="1900" i="1">
                <a:solidFill>
                  <a:srgbClr val="3333CC"/>
                </a:solidFill>
                <a:latin typeface="Times New Roman"/>
                <a:cs typeface="Times New Roman"/>
              </a:rPr>
              <a:t>e </a:t>
            </a:r>
            <a:r>
              <a:rPr dirty="0" sz="1900">
                <a:latin typeface="Symbol"/>
                <a:cs typeface="Symbol"/>
              </a:rPr>
              <a:t>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i="1">
                <a:latin typeface="Times New Roman"/>
                <a:cs typeface="Times New Roman"/>
              </a:rPr>
              <a:t>E </a:t>
            </a:r>
            <a:r>
              <a:rPr dirty="0" sz="1900">
                <a:latin typeface="Times New Roman"/>
                <a:cs typeface="Times New Roman"/>
              </a:rPr>
              <a:t>\ </a:t>
            </a:r>
            <a:r>
              <a:rPr dirty="0" sz="1900" i="1">
                <a:latin typeface="Times New Roman"/>
                <a:cs typeface="Times New Roman"/>
              </a:rPr>
              <a:t>T </a:t>
            </a:r>
            <a:r>
              <a:rPr dirty="0" sz="1900">
                <a:latin typeface="Times New Roman"/>
                <a:cs typeface="Times New Roman"/>
              </a:rPr>
              <a:t>is not a cost-decreasing</a:t>
            </a:r>
            <a:r>
              <a:rPr dirty="0" sz="1900" spc="2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edge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57467" y="4609376"/>
            <a:ext cx="14605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i="1">
                <a:latin typeface="Times New Roman"/>
                <a:cs typeface="Times New Roman"/>
              </a:rPr>
              <a:t>T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23521" y="4427330"/>
            <a:ext cx="135636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15925" algn="l"/>
              </a:tabLst>
            </a:pPr>
            <a:r>
              <a:rPr dirty="0" sz="2500" spc="15" i="1">
                <a:latin typeface="Times New Roman"/>
                <a:cs typeface="Times New Roman"/>
              </a:rPr>
              <a:t>G</a:t>
            </a:r>
            <a:r>
              <a:rPr dirty="0" sz="2500" spc="15" i="1">
                <a:latin typeface="Times New Roman"/>
                <a:cs typeface="Times New Roman"/>
              </a:rPr>
              <a:t>	</a:t>
            </a:r>
            <a:r>
              <a:rPr dirty="0" sz="2500" spc="25" i="1">
                <a:latin typeface="Times New Roman"/>
                <a:cs typeface="Times New Roman"/>
              </a:rPr>
              <a:t>=</a:t>
            </a:r>
            <a:r>
              <a:rPr dirty="0" sz="2500" spc="5">
                <a:latin typeface="Times New Roman"/>
                <a:cs typeface="Times New Roman"/>
              </a:rPr>
              <a:t>(</a:t>
            </a:r>
            <a:r>
              <a:rPr dirty="0" sz="2500" spc="20" i="1">
                <a:latin typeface="Times New Roman"/>
                <a:cs typeface="Times New Roman"/>
              </a:rPr>
              <a:t>N</a:t>
            </a:r>
            <a:r>
              <a:rPr dirty="0" sz="2500" spc="0" i="1">
                <a:latin typeface="Times New Roman"/>
                <a:cs typeface="Times New Roman"/>
              </a:rPr>
              <a:t>,</a:t>
            </a:r>
            <a:r>
              <a:rPr dirty="0" sz="2500" spc="10">
                <a:latin typeface="Times New Roman"/>
                <a:cs typeface="Times New Roman"/>
              </a:rPr>
              <a:t>T)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57207" y="5240574"/>
            <a:ext cx="406400" cy="344170"/>
          </a:xfrm>
          <a:custGeom>
            <a:avLst/>
            <a:gdLst/>
            <a:ahLst/>
            <a:cxnLst/>
            <a:rect l="l" t="t" r="r" b="b"/>
            <a:pathLst>
              <a:path w="406400" h="344170">
                <a:moveTo>
                  <a:pt x="0" y="343641"/>
                </a:moveTo>
                <a:lnTo>
                  <a:pt x="405968" y="0"/>
                </a:lnTo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382922" y="4453902"/>
            <a:ext cx="244475" cy="512445"/>
          </a:xfrm>
          <a:custGeom>
            <a:avLst/>
            <a:gdLst/>
            <a:ahLst/>
            <a:cxnLst/>
            <a:rect l="l" t="t" r="r" b="b"/>
            <a:pathLst>
              <a:path w="244475" h="512445">
                <a:moveTo>
                  <a:pt x="0" y="0"/>
                </a:moveTo>
                <a:lnTo>
                  <a:pt x="244255" y="512092"/>
                </a:lnTo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70985" y="4302293"/>
            <a:ext cx="567690" cy="39370"/>
          </a:xfrm>
          <a:custGeom>
            <a:avLst/>
            <a:gdLst/>
            <a:ahLst/>
            <a:cxnLst/>
            <a:rect l="l" t="t" r="r" b="b"/>
            <a:pathLst>
              <a:path w="567689" h="39370">
                <a:moveTo>
                  <a:pt x="0" y="38744"/>
                </a:moveTo>
                <a:lnTo>
                  <a:pt x="567682" y="0"/>
                </a:lnTo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210496" y="4137215"/>
            <a:ext cx="370840" cy="327025"/>
          </a:xfrm>
          <a:custGeom>
            <a:avLst/>
            <a:gdLst/>
            <a:ahLst/>
            <a:cxnLst/>
            <a:rect l="l" t="t" r="r" b="b"/>
            <a:pathLst>
              <a:path w="370839" h="327025">
                <a:moveTo>
                  <a:pt x="0" y="163398"/>
                </a:moveTo>
                <a:lnTo>
                  <a:pt x="6618" y="119960"/>
                </a:lnTo>
                <a:lnTo>
                  <a:pt x="25298" y="80928"/>
                </a:lnTo>
                <a:lnTo>
                  <a:pt x="54272" y="47858"/>
                </a:lnTo>
                <a:lnTo>
                  <a:pt x="91773" y="22308"/>
                </a:lnTo>
                <a:lnTo>
                  <a:pt x="136037" y="5836"/>
                </a:lnTo>
                <a:lnTo>
                  <a:pt x="185296" y="0"/>
                </a:lnTo>
                <a:lnTo>
                  <a:pt x="234555" y="5836"/>
                </a:lnTo>
                <a:lnTo>
                  <a:pt x="278819" y="22308"/>
                </a:lnTo>
                <a:lnTo>
                  <a:pt x="316321" y="47858"/>
                </a:lnTo>
                <a:lnTo>
                  <a:pt x="345294" y="80928"/>
                </a:lnTo>
                <a:lnTo>
                  <a:pt x="363974" y="119960"/>
                </a:lnTo>
                <a:lnTo>
                  <a:pt x="370593" y="163398"/>
                </a:lnTo>
                <a:lnTo>
                  <a:pt x="363974" y="206835"/>
                </a:lnTo>
                <a:lnTo>
                  <a:pt x="345294" y="245867"/>
                </a:lnTo>
                <a:lnTo>
                  <a:pt x="316321" y="278937"/>
                </a:lnTo>
                <a:lnTo>
                  <a:pt x="278819" y="304487"/>
                </a:lnTo>
                <a:lnTo>
                  <a:pt x="234555" y="320959"/>
                </a:lnTo>
                <a:lnTo>
                  <a:pt x="185296" y="326795"/>
                </a:lnTo>
                <a:lnTo>
                  <a:pt x="136037" y="320959"/>
                </a:lnTo>
                <a:lnTo>
                  <a:pt x="91773" y="304487"/>
                </a:lnTo>
                <a:lnTo>
                  <a:pt x="54272" y="278937"/>
                </a:lnTo>
                <a:lnTo>
                  <a:pt x="25298" y="245867"/>
                </a:lnTo>
                <a:lnTo>
                  <a:pt x="6618" y="206835"/>
                </a:lnTo>
                <a:lnTo>
                  <a:pt x="0" y="163398"/>
                </a:lnTo>
                <a:close/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402533" y="4962626"/>
            <a:ext cx="370840" cy="328930"/>
          </a:xfrm>
          <a:custGeom>
            <a:avLst/>
            <a:gdLst/>
            <a:ahLst/>
            <a:cxnLst/>
            <a:rect l="l" t="t" r="r" b="b"/>
            <a:pathLst>
              <a:path w="370839" h="328929">
                <a:moveTo>
                  <a:pt x="0" y="164239"/>
                </a:moveTo>
                <a:lnTo>
                  <a:pt x="6618" y="120578"/>
                </a:lnTo>
                <a:lnTo>
                  <a:pt x="25298" y="81344"/>
                </a:lnTo>
                <a:lnTo>
                  <a:pt x="54272" y="48104"/>
                </a:lnTo>
                <a:lnTo>
                  <a:pt x="91773" y="22423"/>
                </a:lnTo>
                <a:lnTo>
                  <a:pt x="136037" y="5866"/>
                </a:lnTo>
                <a:lnTo>
                  <a:pt x="185296" y="0"/>
                </a:lnTo>
                <a:lnTo>
                  <a:pt x="234555" y="5866"/>
                </a:lnTo>
                <a:lnTo>
                  <a:pt x="278819" y="22423"/>
                </a:lnTo>
                <a:lnTo>
                  <a:pt x="316321" y="48104"/>
                </a:lnTo>
                <a:lnTo>
                  <a:pt x="345294" y="81344"/>
                </a:lnTo>
                <a:lnTo>
                  <a:pt x="363974" y="120578"/>
                </a:lnTo>
                <a:lnTo>
                  <a:pt x="370593" y="164239"/>
                </a:lnTo>
                <a:lnTo>
                  <a:pt x="363974" y="207901"/>
                </a:lnTo>
                <a:lnTo>
                  <a:pt x="345294" y="247135"/>
                </a:lnTo>
                <a:lnTo>
                  <a:pt x="316321" y="280375"/>
                </a:lnTo>
                <a:lnTo>
                  <a:pt x="278819" y="306057"/>
                </a:lnTo>
                <a:lnTo>
                  <a:pt x="234555" y="322614"/>
                </a:lnTo>
                <a:lnTo>
                  <a:pt x="185296" y="328480"/>
                </a:lnTo>
                <a:lnTo>
                  <a:pt x="136037" y="322614"/>
                </a:lnTo>
                <a:lnTo>
                  <a:pt x="91773" y="306057"/>
                </a:lnTo>
                <a:lnTo>
                  <a:pt x="54272" y="280375"/>
                </a:lnTo>
                <a:lnTo>
                  <a:pt x="25298" y="247135"/>
                </a:lnTo>
                <a:lnTo>
                  <a:pt x="6618" y="207901"/>
                </a:lnTo>
                <a:lnTo>
                  <a:pt x="0" y="164239"/>
                </a:lnTo>
                <a:close/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142041" y="4123740"/>
            <a:ext cx="368935" cy="327025"/>
          </a:xfrm>
          <a:custGeom>
            <a:avLst/>
            <a:gdLst/>
            <a:ahLst/>
            <a:cxnLst/>
            <a:rect l="l" t="t" r="r" b="b"/>
            <a:pathLst>
              <a:path w="368935" h="327025">
                <a:moveTo>
                  <a:pt x="0" y="163398"/>
                </a:moveTo>
                <a:lnTo>
                  <a:pt x="6588" y="119960"/>
                </a:lnTo>
                <a:lnTo>
                  <a:pt x="25183" y="80928"/>
                </a:lnTo>
                <a:lnTo>
                  <a:pt x="54025" y="47858"/>
                </a:lnTo>
                <a:lnTo>
                  <a:pt x="91356" y="22308"/>
                </a:lnTo>
                <a:lnTo>
                  <a:pt x="135419" y="5836"/>
                </a:lnTo>
                <a:lnTo>
                  <a:pt x="184455" y="0"/>
                </a:lnTo>
                <a:lnTo>
                  <a:pt x="233490" y="5836"/>
                </a:lnTo>
                <a:lnTo>
                  <a:pt x="277552" y="22308"/>
                </a:lnTo>
                <a:lnTo>
                  <a:pt x="314883" y="47858"/>
                </a:lnTo>
                <a:lnTo>
                  <a:pt x="343725" y="80928"/>
                </a:lnTo>
                <a:lnTo>
                  <a:pt x="362320" y="119960"/>
                </a:lnTo>
                <a:lnTo>
                  <a:pt x="368909" y="163398"/>
                </a:lnTo>
                <a:lnTo>
                  <a:pt x="362320" y="206835"/>
                </a:lnTo>
                <a:lnTo>
                  <a:pt x="343725" y="245867"/>
                </a:lnTo>
                <a:lnTo>
                  <a:pt x="314883" y="278937"/>
                </a:lnTo>
                <a:lnTo>
                  <a:pt x="277552" y="304487"/>
                </a:lnTo>
                <a:lnTo>
                  <a:pt x="233490" y="320959"/>
                </a:lnTo>
                <a:lnTo>
                  <a:pt x="184455" y="326795"/>
                </a:lnTo>
                <a:lnTo>
                  <a:pt x="135419" y="320959"/>
                </a:lnTo>
                <a:lnTo>
                  <a:pt x="91356" y="304487"/>
                </a:lnTo>
                <a:lnTo>
                  <a:pt x="54025" y="278937"/>
                </a:lnTo>
                <a:lnTo>
                  <a:pt x="25183" y="245867"/>
                </a:lnTo>
                <a:lnTo>
                  <a:pt x="6588" y="206835"/>
                </a:lnTo>
                <a:lnTo>
                  <a:pt x="0" y="163398"/>
                </a:lnTo>
                <a:close/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232973" y="4071895"/>
            <a:ext cx="18669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0">
                <a:latin typeface="Times New Roman"/>
                <a:cs typeface="Times New Roman"/>
              </a:rPr>
              <a:t>2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26102" y="4949151"/>
            <a:ext cx="368935" cy="327025"/>
          </a:xfrm>
          <a:custGeom>
            <a:avLst/>
            <a:gdLst/>
            <a:ahLst/>
            <a:cxnLst/>
            <a:rect l="l" t="t" r="r" b="b"/>
            <a:pathLst>
              <a:path w="368935" h="327025">
                <a:moveTo>
                  <a:pt x="0" y="163398"/>
                </a:moveTo>
                <a:lnTo>
                  <a:pt x="6588" y="119960"/>
                </a:lnTo>
                <a:lnTo>
                  <a:pt x="25183" y="80928"/>
                </a:lnTo>
                <a:lnTo>
                  <a:pt x="54025" y="47858"/>
                </a:lnTo>
                <a:lnTo>
                  <a:pt x="91356" y="22308"/>
                </a:lnTo>
                <a:lnTo>
                  <a:pt x="135419" y="5836"/>
                </a:lnTo>
                <a:lnTo>
                  <a:pt x="184455" y="0"/>
                </a:lnTo>
                <a:lnTo>
                  <a:pt x="233490" y="5836"/>
                </a:lnTo>
                <a:lnTo>
                  <a:pt x="277552" y="22308"/>
                </a:lnTo>
                <a:lnTo>
                  <a:pt x="314883" y="47858"/>
                </a:lnTo>
                <a:lnTo>
                  <a:pt x="343725" y="80928"/>
                </a:lnTo>
                <a:lnTo>
                  <a:pt x="362320" y="119960"/>
                </a:lnTo>
                <a:lnTo>
                  <a:pt x="368909" y="163398"/>
                </a:lnTo>
                <a:lnTo>
                  <a:pt x="362320" y="206835"/>
                </a:lnTo>
                <a:lnTo>
                  <a:pt x="343725" y="245867"/>
                </a:lnTo>
                <a:lnTo>
                  <a:pt x="314883" y="278937"/>
                </a:lnTo>
                <a:lnTo>
                  <a:pt x="277552" y="304487"/>
                </a:lnTo>
                <a:lnTo>
                  <a:pt x="233490" y="320959"/>
                </a:lnTo>
                <a:lnTo>
                  <a:pt x="184455" y="326795"/>
                </a:lnTo>
                <a:lnTo>
                  <a:pt x="135419" y="320959"/>
                </a:lnTo>
                <a:lnTo>
                  <a:pt x="91356" y="304487"/>
                </a:lnTo>
                <a:lnTo>
                  <a:pt x="54025" y="278937"/>
                </a:lnTo>
                <a:lnTo>
                  <a:pt x="25183" y="245867"/>
                </a:lnTo>
                <a:lnTo>
                  <a:pt x="6588" y="206835"/>
                </a:lnTo>
                <a:lnTo>
                  <a:pt x="0" y="163398"/>
                </a:lnTo>
                <a:close/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617046" y="4897306"/>
            <a:ext cx="18669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0">
                <a:latin typeface="Times New Roman"/>
                <a:cs typeface="Times New Roman"/>
              </a:rPr>
              <a:t>3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701785" y="5483148"/>
            <a:ext cx="368935" cy="327025"/>
          </a:xfrm>
          <a:custGeom>
            <a:avLst/>
            <a:gdLst/>
            <a:ahLst/>
            <a:cxnLst/>
            <a:rect l="l" t="t" r="r" b="b"/>
            <a:pathLst>
              <a:path w="368935" h="327025">
                <a:moveTo>
                  <a:pt x="0" y="163398"/>
                </a:moveTo>
                <a:lnTo>
                  <a:pt x="6588" y="119960"/>
                </a:lnTo>
                <a:lnTo>
                  <a:pt x="25183" y="80928"/>
                </a:lnTo>
                <a:lnTo>
                  <a:pt x="54025" y="47858"/>
                </a:lnTo>
                <a:lnTo>
                  <a:pt x="91356" y="22308"/>
                </a:lnTo>
                <a:lnTo>
                  <a:pt x="135419" y="5836"/>
                </a:lnTo>
                <a:lnTo>
                  <a:pt x="184455" y="0"/>
                </a:lnTo>
                <a:lnTo>
                  <a:pt x="233490" y="5836"/>
                </a:lnTo>
                <a:lnTo>
                  <a:pt x="277552" y="22308"/>
                </a:lnTo>
                <a:lnTo>
                  <a:pt x="314883" y="47858"/>
                </a:lnTo>
                <a:lnTo>
                  <a:pt x="343725" y="80928"/>
                </a:lnTo>
                <a:lnTo>
                  <a:pt x="362320" y="119960"/>
                </a:lnTo>
                <a:lnTo>
                  <a:pt x="368909" y="163398"/>
                </a:lnTo>
                <a:lnTo>
                  <a:pt x="362320" y="206835"/>
                </a:lnTo>
                <a:lnTo>
                  <a:pt x="343725" y="245867"/>
                </a:lnTo>
                <a:lnTo>
                  <a:pt x="314883" y="278937"/>
                </a:lnTo>
                <a:lnTo>
                  <a:pt x="277552" y="304487"/>
                </a:lnTo>
                <a:lnTo>
                  <a:pt x="233490" y="320959"/>
                </a:lnTo>
                <a:lnTo>
                  <a:pt x="184455" y="326795"/>
                </a:lnTo>
                <a:lnTo>
                  <a:pt x="135419" y="320959"/>
                </a:lnTo>
                <a:lnTo>
                  <a:pt x="91356" y="304487"/>
                </a:lnTo>
                <a:lnTo>
                  <a:pt x="54025" y="278937"/>
                </a:lnTo>
                <a:lnTo>
                  <a:pt x="25183" y="245867"/>
                </a:lnTo>
                <a:lnTo>
                  <a:pt x="6588" y="206835"/>
                </a:lnTo>
                <a:lnTo>
                  <a:pt x="0" y="163398"/>
                </a:lnTo>
                <a:close/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792717" y="5431303"/>
            <a:ext cx="18669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0">
                <a:latin typeface="Times New Roman"/>
                <a:cs typeface="Times New Roman"/>
              </a:rPr>
              <a:t>4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439591" y="4457281"/>
            <a:ext cx="96520" cy="512445"/>
          </a:xfrm>
          <a:custGeom>
            <a:avLst/>
            <a:gdLst/>
            <a:ahLst/>
            <a:cxnLst/>
            <a:rect l="l" t="t" r="r" b="b"/>
            <a:pathLst>
              <a:path w="96520" h="512445">
                <a:moveTo>
                  <a:pt x="0" y="0"/>
                </a:moveTo>
                <a:lnTo>
                  <a:pt x="96017" y="512092"/>
                </a:lnTo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677107" y="4406734"/>
            <a:ext cx="546100" cy="606425"/>
          </a:xfrm>
          <a:custGeom>
            <a:avLst/>
            <a:gdLst/>
            <a:ahLst/>
            <a:cxnLst/>
            <a:rect l="l" t="t" r="r" b="b"/>
            <a:pathLst>
              <a:path w="546100" h="606425">
                <a:moveTo>
                  <a:pt x="0" y="606425"/>
                </a:moveTo>
                <a:lnTo>
                  <a:pt x="545782" y="0"/>
                </a:lnTo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528872" y="4421898"/>
            <a:ext cx="1034415" cy="605155"/>
          </a:xfrm>
          <a:custGeom>
            <a:avLst/>
            <a:gdLst/>
            <a:ahLst/>
            <a:cxnLst/>
            <a:rect l="l" t="t" r="r" b="b"/>
            <a:pathLst>
              <a:path w="1034414" h="605154">
                <a:moveTo>
                  <a:pt x="0" y="0"/>
                </a:moveTo>
                <a:lnTo>
                  <a:pt x="1034292" y="604741"/>
                </a:lnTo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900552" y="4420216"/>
            <a:ext cx="393065" cy="1085215"/>
          </a:xfrm>
          <a:custGeom>
            <a:avLst/>
            <a:gdLst/>
            <a:ahLst/>
            <a:cxnLst/>
            <a:rect l="l" t="t" r="r" b="b"/>
            <a:pathLst>
              <a:path w="393064" h="1085214">
                <a:moveTo>
                  <a:pt x="0" y="1084827"/>
                </a:moveTo>
                <a:lnTo>
                  <a:pt x="392492" y="0"/>
                </a:lnTo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070682" y="5210255"/>
            <a:ext cx="1492885" cy="445134"/>
          </a:xfrm>
          <a:custGeom>
            <a:avLst/>
            <a:gdLst/>
            <a:ahLst/>
            <a:cxnLst/>
            <a:rect l="l" t="t" r="r" b="b"/>
            <a:pathLst>
              <a:path w="1492885" h="445135">
                <a:moveTo>
                  <a:pt x="0" y="444711"/>
                </a:moveTo>
                <a:lnTo>
                  <a:pt x="1492485" y="0"/>
                </a:lnTo>
              </a:path>
            </a:pathLst>
          </a:custGeom>
          <a:ln w="99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4181043" y="4436948"/>
            <a:ext cx="14605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04185" y="4728375"/>
            <a:ext cx="14605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Times New Roman"/>
                <a:cs typeface="Times New Roman"/>
              </a:rPr>
              <a:t>6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879506" y="5417337"/>
            <a:ext cx="14605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Times New Roman"/>
                <a:cs typeface="Times New Roman"/>
              </a:rPr>
              <a:t>5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732961" y="4009085"/>
            <a:ext cx="232410" cy="608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8425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900">
                <a:latin typeface="Times New Roman"/>
                <a:cs typeface="Times New Roman"/>
              </a:rPr>
              <a:t>4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138322" y="3915760"/>
            <a:ext cx="542290" cy="1407795"/>
          </a:xfrm>
          <a:prstGeom prst="rect">
            <a:avLst/>
          </a:prstGeom>
        </p:spPr>
        <p:txBody>
          <a:bodyPr wrap="square" lIns="0" tIns="186055" rIns="0" bIns="0" rtlCol="0" vert="horz">
            <a:spAutoFit/>
          </a:bodyPr>
          <a:lstStyle/>
          <a:p>
            <a:pPr algn="ctr" marR="20320">
              <a:lnSpc>
                <a:spcPct val="100000"/>
              </a:lnSpc>
              <a:spcBef>
                <a:spcPts val="1465"/>
              </a:spcBef>
            </a:pPr>
            <a:r>
              <a:rPr dirty="0" sz="2500" spc="1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  <a:p>
            <a:pPr algn="ctr" marR="10795">
              <a:lnSpc>
                <a:spcPct val="100000"/>
              </a:lnSpc>
              <a:spcBef>
                <a:spcPts val="1010"/>
              </a:spcBef>
            </a:pPr>
            <a:r>
              <a:rPr dirty="0" sz="190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19"/>
              </a:spcBef>
              <a:tabLst>
                <a:tab pos="355600" algn="l"/>
              </a:tabLst>
            </a:pPr>
            <a:r>
              <a:rPr dirty="0" baseline="1461" sz="2850">
                <a:latin typeface="Times New Roman"/>
                <a:cs typeface="Times New Roman"/>
              </a:rPr>
              <a:t>4	</a:t>
            </a:r>
            <a:r>
              <a:rPr dirty="0" sz="2500" spc="10">
                <a:latin typeface="Times New Roman"/>
                <a:cs typeface="Times New Roman"/>
              </a:rPr>
              <a:t>5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755465" y="4578451"/>
            <a:ext cx="984885" cy="571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2150"/>
              </a:lnSpc>
              <a:spcBef>
                <a:spcPts val="100"/>
              </a:spcBef>
            </a:pPr>
            <a:r>
              <a:rPr dirty="0" sz="1900">
                <a:latin typeface="Times New Roman"/>
                <a:cs typeface="Times New Roman"/>
              </a:rPr>
              <a:t>3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150"/>
              </a:lnSpc>
              <a:tabLst>
                <a:tab pos="248920" algn="l"/>
                <a:tab pos="775335" algn="l"/>
              </a:tabLst>
            </a:pPr>
            <a:r>
              <a:rPr dirty="0" u="sng" sz="1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2	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58693" y="4649682"/>
            <a:ext cx="118618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10" i="1">
                <a:latin typeface="Times New Roman"/>
                <a:cs typeface="Times New Roman"/>
              </a:rPr>
              <a:t>G=</a:t>
            </a:r>
            <a:r>
              <a:rPr dirty="0" sz="2500" spc="10">
                <a:latin typeface="Times New Roman"/>
                <a:cs typeface="Times New Roman"/>
              </a:rPr>
              <a:t>(</a:t>
            </a:r>
            <a:r>
              <a:rPr dirty="0" sz="2500" spc="10" i="1">
                <a:latin typeface="Times New Roman"/>
                <a:cs typeface="Times New Roman"/>
              </a:rPr>
              <a:t>N,E</a:t>
            </a:r>
            <a:r>
              <a:rPr dirty="0" sz="2500" spc="1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770449" y="4546739"/>
            <a:ext cx="421640" cy="1033144"/>
          </a:xfrm>
          <a:custGeom>
            <a:avLst/>
            <a:gdLst/>
            <a:ahLst/>
            <a:cxnLst/>
            <a:rect l="l" t="t" r="r" b="b"/>
            <a:pathLst>
              <a:path w="421640" h="1033145">
                <a:moveTo>
                  <a:pt x="421075" y="0"/>
                </a:moveTo>
                <a:lnTo>
                  <a:pt x="0" y="1032608"/>
                </a:lnTo>
              </a:path>
            </a:pathLst>
          </a:custGeom>
          <a:ln w="40492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7757769" y="4650892"/>
            <a:ext cx="255270" cy="795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solidFill>
                  <a:srgbClr val="3333CC"/>
                </a:solidFill>
                <a:latin typeface="Times New Roman"/>
                <a:cs typeface="Times New Roman"/>
              </a:rPr>
              <a:t>6</a:t>
            </a:r>
            <a:endParaRPr sz="1900">
              <a:latin typeface="Times New Roman"/>
              <a:cs typeface="Times New Roman"/>
            </a:endParaRPr>
          </a:p>
          <a:p>
            <a:pPr marL="121285">
              <a:lnSpc>
                <a:spcPct val="100000"/>
              </a:lnSpc>
              <a:spcBef>
                <a:spcPts val="1500"/>
              </a:spcBef>
            </a:pPr>
            <a:r>
              <a:rPr dirty="0" sz="1900">
                <a:latin typeface="Times New Roman"/>
                <a:cs typeface="Times New Roman"/>
              </a:rPr>
              <a:t>4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521067" y="4736841"/>
            <a:ext cx="189230" cy="1249680"/>
          </a:xfrm>
          <a:prstGeom prst="rect">
            <a:avLst/>
          </a:prstGeom>
        </p:spPr>
        <p:txBody>
          <a:bodyPr wrap="square" lIns="0" tIns="242570" rIns="0" bIns="0" rtlCol="0" vert="horz">
            <a:spAutoFit/>
          </a:bodyPr>
          <a:lstStyle/>
          <a:p>
            <a:pPr marL="33020">
              <a:lnSpc>
                <a:spcPct val="100000"/>
              </a:lnSpc>
              <a:spcBef>
                <a:spcPts val="1910"/>
              </a:spcBef>
            </a:pPr>
            <a:r>
              <a:rPr dirty="0" sz="2500" spc="5" i="1">
                <a:solidFill>
                  <a:srgbClr val="3333CC"/>
                </a:solidFill>
                <a:latin typeface="Times New Roman"/>
                <a:cs typeface="Times New Roman"/>
              </a:rPr>
              <a:t>e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4"/>
              </a:spcBef>
            </a:pPr>
            <a:r>
              <a:rPr dirty="0" sz="2500" spc="10">
                <a:latin typeface="Times New Roman"/>
                <a:cs typeface="Times New Roman"/>
              </a:rPr>
              <a:t>4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850" y="574404"/>
            <a:ext cx="4121150" cy="6096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0"/>
              <a:t>Shortest cycling</a:t>
            </a:r>
            <a:r>
              <a:rPr dirty="0" spc="-75"/>
              <a:t> </a:t>
            </a:r>
            <a:r>
              <a:rPr dirty="0" spc="0"/>
              <a:t>path</a:t>
            </a:r>
          </a:p>
        </p:txBody>
      </p:sp>
      <p:sp>
        <p:nvSpPr>
          <p:cNvPr id="3" name="object 3"/>
          <p:cNvSpPr/>
          <p:nvPr/>
        </p:nvSpPr>
        <p:spPr>
          <a:xfrm>
            <a:off x="1181882" y="1967604"/>
            <a:ext cx="3199751" cy="4314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47922" y="6789760"/>
            <a:ext cx="6896100" cy="2184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0">
                <a:latin typeface="Arial"/>
                <a:cs typeface="Arial"/>
              </a:rPr>
              <a:t>Source: « Méthodes de </a:t>
            </a:r>
            <a:r>
              <a:rPr dirty="0" sz="1250">
                <a:latin typeface="Arial"/>
                <a:cs typeface="Arial"/>
              </a:rPr>
              <a:t>planification </a:t>
            </a:r>
            <a:r>
              <a:rPr dirty="0" sz="1250" spc="0">
                <a:latin typeface="Arial"/>
                <a:cs typeface="Arial"/>
              </a:rPr>
              <a:t>en transport </a:t>
            </a:r>
            <a:r>
              <a:rPr dirty="0" sz="1250">
                <a:latin typeface="Arial"/>
                <a:cs typeface="Arial"/>
              </a:rPr>
              <a:t>», </a:t>
            </a:r>
            <a:r>
              <a:rPr dirty="0" sz="1250" spc="-75">
                <a:latin typeface="Arial"/>
                <a:cs typeface="Arial"/>
              </a:rPr>
              <a:t>Y. </a:t>
            </a:r>
            <a:r>
              <a:rPr dirty="0" sz="1250">
                <a:latin typeface="Arial"/>
                <a:cs typeface="Arial"/>
              </a:rPr>
              <a:t>Nobert, </a:t>
            </a:r>
            <a:r>
              <a:rPr dirty="0" sz="1250" spc="0">
                <a:latin typeface="Arial"/>
                <a:cs typeface="Arial"/>
              </a:rPr>
              <a:t>R. </a:t>
            </a:r>
            <a:r>
              <a:rPr dirty="0" sz="1250">
                <a:latin typeface="Arial"/>
                <a:cs typeface="Arial"/>
              </a:rPr>
              <a:t>Ouellet, </a:t>
            </a:r>
            <a:r>
              <a:rPr dirty="0" sz="1250" spc="0">
                <a:latin typeface="Arial"/>
                <a:cs typeface="Arial"/>
              </a:rPr>
              <a:t>R. Parent, PUM,</a:t>
            </a:r>
            <a:r>
              <a:rPr dirty="0" sz="1250" spc="5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2005.</a:t>
            </a:r>
            <a:endParaRPr sz="12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41879" y="1967549"/>
            <a:ext cx="4340774" cy="37765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45570" y="2082803"/>
            <a:ext cx="630767" cy="3005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58270" y="2040467"/>
            <a:ext cx="609600" cy="4360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794122" y="2097260"/>
            <a:ext cx="535305" cy="20891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5"/>
              </a:spcBef>
            </a:pPr>
            <a:r>
              <a:rPr dirty="0" sz="1250" spc="0">
                <a:latin typeface="Tw Cen MT"/>
                <a:cs typeface="Tw Cen MT"/>
              </a:rPr>
              <a:t>node</a:t>
            </a:r>
            <a:endParaRPr sz="125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850" y="627138"/>
            <a:ext cx="387985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3.2 </a:t>
            </a:r>
            <a:r>
              <a:rPr dirty="0" sz="3200" spc="-10"/>
              <a:t>Graphs</a:t>
            </a:r>
            <a:r>
              <a:rPr dirty="0" sz="3200" spc="-95"/>
              <a:t> </a:t>
            </a:r>
            <a:r>
              <a:rPr dirty="0" sz="3200" spc="-10"/>
              <a:t>terminology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9508070" y="3018367"/>
            <a:ext cx="563029" cy="563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541929" y="3035296"/>
            <a:ext cx="499532" cy="601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561652" y="3038055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38"/>
                </a:lnTo>
                <a:lnTo>
                  <a:pt x="39148" y="101062"/>
                </a:lnTo>
                <a:lnTo>
                  <a:pt x="18013" y="139999"/>
                </a:lnTo>
                <a:lnTo>
                  <a:pt x="4657" y="183026"/>
                </a:lnTo>
                <a:lnTo>
                  <a:pt x="0" y="229222"/>
                </a:lnTo>
                <a:lnTo>
                  <a:pt x="4657" y="275417"/>
                </a:lnTo>
                <a:lnTo>
                  <a:pt x="18013" y="318444"/>
                </a:lnTo>
                <a:lnTo>
                  <a:pt x="39148" y="357381"/>
                </a:lnTo>
                <a:lnTo>
                  <a:pt x="67138" y="391306"/>
                </a:lnTo>
                <a:lnTo>
                  <a:pt x="101062" y="419296"/>
                </a:lnTo>
                <a:lnTo>
                  <a:pt x="139999" y="440430"/>
                </a:lnTo>
                <a:lnTo>
                  <a:pt x="183026" y="453787"/>
                </a:lnTo>
                <a:lnTo>
                  <a:pt x="229222" y="458444"/>
                </a:lnTo>
                <a:lnTo>
                  <a:pt x="275422" y="453787"/>
                </a:lnTo>
                <a:lnTo>
                  <a:pt x="318452" y="440430"/>
                </a:lnTo>
                <a:lnTo>
                  <a:pt x="357391" y="419296"/>
                </a:lnTo>
                <a:lnTo>
                  <a:pt x="391317" y="391306"/>
                </a:lnTo>
                <a:lnTo>
                  <a:pt x="419308" y="357381"/>
                </a:lnTo>
                <a:lnTo>
                  <a:pt x="440443" y="318444"/>
                </a:lnTo>
                <a:lnTo>
                  <a:pt x="453800" y="275417"/>
                </a:lnTo>
                <a:lnTo>
                  <a:pt x="458457" y="229222"/>
                </a:lnTo>
                <a:lnTo>
                  <a:pt x="453800" y="183026"/>
                </a:lnTo>
                <a:lnTo>
                  <a:pt x="440443" y="139999"/>
                </a:lnTo>
                <a:lnTo>
                  <a:pt x="419308" y="101062"/>
                </a:lnTo>
                <a:lnTo>
                  <a:pt x="391317" y="67138"/>
                </a:lnTo>
                <a:lnTo>
                  <a:pt x="357391" y="39148"/>
                </a:lnTo>
                <a:lnTo>
                  <a:pt x="318452" y="18013"/>
                </a:lnTo>
                <a:lnTo>
                  <a:pt x="275422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561652" y="3038055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720897" y="3092119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3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37500" y="3018367"/>
            <a:ext cx="563032" cy="563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971370" y="3035296"/>
            <a:ext cx="499532" cy="6011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990078" y="3038055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35" y="0"/>
                </a:moveTo>
                <a:lnTo>
                  <a:pt x="183035" y="4657"/>
                </a:lnTo>
                <a:lnTo>
                  <a:pt x="140004" y="18013"/>
                </a:lnTo>
                <a:lnTo>
                  <a:pt x="101066" y="39148"/>
                </a:lnTo>
                <a:lnTo>
                  <a:pt x="67140" y="67138"/>
                </a:lnTo>
                <a:lnTo>
                  <a:pt x="39148" y="101062"/>
                </a:lnTo>
                <a:lnTo>
                  <a:pt x="18013" y="139999"/>
                </a:lnTo>
                <a:lnTo>
                  <a:pt x="4657" y="183026"/>
                </a:lnTo>
                <a:lnTo>
                  <a:pt x="0" y="229222"/>
                </a:lnTo>
                <a:lnTo>
                  <a:pt x="4657" y="275417"/>
                </a:lnTo>
                <a:lnTo>
                  <a:pt x="18013" y="318444"/>
                </a:lnTo>
                <a:lnTo>
                  <a:pt x="39148" y="357381"/>
                </a:lnTo>
                <a:lnTo>
                  <a:pt x="67140" y="391306"/>
                </a:lnTo>
                <a:lnTo>
                  <a:pt x="101066" y="419296"/>
                </a:lnTo>
                <a:lnTo>
                  <a:pt x="140004" y="440430"/>
                </a:lnTo>
                <a:lnTo>
                  <a:pt x="183035" y="453787"/>
                </a:lnTo>
                <a:lnTo>
                  <a:pt x="229235" y="458444"/>
                </a:lnTo>
                <a:lnTo>
                  <a:pt x="275430" y="453787"/>
                </a:lnTo>
                <a:lnTo>
                  <a:pt x="318457" y="440430"/>
                </a:lnTo>
                <a:lnTo>
                  <a:pt x="357394" y="419296"/>
                </a:lnTo>
                <a:lnTo>
                  <a:pt x="391318" y="391306"/>
                </a:lnTo>
                <a:lnTo>
                  <a:pt x="419309" y="357381"/>
                </a:lnTo>
                <a:lnTo>
                  <a:pt x="440443" y="318444"/>
                </a:lnTo>
                <a:lnTo>
                  <a:pt x="453800" y="275417"/>
                </a:lnTo>
                <a:lnTo>
                  <a:pt x="458457" y="229222"/>
                </a:lnTo>
                <a:lnTo>
                  <a:pt x="453800" y="183026"/>
                </a:lnTo>
                <a:lnTo>
                  <a:pt x="440443" y="139999"/>
                </a:lnTo>
                <a:lnTo>
                  <a:pt x="419309" y="101062"/>
                </a:lnTo>
                <a:lnTo>
                  <a:pt x="391318" y="67138"/>
                </a:lnTo>
                <a:lnTo>
                  <a:pt x="357394" y="39148"/>
                </a:lnTo>
                <a:lnTo>
                  <a:pt x="318457" y="18013"/>
                </a:lnTo>
                <a:lnTo>
                  <a:pt x="275430" y="4657"/>
                </a:lnTo>
                <a:lnTo>
                  <a:pt x="229235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990078" y="3038055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149335" y="3092119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5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91300" y="3636438"/>
            <a:ext cx="558800" cy="5630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620929" y="3653366"/>
            <a:ext cx="499532" cy="6011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41096" y="3656228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22" y="0"/>
                </a:moveTo>
                <a:lnTo>
                  <a:pt x="183026" y="4656"/>
                </a:lnTo>
                <a:lnTo>
                  <a:pt x="139999" y="18011"/>
                </a:lnTo>
                <a:lnTo>
                  <a:pt x="101062" y="39144"/>
                </a:lnTo>
                <a:lnTo>
                  <a:pt x="67138" y="67133"/>
                </a:lnTo>
                <a:lnTo>
                  <a:pt x="39148" y="101057"/>
                </a:lnTo>
                <a:lnTo>
                  <a:pt x="18013" y="139994"/>
                </a:lnTo>
                <a:lnTo>
                  <a:pt x="4657" y="183023"/>
                </a:lnTo>
                <a:lnTo>
                  <a:pt x="0" y="229222"/>
                </a:lnTo>
                <a:lnTo>
                  <a:pt x="4657" y="275417"/>
                </a:lnTo>
                <a:lnTo>
                  <a:pt x="18013" y="318444"/>
                </a:lnTo>
                <a:lnTo>
                  <a:pt x="39148" y="357381"/>
                </a:lnTo>
                <a:lnTo>
                  <a:pt x="67138" y="391306"/>
                </a:lnTo>
                <a:lnTo>
                  <a:pt x="101062" y="419296"/>
                </a:lnTo>
                <a:lnTo>
                  <a:pt x="139999" y="440430"/>
                </a:lnTo>
                <a:lnTo>
                  <a:pt x="183026" y="453787"/>
                </a:lnTo>
                <a:lnTo>
                  <a:pt x="229222" y="458444"/>
                </a:lnTo>
                <a:lnTo>
                  <a:pt x="275417" y="453787"/>
                </a:lnTo>
                <a:lnTo>
                  <a:pt x="318444" y="440430"/>
                </a:lnTo>
                <a:lnTo>
                  <a:pt x="357381" y="419296"/>
                </a:lnTo>
                <a:lnTo>
                  <a:pt x="391306" y="391306"/>
                </a:lnTo>
                <a:lnTo>
                  <a:pt x="419296" y="357381"/>
                </a:lnTo>
                <a:lnTo>
                  <a:pt x="440430" y="318444"/>
                </a:lnTo>
                <a:lnTo>
                  <a:pt x="453787" y="275417"/>
                </a:lnTo>
                <a:lnTo>
                  <a:pt x="458444" y="229222"/>
                </a:lnTo>
                <a:lnTo>
                  <a:pt x="453787" y="183023"/>
                </a:lnTo>
                <a:lnTo>
                  <a:pt x="440430" y="139994"/>
                </a:lnTo>
                <a:lnTo>
                  <a:pt x="419296" y="101057"/>
                </a:lnTo>
                <a:lnTo>
                  <a:pt x="391306" y="67133"/>
                </a:lnTo>
                <a:lnTo>
                  <a:pt x="357381" y="39144"/>
                </a:lnTo>
                <a:lnTo>
                  <a:pt x="318444" y="18011"/>
                </a:lnTo>
                <a:lnTo>
                  <a:pt x="275417" y="4656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641096" y="3656228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800342" y="3710292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4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810500" y="2074337"/>
            <a:ext cx="1223432" cy="207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855966" y="2097526"/>
            <a:ext cx="1121410" cy="95885"/>
          </a:xfrm>
          <a:custGeom>
            <a:avLst/>
            <a:gdLst/>
            <a:ahLst/>
            <a:cxnLst/>
            <a:rect l="l" t="t" r="r" b="b"/>
            <a:pathLst>
              <a:path w="1121409" h="95885">
                <a:moveTo>
                  <a:pt x="0" y="95433"/>
                </a:moveTo>
                <a:lnTo>
                  <a:pt x="1120979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220200" y="2235203"/>
            <a:ext cx="626532" cy="8847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278684" y="2259615"/>
            <a:ext cx="512445" cy="778510"/>
          </a:xfrm>
          <a:custGeom>
            <a:avLst/>
            <a:gdLst/>
            <a:ahLst/>
            <a:cxnLst/>
            <a:rect l="l" t="t" r="r" b="b"/>
            <a:pathLst>
              <a:path w="512445" h="778510">
                <a:moveTo>
                  <a:pt x="512190" y="778439"/>
                </a:moveTo>
                <a:lnTo>
                  <a:pt x="0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923870" y="1849970"/>
            <a:ext cx="563029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957729" y="1862662"/>
            <a:ext cx="499532" cy="6053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976931" y="1868297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69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40"/>
                </a:lnTo>
                <a:lnTo>
                  <a:pt x="39148" y="101066"/>
                </a:lnTo>
                <a:lnTo>
                  <a:pt x="18013" y="140004"/>
                </a:lnTo>
                <a:lnTo>
                  <a:pt x="4657" y="183035"/>
                </a:lnTo>
                <a:lnTo>
                  <a:pt x="0" y="229235"/>
                </a:lnTo>
                <a:lnTo>
                  <a:pt x="4657" y="275430"/>
                </a:lnTo>
                <a:lnTo>
                  <a:pt x="18013" y="318457"/>
                </a:lnTo>
                <a:lnTo>
                  <a:pt x="39148" y="357394"/>
                </a:lnTo>
                <a:lnTo>
                  <a:pt x="67138" y="391318"/>
                </a:lnTo>
                <a:lnTo>
                  <a:pt x="101062" y="419309"/>
                </a:lnTo>
                <a:lnTo>
                  <a:pt x="139999" y="440443"/>
                </a:lnTo>
                <a:lnTo>
                  <a:pt x="183026" y="453800"/>
                </a:lnTo>
                <a:lnTo>
                  <a:pt x="229222" y="458457"/>
                </a:lnTo>
                <a:lnTo>
                  <a:pt x="275422" y="453800"/>
                </a:lnTo>
                <a:lnTo>
                  <a:pt x="318452" y="440443"/>
                </a:lnTo>
                <a:lnTo>
                  <a:pt x="357391" y="419309"/>
                </a:lnTo>
                <a:lnTo>
                  <a:pt x="391317" y="391318"/>
                </a:lnTo>
                <a:lnTo>
                  <a:pt x="419308" y="357394"/>
                </a:lnTo>
                <a:lnTo>
                  <a:pt x="440443" y="318457"/>
                </a:lnTo>
                <a:lnTo>
                  <a:pt x="453800" y="275430"/>
                </a:lnTo>
                <a:lnTo>
                  <a:pt x="458457" y="229235"/>
                </a:lnTo>
                <a:lnTo>
                  <a:pt x="453800" y="183035"/>
                </a:lnTo>
                <a:lnTo>
                  <a:pt x="440443" y="140004"/>
                </a:lnTo>
                <a:lnTo>
                  <a:pt x="419308" y="101066"/>
                </a:lnTo>
                <a:lnTo>
                  <a:pt x="391317" y="67140"/>
                </a:lnTo>
                <a:lnTo>
                  <a:pt x="357391" y="39148"/>
                </a:lnTo>
                <a:lnTo>
                  <a:pt x="318452" y="18013"/>
                </a:lnTo>
                <a:lnTo>
                  <a:pt x="275422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976931" y="1868297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69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9136176" y="1922373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2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390470" y="3242729"/>
            <a:ext cx="1219200" cy="114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448535" y="3267278"/>
            <a:ext cx="1113155" cy="0"/>
          </a:xfrm>
          <a:custGeom>
            <a:avLst/>
            <a:gdLst/>
            <a:ahLst/>
            <a:cxnLst/>
            <a:rect l="l" t="t" r="r" b="b"/>
            <a:pathLst>
              <a:path w="1113154" h="0">
                <a:moveTo>
                  <a:pt x="1113116" y="0"/>
                </a:moveTo>
                <a:lnTo>
                  <a:pt x="0" y="1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326970" y="2235196"/>
            <a:ext cx="774700" cy="9567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381390" y="2259608"/>
            <a:ext cx="662940" cy="845819"/>
          </a:xfrm>
          <a:custGeom>
            <a:avLst/>
            <a:gdLst/>
            <a:ahLst/>
            <a:cxnLst/>
            <a:rect l="l" t="t" r="r" b="b"/>
            <a:pathLst>
              <a:path w="662940" h="845819">
                <a:moveTo>
                  <a:pt x="0" y="845579"/>
                </a:moveTo>
                <a:lnTo>
                  <a:pt x="662676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569200" y="2396067"/>
            <a:ext cx="541867" cy="7916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626735" y="2422180"/>
            <a:ext cx="430530" cy="683260"/>
          </a:xfrm>
          <a:custGeom>
            <a:avLst/>
            <a:gdLst/>
            <a:ahLst/>
            <a:cxnLst/>
            <a:rect l="l" t="t" r="r" b="b"/>
            <a:pathLst>
              <a:path w="430529" h="683260">
                <a:moveTo>
                  <a:pt x="430487" y="683007"/>
                </a:moveTo>
                <a:lnTo>
                  <a:pt x="0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044270" y="3403600"/>
            <a:ext cx="2633129" cy="5715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099541" y="3429368"/>
            <a:ext cx="2529840" cy="456565"/>
          </a:xfrm>
          <a:custGeom>
            <a:avLst/>
            <a:gdLst/>
            <a:ahLst/>
            <a:cxnLst/>
            <a:rect l="l" t="t" r="r" b="b"/>
            <a:pathLst>
              <a:path w="2529840" h="456564">
                <a:moveTo>
                  <a:pt x="2529255" y="0"/>
                </a:moveTo>
                <a:lnTo>
                  <a:pt x="0" y="456081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815670" y="2336800"/>
            <a:ext cx="702732" cy="14097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870321" y="2355049"/>
            <a:ext cx="594360" cy="1301750"/>
          </a:xfrm>
          <a:custGeom>
            <a:avLst/>
            <a:gdLst/>
            <a:ahLst/>
            <a:cxnLst/>
            <a:rect l="l" t="t" r="r" b="b"/>
            <a:pathLst>
              <a:path w="594359" h="1301750">
                <a:moveTo>
                  <a:pt x="594331" y="0"/>
                </a:moveTo>
                <a:lnTo>
                  <a:pt x="0" y="1301177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730070" y="2328329"/>
            <a:ext cx="1947329" cy="863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788829" y="2355041"/>
            <a:ext cx="1840230" cy="750570"/>
          </a:xfrm>
          <a:custGeom>
            <a:avLst/>
            <a:gdLst/>
            <a:ahLst/>
            <a:cxnLst/>
            <a:rect l="l" t="t" r="r" b="b"/>
            <a:pathLst>
              <a:path w="1840229" h="750569">
                <a:moveTo>
                  <a:pt x="1839967" y="750146"/>
                </a:moveTo>
                <a:lnTo>
                  <a:pt x="0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344829" y="1943100"/>
            <a:ext cx="563032" cy="56302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378700" y="1960032"/>
            <a:ext cx="499532" cy="60536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397508" y="1963737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69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38"/>
                </a:lnTo>
                <a:lnTo>
                  <a:pt x="39148" y="101062"/>
                </a:lnTo>
                <a:lnTo>
                  <a:pt x="18013" y="139999"/>
                </a:lnTo>
                <a:lnTo>
                  <a:pt x="4657" y="183026"/>
                </a:lnTo>
                <a:lnTo>
                  <a:pt x="0" y="229222"/>
                </a:lnTo>
                <a:lnTo>
                  <a:pt x="4657" y="275417"/>
                </a:lnTo>
                <a:lnTo>
                  <a:pt x="18013" y="318444"/>
                </a:lnTo>
                <a:lnTo>
                  <a:pt x="39148" y="357381"/>
                </a:lnTo>
                <a:lnTo>
                  <a:pt x="67138" y="391306"/>
                </a:lnTo>
                <a:lnTo>
                  <a:pt x="101062" y="419296"/>
                </a:lnTo>
                <a:lnTo>
                  <a:pt x="139999" y="440430"/>
                </a:lnTo>
                <a:lnTo>
                  <a:pt x="183026" y="453787"/>
                </a:lnTo>
                <a:lnTo>
                  <a:pt x="229222" y="458444"/>
                </a:lnTo>
                <a:lnTo>
                  <a:pt x="275422" y="453787"/>
                </a:lnTo>
                <a:lnTo>
                  <a:pt x="318452" y="440430"/>
                </a:lnTo>
                <a:lnTo>
                  <a:pt x="357391" y="419296"/>
                </a:lnTo>
                <a:lnTo>
                  <a:pt x="391317" y="391306"/>
                </a:lnTo>
                <a:lnTo>
                  <a:pt x="419308" y="357381"/>
                </a:lnTo>
                <a:lnTo>
                  <a:pt x="440443" y="318444"/>
                </a:lnTo>
                <a:lnTo>
                  <a:pt x="453800" y="275417"/>
                </a:lnTo>
                <a:lnTo>
                  <a:pt x="458457" y="229222"/>
                </a:lnTo>
                <a:lnTo>
                  <a:pt x="453800" y="183026"/>
                </a:lnTo>
                <a:lnTo>
                  <a:pt x="440443" y="139999"/>
                </a:lnTo>
                <a:lnTo>
                  <a:pt x="419308" y="101062"/>
                </a:lnTo>
                <a:lnTo>
                  <a:pt x="391317" y="67138"/>
                </a:lnTo>
                <a:lnTo>
                  <a:pt x="357391" y="39148"/>
                </a:lnTo>
                <a:lnTo>
                  <a:pt x="318452" y="18013"/>
                </a:lnTo>
                <a:lnTo>
                  <a:pt x="275422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397508" y="1963737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69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7556754" y="2017801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1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985000" y="3403600"/>
            <a:ext cx="1130300" cy="4064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032408" y="3429365"/>
            <a:ext cx="1024890" cy="294005"/>
          </a:xfrm>
          <a:custGeom>
            <a:avLst/>
            <a:gdLst/>
            <a:ahLst/>
            <a:cxnLst/>
            <a:rect l="l" t="t" r="r" b="b"/>
            <a:pathLst>
              <a:path w="1024890" h="294004">
                <a:moveTo>
                  <a:pt x="0" y="293994"/>
                </a:moveTo>
                <a:lnTo>
                  <a:pt x="1024819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016000" y="2311400"/>
            <a:ext cx="5308600" cy="16510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49867" y="2286000"/>
            <a:ext cx="5101170" cy="14732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069329" y="2330107"/>
            <a:ext cx="5205730" cy="1546860"/>
          </a:xfrm>
          <a:custGeom>
            <a:avLst/>
            <a:gdLst/>
            <a:ahLst/>
            <a:cxnLst/>
            <a:rect l="l" t="t" r="r" b="b"/>
            <a:pathLst>
              <a:path w="5205730" h="1546860">
                <a:moveTo>
                  <a:pt x="4947676" y="0"/>
                </a:moveTo>
                <a:lnTo>
                  <a:pt x="257782" y="0"/>
                </a:lnTo>
                <a:lnTo>
                  <a:pt x="211445" y="4153"/>
                </a:lnTo>
                <a:lnTo>
                  <a:pt x="167833" y="16128"/>
                </a:lnTo>
                <a:lnTo>
                  <a:pt x="127674" y="35195"/>
                </a:lnTo>
                <a:lnTo>
                  <a:pt x="91696" y="60628"/>
                </a:lnTo>
                <a:lnTo>
                  <a:pt x="60626" y="91698"/>
                </a:lnTo>
                <a:lnTo>
                  <a:pt x="35194" y="127677"/>
                </a:lnTo>
                <a:lnTo>
                  <a:pt x="16127" y="167836"/>
                </a:lnTo>
                <a:lnTo>
                  <a:pt x="4153" y="211448"/>
                </a:lnTo>
                <a:lnTo>
                  <a:pt x="0" y="257784"/>
                </a:lnTo>
                <a:lnTo>
                  <a:pt x="0" y="1288859"/>
                </a:lnTo>
                <a:lnTo>
                  <a:pt x="4153" y="1335195"/>
                </a:lnTo>
                <a:lnTo>
                  <a:pt x="16127" y="1378807"/>
                </a:lnTo>
                <a:lnTo>
                  <a:pt x="35194" y="1418966"/>
                </a:lnTo>
                <a:lnTo>
                  <a:pt x="60626" y="1454945"/>
                </a:lnTo>
                <a:lnTo>
                  <a:pt x="91696" y="1486015"/>
                </a:lnTo>
                <a:lnTo>
                  <a:pt x="127674" y="1511448"/>
                </a:lnTo>
                <a:lnTo>
                  <a:pt x="167833" y="1530516"/>
                </a:lnTo>
                <a:lnTo>
                  <a:pt x="211445" y="1542490"/>
                </a:lnTo>
                <a:lnTo>
                  <a:pt x="257782" y="1546644"/>
                </a:lnTo>
                <a:lnTo>
                  <a:pt x="4947676" y="1546644"/>
                </a:lnTo>
                <a:lnTo>
                  <a:pt x="4994011" y="1542490"/>
                </a:lnTo>
                <a:lnTo>
                  <a:pt x="5037622" y="1530516"/>
                </a:lnTo>
                <a:lnTo>
                  <a:pt x="5077780" y="1511448"/>
                </a:lnTo>
                <a:lnTo>
                  <a:pt x="5113756" y="1486015"/>
                </a:lnTo>
                <a:lnTo>
                  <a:pt x="5144824" y="1454945"/>
                </a:lnTo>
                <a:lnTo>
                  <a:pt x="5170255" y="1418966"/>
                </a:lnTo>
                <a:lnTo>
                  <a:pt x="5189321" y="1378807"/>
                </a:lnTo>
                <a:lnTo>
                  <a:pt x="5201295" y="1335195"/>
                </a:lnTo>
                <a:lnTo>
                  <a:pt x="5205448" y="1288859"/>
                </a:lnTo>
                <a:lnTo>
                  <a:pt x="5205448" y="257784"/>
                </a:lnTo>
                <a:lnTo>
                  <a:pt x="5201295" y="211448"/>
                </a:lnTo>
                <a:lnTo>
                  <a:pt x="5189321" y="167836"/>
                </a:lnTo>
                <a:lnTo>
                  <a:pt x="5170255" y="127677"/>
                </a:lnTo>
                <a:lnTo>
                  <a:pt x="5144824" y="91698"/>
                </a:lnTo>
                <a:lnTo>
                  <a:pt x="5113756" y="60628"/>
                </a:lnTo>
                <a:lnTo>
                  <a:pt x="5077780" y="35195"/>
                </a:lnTo>
                <a:lnTo>
                  <a:pt x="5037622" y="16128"/>
                </a:lnTo>
                <a:lnTo>
                  <a:pt x="4994011" y="4153"/>
                </a:lnTo>
                <a:lnTo>
                  <a:pt x="4947676" y="0"/>
                </a:lnTo>
                <a:close/>
              </a:path>
            </a:pathLst>
          </a:custGeom>
          <a:solidFill>
            <a:srgbClr val="BFD3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069329" y="2330107"/>
            <a:ext cx="5205730" cy="1546860"/>
          </a:xfrm>
          <a:custGeom>
            <a:avLst/>
            <a:gdLst/>
            <a:ahLst/>
            <a:cxnLst/>
            <a:rect l="l" t="t" r="r" b="b"/>
            <a:pathLst>
              <a:path w="5205730" h="1546860">
                <a:moveTo>
                  <a:pt x="0" y="257779"/>
                </a:moveTo>
                <a:lnTo>
                  <a:pt x="4153" y="211442"/>
                </a:lnTo>
                <a:lnTo>
                  <a:pt x="16127" y="167831"/>
                </a:lnTo>
                <a:lnTo>
                  <a:pt x="35194" y="127673"/>
                </a:lnTo>
                <a:lnTo>
                  <a:pt x="60626" y="91695"/>
                </a:lnTo>
                <a:lnTo>
                  <a:pt x="91695" y="60626"/>
                </a:lnTo>
                <a:lnTo>
                  <a:pt x="127673" y="35194"/>
                </a:lnTo>
                <a:lnTo>
                  <a:pt x="167831" y="16127"/>
                </a:lnTo>
                <a:lnTo>
                  <a:pt x="211442" y="4153"/>
                </a:lnTo>
                <a:lnTo>
                  <a:pt x="257779" y="0"/>
                </a:lnTo>
                <a:lnTo>
                  <a:pt x="4947677" y="0"/>
                </a:lnTo>
                <a:lnTo>
                  <a:pt x="4994010" y="4153"/>
                </a:lnTo>
                <a:lnTo>
                  <a:pt x="5037620" y="16127"/>
                </a:lnTo>
                <a:lnTo>
                  <a:pt x="5077778" y="35194"/>
                </a:lnTo>
                <a:lnTo>
                  <a:pt x="5113755" y="60626"/>
                </a:lnTo>
                <a:lnTo>
                  <a:pt x="5144825" y="91695"/>
                </a:lnTo>
                <a:lnTo>
                  <a:pt x="5170257" y="127673"/>
                </a:lnTo>
                <a:lnTo>
                  <a:pt x="5189325" y="167831"/>
                </a:lnTo>
                <a:lnTo>
                  <a:pt x="5201299" y="211442"/>
                </a:lnTo>
                <a:lnTo>
                  <a:pt x="5205452" y="257779"/>
                </a:lnTo>
                <a:lnTo>
                  <a:pt x="5205452" y="1288858"/>
                </a:lnTo>
                <a:lnTo>
                  <a:pt x="5201299" y="1335194"/>
                </a:lnTo>
                <a:lnTo>
                  <a:pt x="5189325" y="1378807"/>
                </a:lnTo>
                <a:lnTo>
                  <a:pt x="5170257" y="1418966"/>
                </a:lnTo>
                <a:lnTo>
                  <a:pt x="5144825" y="1454945"/>
                </a:lnTo>
                <a:lnTo>
                  <a:pt x="5113755" y="1486015"/>
                </a:lnTo>
                <a:lnTo>
                  <a:pt x="5077778" y="1511448"/>
                </a:lnTo>
                <a:lnTo>
                  <a:pt x="5037620" y="1530516"/>
                </a:lnTo>
                <a:lnTo>
                  <a:pt x="4994010" y="1542491"/>
                </a:lnTo>
                <a:lnTo>
                  <a:pt x="4947677" y="1546644"/>
                </a:lnTo>
                <a:lnTo>
                  <a:pt x="257779" y="1546644"/>
                </a:lnTo>
                <a:lnTo>
                  <a:pt x="211442" y="1542491"/>
                </a:lnTo>
                <a:lnTo>
                  <a:pt x="167831" y="1530516"/>
                </a:lnTo>
                <a:lnTo>
                  <a:pt x="127673" y="1511448"/>
                </a:lnTo>
                <a:lnTo>
                  <a:pt x="91695" y="1486015"/>
                </a:lnTo>
                <a:lnTo>
                  <a:pt x="60626" y="1454945"/>
                </a:lnTo>
                <a:lnTo>
                  <a:pt x="35194" y="1418966"/>
                </a:lnTo>
                <a:lnTo>
                  <a:pt x="16127" y="1378807"/>
                </a:lnTo>
                <a:lnTo>
                  <a:pt x="4153" y="1335194"/>
                </a:lnTo>
                <a:lnTo>
                  <a:pt x="0" y="1288858"/>
                </a:lnTo>
                <a:lnTo>
                  <a:pt x="0" y="257779"/>
                </a:lnTo>
                <a:close/>
              </a:path>
            </a:pathLst>
          </a:custGeom>
          <a:ln w="10611">
            <a:solidFill>
              <a:srgbClr val="94B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3194075" y="2335444"/>
            <a:ext cx="950594" cy="324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50" spc="-30" b="1" i="1">
                <a:latin typeface="Garamond"/>
                <a:cs typeface="Garamond"/>
              </a:rPr>
              <a:t>Example</a:t>
            </a:r>
            <a:endParaRPr sz="1950">
              <a:latin typeface="Garamond"/>
              <a:cs typeface="Garamond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229159" y="2634983"/>
            <a:ext cx="4744085" cy="89535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80"/>
              </a:spcBef>
            </a:pPr>
            <a:r>
              <a:rPr dirty="0" sz="1900" i="1">
                <a:latin typeface="Garamond"/>
                <a:cs typeface="Garamond"/>
              </a:rPr>
              <a:t>N</a:t>
            </a:r>
            <a:r>
              <a:rPr dirty="0" sz="1900">
                <a:latin typeface="Garamond"/>
                <a:cs typeface="Garamond"/>
              </a:rPr>
              <a:t>={1,2,3,4,5}  </a:t>
            </a:r>
            <a:r>
              <a:rPr dirty="0" sz="1900" i="1">
                <a:latin typeface="Garamond"/>
                <a:cs typeface="Garamond"/>
              </a:rPr>
              <a:t>E</a:t>
            </a:r>
            <a:r>
              <a:rPr dirty="0" sz="1900">
                <a:latin typeface="Garamond"/>
                <a:cs typeface="Garamond"/>
              </a:rPr>
              <a:t>={[1,2],[1,3],[1,4],[1,5],[2,3],[2,5],[3,4],[3,5],[4,5]}</a:t>
            </a:r>
            <a:endParaRPr sz="1900">
              <a:latin typeface="Garamond"/>
              <a:cs typeface="Garamond"/>
            </a:endParaRPr>
          </a:p>
          <a:p>
            <a:pPr marL="12700">
              <a:lnSpc>
                <a:spcPts val="2265"/>
              </a:lnSpc>
            </a:pPr>
            <a:r>
              <a:rPr dirty="0" sz="1900" i="1">
                <a:latin typeface="Garamond"/>
                <a:cs typeface="Garamond"/>
              </a:rPr>
              <a:t>n</a:t>
            </a:r>
            <a:r>
              <a:rPr dirty="0" sz="1900">
                <a:latin typeface="Garamond"/>
                <a:cs typeface="Garamond"/>
              </a:rPr>
              <a:t>=4 and</a:t>
            </a:r>
            <a:r>
              <a:rPr dirty="0" sz="1900" spc="5">
                <a:latin typeface="Garamond"/>
                <a:cs typeface="Garamond"/>
              </a:rPr>
              <a:t> </a:t>
            </a:r>
            <a:r>
              <a:rPr dirty="0" sz="1900" i="1">
                <a:latin typeface="Garamond"/>
                <a:cs typeface="Garamond"/>
              </a:rPr>
              <a:t>m</a:t>
            </a:r>
            <a:r>
              <a:rPr dirty="0" sz="1900">
                <a:latin typeface="Garamond"/>
                <a:cs typeface="Garamond"/>
              </a:rPr>
              <a:t>=9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126067" y="4830229"/>
            <a:ext cx="8974670" cy="178647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172632" y="4872570"/>
            <a:ext cx="8326970" cy="147742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177767" y="4852212"/>
            <a:ext cx="8873490" cy="1679575"/>
          </a:xfrm>
          <a:custGeom>
            <a:avLst/>
            <a:gdLst/>
            <a:ahLst/>
            <a:cxnLst/>
            <a:rect l="l" t="t" r="r" b="b"/>
            <a:pathLst>
              <a:path w="8873490" h="1679575">
                <a:moveTo>
                  <a:pt x="8593256" y="0"/>
                </a:moveTo>
                <a:lnTo>
                  <a:pt x="279836" y="0"/>
                </a:lnTo>
                <a:lnTo>
                  <a:pt x="234446" y="3662"/>
                </a:lnTo>
                <a:lnTo>
                  <a:pt x="191388" y="14266"/>
                </a:lnTo>
                <a:lnTo>
                  <a:pt x="151237" y="31234"/>
                </a:lnTo>
                <a:lnTo>
                  <a:pt x="114570" y="53991"/>
                </a:lnTo>
                <a:lnTo>
                  <a:pt x="81963" y="81961"/>
                </a:lnTo>
                <a:lnTo>
                  <a:pt x="53993" y="114567"/>
                </a:lnTo>
                <a:lnTo>
                  <a:pt x="31235" y="151233"/>
                </a:lnTo>
                <a:lnTo>
                  <a:pt x="14266" y="191383"/>
                </a:lnTo>
                <a:lnTo>
                  <a:pt x="3662" y="234441"/>
                </a:lnTo>
                <a:lnTo>
                  <a:pt x="0" y="279831"/>
                </a:lnTo>
                <a:lnTo>
                  <a:pt x="0" y="1399146"/>
                </a:lnTo>
                <a:lnTo>
                  <a:pt x="3662" y="1444538"/>
                </a:lnTo>
                <a:lnTo>
                  <a:pt x="14266" y="1487599"/>
                </a:lnTo>
                <a:lnTo>
                  <a:pt x="31235" y="1527751"/>
                </a:lnTo>
                <a:lnTo>
                  <a:pt x="53993" y="1564418"/>
                </a:lnTo>
                <a:lnTo>
                  <a:pt x="81963" y="1597026"/>
                </a:lnTo>
                <a:lnTo>
                  <a:pt x="114570" y="1624996"/>
                </a:lnTo>
                <a:lnTo>
                  <a:pt x="151237" y="1647754"/>
                </a:lnTo>
                <a:lnTo>
                  <a:pt x="191388" y="1664723"/>
                </a:lnTo>
                <a:lnTo>
                  <a:pt x="234446" y="1675326"/>
                </a:lnTo>
                <a:lnTo>
                  <a:pt x="279836" y="1678989"/>
                </a:lnTo>
                <a:lnTo>
                  <a:pt x="8593256" y="1678989"/>
                </a:lnTo>
                <a:lnTo>
                  <a:pt x="8638647" y="1675326"/>
                </a:lnTo>
                <a:lnTo>
                  <a:pt x="8681706" y="1664723"/>
                </a:lnTo>
                <a:lnTo>
                  <a:pt x="8721858" y="1647754"/>
                </a:lnTo>
                <a:lnTo>
                  <a:pt x="8758526" y="1624996"/>
                </a:lnTo>
                <a:lnTo>
                  <a:pt x="8791133" y="1597026"/>
                </a:lnTo>
                <a:lnTo>
                  <a:pt x="8819105" y="1564418"/>
                </a:lnTo>
                <a:lnTo>
                  <a:pt x="8841864" y="1527751"/>
                </a:lnTo>
                <a:lnTo>
                  <a:pt x="8858833" y="1487599"/>
                </a:lnTo>
                <a:lnTo>
                  <a:pt x="8869438" y="1444538"/>
                </a:lnTo>
                <a:lnTo>
                  <a:pt x="8873101" y="1399146"/>
                </a:lnTo>
                <a:lnTo>
                  <a:pt x="8873101" y="279831"/>
                </a:lnTo>
                <a:lnTo>
                  <a:pt x="8869438" y="234441"/>
                </a:lnTo>
                <a:lnTo>
                  <a:pt x="8858833" y="191383"/>
                </a:lnTo>
                <a:lnTo>
                  <a:pt x="8841864" y="151233"/>
                </a:lnTo>
                <a:lnTo>
                  <a:pt x="8819105" y="114567"/>
                </a:lnTo>
                <a:lnTo>
                  <a:pt x="8791133" y="81961"/>
                </a:lnTo>
                <a:lnTo>
                  <a:pt x="8758526" y="53991"/>
                </a:lnTo>
                <a:lnTo>
                  <a:pt x="8721858" y="31234"/>
                </a:lnTo>
                <a:lnTo>
                  <a:pt x="8681706" y="14266"/>
                </a:lnTo>
                <a:lnTo>
                  <a:pt x="8638647" y="3662"/>
                </a:lnTo>
                <a:lnTo>
                  <a:pt x="8593256" y="0"/>
                </a:lnTo>
                <a:close/>
              </a:path>
            </a:pathLst>
          </a:custGeom>
          <a:solidFill>
            <a:srgbClr val="C9CD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177767" y="4852212"/>
            <a:ext cx="8873490" cy="1679575"/>
          </a:xfrm>
          <a:custGeom>
            <a:avLst/>
            <a:gdLst/>
            <a:ahLst/>
            <a:cxnLst/>
            <a:rect l="l" t="t" r="r" b="b"/>
            <a:pathLst>
              <a:path w="8873490" h="1679575">
                <a:moveTo>
                  <a:pt x="0" y="279837"/>
                </a:moveTo>
                <a:lnTo>
                  <a:pt x="3662" y="234446"/>
                </a:lnTo>
                <a:lnTo>
                  <a:pt x="14266" y="191387"/>
                </a:lnTo>
                <a:lnTo>
                  <a:pt x="31234" y="151236"/>
                </a:lnTo>
                <a:lnTo>
                  <a:pt x="53992" y="114569"/>
                </a:lnTo>
                <a:lnTo>
                  <a:pt x="81961" y="81962"/>
                </a:lnTo>
                <a:lnTo>
                  <a:pt x="114568" y="53992"/>
                </a:lnTo>
                <a:lnTo>
                  <a:pt x="151235" y="31234"/>
                </a:lnTo>
                <a:lnTo>
                  <a:pt x="191386" y="14266"/>
                </a:lnTo>
                <a:lnTo>
                  <a:pt x="234445" y="3662"/>
                </a:lnTo>
                <a:lnTo>
                  <a:pt x="279836" y="0"/>
                </a:lnTo>
                <a:lnTo>
                  <a:pt x="8593264" y="0"/>
                </a:lnTo>
                <a:lnTo>
                  <a:pt x="8638655" y="3662"/>
                </a:lnTo>
                <a:lnTo>
                  <a:pt x="8681714" y="14266"/>
                </a:lnTo>
                <a:lnTo>
                  <a:pt x="8721865" y="31234"/>
                </a:lnTo>
                <a:lnTo>
                  <a:pt x="8758532" y="53992"/>
                </a:lnTo>
                <a:lnTo>
                  <a:pt x="8791138" y="81962"/>
                </a:lnTo>
                <a:lnTo>
                  <a:pt x="8819108" y="114569"/>
                </a:lnTo>
                <a:lnTo>
                  <a:pt x="8841865" y="151236"/>
                </a:lnTo>
                <a:lnTo>
                  <a:pt x="8858834" y="191387"/>
                </a:lnTo>
                <a:lnTo>
                  <a:pt x="8869437" y="234446"/>
                </a:lnTo>
                <a:lnTo>
                  <a:pt x="8873100" y="279837"/>
                </a:lnTo>
                <a:lnTo>
                  <a:pt x="8873100" y="1399160"/>
                </a:lnTo>
                <a:lnTo>
                  <a:pt x="8869437" y="1444551"/>
                </a:lnTo>
                <a:lnTo>
                  <a:pt x="8858834" y="1487611"/>
                </a:lnTo>
                <a:lnTo>
                  <a:pt x="8841865" y="1527762"/>
                </a:lnTo>
                <a:lnTo>
                  <a:pt x="8819108" y="1564428"/>
                </a:lnTo>
                <a:lnTo>
                  <a:pt x="8791138" y="1597035"/>
                </a:lnTo>
                <a:lnTo>
                  <a:pt x="8758532" y="1625005"/>
                </a:lnTo>
                <a:lnTo>
                  <a:pt x="8721865" y="1647762"/>
                </a:lnTo>
                <a:lnTo>
                  <a:pt x="8681714" y="1664730"/>
                </a:lnTo>
                <a:lnTo>
                  <a:pt x="8638655" y="1675334"/>
                </a:lnTo>
                <a:lnTo>
                  <a:pt x="8593264" y="1678996"/>
                </a:lnTo>
                <a:lnTo>
                  <a:pt x="279836" y="1678996"/>
                </a:lnTo>
                <a:lnTo>
                  <a:pt x="234445" y="1675334"/>
                </a:lnTo>
                <a:lnTo>
                  <a:pt x="191386" y="1664730"/>
                </a:lnTo>
                <a:lnTo>
                  <a:pt x="151235" y="1647762"/>
                </a:lnTo>
                <a:lnTo>
                  <a:pt x="114568" y="1625005"/>
                </a:lnTo>
                <a:lnTo>
                  <a:pt x="81961" y="1597035"/>
                </a:lnTo>
                <a:lnTo>
                  <a:pt x="53992" y="1564428"/>
                </a:lnTo>
                <a:lnTo>
                  <a:pt x="31234" y="1527762"/>
                </a:lnTo>
                <a:lnTo>
                  <a:pt x="14266" y="1487611"/>
                </a:lnTo>
                <a:lnTo>
                  <a:pt x="3662" y="1444551"/>
                </a:lnTo>
                <a:lnTo>
                  <a:pt x="0" y="1399160"/>
                </a:lnTo>
                <a:lnTo>
                  <a:pt x="0" y="279837"/>
                </a:lnTo>
                <a:close/>
              </a:path>
            </a:pathLst>
          </a:custGeom>
          <a:ln w="10611">
            <a:solidFill>
              <a:srgbClr val="A5AB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1344053" y="4923729"/>
            <a:ext cx="7974965" cy="1194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556260">
              <a:lnSpc>
                <a:spcPct val="100000"/>
              </a:lnSpc>
              <a:spcBef>
                <a:spcPts val="105"/>
              </a:spcBef>
            </a:pPr>
            <a:r>
              <a:rPr dirty="0" sz="1950" spc="-25" b="1" i="1">
                <a:latin typeface="Garamond"/>
                <a:cs typeface="Garamond"/>
              </a:rPr>
              <a:t>Definitions</a:t>
            </a:r>
            <a:endParaRPr sz="1950">
              <a:latin typeface="Garamond"/>
              <a:cs typeface="Garamond"/>
            </a:endParaRPr>
          </a:p>
          <a:p>
            <a:pPr marL="315595" indent="-302895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314960" algn="l"/>
                <a:tab pos="316230" algn="l"/>
              </a:tabLst>
            </a:pPr>
            <a:r>
              <a:rPr dirty="0" sz="1900">
                <a:latin typeface="Garamond"/>
                <a:cs typeface="Garamond"/>
              </a:rPr>
              <a:t>A </a:t>
            </a:r>
            <a:r>
              <a:rPr dirty="0" u="sng" sz="1900" i="1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graph</a:t>
            </a:r>
            <a:r>
              <a:rPr dirty="0" sz="1900" i="1">
                <a:latin typeface="Garamond"/>
                <a:cs typeface="Garamond"/>
              </a:rPr>
              <a:t> G </a:t>
            </a:r>
            <a:r>
              <a:rPr dirty="0" sz="1900">
                <a:latin typeface="Garamond"/>
                <a:cs typeface="Garamond"/>
              </a:rPr>
              <a:t>= (</a:t>
            </a:r>
            <a:r>
              <a:rPr dirty="0" sz="1900" i="1">
                <a:latin typeface="Garamond"/>
                <a:cs typeface="Garamond"/>
              </a:rPr>
              <a:t>N</a:t>
            </a:r>
            <a:r>
              <a:rPr dirty="0" sz="1900">
                <a:latin typeface="Garamond"/>
                <a:cs typeface="Garamond"/>
              </a:rPr>
              <a:t>, </a:t>
            </a:r>
            <a:r>
              <a:rPr dirty="0" sz="1900" i="1">
                <a:latin typeface="Garamond"/>
                <a:cs typeface="Garamond"/>
              </a:rPr>
              <a:t>E</a:t>
            </a:r>
            <a:r>
              <a:rPr dirty="0" sz="1900">
                <a:latin typeface="Garamond"/>
                <a:cs typeface="Garamond"/>
              </a:rPr>
              <a:t>) </a:t>
            </a:r>
            <a:r>
              <a:rPr dirty="0" sz="1900" spc="-10">
                <a:latin typeface="Garamond"/>
                <a:cs typeface="Garamond"/>
              </a:rPr>
              <a:t>which </a:t>
            </a:r>
            <a:r>
              <a:rPr dirty="0" sz="1900" spc="-5">
                <a:latin typeface="Garamond"/>
                <a:cs typeface="Garamond"/>
              </a:rPr>
              <a:t>consists of </a:t>
            </a:r>
            <a:r>
              <a:rPr dirty="0" sz="1900">
                <a:latin typeface="Garamond"/>
                <a:cs typeface="Garamond"/>
              </a:rPr>
              <a:t>a set </a:t>
            </a:r>
            <a:r>
              <a:rPr dirty="0" sz="1900" i="1">
                <a:latin typeface="Garamond"/>
                <a:cs typeface="Garamond"/>
              </a:rPr>
              <a:t>N </a:t>
            </a:r>
            <a:r>
              <a:rPr dirty="0" sz="1900" spc="-5">
                <a:latin typeface="Garamond"/>
                <a:cs typeface="Garamond"/>
              </a:rPr>
              <a:t>of </a:t>
            </a:r>
            <a:r>
              <a:rPr dirty="0" u="sng" sz="1900" i="1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nodes</a:t>
            </a:r>
            <a:r>
              <a:rPr dirty="0" sz="1900" i="1">
                <a:latin typeface="Garamond"/>
                <a:cs typeface="Garamond"/>
              </a:rPr>
              <a:t> </a:t>
            </a:r>
            <a:r>
              <a:rPr dirty="0" sz="1900">
                <a:latin typeface="Garamond"/>
                <a:cs typeface="Garamond"/>
              </a:rPr>
              <a:t>(</a:t>
            </a:r>
            <a:r>
              <a:rPr dirty="0" sz="1900" i="1">
                <a:latin typeface="Garamond"/>
                <a:cs typeface="Garamond"/>
              </a:rPr>
              <a:t>vertices</a:t>
            </a:r>
            <a:r>
              <a:rPr dirty="0" sz="1900">
                <a:latin typeface="Garamond"/>
                <a:cs typeface="Garamond"/>
              </a:rPr>
              <a:t>) and a set </a:t>
            </a:r>
            <a:r>
              <a:rPr dirty="0" sz="1900" i="1">
                <a:latin typeface="Garamond"/>
                <a:cs typeface="Garamond"/>
              </a:rPr>
              <a:t>E </a:t>
            </a:r>
            <a:r>
              <a:rPr dirty="0" sz="1900" spc="-5">
                <a:latin typeface="Garamond"/>
                <a:cs typeface="Garamond"/>
              </a:rPr>
              <a:t>of</a:t>
            </a:r>
            <a:r>
              <a:rPr dirty="0" sz="1900">
                <a:latin typeface="Garamond"/>
                <a:cs typeface="Garamond"/>
              </a:rPr>
              <a:t> </a:t>
            </a:r>
            <a:r>
              <a:rPr dirty="0" u="sng" sz="1900" i="1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edges</a:t>
            </a:r>
            <a:endParaRPr sz="1900">
              <a:latin typeface="Garamond"/>
              <a:cs typeface="Garamond"/>
            </a:endParaRPr>
          </a:p>
          <a:p>
            <a:pPr marL="315595">
              <a:lnSpc>
                <a:spcPts val="2275"/>
              </a:lnSpc>
              <a:spcBef>
                <a:spcPts val="20"/>
              </a:spcBef>
            </a:pPr>
            <a:r>
              <a:rPr dirty="0" sz="1900" spc="-5">
                <a:latin typeface="Garamond"/>
                <a:cs typeface="Garamond"/>
              </a:rPr>
              <a:t>connecting them.</a:t>
            </a:r>
            <a:endParaRPr sz="1900">
              <a:latin typeface="Garamond"/>
              <a:cs typeface="Garamond"/>
            </a:endParaRPr>
          </a:p>
          <a:p>
            <a:pPr marL="315595" indent="-302895">
              <a:lnSpc>
                <a:spcPts val="2275"/>
              </a:lnSpc>
              <a:buFont typeface="Arial"/>
              <a:buChar char="•"/>
              <a:tabLst>
                <a:tab pos="314960" algn="l"/>
                <a:tab pos="316230" algn="l"/>
              </a:tabLst>
            </a:pPr>
            <a:r>
              <a:rPr dirty="0" sz="1900" i="1">
                <a:latin typeface="Garamond"/>
                <a:cs typeface="Garamond"/>
              </a:rPr>
              <a:t>n </a:t>
            </a:r>
            <a:r>
              <a:rPr dirty="0" sz="1900">
                <a:latin typeface="Garamond"/>
                <a:cs typeface="Garamond"/>
              </a:rPr>
              <a:t>= |</a:t>
            </a:r>
            <a:r>
              <a:rPr dirty="0" sz="1900" i="1">
                <a:latin typeface="Garamond"/>
                <a:cs typeface="Garamond"/>
              </a:rPr>
              <a:t>N| </a:t>
            </a:r>
            <a:r>
              <a:rPr dirty="0" sz="1900" spc="-5">
                <a:latin typeface="Garamond"/>
                <a:cs typeface="Garamond"/>
              </a:rPr>
              <a:t>and </a:t>
            </a:r>
            <a:r>
              <a:rPr dirty="0" sz="1900" i="1">
                <a:latin typeface="Garamond"/>
                <a:cs typeface="Garamond"/>
              </a:rPr>
              <a:t>m </a:t>
            </a:r>
            <a:r>
              <a:rPr dirty="0" sz="1900">
                <a:latin typeface="Garamond"/>
                <a:cs typeface="Garamond"/>
              </a:rPr>
              <a:t>=</a:t>
            </a:r>
            <a:r>
              <a:rPr dirty="0" sz="1900" spc="30">
                <a:latin typeface="Garamond"/>
                <a:cs typeface="Garamond"/>
              </a:rPr>
              <a:t> </a:t>
            </a:r>
            <a:r>
              <a:rPr dirty="0" sz="1900">
                <a:latin typeface="Garamond"/>
                <a:cs typeface="Garamond"/>
              </a:rPr>
              <a:t>|</a:t>
            </a:r>
            <a:r>
              <a:rPr dirty="0" sz="1900" i="1">
                <a:latin typeface="Garamond"/>
                <a:cs typeface="Garamond"/>
              </a:rPr>
              <a:t>E|</a:t>
            </a:r>
            <a:endParaRPr sz="19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025" y="574404"/>
            <a:ext cx="6063615" cy="6096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0"/>
              <a:t>History: bridges of</a:t>
            </a:r>
            <a:r>
              <a:rPr dirty="0" spc="-90"/>
              <a:t> </a:t>
            </a:r>
            <a:r>
              <a:rPr dirty="0"/>
              <a:t>Konigsberg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4767" y="6335814"/>
            <a:ext cx="7483475" cy="2184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0">
                <a:latin typeface="Arial"/>
                <a:cs typeface="Arial"/>
              </a:rPr>
              <a:t>Source: </a:t>
            </a:r>
            <a:r>
              <a:rPr dirty="0" sz="1250">
                <a:latin typeface="Arial"/>
                <a:cs typeface="Arial"/>
              </a:rPr>
              <a:t>‘Kraitchik, </a:t>
            </a:r>
            <a:r>
              <a:rPr dirty="0" sz="1250" spc="0">
                <a:latin typeface="Arial"/>
                <a:cs typeface="Arial"/>
              </a:rPr>
              <a:t>M. </a:t>
            </a:r>
            <a:r>
              <a:rPr dirty="0" sz="1250" spc="0">
                <a:latin typeface="MS PGothic"/>
                <a:cs typeface="MS PGothic"/>
              </a:rPr>
              <a:t>§</a:t>
            </a:r>
            <a:r>
              <a:rPr dirty="0" sz="1250" spc="0">
                <a:latin typeface="Arial"/>
                <a:cs typeface="Arial"/>
              </a:rPr>
              <a:t>8.4.1 </a:t>
            </a:r>
            <a:r>
              <a:rPr dirty="0" sz="1250">
                <a:latin typeface="Arial"/>
                <a:cs typeface="Arial"/>
              </a:rPr>
              <a:t>in </a:t>
            </a:r>
            <a:r>
              <a:rPr dirty="0" u="sng" sz="1250" spc="0" i="1">
                <a:solidFill>
                  <a:srgbClr val="F7B615"/>
                </a:solidFill>
                <a:uFill>
                  <a:solidFill>
                    <a:srgbClr val="F7B615"/>
                  </a:solidFill>
                </a:uFill>
                <a:latin typeface="Arial"/>
                <a:cs typeface="Arial"/>
              </a:rPr>
              <a:t>Mathematical </a:t>
            </a:r>
            <a:r>
              <a:rPr dirty="0" u="sng" sz="1250" i="1">
                <a:solidFill>
                  <a:srgbClr val="F7B615"/>
                </a:solidFill>
                <a:uFill>
                  <a:solidFill>
                    <a:srgbClr val="F7B615"/>
                  </a:solidFill>
                </a:uFill>
                <a:latin typeface="Arial"/>
                <a:cs typeface="Arial"/>
              </a:rPr>
              <a:t>Recreations.</a:t>
            </a:r>
            <a:r>
              <a:rPr dirty="0" sz="1250" i="1">
                <a:solidFill>
                  <a:srgbClr val="F7B615"/>
                </a:solidFill>
                <a:latin typeface="Arial"/>
                <a:cs typeface="Arial"/>
              </a:rPr>
              <a:t> </a:t>
            </a:r>
            <a:r>
              <a:rPr dirty="0" sz="1250" spc="0">
                <a:latin typeface="Arial"/>
                <a:cs typeface="Arial"/>
              </a:rPr>
              <a:t>New </a:t>
            </a:r>
            <a:r>
              <a:rPr dirty="0" sz="1250" spc="-20">
                <a:latin typeface="Arial"/>
                <a:cs typeface="Arial"/>
              </a:rPr>
              <a:t>York: W. W. </a:t>
            </a:r>
            <a:r>
              <a:rPr dirty="0" sz="1250">
                <a:latin typeface="Arial"/>
                <a:cs typeface="Arial"/>
              </a:rPr>
              <a:t>Norton, pp. </a:t>
            </a:r>
            <a:r>
              <a:rPr dirty="0" sz="1250" spc="-10">
                <a:latin typeface="Arial"/>
                <a:cs typeface="Arial"/>
              </a:rPr>
              <a:t>209-211,</a:t>
            </a:r>
            <a:r>
              <a:rPr dirty="0" sz="1250" spc="4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1942.</a:t>
            </a:r>
            <a:endParaRPr sz="12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34513" y="2210119"/>
            <a:ext cx="3947381" cy="3271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945346" y="5831345"/>
            <a:ext cx="1252752" cy="15250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24500" y="2154767"/>
            <a:ext cx="791632" cy="791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47270" y="2285996"/>
            <a:ext cx="546100" cy="6011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574639" y="2173630"/>
            <a:ext cx="688975" cy="687705"/>
          </a:xfrm>
          <a:custGeom>
            <a:avLst/>
            <a:gdLst/>
            <a:ahLst/>
            <a:cxnLst/>
            <a:rect l="l" t="t" r="r" b="b"/>
            <a:pathLst>
              <a:path w="688975" h="687705">
                <a:moveTo>
                  <a:pt x="344474" y="0"/>
                </a:moveTo>
                <a:lnTo>
                  <a:pt x="297732" y="3137"/>
                </a:lnTo>
                <a:lnTo>
                  <a:pt x="252900" y="12275"/>
                </a:lnTo>
                <a:lnTo>
                  <a:pt x="210390" y="27006"/>
                </a:lnTo>
                <a:lnTo>
                  <a:pt x="170612" y="46918"/>
                </a:lnTo>
                <a:lnTo>
                  <a:pt x="133977" y="71604"/>
                </a:lnTo>
                <a:lnTo>
                  <a:pt x="100895" y="100653"/>
                </a:lnTo>
                <a:lnTo>
                  <a:pt x="71776" y="133656"/>
                </a:lnTo>
                <a:lnTo>
                  <a:pt x="47031" y="170204"/>
                </a:lnTo>
                <a:lnTo>
                  <a:pt x="27070" y="209886"/>
                </a:lnTo>
                <a:lnTo>
                  <a:pt x="12305" y="252294"/>
                </a:lnTo>
                <a:lnTo>
                  <a:pt x="3144" y="297018"/>
                </a:lnTo>
                <a:lnTo>
                  <a:pt x="0" y="343649"/>
                </a:lnTo>
                <a:lnTo>
                  <a:pt x="3144" y="390279"/>
                </a:lnTo>
                <a:lnTo>
                  <a:pt x="12305" y="435002"/>
                </a:lnTo>
                <a:lnTo>
                  <a:pt x="27070" y="477409"/>
                </a:lnTo>
                <a:lnTo>
                  <a:pt x="47031" y="517090"/>
                </a:lnTo>
                <a:lnTo>
                  <a:pt x="71776" y="553636"/>
                </a:lnTo>
                <a:lnTo>
                  <a:pt x="100895" y="586638"/>
                </a:lnTo>
                <a:lnTo>
                  <a:pt x="133977" y="615685"/>
                </a:lnTo>
                <a:lnTo>
                  <a:pt x="170612" y="640370"/>
                </a:lnTo>
                <a:lnTo>
                  <a:pt x="210390" y="660281"/>
                </a:lnTo>
                <a:lnTo>
                  <a:pt x="252900" y="675011"/>
                </a:lnTo>
                <a:lnTo>
                  <a:pt x="297732" y="684148"/>
                </a:lnTo>
                <a:lnTo>
                  <a:pt x="344474" y="687285"/>
                </a:lnTo>
                <a:lnTo>
                  <a:pt x="391220" y="684148"/>
                </a:lnTo>
                <a:lnTo>
                  <a:pt x="436054" y="675011"/>
                </a:lnTo>
                <a:lnTo>
                  <a:pt x="478566" y="660281"/>
                </a:lnTo>
                <a:lnTo>
                  <a:pt x="518345" y="640370"/>
                </a:lnTo>
                <a:lnTo>
                  <a:pt x="554982" y="615685"/>
                </a:lnTo>
                <a:lnTo>
                  <a:pt x="588065" y="586638"/>
                </a:lnTo>
                <a:lnTo>
                  <a:pt x="617185" y="553636"/>
                </a:lnTo>
                <a:lnTo>
                  <a:pt x="641930" y="517090"/>
                </a:lnTo>
                <a:lnTo>
                  <a:pt x="661891" y="477409"/>
                </a:lnTo>
                <a:lnTo>
                  <a:pt x="676657" y="435002"/>
                </a:lnTo>
                <a:lnTo>
                  <a:pt x="685817" y="390279"/>
                </a:lnTo>
                <a:lnTo>
                  <a:pt x="688962" y="343649"/>
                </a:lnTo>
                <a:lnTo>
                  <a:pt x="685817" y="297018"/>
                </a:lnTo>
                <a:lnTo>
                  <a:pt x="676657" y="252294"/>
                </a:lnTo>
                <a:lnTo>
                  <a:pt x="661891" y="209886"/>
                </a:lnTo>
                <a:lnTo>
                  <a:pt x="641930" y="170204"/>
                </a:lnTo>
                <a:lnTo>
                  <a:pt x="617185" y="133656"/>
                </a:lnTo>
                <a:lnTo>
                  <a:pt x="588065" y="100653"/>
                </a:lnTo>
                <a:lnTo>
                  <a:pt x="554982" y="71604"/>
                </a:lnTo>
                <a:lnTo>
                  <a:pt x="518345" y="46918"/>
                </a:lnTo>
                <a:lnTo>
                  <a:pt x="478566" y="27006"/>
                </a:lnTo>
                <a:lnTo>
                  <a:pt x="436054" y="12275"/>
                </a:lnTo>
                <a:lnTo>
                  <a:pt x="391220" y="3137"/>
                </a:lnTo>
                <a:lnTo>
                  <a:pt x="344474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74639" y="2173630"/>
            <a:ext cx="688975" cy="687705"/>
          </a:xfrm>
          <a:custGeom>
            <a:avLst/>
            <a:gdLst/>
            <a:ahLst/>
            <a:cxnLst/>
            <a:rect l="l" t="t" r="r" b="b"/>
            <a:pathLst>
              <a:path w="688975" h="687705">
                <a:moveTo>
                  <a:pt x="0" y="343641"/>
                </a:moveTo>
                <a:lnTo>
                  <a:pt x="3144" y="297011"/>
                </a:lnTo>
                <a:lnTo>
                  <a:pt x="12305" y="252287"/>
                </a:lnTo>
                <a:lnTo>
                  <a:pt x="27071" y="209880"/>
                </a:lnTo>
                <a:lnTo>
                  <a:pt x="47032" y="170199"/>
                </a:lnTo>
                <a:lnTo>
                  <a:pt x="71777" y="133652"/>
                </a:lnTo>
                <a:lnTo>
                  <a:pt x="100896" y="100650"/>
                </a:lnTo>
                <a:lnTo>
                  <a:pt x="133979" y="71602"/>
                </a:lnTo>
                <a:lnTo>
                  <a:pt x="170615" y="46917"/>
                </a:lnTo>
                <a:lnTo>
                  <a:pt x="210394" y="27005"/>
                </a:lnTo>
                <a:lnTo>
                  <a:pt x="252905" y="12275"/>
                </a:lnTo>
                <a:lnTo>
                  <a:pt x="297738" y="3137"/>
                </a:lnTo>
                <a:lnTo>
                  <a:pt x="344482" y="0"/>
                </a:lnTo>
                <a:lnTo>
                  <a:pt x="391226" y="3137"/>
                </a:lnTo>
                <a:lnTo>
                  <a:pt x="436059" y="12275"/>
                </a:lnTo>
                <a:lnTo>
                  <a:pt x="478571" y="27005"/>
                </a:lnTo>
                <a:lnTo>
                  <a:pt x="518349" y="46917"/>
                </a:lnTo>
                <a:lnTo>
                  <a:pt x="554986" y="71602"/>
                </a:lnTo>
                <a:lnTo>
                  <a:pt x="588069" y="100650"/>
                </a:lnTo>
                <a:lnTo>
                  <a:pt x="617188" y="133652"/>
                </a:lnTo>
                <a:lnTo>
                  <a:pt x="641933" y="170199"/>
                </a:lnTo>
                <a:lnTo>
                  <a:pt x="661894" y="209880"/>
                </a:lnTo>
                <a:lnTo>
                  <a:pt x="676660" y="252287"/>
                </a:lnTo>
                <a:lnTo>
                  <a:pt x="685821" y="297011"/>
                </a:lnTo>
                <a:lnTo>
                  <a:pt x="688966" y="343641"/>
                </a:lnTo>
                <a:lnTo>
                  <a:pt x="685821" y="390270"/>
                </a:lnTo>
                <a:lnTo>
                  <a:pt x="676660" y="434994"/>
                </a:lnTo>
                <a:lnTo>
                  <a:pt x="661894" y="477401"/>
                </a:lnTo>
                <a:lnTo>
                  <a:pt x="641933" y="517083"/>
                </a:lnTo>
                <a:lnTo>
                  <a:pt x="617188" y="553629"/>
                </a:lnTo>
                <a:lnTo>
                  <a:pt x="588069" y="586631"/>
                </a:lnTo>
                <a:lnTo>
                  <a:pt x="554986" y="615679"/>
                </a:lnTo>
                <a:lnTo>
                  <a:pt x="518349" y="640364"/>
                </a:lnTo>
                <a:lnTo>
                  <a:pt x="478571" y="660276"/>
                </a:lnTo>
                <a:lnTo>
                  <a:pt x="436059" y="675006"/>
                </a:lnTo>
                <a:lnTo>
                  <a:pt x="391226" y="684144"/>
                </a:lnTo>
                <a:lnTo>
                  <a:pt x="344482" y="687282"/>
                </a:lnTo>
                <a:lnTo>
                  <a:pt x="297738" y="684144"/>
                </a:lnTo>
                <a:lnTo>
                  <a:pt x="252905" y="675006"/>
                </a:lnTo>
                <a:lnTo>
                  <a:pt x="210394" y="660276"/>
                </a:lnTo>
                <a:lnTo>
                  <a:pt x="170615" y="640364"/>
                </a:lnTo>
                <a:lnTo>
                  <a:pt x="133979" y="615679"/>
                </a:lnTo>
                <a:lnTo>
                  <a:pt x="100896" y="586631"/>
                </a:lnTo>
                <a:lnTo>
                  <a:pt x="71777" y="553629"/>
                </a:lnTo>
                <a:lnTo>
                  <a:pt x="47032" y="517083"/>
                </a:lnTo>
                <a:lnTo>
                  <a:pt x="27071" y="477401"/>
                </a:lnTo>
                <a:lnTo>
                  <a:pt x="12305" y="434994"/>
                </a:lnTo>
                <a:lnTo>
                  <a:pt x="3144" y="390270"/>
                </a:lnTo>
                <a:lnTo>
                  <a:pt x="0" y="343641"/>
                </a:lnTo>
                <a:close/>
              </a:path>
            </a:pathLst>
          </a:custGeom>
          <a:ln w="10611">
            <a:solidFill>
              <a:srgbClr val="94B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825502" y="2346363"/>
            <a:ext cx="18669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Times New Roman"/>
                <a:cs typeface="Times New Roman"/>
              </a:rPr>
              <a:t>C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24500" y="3530600"/>
            <a:ext cx="791632" cy="7916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638800" y="3661838"/>
            <a:ext cx="558800" cy="6011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574639" y="3549878"/>
            <a:ext cx="688975" cy="687705"/>
          </a:xfrm>
          <a:custGeom>
            <a:avLst/>
            <a:gdLst/>
            <a:ahLst/>
            <a:cxnLst/>
            <a:rect l="l" t="t" r="r" b="b"/>
            <a:pathLst>
              <a:path w="688975" h="687704">
                <a:moveTo>
                  <a:pt x="344474" y="0"/>
                </a:moveTo>
                <a:lnTo>
                  <a:pt x="297732" y="3137"/>
                </a:lnTo>
                <a:lnTo>
                  <a:pt x="252900" y="12275"/>
                </a:lnTo>
                <a:lnTo>
                  <a:pt x="210390" y="27006"/>
                </a:lnTo>
                <a:lnTo>
                  <a:pt x="170612" y="46918"/>
                </a:lnTo>
                <a:lnTo>
                  <a:pt x="133977" y="71604"/>
                </a:lnTo>
                <a:lnTo>
                  <a:pt x="100895" y="100653"/>
                </a:lnTo>
                <a:lnTo>
                  <a:pt x="71776" y="133656"/>
                </a:lnTo>
                <a:lnTo>
                  <a:pt x="47031" y="170204"/>
                </a:lnTo>
                <a:lnTo>
                  <a:pt x="27070" y="209886"/>
                </a:lnTo>
                <a:lnTo>
                  <a:pt x="12305" y="252294"/>
                </a:lnTo>
                <a:lnTo>
                  <a:pt x="3144" y="297018"/>
                </a:lnTo>
                <a:lnTo>
                  <a:pt x="0" y="343649"/>
                </a:lnTo>
                <a:lnTo>
                  <a:pt x="3144" y="390279"/>
                </a:lnTo>
                <a:lnTo>
                  <a:pt x="12305" y="435002"/>
                </a:lnTo>
                <a:lnTo>
                  <a:pt x="27070" y="477409"/>
                </a:lnTo>
                <a:lnTo>
                  <a:pt x="47031" y="517090"/>
                </a:lnTo>
                <a:lnTo>
                  <a:pt x="71776" y="553636"/>
                </a:lnTo>
                <a:lnTo>
                  <a:pt x="100895" y="586638"/>
                </a:lnTo>
                <a:lnTo>
                  <a:pt x="133977" y="615685"/>
                </a:lnTo>
                <a:lnTo>
                  <a:pt x="170612" y="640370"/>
                </a:lnTo>
                <a:lnTo>
                  <a:pt x="210390" y="660281"/>
                </a:lnTo>
                <a:lnTo>
                  <a:pt x="252900" y="675011"/>
                </a:lnTo>
                <a:lnTo>
                  <a:pt x="297732" y="684148"/>
                </a:lnTo>
                <a:lnTo>
                  <a:pt x="344474" y="687285"/>
                </a:lnTo>
                <a:lnTo>
                  <a:pt x="391220" y="684148"/>
                </a:lnTo>
                <a:lnTo>
                  <a:pt x="436054" y="675011"/>
                </a:lnTo>
                <a:lnTo>
                  <a:pt x="478566" y="660281"/>
                </a:lnTo>
                <a:lnTo>
                  <a:pt x="518345" y="640370"/>
                </a:lnTo>
                <a:lnTo>
                  <a:pt x="554982" y="615685"/>
                </a:lnTo>
                <a:lnTo>
                  <a:pt x="588065" y="586638"/>
                </a:lnTo>
                <a:lnTo>
                  <a:pt x="617185" y="553636"/>
                </a:lnTo>
                <a:lnTo>
                  <a:pt x="641930" y="517090"/>
                </a:lnTo>
                <a:lnTo>
                  <a:pt x="661891" y="477409"/>
                </a:lnTo>
                <a:lnTo>
                  <a:pt x="676657" y="435002"/>
                </a:lnTo>
                <a:lnTo>
                  <a:pt x="685817" y="390279"/>
                </a:lnTo>
                <a:lnTo>
                  <a:pt x="688962" y="343649"/>
                </a:lnTo>
                <a:lnTo>
                  <a:pt x="685817" y="297018"/>
                </a:lnTo>
                <a:lnTo>
                  <a:pt x="676657" y="252294"/>
                </a:lnTo>
                <a:lnTo>
                  <a:pt x="661891" y="209886"/>
                </a:lnTo>
                <a:lnTo>
                  <a:pt x="641930" y="170204"/>
                </a:lnTo>
                <a:lnTo>
                  <a:pt x="617185" y="133656"/>
                </a:lnTo>
                <a:lnTo>
                  <a:pt x="588065" y="100653"/>
                </a:lnTo>
                <a:lnTo>
                  <a:pt x="554982" y="71604"/>
                </a:lnTo>
                <a:lnTo>
                  <a:pt x="518345" y="46918"/>
                </a:lnTo>
                <a:lnTo>
                  <a:pt x="478566" y="27006"/>
                </a:lnTo>
                <a:lnTo>
                  <a:pt x="436054" y="12275"/>
                </a:lnTo>
                <a:lnTo>
                  <a:pt x="391220" y="3137"/>
                </a:lnTo>
                <a:lnTo>
                  <a:pt x="344474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574639" y="3549878"/>
            <a:ext cx="688975" cy="687705"/>
          </a:xfrm>
          <a:custGeom>
            <a:avLst/>
            <a:gdLst/>
            <a:ahLst/>
            <a:cxnLst/>
            <a:rect l="l" t="t" r="r" b="b"/>
            <a:pathLst>
              <a:path w="688975" h="687704">
                <a:moveTo>
                  <a:pt x="0" y="343641"/>
                </a:moveTo>
                <a:lnTo>
                  <a:pt x="3144" y="297011"/>
                </a:lnTo>
                <a:lnTo>
                  <a:pt x="12305" y="252287"/>
                </a:lnTo>
                <a:lnTo>
                  <a:pt x="27071" y="209880"/>
                </a:lnTo>
                <a:lnTo>
                  <a:pt x="47032" y="170199"/>
                </a:lnTo>
                <a:lnTo>
                  <a:pt x="71777" y="133652"/>
                </a:lnTo>
                <a:lnTo>
                  <a:pt x="100896" y="100650"/>
                </a:lnTo>
                <a:lnTo>
                  <a:pt x="133979" y="71602"/>
                </a:lnTo>
                <a:lnTo>
                  <a:pt x="170615" y="46917"/>
                </a:lnTo>
                <a:lnTo>
                  <a:pt x="210394" y="27005"/>
                </a:lnTo>
                <a:lnTo>
                  <a:pt x="252905" y="12275"/>
                </a:lnTo>
                <a:lnTo>
                  <a:pt x="297738" y="3137"/>
                </a:lnTo>
                <a:lnTo>
                  <a:pt x="344482" y="0"/>
                </a:lnTo>
                <a:lnTo>
                  <a:pt x="391226" y="3137"/>
                </a:lnTo>
                <a:lnTo>
                  <a:pt x="436059" y="12275"/>
                </a:lnTo>
                <a:lnTo>
                  <a:pt x="478571" y="27005"/>
                </a:lnTo>
                <a:lnTo>
                  <a:pt x="518349" y="46917"/>
                </a:lnTo>
                <a:lnTo>
                  <a:pt x="554986" y="71602"/>
                </a:lnTo>
                <a:lnTo>
                  <a:pt x="588069" y="100650"/>
                </a:lnTo>
                <a:lnTo>
                  <a:pt x="617188" y="133652"/>
                </a:lnTo>
                <a:lnTo>
                  <a:pt x="641933" y="170199"/>
                </a:lnTo>
                <a:lnTo>
                  <a:pt x="661894" y="209880"/>
                </a:lnTo>
                <a:lnTo>
                  <a:pt x="676660" y="252287"/>
                </a:lnTo>
                <a:lnTo>
                  <a:pt x="685821" y="297011"/>
                </a:lnTo>
                <a:lnTo>
                  <a:pt x="688966" y="343641"/>
                </a:lnTo>
                <a:lnTo>
                  <a:pt x="685821" y="390270"/>
                </a:lnTo>
                <a:lnTo>
                  <a:pt x="676660" y="434994"/>
                </a:lnTo>
                <a:lnTo>
                  <a:pt x="661894" y="477401"/>
                </a:lnTo>
                <a:lnTo>
                  <a:pt x="641933" y="517083"/>
                </a:lnTo>
                <a:lnTo>
                  <a:pt x="617188" y="553629"/>
                </a:lnTo>
                <a:lnTo>
                  <a:pt x="588069" y="586631"/>
                </a:lnTo>
                <a:lnTo>
                  <a:pt x="554986" y="615679"/>
                </a:lnTo>
                <a:lnTo>
                  <a:pt x="518349" y="640364"/>
                </a:lnTo>
                <a:lnTo>
                  <a:pt x="478571" y="660276"/>
                </a:lnTo>
                <a:lnTo>
                  <a:pt x="436059" y="675006"/>
                </a:lnTo>
                <a:lnTo>
                  <a:pt x="391226" y="684144"/>
                </a:lnTo>
                <a:lnTo>
                  <a:pt x="344482" y="687282"/>
                </a:lnTo>
                <a:lnTo>
                  <a:pt x="297738" y="684144"/>
                </a:lnTo>
                <a:lnTo>
                  <a:pt x="252905" y="675006"/>
                </a:lnTo>
                <a:lnTo>
                  <a:pt x="210394" y="660276"/>
                </a:lnTo>
                <a:lnTo>
                  <a:pt x="170615" y="640364"/>
                </a:lnTo>
                <a:lnTo>
                  <a:pt x="133979" y="615679"/>
                </a:lnTo>
                <a:lnTo>
                  <a:pt x="100896" y="586631"/>
                </a:lnTo>
                <a:lnTo>
                  <a:pt x="71777" y="553629"/>
                </a:lnTo>
                <a:lnTo>
                  <a:pt x="47032" y="517083"/>
                </a:lnTo>
                <a:lnTo>
                  <a:pt x="27071" y="477401"/>
                </a:lnTo>
                <a:lnTo>
                  <a:pt x="12305" y="434994"/>
                </a:lnTo>
                <a:lnTo>
                  <a:pt x="3144" y="390270"/>
                </a:lnTo>
                <a:lnTo>
                  <a:pt x="0" y="343641"/>
                </a:lnTo>
                <a:close/>
              </a:path>
            </a:pathLst>
          </a:custGeom>
          <a:ln w="10611">
            <a:solidFill>
              <a:srgbClr val="94B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818771" y="3722611"/>
            <a:ext cx="20002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Times New Roman"/>
                <a:cs typeface="Times New Roman"/>
              </a:rPr>
              <a:t>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657170" y="3530600"/>
            <a:ext cx="791629" cy="7916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771470" y="3661838"/>
            <a:ext cx="558800" cy="6011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707831" y="3549878"/>
            <a:ext cx="687705" cy="687705"/>
          </a:xfrm>
          <a:custGeom>
            <a:avLst/>
            <a:gdLst/>
            <a:ahLst/>
            <a:cxnLst/>
            <a:rect l="l" t="t" r="r" b="b"/>
            <a:pathLst>
              <a:path w="687704" h="687704">
                <a:moveTo>
                  <a:pt x="343636" y="0"/>
                </a:moveTo>
                <a:lnTo>
                  <a:pt x="297009" y="3137"/>
                </a:lnTo>
                <a:lnTo>
                  <a:pt x="252287" y="12275"/>
                </a:lnTo>
                <a:lnTo>
                  <a:pt x="209881" y="27006"/>
                </a:lnTo>
                <a:lnTo>
                  <a:pt x="170200" y="46918"/>
                </a:lnTo>
                <a:lnTo>
                  <a:pt x="133654" y="71604"/>
                </a:lnTo>
                <a:lnTo>
                  <a:pt x="100652" y="100653"/>
                </a:lnTo>
                <a:lnTo>
                  <a:pt x="71603" y="133656"/>
                </a:lnTo>
                <a:lnTo>
                  <a:pt x="46918" y="170204"/>
                </a:lnTo>
                <a:lnTo>
                  <a:pt x="27005" y="209886"/>
                </a:lnTo>
                <a:lnTo>
                  <a:pt x="12275" y="252294"/>
                </a:lnTo>
                <a:lnTo>
                  <a:pt x="3137" y="297018"/>
                </a:lnTo>
                <a:lnTo>
                  <a:pt x="0" y="343649"/>
                </a:lnTo>
                <a:lnTo>
                  <a:pt x="3137" y="390279"/>
                </a:lnTo>
                <a:lnTo>
                  <a:pt x="12275" y="435002"/>
                </a:lnTo>
                <a:lnTo>
                  <a:pt x="27005" y="477409"/>
                </a:lnTo>
                <a:lnTo>
                  <a:pt x="46918" y="517090"/>
                </a:lnTo>
                <a:lnTo>
                  <a:pt x="71603" y="553636"/>
                </a:lnTo>
                <a:lnTo>
                  <a:pt x="100652" y="586638"/>
                </a:lnTo>
                <a:lnTo>
                  <a:pt x="133654" y="615685"/>
                </a:lnTo>
                <a:lnTo>
                  <a:pt x="170200" y="640370"/>
                </a:lnTo>
                <a:lnTo>
                  <a:pt x="209881" y="660281"/>
                </a:lnTo>
                <a:lnTo>
                  <a:pt x="252287" y="675011"/>
                </a:lnTo>
                <a:lnTo>
                  <a:pt x="297009" y="684148"/>
                </a:lnTo>
                <a:lnTo>
                  <a:pt x="343636" y="687285"/>
                </a:lnTo>
                <a:lnTo>
                  <a:pt x="390267" y="684148"/>
                </a:lnTo>
                <a:lnTo>
                  <a:pt x="434990" y="675011"/>
                </a:lnTo>
                <a:lnTo>
                  <a:pt x="477398" y="660281"/>
                </a:lnTo>
                <a:lnTo>
                  <a:pt x="517081" y="640370"/>
                </a:lnTo>
                <a:lnTo>
                  <a:pt x="553628" y="615685"/>
                </a:lnTo>
                <a:lnTo>
                  <a:pt x="586632" y="586638"/>
                </a:lnTo>
                <a:lnTo>
                  <a:pt x="615681" y="553636"/>
                </a:lnTo>
                <a:lnTo>
                  <a:pt x="640366" y="517090"/>
                </a:lnTo>
                <a:lnTo>
                  <a:pt x="660279" y="477409"/>
                </a:lnTo>
                <a:lnTo>
                  <a:pt x="675010" y="435002"/>
                </a:lnTo>
                <a:lnTo>
                  <a:pt x="684148" y="390279"/>
                </a:lnTo>
                <a:lnTo>
                  <a:pt x="687285" y="343649"/>
                </a:lnTo>
                <a:lnTo>
                  <a:pt x="684148" y="297018"/>
                </a:lnTo>
                <a:lnTo>
                  <a:pt x="675010" y="252294"/>
                </a:lnTo>
                <a:lnTo>
                  <a:pt x="660279" y="209886"/>
                </a:lnTo>
                <a:lnTo>
                  <a:pt x="640366" y="170204"/>
                </a:lnTo>
                <a:lnTo>
                  <a:pt x="615681" y="133656"/>
                </a:lnTo>
                <a:lnTo>
                  <a:pt x="586632" y="100653"/>
                </a:lnTo>
                <a:lnTo>
                  <a:pt x="553628" y="71604"/>
                </a:lnTo>
                <a:lnTo>
                  <a:pt x="517081" y="46918"/>
                </a:lnTo>
                <a:lnTo>
                  <a:pt x="477398" y="27006"/>
                </a:lnTo>
                <a:lnTo>
                  <a:pt x="434990" y="12275"/>
                </a:lnTo>
                <a:lnTo>
                  <a:pt x="390267" y="3137"/>
                </a:lnTo>
                <a:lnTo>
                  <a:pt x="343636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707831" y="3549878"/>
            <a:ext cx="687705" cy="687705"/>
          </a:xfrm>
          <a:custGeom>
            <a:avLst/>
            <a:gdLst/>
            <a:ahLst/>
            <a:cxnLst/>
            <a:rect l="l" t="t" r="r" b="b"/>
            <a:pathLst>
              <a:path w="687704" h="687704">
                <a:moveTo>
                  <a:pt x="0" y="343641"/>
                </a:moveTo>
                <a:lnTo>
                  <a:pt x="3137" y="297011"/>
                </a:lnTo>
                <a:lnTo>
                  <a:pt x="12275" y="252287"/>
                </a:lnTo>
                <a:lnTo>
                  <a:pt x="27005" y="209880"/>
                </a:lnTo>
                <a:lnTo>
                  <a:pt x="46917" y="170199"/>
                </a:lnTo>
                <a:lnTo>
                  <a:pt x="71602" y="133652"/>
                </a:lnTo>
                <a:lnTo>
                  <a:pt x="100650" y="100650"/>
                </a:lnTo>
                <a:lnTo>
                  <a:pt x="133652" y="71602"/>
                </a:lnTo>
                <a:lnTo>
                  <a:pt x="170199" y="46917"/>
                </a:lnTo>
                <a:lnTo>
                  <a:pt x="209880" y="27005"/>
                </a:lnTo>
                <a:lnTo>
                  <a:pt x="252287" y="12275"/>
                </a:lnTo>
                <a:lnTo>
                  <a:pt x="297011" y="3137"/>
                </a:lnTo>
                <a:lnTo>
                  <a:pt x="343641" y="0"/>
                </a:lnTo>
                <a:lnTo>
                  <a:pt x="390270" y="3137"/>
                </a:lnTo>
                <a:lnTo>
                  <a:pt x="434994" y="12275"/>
                </a:lnTo>
                <a:lnTo>
                  <a:pt x="477401" y="27005"/>
                </a:lnTo>
                <a:lnTo>
                  <a:pt x="517083" y="46917"/>
                </a:lnTo>
                <a:lnTo>
                  <a:pt x="553629" y="71602"/>
                </a:lnTo>
                <a:lnTo>
                  <a:pt x="586631" y="100650"/>
                </a:lnTo>
                <a:lnTo>
                  <a:pt x="615679" y="133652"/>
                </a:lnTo>
                <a:lnTo>
                  <a:pt x="640364" y="170199"/>
                </a:lnTo>
                <a:lnTo>
                  <a:pt x="660276" y="209880"/>
                </a:lnTo>
                <a:lnTo>
                  <a:pt x="675006" y="252287"/>
                </a:lnTo>
                <a:lnTo>
                  <a:pt x="684144" y="297011"/>
                </a:lnTo>
                <a:lnTo>
                  <a:pt x="687282" y="343641"/>
                </a:lnTo>
                <a:lnTo>
                  <a:pt x="684144" y="390270"/>
                </a:lnTo>
                <a:lnTo>
                  <a:pt x="675006" y="434994"/>
                </a:lnTo>
                <a:lnTo>
                  <a:pt x="660276" y="477401"/>
                </a:lnTo>
                <a:lnTo>
                  <a:pt x="640364" y="517083"/>
                </a:lnTo>
                <a:lnTo>
                  <a:pt x="615679" y="553629"/>
                </a:lnTo>
                <a:lnTo>
                  <a:pt x="586631" y="586631"/>
                </a:lnTo>
                <a:lnTo>
                  <a:pt x="553629" y="615679"/>
                </a:lnTo>
                <a:lnTo>
                  <a:pt x="517083" y="640364"/>
                </a:lnTo>
                <a:lnTo>
                  <a:pt x="477401" y="660276"/>
                </a:lnTo>
                <a:lnTo>
                  <a:pt x="434994" y="675006"/>
                </a:lnTo>
                <a:lnTo>
                  <a:pt x="390270" y="684144"/>
                </a:lnTo>
                <a:lnTo>
                  <a:pt x="343641" y="687282"/>
                </a:lnTo>
                <a:lnTo>
                  <a:pt x="297011" y="684144"/>
                </a:lnTo>
                <a:lnTo>
                  <a:pt x="252287" y="675006"/>
                </a:lnTo>
                <a:lnTo>
                  <a:pt x="209880" y="660276"/>
                </a:lnTo>
                <a:lnTo>
                  <a:pt x="170199" y="640364"/>
                </a:lnTo>
                <a:lnTo>
                  <a:pt x="133652" y="615679"/>
                </a:lnTo>
                <a:lnTo>
                  <a:pt x="100650" y="586631"/>
                </a:lnTo>
                <a:lnTo>
                  <a:pt x="71602" y="553629"/>
                </a:lnTo>
                <a:lnTo>
                  <a:pt x="46917" y="517083"/>
                </a:lnTo>
                <a:lnTo>
                  <a:pt x="27005" y="477401"/>
                </a:lnTo>
                <a:lnTo>
                  <a:pt x="12275" y="434994"/>
                </a:lnTo>
                <a:lnTo>
                  <a:pt x="3137" y="390270"/>
                </a:lnTo>
                <a:lnTo>
                  <a:pt x="0" y="343641"/>
                </a:lnTo>
                <a:close/>
              </a:path>
            </a:pathLst>
          </a:custGeom>
          <a:ln w="10611">
            <a:solidFill>
              <a:srgbClr val="94B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951124" y="3722611"/>
            <a:ext cx="20002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Times New Roman"/>
                <a:cs typeface="Times New Roman"/>
              </a:rPr>
              <a:t>D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287429" y="2493441"/>
            <a:ext cx="347132" cy="14901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345544" y="2517279"/>
            <a:ext cx="242570" cy="1376680"/>
          </a:xfrm>
          <a:custGeom>
            <a:avLst/>
            <a:gdLst/>
            <a:ahLst/>
            <a:cxnLst/>
            <a:rect l="l" t="t" r="r" b="b"/>
            <a:pathLst>
              <a:path w="242570" h="1376679">
                <a:moveTo>
                  <a:pt x="242570" y="0"/>
                </a:moveTo>
                <a:lnTo>
                  <a:pt x="197325" y="15455"/>
                </a:lnTo>
                <a:lnTo>
                  <a:pt x="153501" y="59135"/>
                </a:lnTo>
                <a:lnTo>
                  <a:pt x="112520" y="127007"/>
                </a:lnTo>
                <a:lnTo>
                  <a:pt x="93539" y="168755"/>
                </a:lnTo>
                <a:lnTo>
                  <a:pt x="75803" y="215038"/>
                </a:lnTo>
                <a:lnTo>
                  <a:pt x="59487" y="265354"/>
                </a:lnTo>
                <a:lnTo>
                  <a:pt x="44771" y="319198"/>
                </a:lnTo>
                <a:lnTo>
                  <a:pt x="31831" y="376066"/>
                </a:lnTo>
                <a:lnTo>
                  <a:pt x="20845" y="435453"/>
                </a:lnTo>
                <a:lnTo>
                  <a:pt x="11992" y="496857"/>
                </a:lnTo>
                <a:lnTo>
                  <a:pt x="5448" y="559773"/>
                </a:lnTo>
                <a:lnTo>
                  <a:pt x="1391" y="623696"/>
                </a:lnTo>
                <a:lnTo>
                  <a:pt x="0" y="688124"/>
                </a:lnTo>
                <a:lnTo>
                  <a:pt x="1314" y="752552"/>
                </a:lnTo>
                <a:lnTo>
                  <a:pt x="5145" y="816475"/>
                </a:lnTo>
                <a:lnTo>
                  <a:pt x="11326" y="879391"/>
                </a:lnTo>
                <a:lnTo>
                  <a:pt x="19687" y="940795"/>
                </a:lnTo>
                <a:lnTo>
                  <a:pt x="30062" y="1000183"/>
                </a:lnTo>
                <a:lnTo>
                  <a:pt x="42283" y="1057051"/>
                </a:lnTo>
                <a:lnTo>
                  <a:pt x="56182" y="1110895"/>
                </a:lnTo>
                <a:lnTo>
                  <a:pt x="71591" y="1161211"/>
                </a:lnTo>
                <a:lnTo>
                  <a:pt x="88343" y="1207495"/>
                </a:lnTo>
                <a:lnTo>
                  <a:pt x="106269" y="1249243"/>
                </a:lnTo>
                <a:lnTo>
                  <a:pt x="125201" y="1285951"/>
                </a:lnTo>
                <a:lnTo>
                  <a:pt x="165416" y="1342231"/>
                </a:lnTo>
                <a:lnTo>
                  <a:pt x="207644" y="1372303"/>
                </a:lnTo>
                <a:lnTo>
                  <a:pt x="229094" y="1376251"/>
                </a:lnTo>
              </a:path>
            </a:pathLst>
          </a:custGeom>
          <a:ln w="20214">
            <a:solidFill>
              <a:srgbClr val="94B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218770" y="2493441"/>
            <a:ext cx="342899" cy="149012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263601" y="2517279"/>
            <a:ext cx="242570" cy="1376680"/>
          </a:xfrm>
          <a:custGeom>
            <a:avLst/>
            <a:gdLst/>
            <a:ahLst/>
            <a:cxnLst/>
            <a:rect l="l" t="t" r="r" b="b"/>
            <a:pathLst>
              <a:path w="242570" h="1376679">
                <a:moveTo>
                  <a:pt x="0" y="0"/>
                </a:moveTo>
                <a:lnTo>
                  <a:pt x="45245" y="15455"/>
                </a:lnTo>
                <a:lnTo>
                  <a:pt x="89068" y="59135"/>
                </a:lnTo>
                <a:lnTo>
                  <a:pt x="130049" y="127007"/>
                </a:lnTo>
                <a:lnTo>
                  <a:pt x="149030" y="168755"/>
                </a:lnTo>
                <a:lnTo>
                  <a:pt x="166766" y="215038"/>
                </a:lnTo>
                <a:lnTo>
                  <a:pt x="183082" y="265354"/>
                </a:lnTo>
                <a:lnTo>
                  <a:pt x="197798" y="319198"/>
                </a:lnTo>
                <a:lnTo>
                  <a:pt x="210738" y="376066"/>
                </a:lnTo>
                <a:lnTo>
                  <a:pt x="221724" y="435453"/>
                </a:lnTo>
                <a:lnTo>
                  <a:pt x="230577" y="496857"/>
                </a:lnTo>
                <a:lnTo>
                  <a:pt x="237121" y="559773"/>
                </a:lnTo>
                <a:lnTo>
                  <a:pt x="241178" y="623696"/>
                </a:lnTo>
                <a:lnTo>
                  <a:pt x="242570" y="688124"/>
                </a:lnTo>
                <a:lnTo>
                  <a:pt x="241255" y="752552"/>
                </a:lnTo>
                <a:lnTo>
                  <a:pt x="237424" y="816475"/>
                </a:lnTo>
                <a:lnTo>
                  <a:pt x="231244" y="879391"/>
                </a:lnTo>
                <a:lnTo>
                  <a:pt x="222882" y="940795"/>
                </a:lnTo>
                <a:lnTo>
                  <a:pt x="212507" y="1000183"/>
                </a:lnTo>
                <a:lnTo>
                  <a:pt x="200286" y="1057051"/>
                </a:lnTo>
                <a:lnTo>
                  <a:pt x="186387" y="1110895"/>
                </a:lnTo>
                <a:lnTo>
                  <a:pt x="170978" y="1161211"/>
                </a:lnTo>
                <a:lnTo>
                  <a:pt x="154226" y="1207495"/>
                </a:lnTo>
                <a:lnTo>
                  <a:pt x="136300" y="1249243"/>
                </a:lnTo>
                <a:lnTo>
                  <a:pt x="117368" y="1285951"/>
                </a:lnTo>
                <a:lnTo>
                  <a:pt x="77153" y="1342231"/>
                </a:lnTo>
                <a:lnTo>
                  <a:pt x="34925" y="1372303"/>
                </a:lnTo>
                <a:lnTo>
                  <a:pt x="13476" y="1376251"/>
                </a:lnTo>
              </a:path>
            </a:pathLst>
          </a:custGeom>
          <a:ln w="20214">
            <a:solidFill>
              <a:srgbClr val="94B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444070" y="4135970"/>
            <a:ext cx="342900" cy="149012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498833" y="4161358"/>
            <a:ext cx="242570" cy="1374775"/>
          </a:xfrm>
          <a:custGeom>
            <a:avLst/>
            <a:gdLst/>
            <a:ahLst/>
            <a:cxnLst/>
            <a:rect l="l" t="t" r="r" b="b"/>
            <a:pathLst>
              <a:path w="242570" h="1374775">
                <a:moveTo>
                  <a:pt x="242570" y="0"/>
                </a:moveTo>
                <a:lnTo>
                  <a:pt x="197325" y="15436"/>
                </a:lnTo>
                <a:lnTo>
                  <a:pt x="153501" y="59063"/>
                </a:lnTo>
                <a:lnTo>
                  <a:pt x="112520" y="126851"/>
                </a:lnTo>
                <a:lnTo>
                  <a:pt x="93539" y="168548"/>
                </a:lnTo>
                <a:lnTo>
                  <a:pt x="75803" y="214775"/>
                </a:lnTo>
                <a:lnTo>
                  <a:pt x="59487" y="265029"/>
                </a:lnTo>
                <a:lnTo>
                  <a:pt x="44771" y="318807"/>
                </a:lnTo>
                <a:lnTo>
                  <a:pt x="31831" y="375605"/>
                </a:lnTo>
                <a:lnTo>
                  <a:pt x="20845" y="434920"/>
                </a:lnTo>
                <a:lnTo>
                  <a:pt x="11992" y="496249"/>
                </a:lnTo>
                <a:lnTo>
                  <a:pt x="5448" y="559087"/>
                </a:lnTo>
                <a:lnTo>
                  <a:pt x="1391" y="622933"/>
                </a:lnTo>
                <a:lnTo>
                  <a:pt x="0" y="687282"/>
                </a:lnTo>
                <a:lnTo>
                  <a:pt x="1314" y="751630"/>
                </a:lnTo>
                <a:lnTo>
                  <a:pt x="5145" y="815476"/>
                </a:lnTo>
                <a:lnTo>
                  <a:pt x="11326" y="878314"/>
                </a:lnTo>
                <a:lnTo>
                  <a:pt x="19687" y="939643"/>
                </a:lnTo>
                <a:lnTo>
                  <a:pt x="30062" y="998958"/>
                </a:lnTo>
                <a:lnTo>
                  <a:pt x="42283" y="1055756"/>
                </a:lnTo>
                <a:lnTo>
                  <a:pt x="56182" y="1109534"/>
                </a:lnTo>
                <a:lnTo>
                  <a:pt x="71591" y="1159788"/>
                </a:lnTo>
                <a:lnTo>
                  <a:pt x="88343" y="1206015"/>
                </a:lnTo>
                <a:lnTo>
                  <a:pt x="106269" y="1247712"/>
                </a:lnTo>
                <a:lnTo>
                  <a:pt x="125201" y="1284375"/>
                </a:lnTo>
                <a:lnTo>
                  <a:pt x="165416" y="1340585"/>
                </a:lnTo>
                <a:lnTo>
                  <a:pt x="207644" y="1370620"/>
                </a:lnTo>
                <a:lnTo>
                  <a:pt x="229094" y="1374564"/>
                </a:lnTo>
              </a:path>
            </a:pathLst>
          </a:custGeom>
          <a:ln w="20214">
            <a:solidFill>
              <a:srgbClr val="94B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138329" y="4135970"/>
            <a:ext cx="347132" cy="149012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186119" y="4161358"/>
            <a:ext cx="242570" cy="1374775"/>
          </a:xfrm>
          <a:custGeom>
            <a:avLst/>
            <a:gdLst/>
            <a:ahLst/>
            <a:cxnLst/>
            <a:rect l="l" t="t" r="r" b="b"/>
            <a:pathLst>
              <a:path w="242570" h="1374775">
                <a:moveTo>
                  <a:pt x="0" y="0"/>
                </a:moveTo>
                <a:lnTo>
                  <a:pt x="45245" y="15436"/>
                </a:lnTo>
                <a:lnTo>
                  <a:pt x="89068" y="59063"/>
                </a:lnTo>
                <a:lnTo>
                  <a:pt x="130049" y="126851"/>
                </a:lnTo>
                <a:lnTo>
                  <a:pt x="149030" y="168548"/>
                </a:lnTo>
                <a:lnTo>
                  <a:pt x="166766" y="214775"/>
                </a:lnTo>
                <a:lnTo>
                  <a:pt x="183082" y="265029"/>
                </a:lnTo>
                <a:lnTo>
                  <a:pt x="197798" y="318807"/>
                </a:lnTo>
                <a:lnTo>
                  <a:pt x="210738" y="375605"/>
                </a:lnTo>
                <a:lnTo>
                  <a:pt x="221724" y="434920"/>
                </a:lnTo>
                <a:lnTo>
                  <a:pt x="230577" y="496249"/>
                </a:lnTo>
                <a:lnTo>
                  <a:pt x="237121" y="559087"/>
                </a:lnTo>
                <a:lnTo>
                  <a:pt x="241178" y="622933"/>
                </a:lnTo>
                <a:lnTo>
                  <a:pt x="242570" y="687282"/>
                </a:lnTo>
                <a:lnTo>
                  <a:pt x="241255" y="751630"/>
                </a:lnTo>
                <a:lnTo>
                  <a:pt x="237424" y="815476"/>
                </a:lnTo>
                <a:lnTo>
                  <a:pt x="231244" y="878314"/>
                </a:lnTo>
                <a:lnTo>
                  <a:pt x="222882" y="939643"/>
                </a:lnTo>
                <a:lnTo>
                  <a:pt x="212507" y="998958"/>
                </a:lnTo>
                <a:lnTo>
                  <a:pt x="200286" y="1055756"/>
                </a:lnTo>
                <a:lnTo>
                  <a:pt x="186387" y="1109534"/>
                </a:lnTo>
                <a:lnTo>
                  <a:pt x="170978" y="1159788"/>
                </a:lnTo>
                <a:lnTo>
                  <a:pt x="154226" y="1206015"/>
                </a:lnTo>
                <a:lnTo>
                  <a:pt x="136300" y="1247712"/>
                </a:lnTo>
                <a:lnTo>
                  <a:pt x="117368" y="1284375"/>
                </a:lnTo>
                <a:lnTo>
                  <a:pt x="77153" y="1340585"/>
                </a:lnTo>
                <a:lnTo>
                  <a:pt x="34925" y="1370620"/>
                </a:lnTo>
                <a:lnTo>
                  <a:pt x="13476" y="1374564"/>
                </a:lnTo>
              </a:path>
            </a:pathLst>
          </a:custGeom>
          <a:ln w="20214">
            <a:solidFill>
              <a:srgbClr val="94B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218770" y="2493437"/>
            <a:ext cx="2891370" cy="11345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63601" y="2517279"/>
            <a:ext cx="2788285" cy="1033144"/>
          </a:xfrm>
          <a:custGeom>
            <a:avLst/>
            <a:gdLst/>
            <a:ahLst/>
            <a:cxnLst/>
            <a:rect l="l" t="t" r="r" b="b"/>
            <a:pathLst>
              <a:path w="2788284" h="1033145">
                <a:moveTo>
                  <a:pt x="0" y="0"/>
                </a:moveTo>
                <a:lnTo>
                  <a:pt x="62410" y="343"/>
                </a:lnTo>
                <a:lnTo>
                  <a:pt x="124793" y="1366"/>
                </a:lnTo>
                <a:lnTo>
                  <a:pt x="187120" y="3059"/>
                </a:lnTo>
                <a:lnTo>
                  <a:pt x="249364" y="5410"/>
                </a:lnTo>
                <a:lnTo>
                  <a:pt x="311496" y="8411"/>
                </a:lnTo>
                <a:lnTo>
                  <a:pt x="373489" y="12050"/>
                </a:lnTo>
                <a:lnTo>
                  <a:pt x="435316" y="16318"/>
                </a:lnTo>
                <a:lnTo>
                  <a:pt x="496948" y="21204"/>
                </a:lnTo>
                <a:lnTo>
                  <a:pt x="558357" y="26697"/>
                </a:lnTo>
                <a:lnTo>
                  <a:pt x="619516" y="32788"/>
                </a:lnTo>
                <a:lnTo>
                  <a:pt x="680397" y="39465"/>
                </a:lnTo>
                <a:lnTo>
                  <a:pt x="740973" y="46720"/>
                </a:lnTo>
                <a:lnTo>
                  <a:pt x="801214" y="54541"/>
                </a:lnTo>
                <a:lnTo>
                  <a:pt x="861094" y="62918"/>
                </a:lnTo>
                <a:lnTo>
                  <a:pt x="920584" y="71841"/>
                </a:lnTo>
                <a:lnTo>
                  <a:pt x="979658" y="81300"/>
                </a:lnTo>
                <a:lnTo>
                  <a:pt x="1038286" y="91284"/>
                </a:lnTo>
                <a:lnTo>
                  <a:pt x="1096442" y="101783"/>
                </a:lnTo>
                <a:lnTo>
                  <a:pt x="1154097" y="112787"/>
                </a:lnTo>
                <a:lnTo>
                  <a:pt x="1211224" y="124285"/>
                </a:lnTo>
                <a:lnTo>
                  <a:pt x="1267795" y="136267"/>
                </a:lnTo>
                <a:lnTo>
                  <a:pt x="1323782" y="148723"/>
                </a:lnTo>
                <a:lnTo>
                  <a:pt x="1379157" y="161643"/>
                </a:lnTo>
                <a:lnTo>
                  <a:pt x="1433892" y="175015"/>
                </a:lnTo>
                <a:lnTo>
                  <a:pt x="1487960" y="188831"/>
                </a:lnTo>
                <a:lnTo>
                  <a:pt x="1541333" y="203079"/>
                </a:lnTo>
                <a:lnTo>
                  <a:pt x="1593982" y="217750"/>
                </a:lnTo>
                <a:lnTo>
                  <a:pt x="1645881" y="232832"/>
                </a:lnTo>
                <a:lnTo>
                  <a:pt x="1697001" y="248316"/>
                </a:lnTo>
                <a:lnTo>
                  <a:pt x="1747315" y="264192"/>
                </a:lnTo>
                <a:lnTo>
                  <a:pt x="1796795" y="280449"/>
                </a:lnTo>
                <a:lnTo>
                  <a:pt x="1845412" y="297076"/>
                </a:lnTo>
                <a:lnTo>
                  <a:pt x="1893140" y="314064"/>
                </a:lnTo>
                <a:lnTo>
                  <a:pt x="1939950" y="331402"/>
                </a:lnTo>
                <a:lnTo>
                  <a:pt x="1985815" y="349080"/>
                </a:lnTo>
                <a:lnTo>
                  <a:pt x="2030706" y="367088"/>
                </a:lnTo>
                <a:lnTo>
                  <a:pt x="2074596" y="385415"/>
                </a:lnTo>
                <a:lnTo>
                  <a:pt x="2117457" y="404051"/>
                </a:lnTo>
                <a:lnTo>
                  <a:pt x="2159262" y="422985"/>
                </a:lnTo>
                <a:lnTo>
                  <a:pt x="2199982" y="442208"/>
                </a:lnTo>
                <a:lnTo>
                  <a:pt x="2239590" y="461709"/>
                </a:lnTo>
                <a:lnTo>
                  <a:pt x="2278057" y="481478"/>
                </a:lnTo>
                <a:lnTo>
                  <a:pt x="2315357" y="501505"/>
                </a:lnTo>
                <a:lnTo>
                  <a:pt x="2351461" y="521778"/>
                </a:lnTo>
                <a:lnTo>
                  <a:pt x="2386341" y="542289"/>
                </a:lnTo>
                <a:lnTo>
                  <a:pt x="2419970" y="563026"/>
                </a:lnTo>
                <a:lnTo>
                  <a:pt x="2452320" y="583979"/>
                </a:lnTo>
                <a:lnTo>
                  <a:pt x="2513071" y="626494"/>
                </a:lnTo>
                <a:lnTo>
                  <a:pt x="2568372" y="669750"/>
                </a:lnTo>
                <a:lnTo>
                  <a:pt x="2618000" y="713665"/>
                </a:lnTo>
                <a:lnTo>
                  <a:pt x="2661732" y="758157"/>
                </a:lnTo>
                <a:lnTo>
                  <a:pt x="2699347" y="803144"/>
                </a:lnTo>
                <a:lnTo>
                  <a:pt x="2730622" y="848542"/>
                </a:lnTo>
                <a:lnTo>
                  <a:pt x="2755334" y="894270"/>
                </a:lnTo>
                <a:lnTo>
                  <a:pt x="2773260" y="940245"/>
                </a:lnTo>
                <a:lnTo>
                  <a:pt x="2784180" y="986385"/>
                </a:lnTo>
                <a:lnTo>
                  <a:pt x="2786942" y="1009491"/>
                </a:lnTo>
                <a:lnTo>
                  <a:pt x="2787869" y="1032608"/>
                </a:lnTo>
              </a:path>
            </a:pathLst>
          </a:custGeom>
          <a:ln w="20214">
            <a:solidFill>
              <a:srgbClr val="94B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218770" y="4220629"/>
            <a:ext cx="2891370" cy="151977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263601" y="4237166"/>
            <a:ext cx="2788285" cy="1413510"/>
          </a:xfrm>
          <a:custGeom>
            <a:avLst/>
            <a:gdLst/>
            <a:ahLst/>
            <a:cxnLst/>
            <a:rect l="l" t="t" r="r" b="b"/>
            <a:pathLst>
              <a:path w="2788284" h="1413510">
                <a:moveTo>
                  <a:pt x="0" y="1413305"/>
                </a:moveTo>
                <a:lnTo>
                  <a:pt x="58077" y="1412898"/>
                </a:lnTo>
                <a:lnTo>
                  <a:pt x="116131" y="1411684"/>
                </a:lnTo>
                <a:lnTo>
                  <a:pt x="174141" y="1409675"/>
                </a:lnTo>
                <a:lnTo>
                  <a:pt x="232084" y="1406883"/>
                </a:lnTo>
                <a:lnTo>
                  <a:pt x="289937" y="1403318"/>
                </a:lnTo>
                <a:lnTo>
                  <a:pt x="347678" y="1398992"/>
                </a:lnTo>
                <a:lnTo>
                  <a:pt x="405284" y="1393916"/>
                </a:lnTo>
                <a:lnTo>
                  <a:pt x="462734" y="1388102"/>
                </a:lnTo>
                <a:lnTo>
                  <a:pt x="520004" y="1381560"/>
                </a:lnTo>
                <a:lnTo>
                  <a:pt x="577073" y="1374304"/>
                </a:lnTo>
                <a:lnTo>
                  <a:pt x="633917" y="1366342"/>
                </a:lnTo>
                <a:lnTo>
                  <a:pt x="690515" y="1357688"/>
                </a:lnTo>
                <a:lnTo>
                  <a:pt x="746844" y="1348353"/>
                </a:lnTo>
                <a:lnTo>
                  <a:pt x="802882" y="1338347"/>
                </a:lnTo>
                <a:lnTo>
                  <a:pt x="858606" y="1327682"/>
                </a:lnTo>
                <a:lnTo>
                  <a:pt x="913994" y="1316370"/>
                </a:lnTo>
                <a:lnTo>
                  <a:pt x="969024" y="1304422"/>
                </a:lnTo>
                <a:lnTo>
                  <a:pt x="1023672" y="1291849"/>
                </a:lnTo>
                <a:lnTo>
                  <a:pt x="1077918" y="1278662"/>
                </a:lnTo>
                <a:lnTo>
                  <a:pt x="1131737" y="1264873"/>
                </a:lnTo>
                <a:lnTo>
                  <a:pt x="1185108" y="1250494"/>
                </a:lnTo>
                <a:lnTo>
                  <a:pt x="1238009" y="1235535"/>
                </a:lnTo>
                <a:lnTo>
                  <a:pt x="1290417" y="1220009"/>
                </a:lnTo>
                <a:lnTo>
                  <a:pt x="1342309" y="1203926"/>
                </a:lnTo>
                <a:lnTo>
                  <a:pt x="1393664" y="1187297"/>
                </a:lnTo>
                <a:lnTo>
                  <a:pt x="1444458" y="1170135"/>
                </a:lnTo>
                <a:lnTo>
                  <a:pt x="1494670" y="1152450"/>
                </a:lnTo>
                <a:lnTo>
                  <a:pt x="1544277" y="1134254"/>
                </a:lnTo>
                <a:lnTo>
                  <a:pt x="1593256" y="1115558"/>
                </a:lnTo>
                <a:lnTo>
                  <a:pt x="1641586" y="1096374"/>
                </a:lnTo>
                <a:lnTo>
                  <a:pt x="1689243" y="1076712"/>
                </a:lnTo>
                <a:lnTo>
                  <a:pt x="1736206" y="1056585"/>
                </a:lnTo>
                <a:lnTo>
                  <a:pt x="1782451" y="1036003"/>
                </a:lnTo>
                <a:lnTo>
                  <a:pt x="1827957" y="1014979"/>
                </a:lnTo>
                <a:lnTo>
                  <a:pt x="1872702" y="993523"/>
                </a:lnTo>
                <a:lnTo>
                  <a:pt x="1916662" y="971646"/>
                </a:lnTo>
                <a:lnTo>
                  <a:pt x="1959815" y="949361"/>
                </a:lnTo>
                <a:lnTo>
                  <a:pt x="2002139" y="926677"/>
                </a:lnTo>
                <a:lnTo>
                  <a:pt x="2043612" y="903608"/>
                </a:lnTo>
                <a:lnTo>
                  <a:pt x="2084211" y="880164"/>
                </a:lnTo>
                <a:lnTo>
                  <a:pt x="2123913" y="856356"/>
                </a:lnTo>
                <a:lnTo>
                  <a:pt x="2162697" y="832197"/>
                </a:lnTo>
                <a:lnTo>
                  <a:pt x="2200540" y="807696"/>
                </a:lnTo>
                <a:lnTo>
                  <a:pt x="2237419" y="782866"/>
                </a:lnTo>
                <a:lnTo>
                  <a:pt x="2273312" y="757718"/>
                </a:lnTo>
                <a:lnTo>
                  <a:pt x="2308197" y="732263"/>
                </a:lnTo>
                <a:lnTo>
                  <a:pt x="2342051" y="706513"/>
                </a:lnTo>
                <a:lnTo>
                  <a:pt x="2374852" y="680479"/>
                </a:lnTo>
                <a:lnTo>
                  <a:pt x="2406578" y="654172"/>
                </a:lnTo>
                <a:lnTo>
                  <a:pt x="2437205" y="627604"/>
                </a:lnTo>
                <a:lnTo>
                  <a:pt x="2466712" y="600786"/>
                </a:lnTo>
                <a:lnTo>
                  <a:pt x="2495076" y="573730"/>
                </a:lnTo>
                <a:lnTo>
                  <a:pt x="2522276" y="546446"/>
                </a:lnTo>
                <a:lnTo>
                  <a:pt x="2573088" y="491243"/>
                </a:lnTo>
                <a:lnTo>
                  <a:pt x="2618972" y="435267"/>
                </a:lnTo>
                <a:lnTo>
                  <a:pt x="2659746" y="378609"/>
                </a:lnTo>
                <a:lnTo>
                  <a:pt x="2695232" y="321361"/>
                </a:lnTo>
                <a:lnTo>
                  <a:pt x="2725251" y="263613"/>
                </a:lnTo>
                <a:lnTo>
                  <a:pt x="2749623" y="205457"/>
                </a:lnTo>
                <a:lnTo>
                  <a:pt x="2768169" y="146982"/>
                </a:lnTo>
                <a:lnTo>
                  <a:pt x="2780710" y="88280"/>
                </a:lnTo>
                <a:lnTo>
                  <a:pt x="2787066" y="29441"/>
                </a:lnTo>
                <a:lnTo>
                  <a:pt x="2787869" y="0"/>
                </a:lnTo>
              </a:path>
            </a:pathLst>
          </a:custGeom>
          <a:ln w="20214">
            <a:solidFill>
              <a:srgbClr val="94B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218770" y="3869270"/>
            <a:ext cx="2544229" cy="1143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263601" y="3893527"/>
            <a:ext cx="2444750" cy="0"/>
          </a:xfrm>
          <a:custGeom>
            <a:avLst/>
            <a:gdLst/>
            <a:ahLst/>
            <a:cxnLst/>
            <a:rect l="l" t="t" r="r" b="b"/>
            <a:pathLst>
              <a:path w="2444750" h="0">
                <a:moveTo>
                  <a:pt x="0" y="0"/>
                </a:moveTo>
                <a:lnTo>
                  <a:pt x="2444228" y="1"/>
                </a:lnTo>
              </a:path>
            </a:pathLst>
          </a:custGeom>
          <a:ln w="20214">
            <a:solidFill>
              <a:srgbClr val="94B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524500" y="5287438"/>
            <a:ext cx="791632" cy="7916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647270" y="5418666"/>
            <a:ext cx="546100" cy="60113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574639" y="5306834"/>
            <a:ext cx="688975" cy="687705"/>
          </a:xfrm>
          <a:custGeom>
            <a:avLst/>
            <a:gdLst/>
            <a:ahLst/>
            <a:cxnLst/>
            <a:rect l="l" t="t" r="r" b="b"/>
            <a:pathLst>
              <a:path w="688975" h="687704">
                <a:moveTo>
                  <a:pt x="344474" y="0"/>
                </a:moveTo>
                <a:lnTo>
                  <a:pt x="297732" y="3136"/>
                </a:lnTo>
                <a:lnTo>
                  <a:pt x="252900" y="12274"/>
                </a:lnTo>
                <a:lnTo>
                  <a:pt x="210390" y="27004"/>
                </a:lnTo>
                <a:lnTo>
                  <a:pt x="170612" y="46915"/>
                </a:lnTo>
                <a:lnTo>
                  <a:pt x="133977" y="71599"/>
                </a:lnTo>
                <a:lnTo>
                  <a:pt x="100895" y="100647"/>
                </a:lnTo>
                <a:lnTo>
                  <a:pt x="71776" y="133649"/>
                </a:lnTo>
                <a:lnTo>
                  <a:pt x="47031" y="170195"/>
                </a:lnTo>
                <a:lnTo>
                  <a:pt x="27070" y="209876"/>
                </a:lnTo>
                <a:lnTo>
                  <a:pt x="12305" y="252283"/>
                </a:lnTo>
                <a:lnTo>
                  <a:pt x="3144" y="297006"/>
                </a:lnTo>
                <a:lnTo>
                  <a:pt x="0" y="343636"/>
                </a:lnTo>
                <a:lnTo>
                  <a:pt x="3144" y="390266"/>
                </a:lnTo>
                <a:lnTo>
                  <a:pt x="12305" y="434990"/>
                </a:lnTo>
                <a:lnTo>
                  <a:pt x="27070" y="477396"/>
                </a:lnTo>
                <a:lnTo>
                  <a:pt x="47031" y="517078"/>
                </a:lnTo>
                <a:lnTo>
                  <a:pt x="71776" y="553624"/>
                </a:lnTo>
                <a:lnTo>
                  <a:pt x="100895" y="586625"/>
                </a:lnTo>
                <a:lnTo>
                  <a:pt x="133977" y="615673"/>
                </a:lnTo>
                <a:lnTo>
                  <a:pt x="170612" y="640357"/>
                </a:lnTo>
                <a:lnTo>
                  <a:pt x="210390" y="660269"/>
                </a:lnTo>
                <a:lnTo>
                  <a:pt x="252900" y="674998"/>
                </a:lnTo>
                <a:lnTo>
                  <a:pt x="297732" y="684136"/>
                </a:lnTo>
                <a:lnTo>
                  <a:pt x="344474" y="687273"/>
                </a:lnTo>
                <a:lnTo>
                  <a:pt x="391220" y="684136"/>
                </a:lnTo>
                <a:lnTo>
                  <a:pt x="436054" y="674998"/>
                </a:lnTo>
                <a:lnTo>
                  <a:pt x="478566" y="660269"/>
                </a:lnTo>
                <a:lnTo>
                  <a:pt x="518345" y="640357"/>
                </a:lnTo>
                <a:lnTo>
                  <a:pt x="554982" y="615673"/>
                </a:lnTo>
                <a:lnTo>
                  <a:pt x="588065" y="586625"/>
                </a:lnTo>
                <a:lnTo>
                  <a:pt x="617185" y="553624"/>
                </a:lnTo>
                <a:lnTo>
                  <a:pt x="641930" y="517078"/>
                </a:lnTo>
                <a:lnTo>
                  <a:pt x="661891" y="477396"/>
                </a:lnTo>
                <a:lnTo>
                  <a:pt x="676657" y="434990"/>
                </a:lnTo>
                <a:lnTo>
                  <a:pt x="685817" y="390266"/>
                </a:lnTo>
                <a:lnTo>
                  <a:pt x="688962" y="343636"/>
                </a:lnTo>
                <a:lnTo>
                  <a:pt x="685817" y="297006"/>
                </a:lnTo>
                <a:lnTo>
                  <a:pt x="676657" y="252283"/>
                </a:lnTo>
                <a:lnTo>
                  <a:pt x="661891" y="209876"/>
                </a:lnTo>
                <a:lnTo>
                  <a:pt x="641930" y="170195"/>
                </a:lnTo>
                <a:lnTo>
                  <a:pt x="617185" y="133649"/>
                </a:lnTo>
                <a:lnTo>
                  <a:pt x="588065" y="100647"/>
                </a:lnTo>
                <a:lnTo>
                  <a:pt x="554982" y="71599"/>
                </a:lnTo>
                <a:lnTo>
                  <a:pt x="518345" y="46915"/>
                </a:lnTo>
                <a:lnTo>
                  <a:pt x="478566" y="27004"/>
                </a:lnTo>
                <a:lnTo>
                  <a:pt x="436054" y="12274"/>
                </a:lnTo>
                <a:lnTo>
                  <a:pt x="391220" y="3136"/>
                </a:lnTo>
                <a:lnTo>
                  <a:pt x="344474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574639" y="5306834"/>
            <a:ext cx="688975" cy="687705"/>
          </a:xfrm>
          <a:custGeom>
            <a:avLst/>
            <a:gdLst/>
            <a:ahLst/>
            <a:cxnLst/>
            <a:rect l="l" t="t" r="r" b="b"/>
            <a:pathLst>
              <a:path w="688975" h="687704">
                <a:moveTo>
                  <a:pt x="0" y="343641"/>
                </a:moveTo>
                <a:lnTo>
                  <a:pt x="3144" y="297011"/>
                </a:lnTo>
                <a:lnTo>
                  <a:pt x="12305" y="252287"/>
                </a:lnTo>
                <a:lnTo>
                  <a:pt x="27071" y="209880"/>
                </a:lnTo>
                <a:lnTo>
                  <a:pt x="47032" y="170199"/>
                </a:lnTo>
                <a:lnTo>
                  <a:pt x="71777" y="133652"/>
                </a:lnTo>
                <a:lnTo>
                  <a:pt x="100896" y="100650"/>
                </a:lnTo>
                <a:lnTo>
                  <a:pt x="133979" y="71602"/>
                </a:lnTo>
                <a:lnTo>
                  <a:pt x="170615" y="46917"/>
                </a:lnTo>
                <a:lnTo>
                  <a:pt x="210394" y="27005"/>
                </a:lnTo>
                <a:lnTo>
                  <a:pt x="252905" y="12275"/>
                </a:lnTo>
                <a:lnTo>
                  <a:pt x="297738" y="3137"/>
                </a:lnTo>
                <a:lnTo>
                  <a:pt x="344482" y="0"/>
                </a:lnTo>
                <a:lnTo>
                  <a:pt x="391226" y="3137"/>
                </a:lnTo>
                <a:lnTo>
                  <a:pt x="436059" y="12275"/>
                </a:lnTo>
                <a:lnTo>
                  <a:pt x="478571" y="27005"/>
                </a:lnTo>
                <a:lnTo>
                  <a:pt x="518349" y="46917"/>
                </a:lnTo>
                <a:lnTo>
                  <a:pt x="554986" y="71602"/>
                </a:lnTo>
                <a:lnTo>
                  <a:pt x="588069" y="100650"/>
                </a:lnTo>
                <a:lnTo>
                  <a:pt x="617188" y="133652"/>
                </a:lnTo>
                <a:lnTo>
                  <a:pt x="641933" y="170199"/>
                </a:lnTo>
                <a:lnTo>
                  <a:pt x="661894" y="209880"/>
                </a:lnTo>
                <a:lnTo>
                  <a:pt x="676660" y="252287"/>
                </a:lnTo>
                <a:lnTo>
                  <a:pt x="685821" y="297011"/>
                </a:lnTo>
                <a:lnTo>
                  <a:pt x="688966" y="343641"/>
                </a:lnTo>
                <a:lnTo>
                  <a:pt x="685821" y="390270"/>
                </a:lnTo>
                <a:lnTo>
                  <a:pt x="676660" y="434994"/>
                </a:lnTo>
                <a:lnTo>
                  <a:pt x="661894" y="477401"/>
                </a:lnTo>
                <a:lnTo>
                  <a:pt x="641933" y="517083"/>
                </a:lnTo>
                <a:lnTo>
                  <a:pt x="617188" y="553629"/>
                </a:lnTo>
                <a:lnTo>
                  <a:pt x="588069" y="586631"/>
                </a:lnTo>
                <a:lnTo>
                  <a:pt x="554986" y="615679"/>
                </a:lnTo>
                <a:lnTo>
                  <a:pt x="518349" y="640364"/>
                </a:lnTo>
                <a:lnTo>
                  <a:pt x="478571" y="660276"/>
                </a:lnTo>
                <a:lnTo>
                  <a:pt x="436059" y="675006"/>
                </a:lnTo>
                <a:lnTo>
                  <a:pt x="391226" y="684144"/>
                </a:lnTo>
                <a:lnTo>
                  <a:pt x="344482" y="687282"/>
                </a:lnTo>
                <a:lnTo>
                  <a:pt x="297738" y="684144"/>
                </a:lnTo>
                <a:lnTo>
                  <a:pt x="252905" y="675006"/>
                </a:lnTo>
                <a:lnTo>
                  <a:pt x="210394" y="660276"/>
                </a:lnTo>
                <a:lnTo>
                  <a:pt x="170615" y="640364"/>
                </a:lnTo>
                <a:lnTo>
                  <a:pt x="133979" y="615679"/>
                </a:lnTo>
                <a:lnTo>
                  <a:pt x="100896" y="586631"/>
                </a:lnTo>
                <a:lnTo>
                  <a:pt x="71777" y="553629"/>
                </a:lnTo>
                <a:lnTo>
                  <a:pt x="47032" y="517083"/>
                </a:lnTo>
                <a:lnTo>
                  <a:pt x="27071" y="477401"/>
                </a:lnTo>
                <a:lnTo>
                  <a:pt x="12305" y="434994"/>
                </a:lnTo>
                <a:lnTo>
                  <a:pt x="3144" y="390270"/>
                </a:lnTo>
                <a:lnTo>
                  <a:pt x="0" y="343641"/>
                </a:lnTo>
                <a:close/>
              </a:path>
            </a:pathLst>
          </a:custGeom>
          <a:ln w="10611">
            <a:solidFill>
              <a:srgbClr val="94B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825502" y="5479555"/>
            <a:ext cx="18669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Times New Roman"/>
                <a:cs typeface="Times New Roman"/>
              </a:rPr>
              <a:t>B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850" y="627138"/>
            <a:ext cx="3386454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/>
              <a:t>Graphs:</a:t>
            </a:r>
            <a:r>
              <a:rPr dirty="0" sz="3200" spc="-70"/>
              <a:t> </a:t>
            </a:r>
            <a:r>
              <a:rPr dirty="0" sz="3200" spc="-10"/>
              <a:t>terminology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9093200" y="3246967"/>
            <a:ext cx="563032" cy="563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22829" y="3263903"/>
            <a:ext cx="499532" cy="6053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457" y="3267011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40"/>
                </a:lnTo>
                <a:lnTo>
                  <a:pt x="39148" y="101066"/>
                </a:lnTo>
                <a:lnTo>
                  <a:pt x="18013" y="140004"/>
                </a:lnTo>
                <a:lnTo>
                  <a:pt x="4657" y="183035"/>
                </a:lnTo>
                <a:lnTo>
                  <a:pt x="0" y="229235"/>
                </a:lnTo>
                <a:lnTo>
                  <a:pt x="4657" y="275430"/>
                </a:lnTo>
                <a:lnTo>
                  <a:pt x="18013" y="318457"/>
                </a:lnTo>
                <a:lnTo>
                  <a:pt x="39148" y="357394"/>
                </a:lnTo>
                <a:lnTo>
                  <a:pt x="67138" y="391318"/>
                </a:lnTo>
                <a:lnTo>
                  <a:pt x="101062" y="419309"/>
                </a:lnTo>
                <a:lnTo>
                  <a:pt x="139999" y="440443"/>
                </a:lnTo>
                <a:lnTo>
                  <a:pt x="183026" y="453800"/>
                </a:lnTo>
                <a:lnTo>
                  <a:pt x="229222" y="458457"/>
                </a:lnTo>
                <a:lnTo>
                  <a:pt x="275417" y="453800"/>
                </a:lnTo>
                <a:lnTo>
                  <a:pt x="318444" y="440443"/>
                </a:lnTo>
                <a:lnTo>
                  <a:pt x="357381" y="419309"/>
                </a:lnTo>
                <a:lnTo>
                  <a:pt x="391306" y="391318"/>
                </a:lnTo>
                <a:lnTo>
                  <a:pt x="419296" y="357394"/>
                </a:lnTo>
                <a:lnTo>
                  <a:pt x="440430" y="318457"/>
                </a:lnTo>
                <a:lnTo>
                  <a:pt x="453787" y="275430"/>
                </a:lnTo>
                <a:lnTo>
                  <a:pt x="458444" y="229235"/>
                </a:lnTo>
                <a:lnTo>
                  <a:pt x="453787" y="183035"/>
                </a:lnTo>
                <a:lnTo>
                  <a:pt x="440430" y="140004"/>
                </a:lnTo>
                <a:lnTo>
                  <a:pt x="419296" y="101066"/>
                </a:lnTo>
                <a:lnTo>
                  <a:pt x="391306" y="67140"/>
                </a:lnTo>
                <a:lnTo>
                  <a:pt x="357381" y="39148"/>
                </a:lnTo>
                <a:lnTo>
                  <a:pt x="318444" y="18013"/>
                </a:lnTo>
                <a:lnTo>
                  <a:pt x="275417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457" y="3267011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303702" y="3321088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3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22629" y="3246967"/>
            <a:ext cx="558800" cy="563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52270" y="3263903"/>
            <a:ext cx="499532" cy="6053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72882" y="3267011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40"/>
                </a:lnTo>
                <a:lnTo>
                  <a:pt x="39148" y="101066"/>
                </a:lnTo>
                <a:lnTo>
                  <a:pt x="18013" y="140004"/>
                </a:lnTo>
                <a:lnTo>
                  <a:pt x="4657" y="183035"/>
                </a:lnTo>
                <a:lnTo>
                  <a:pt x="0" y="229235"/>
                </a:lnTo>
                <a:lnTo>
                  <a:pt x="4657" y="275430"/>
                </a:lnTo>
                <a:lnTo>
                  <a:pt x="18013" y="318457"/>
                </a:lnTo>
                <a:lnTo>
                  <a:pt x="39148" y="357394"/>
                </a:lnTo>
                <a:lnTo>
                  <a:pt x="67138" y="391318"/>
                </a:lnTo>
                <a:lnTo>
                  <a:pt x="101062" y="419309"/>
                </a:lnTo>
                <a:lnTo>
                  <a:pt x="139999" y="440443"/>
                </a:lnTo>
                <a:lnTo>
                  <a:pt x="183026" y="453800"/>
                </a:lnTo>
                <a:lnTo>
                  <a:pt x="229222" y="458457"/>
                </a:lnTo>
                <a:lnTo>
                  <a:pt x="275422" y="453800"/>
                </a:lnTo>
                <a:lnTo>
                  <a:pt x="318452" y="440443"/>
                </a:lnTo>
                <a:lnTo>
                  <a:pt x="357391" y="419309"/>
                </a:lnTo>
                <a:lnTo>
                  <a:pt x="391317" y="391318"/>
                </a:lnTo>
                <a:lnTo>
                  <a:pt x="419308" y="357394"/>
                </a:lnTo>
                <a:lnTo>
                  <a:pt x="440443" y="318457"/>
                </a:lnTo>
                <a:lnTo>
                  <a:pt x="453800" y="275430"/>
                </a:lnTo>
                <a:lnTo>
                  <a:pt x="458457" y="229235"/>
                </a:lnTo>
                <a:lnTo>
                  <a:pt x="453800" y="183035"/>
                </a:lnTo>
                <a:lnTo>
                  <a:pt x="440443" y="140004"/>
                </a:lnTo>
                <a:lnTo>
                  <a:pt x="419308" y="101066"/>
                </a:lnTo>
                <a:lnTo>
                  <a:pt x="391317" y="67140"/>
                </a:lnTo>
                <a:lnTo>
                  <a:pt x="357391" y="39148"/>
                </a:lnTo>
                <a:lnTo>
                  <a:pt x="318452" y="18013"/>
                </a:lnTo>
                <a:lnTo>
                  <a:pt x="275422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72882" y="3267011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732128" y="3321088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5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72200" y="3865038"/>
            <a:ext cx="563032" cy="5630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201829" y="3881961"/>
            <a:ext cx="499532" cy="6053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23889" y="3885184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35" y="0"/>
                </a:moveTo>
                <a:lnTo>
                  <a:pt x="183035" y="4657"/>
                </a:lnTo>
                <a:lnTo>
                  <a:pt x="140004" y="18013"/>
                </a:lnTo>
                <a:lnTo>
                  <a:pt x="101066" y="39148"/>
                </a:lnTo>
                <a:lnTo>
                  <a:pt x="67140" y="67138"/>
                </a:lnTo>
                <a:lnTo>
                  <a:pt x="39148" y="101062"/>
                </a:lnTo>
                <a:lnTo>
                  <a:pt x="18013" y="139999"/>
                </a:lnTo>
                <a:lnTo>
                  <a:pt x="4657" y="183026"/>
                </a:lnTo>
                <a:lnTo>
                  <a:pt x="0" y="229222"/>
                </a:lnTo>
                <a:lnTo>
                  <a:pt x="4657" y="275422"/>
                </a:lnTo>
                <a:lnTo>
                  <a:pt x="18013" y="318452"/>
                </a:lnTo>
                <a:lnTo>
                  <a:pt x="39148" y="357391"/>
                </a:lnTo>
                <a:lnTo>
                  <a:pt x="67140" y="391317"/>
                </a:lnTo>
                <a:lnTo>
                  <a:pt x="101066" y="419308"/>
                </a:lnTo>
                <a:lnTo>
                  <a:pt x="140004" y="440443"/>
                </a:lnTo>
                <a:lnTo>
                  <a:pt x="183035" y="453800"/>
                </a:lnTo>
                <a:lnTo>
                  <a:pt x="229235" y="458457"/>
                </a:lnTo>
                <a:lnTo>
                  <a:pt x="275430" y="453800"/>
                </a:lnTo>
                <a:lnTo>
                  <a:pt x="318457" y="440443"/>
                </a:lnTo>
                <a:lnTo>
                  <a:pt x="357394" y="419308"/>
                </a:lnTo>
                <a:lnTo>
                  <a:pt x="391318" y="391317"/>
                </a:lnTo>
                <a:lnTo>
                  <a:pt x="419309" y="357391"/>
                </a:lnTo>
                <a:lnTo>
                  <a:pt x="440443" y="318452"/>
                </a:lnTo>
                <a:lnTo>
                  <a:pt x="453800" y="275422"/>
                </a:lnTo>
                <a:lnTo>
                  <a:pt x="458457" y="229222"/>
                </a:lnTo>
                <a:lnTo>
                  <a:pt x="453800" y="183026"/>
                </a:lnTo>
                <a:lnTo>
                  <a:pt x="440443" y="139999"/>
                </a:lnTo>
                <a:lnTo>
                  <a:pt x="419309" y="101062"/>
                </a:lnTo>
                <a:lnTo>
                  <a:pt x="391318" y="67138"/>
                </a:lnTo>
                <a:lnTo>
                  <a:pt x="357394" y="39148"/>
                </a:lnTo>
                <a:lnTo>
                  <a:pt x="318457" y="18013"/>
                </a:lnTo>
                <a:lnTo>
                  <a:pt x="275430" y="4657"/>
                </a:lnTo>
                <a:lnTo>
                  <a:pt x="229235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223889" y="3885184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383134" y="3939248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4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391400" y="2302937"/>
            <a:ext cx="1223432" cy="207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438758" y="2326494"/>
            <a:ext cx="1121410" cy="95885"/>
          </a:xfrm>
          <a:custGeom>
            <a:avLst/>
            <a:gdLst/>
            <a:ahLst/>
            <a:cxnLst/>
            <a:rect l="l" t="t" r="r" b="b"/>
            <a:pathLst>
              <a:path w="1121409" h="95885">
                <a:moveTo>
                  <a:pt x="0" y="95433"/>
                </a:moveTo>
                <a:lnTo>
                  <a:pt x="1120979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805329" y="2463800"/>
            <a:ext cx="622300" cy="889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861489" y="2488571"/>
            <a:ext cx="512445" cy="778510"/>
          </a:xfrm>
          <a:custGeom>
            <a:avLst/>
            <a:gdLst/>
            <a:ahLst/>
            <a:cxnLst/>
            <a:rect l="l" t="t" r="r" b="b"/>
            <a:pathLst>
              <a:path w="512445" h="778510">
                <a:moveTo>
                  <a:pt x="512190" y="778439"/>
                </a:moveTo>
                <a:lnTo>
                  <a:pt x="0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509000" y="2078570"/>
            <a:ext cx="563032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538629" y="2091262"/>
            <a:ext cx="499532" cy="6053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559736" y="2097265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69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38"/>
                </a:lnTo>
                <a:lnTo>
                  <a:pt x="39148" y="101062"/>
                </a:lnTo>
                <a:lnTo>
                  <a:pt x="18013" y="139999"/>
                </a:lnTo>
                <a:lnTo>
                  <a:pt x="4657" y="183026"/>
                </a:lnTo>
                <a:lnTo>
                  <a:pt x="0" y="229222"/>
                </a:lnTo>
                <a:lnTo>
                  <a:pt x="4657" y="275417"/>
                </a:lnTo>
                <a:lnTo>
                  <a:pt x="18013" y="318444"/>
                </a:lnTo>
                <a:lnTo>
                  <a:pt x="39148" y="357381"/>
                </a:lnTo>
                <a:lnTo>
                  <a:pt x="67138" y="391306"/>
                </a:lnTo>
                <a:lnTo>
                  <a:pt x="101062" y="419296"/>
                </a:lnTo>
                <a:lnTo>
                  <a:pt x="139999" y="440430"/>
                </a:lnTo>
                <a:lnTo>
                  <a:pt x="183026" y="453787"/>
                </a:lnTo>
                <a:lnTo>
                  <a:pt x="229222" y="458444"/>
                </a:lnTo>
                <a:lnTo>
                  <a:pt x="275418" y="453787"/>
                </a:lnTo>
                <a:lnTo>
                  <a:pt x="318446" y="440430"/>
                </a:lnTo>
                <a:lnTo>
                  <a:pt x="357385" y="419296"/>
                </a:lnTo>
                <a:lnTo>
                  <a:pt x="391312" y="391306"/>
                </a:lnTo>
                <a:lnTo>
                  <a:pt x="419305" y="357381"/>
                </a:lnTo>
                <a:lnTo>
                  <a:pt x="440441" y="318444"/>
                </a:lnTo>
                <a:lnTo>
                  <a:pt x="453799" y="275417"/>
                </a:lnTo>
                <a:lnTo>
                  <a:pt x="458457" y="229222"/>
                </a:lnTo>
                <a:lnTo>
                  <a:pt x="453799" y="183026"/>
                </a:lnTo>
                <a:lnTo>
                  <a:pt x="440441" y="139999"/>
                </a:lnTo>
                <a:lnTo>
                  <a:pt x="419305" y="101062"/>
                </a:lnTo>
                <a:lnTo>
                  <a:pt x="391312" y="67138"/>
                </a:lnTo>
                <a:lnTo>
                  <a:pt x="357385" y="39148"/>
                </a:lnTo>
                <a:lnTo>
                  <a:pt x="318446" y="18013"/>
                </a:lnTo>
                <a:lnTo>
                  <a:pt x="275418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559736" y="2097265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69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8718981" y="2151329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2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975600" y="3471329"/>
            <a:ext cx="1214967" cy="114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031340" y="3496246"/>
            <a:ext cx="1113155" cy="0"/>
          </a:xfrm>
          <a:custGeom>
            <a:avLst/>
            <a:gdLst/>
            <a:ahLst/>
            <a:cxnLst/>
            <a:rect l="l" t="t" r="r" b="b"/>
            <a:pathLst>
              <a:path w="1113154" h="0">
                <a:moveTo>
                  <a:pt x="1113116" y="0"/>
                </a:moveTo>
                <a:lnTo>
                  <a:pt x="0" y="1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907870" y="2463796"/>
            <a:ext cx="774700" cy="9567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964195" y="2488576"/>
            <a:ext cx="662940" cy="845819"/>
          </a:xfrm>
          <a:custGeom>
            <a:avLst/>
            <a:gdLst/>
            <a:ahLst/>
            <a:cxnLst/>
            <a:rect l="l" t="t" r="r" b="b"/>
            <a:pathLst>
              <a:path w="662940" h="845820">
                <a:moveTo>
                  <a:pt x="0" y="845579"/>
                </a:moveTo>
                <a:lnTo>
                  <a:pt x="662676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154329" y="2624667"/>
            <a:ext cx="541867" cy="7916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209540" y="2651148"/>
            <a:ext cx="430530" cy="683260"/>
          </a:xfrm>
          <a:custGeom>
            <a:avLst/>
            <a:gdLst/>
            <a:ahLst/>
            <a:cxnLst/>
            <a:rect l="l" t="t" r="r" b="b"/>
            <a:pathLst>
              <a:path w="430529" h="683260">
                <a:moveTo>
                  <a:pt x="430487" y="683007"/>
                </a:moveTo>
                <a:lnTo>
                  <a:pt x="0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625170" y="3632200"/>
            <a:ext cx="2633129" cy="5715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682333" y="3658323"/>
            <a:ext cx="2529840" cy="456565"/>
          </a:xfrm>
          <a:custGeom>
            <a:avLst/>
            <a:gdLst/>
            <a:ahLst/>
            <a:cxnLst/>
            <a:rect l="l" t="t" r="r" b="b"/>
            <a:pathLst>
              <a:path w="2529840" h="456564">
                <a:moveTo>
                  <a:pt x="2529255" y="0"/>
                </a:moveTo>
                <a:lnTo>
                  <a:pt x="0" y="456081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396570" y="2565400"/>
            <a:ext cx="706967" cy="14097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453114" y="2584005"/>
            <a:ext cx="594360" cy="1301750"/>
          </a:xfrm>
          <a:custGeom>
            <a:avLst/>
            <a:gdLst/>
            <a:ahLst/>
            <a:cxnLst/>
            <a:rect l="l" t="t" r="r" b="b"/>
            <a:pathLst>
              <a:path w="594359" h="1301750">
                <a:moveTo>
                  <a:pt x="594331" y="0"/>
                </a:moveTo>
                <a:lnTo>
                  <a:pt x="0" y="1301177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315200" y="2561162"/>
            <a:ext cx="1947329" cy="85936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371622" y="2584009"/>
            <a:ext cx="1840230" cy="750570"/>
          </a:xfrm>
          <a:custGeom>
            <a:avLst/>
            <a:gdLst/>
            <a:ahLst/>
            <a:cxnLst/>
            <a:rect l="l" t="t" r="r" b="b"/>
            <a:pathLst>
              <a:path w="1840229" h="750570">
                <a:moveTo>
                  <a:pt x="1839967" y="750146"/>
                </a:moveTo>
                <a:lnTo>
                  <a:pt x="0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929970" y="2171700"/>
            <a:ext cx="558800" cy="56302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959600" y="2188632"/>
            <a:ext cx="499532" cy="60536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980313" y="2192693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69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40"/>
                </a:lnTo>
                <a:lnTo>
                  <a:pt x="39148" y="101066"/>
                </a:lnTo>
                <a:lnTo>
                  <a:pt x="18013" y="140004"/>
                </a:lnTo>
                <a:lnTo>
                  <a:pt x="4657" y="183035"/>
                </a:lnTo>
                <a:lnTo>
                  <a:pt x="0" y="229234"/>
                </a:lnTo>
                <a:lnTo>
                  <a:pt x="4657" y="275430"/>
                </a:lnTo>
                <a:lnTo>
                  <a:pt x="18013" y="318457"/>
                </a:lnTo>
                <a:lnTo>
                  <a:pt x="39148" y="357394"/>
                </a:lnTo>
                <a:lnTo>
                  <a:pt x="67138" y="391318"/>
                </a:lnTo>
                <a:lnTo>
                  <a:pt x="101062" y="419309"/>
                </a:lnTo>
                <a:lnTo>
                  <a:pt x="139999" y="440443"/>
                </a:lnTo>
                <a:lnTo>
                  <a:pt x="183026" y="453800"/>
                </a:lnTo>
                <a:lnTo>
                  <a:pt x="229222" y="458457"/>
                </a:lnTo>
                <a:lnTo>
                  <a:pt x="275417" y="453800"/>
                </a:lnTo>
                <a:lnTo>
                  <a:pt x="318444" y="440443"/>
                </a:lnTo>
                <a:lnTo>
                  <a:pt x="357381" y="419309"/>
                </a:lnTo>
                <a:lnTo>
                  <a:pt x="391306" y="391318"/>
                </a:lnTo>
                <a:lnTo>
                  <a:pt x="419296" y="357394"/>
                </a:lnTo>
                <a:lnTo>
                  <a:pt x="440430" y="318457"/>
                </a:lnTo>
                <a:lnTo>
                  <a:pt x="453787" y="275430"/>
                </a:lnTo>
                <a:lnTo>
                  <a:pt x="458444" y="229234"/>
                </a:lnTo>
                <a:lnTo>
                  <a:pt x="453787" y="183035"/>
                </a:lnTo>
                <a:lnTo>
                  <a:pt x="440430" y="140004"/>
                </a:lnTo>
                <a:lnTo>
                  <a:pt x="419296" y="101066"/>
                </a:lnTo>
                <a:lnTo>
                  <a:pt x="391306" y="67140"/>
                </a:lnTo>
                <a:lnTo>
                  <a:pt x="357381" y="39148"/>
                </a:lnTo>
                <a:lnTo>
                  <a:pt x="318444" y="18013"/>
                </a:lnTo>
                <a:lnTo>
                  <a:pt x="275417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980313" y="2192693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69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7139558" y="2246770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1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39232" y="2307170"/>
            <a:ext cx="5630329" cy="16510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81567" y="2425700"/>
            <a:ext cx="4529670" cy="147742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89472" y="2326487"/>
            <a:ext cx="5529580" cy="1546860"/>
          </a:xfrm>
          <a:custGeom>
            <a:avLst/>
            <a:gdLst/>
            <a:ahLst/>
            <a:cxnLst/>
            <a:rect l="l" t="t" r="r" b="b"/>
            <a:pathLst>
              <a:path w="5529580" h="1546860">
                <a:moveTo>
                  <a:pt x="5271246" y="0"/>
                </a:moveTo>
                <a:lnTo>
                  <a:pt x="257779" y="0"/>
                </a:lnTo>
                <a:lnTo>
                  <a:pt x="211443" y="4153"/>
                </a:lnTo>
                <a:lnTo>
                  <a:pt x="167831" y="16128"/>
                </a:lnTo>
                <a:lnTo>
                  <a:pt x="127673" y="35195"/>
                </a:lnTo>
                <a:lnTo>
                  <a:pt x="91695" y="60628"/>
                </a:lnTo>
                <a:lnTo>
                  <a:pt x="60626" y="91698"/>
                </a:lnTo>
                <a:lnTo>
                  <a:pt x="35194" y="127677"/>
                </a:lnTo>
                <a:lnTo>
                  <a:pt x="16127" y="167836"/>
                </a:lnTo>
                <a:lnTo>
                  <a:pt x="4153" y="211448"/>
                </a:lnTo>
                <a:lnTo>
                  <a:pt x="0" y="257784"/>
                </a:lnTo>
                <a:lnTo>
                  <a:pt x="0" y="1288859"/>
                </a:lnTo>
                <a:lnTo>
                  <a:pt x="4153" y="1335195"/>
                </a:lnTo>
                <a:lnTo>
                  <a:pt x="16127" y="1378807"/>
                </a:lnTo>
                <a:lnTo>
                  <a:pt x="35194" y="1418966"/>
                </a:lnTo>
                <a:lnTo>
                  <a:pt x="60626" y="1454945"/>
                </a:lnTo>
                <a:lnTo>
                  <a:pt x="91695" y="1486015"/>
                </a:lnTo>
                <a:lnTo>
                  <a:pt x="127673" y="1511448"/>
                </a:lnTo>
                <a:lnTo>
                  <a:pt x="167831" y="1530516"/>
                </a:lnTo>
                <a:lnTo>
                  <a:pt x="211443" y="1542490"/>
                </a:lnTo>
                <a:lnTo>
                  <a:pt x="257779" y="1546644"/>
                </a:lnTo>
                <a:lnTo>
                  <a:pt x="5271246" y="1546644"/>
                </a:lnTo>
                <a:lnTo>
                  <a:pt x="5317582" y="1542490"/>
                </a:lnTo>
                <a:lnTo>
                  <a:pt x="5361194" y="1530516"/>
                </a:lnTo>
                <a:lnTo>
                  <a:pt x="5401354" y="1511448"/>
                </a:lnTo>
                <a:lnTo>
                  <a:pt x="5437332" y="1486015"/>
                </a:lnTo>
                <a:lnTo>
                  <a:pt x="5468402" y="1454945"/>
                </a:lnTo>
                <a:lnTo>
                  <a:pt x="5493835" y="1418966"/>
                </a:lnTo>
                <a:lnTo>
                  <a:pt x="5512903" y="1378807"/>
                </a:lnTo>
                <a:lnTo>
                  <a:pt x="5524877" y="1335195"/>
                </a:lnTo>
                <a:lnTo>
                  <a:pt x="5529031" y="1288859"/>
                </a:lnTo>
                <a:lnTo>
                  <a:pt x="5529031" y="257784"/>
                </a:lnTo>
                <a:lnTo>
                  <a:pt x="5524877" y="211448"/>
                </a:lnTo>
                <a:lnTo>
                  <a:pt x="5512903" y="167836"/>
                </a:lnTo>
                <a:lnTo>
                  <a:pt x="5493835" y="127677"/>
                </a:lnTo>
                <a:lnTo>
                  <a:pt x="5468402" y="91698"/>
                </a:lnTo>
                <a:lnTo>
                  <a:pt x="5437332" y="60628"/>
                </a:lnTo>
                <a:lnTo>
                  <a:pt x="5401354" y="35195"/>
                </a:lnTo>
                <a:lnTo>
                  <a:pt x="5361194" y="16128"/>
                </a:lnTo>
                <a:lnTo>
                  <a:pt x="5317582" y="4153"/>
                </a:lnTo>
                <a:lnTo>
                  <a:pt x="5271246" y="0"/>
                </a:lnTo>
                <a:close/>
              </a:path>
            </a:pathLst>
          </a:custGeom>
          <a:solidFill>
            <a:srgbClr val="BFD3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89472" y="2326487"/>
            <a:ext cx="5529580" cy="1546860"/>
          </a:xfrm>
          <a:custGeom>
            <a:avLst/>
            <a:gdLst/>
            <a:ahLst/>
            <a:cxnLst/>
            <a:rect l="l" t="t" r="r" b="b"/>
            <a:pathLst>
              <a:path w="5529580" h="1546860">
                <a:moveTo>
                  <a:pt x="0" y="257780"/>
                </a:moveTo>
                <a:lnTo>
                  <a:pt x="4153" y="211444"/>
                </a:lnTo>
                <a:lnTo>
                  <a:pt x="16127" y="167832"/>
                </a:lnTo>
                <a:lnTo>
                  <a:pt x="35194" y="127673"/>
                </a:lnTo>
                <a:lnTo>
                  <a:pt x="60626" y="91695"/>
                </a:lnTo>
                <a:lnTo>
                  <a:pt x="91695" y="60626"/>
                </a:lnTo>
                <a:lnTo>
                  <a:pt x="127673" y="35194"/>
                </a:lnTo>
                <a:lnTo>
                  <a:pt x="167832" y="16127"/>
                </a:lnTo>
                <a:lnTo>
                  <a:pt x="211443" y="4153"/>
                </a:lnTo>
                <a:lnTo>
                  <a:pt x="257780" y="0"/>
                </a:lnTo>
                <a:lnTo>
                  <a:pt x="5271252" y="0"/>
                </a:lnTo>
                <a:lnTo>
                  <a:pt x="5317589" y="4153"/>
                </a:lnTo>
                <a:lnTo>
                  <a:pt x="5361200" y="16127"/>
                </a:lnTo>
                <a:lnTo>
                  <a:pt x="5401358" y="35194"/>
                </a:lnTo>
                <a:lnTo>
                  <a:pt x="5437335" y="60626"/>
                </a:lnTo>
                <a:lnTo>
                  <a:pt x="5468403" y="91695"/>
                </a:lnTo>
                <a:lnTo>
                  <a:pt x="5493835" y="127673"/>
                </a:lnTo>
                <a:lnTo>
                  <a:pt x="5512901" y="167832"/>
                </a:lnTo>
                <a:lnTo>
                  <a:pt x="5524875" y="211444"/>
                </a:lnTo>
                <a:lnTo>
                  <a:pt x="5529028" y="257780"/>
                </a:lnTo>
                <a:lnTo>
                  <a:pt x="5529028" y="1288858"/>
                </a:lnTo>
                <a:lnTo>
                  <a:pt x="5524875" y="1335194"/>
                </a:lnTo>
                <a:lnTo>
                  <a:pt x="5512901" y="1378807"/>
                </a:lnTo>
                <a:lnTo>
                  <a:pt x="5493835" y="1418966"/>
                </a:lnTo>
                <a:lnTo>
                  <a:pt x="5468403" y="1454945"/>
                </a:lnTo>
                <a:lnTo>
                  <a:pt x="5437335" y="1486015"/>
                </a:lnTo>
                <a:lnTo>
                  <a:pt x="5401358" y="1511448"/>
                </a:lnTo>
                <a:lnTo>
                  <a:pt x="5361200" y="1530516"/>
                </a:lnTo>
                <a:lnTo>
                  <a:pt x="5317589" y="1542491"/>
                </a:lnTo>
                <a:lnTo>
                  <a:pt x="5271252" y="1546644"/>
                </a:lnTo>
                <a:lnTo>
                  <a:pt x="257780" y="1546644"/>
                </a:lnTo>
                <a:lnTo>
                  <a:pt x="211443" y="1542491"/>
                </a:lnTo>
                <a:lnTo>
                  <a:pt x="167832" y="1530516"/>
                </a:lnTo>
                <a:lnTo>
                  <a:pt x="127673" y="1511448"/>
                </a:lnTo>
                <a:lnTo>
                  <a:pt x="91695" y="1486015"/>
                </a:lnTo>
                <a:lnTo>
                  <a:pt x="60626" y="1454945"/>
                </a:lnTo>
                <a:lnTo>
                  <a:pt x="35194" y="1418966"/>
                </a:lnTo>
                <a:lnTo>
                  <a:pt x="16127" y="1378807"/>
                </a:lnTo>
                <a:lnTo>
                  <a:pt x="4153" y="1335194"/>
                </a:lnTo>
                <a:lnTo>
                  <a:pt x="0" y="1288858"/>
                </a:lnTo>
                <a:lnTo>
                  <a:pt x="0" y="257780"/>
                </a:lnTo>
                <a:close/>
              </a:path>
            </a:pathLst>
          </a:custGeom>
          <a:ln w="10611">
            <a:solidFill>
              <a:srgbClr val="94B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849302" y="2477379"/>
            <a:ext cx="4179570" cy="1194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138680">
              <a:lnSpc>
                <a:spcPct val="100000"/>
              </a:lnSpc>
              <a:spcBef>
                <a:spcPts val="105"/>
              </a:spcBef>
            </a:pPr>
            <a:r>
              <a:rPr dirty="0" sz="1950" spc="-30" b="1" i="1">
                <a:latin typeface="Garamond"/>
                <a:cs typeface="Garamond"/>
              </a:rPr>
              <a:t>Example</a:t>
            </a:r>
            <a:endParaRPr sz="1950">
              <a:latin typeface="Garamond"/>
              <a:cs typeface="Garamond"/>
            </a:endParaRPr>
          </a:p>
          <a:p>
            <a:pPr marL="315595" indent="-302895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314960" algn="l"/>
                <a:tab pos="316230" algn="l"/>
              </a:tabLst>
            </a:pPr>
            <a:r>
              <a:rPr dirty="0" sz="1900" spc="-5">
                <a:latin typeface="Garamond"/>
                <a:cs typeface="Garamond"/>
              </a:rPr>
              <a:t>nodes </a:t>
            </a:r>
            <a:r>
              <a:rPr dirty="0" sz="1900">
                <a:latin typeface="Garamond"/>
                <a:cs typeface="Garamond"/>
              </a:rPr>
              <a:t>1 </a:t>
            </a:r>
            <a:r>
              <a:rPr dirty="0" sz="1900" spc="-5">
                <a:latin typeface="Garamond"/>
                <a:cs typeface="Garamond"/>
              </a:rPr>
              <a:t>and </a:t>
            </a:r>
            <a:r>
              <a:rPr dirty="0" sz="1900">
                <a:latin typeface="Garamond"/>
                <a:cs typeface="Garamond"/>
              </a:rPr>
              <a:t>2 are</a:t>
            </a:r>
            <a:r>
              <a:rPr dirty="0" sz="1900" spc="35">
                <a:latin typeface="Garamond"/>
                <a:cs typeface="Garamond"/>
              </a:rPr>
              <a:t> </a:t>
            </a:r>
            <a:r>
              <a:rPr dirty="0" sz="1900" b="1">
                <a:latin typeface="Garamond"/>
                <a:cs typeface="Garamond"/>
              </a:rPr>
              <a:t>adjacent</a:t>
            </a:r>
            <a:endParaRPr sz="1900">
              <a:latin typeface="Garamond"/>
              <a:cs typeface="Garamond"/>
            </a:endParaRPr>
          </a:p>
          <a:p>
            <a:pPr marL="315595" indent="-302895">
              <a:lnSpc>
                <a:spcPts val="2275"/>
              </a:lnSpc>
              <a:spcBef>
                <a:spcPts val="20"/>
              </a:spcBef>
              <a:buFont typeface="Arial"/>
              <a:buChar char="•"/>
              <a:tabLst>
                <a:tab pos="314960" algn="l"/>
                <a:tab pos="316230" algn="l"/>
              </a:tabLst>
            </a:pPr>
            <a:r>
              <a:rPr dirty="0" sz="1900" spc="0">
                <a:latin typeface="Garamond"/>
                <a:cs typeface="Garamond"/>
              </a:rPr>
              <a:t>edge </a:t>
            </a:r>
            <a:r>
              <a:rPr dirty="0" sz="1900">
                <a:latin typeface="Garamond"/>
                <a:cs typeface="Garamond"/>
              </a:rPr>
              <a:t>[1,5] is </a:t>
            </a:r>
            <a:r>
              <a:rPr dirty="0" sz="1900" b="1">
                <a:latin typeface="Garamond"/>
                <a:cs typeface="Garamond"/>
              </a:rPr>
              <a:t>incident </a:t>
            </a:r>
            <a:r>
              <a:rPr dirty="0" sz="1900">
                <a:latin typeface="Garamond"/>
                <a:cs typeface="Garamond"/>
              </a:rPr>
              <a:t>in </a:t>
            </a:r>
            <a:r>
              <a:rPr dirty="0" sz="1900" spc="-5">
                <a:latin typeface="Garamond"/>
                <a:cs typeface="Garamond"/>
              </a:rPr>
              <a:t>nodes </a:t>
            </a:r>
            <a:r>
              <a:rPr dirty="0" sz="1900">
                <a:latin typeface="Garamond"/>
                <a:cs typeface="Garamond"/>
              </a:rPr>
              <a:t>1 </a:t>
            </a:r>
            <a:r>
              <a:rPr dirty="0" sz="1900" spc="-5">
                <a:latin typeface="Garamond"/>
                <a:cs typeface="Garamond"/>
              </a:rPr>
              <a:t>and</a:t>
            </a:r>
            <a:r>
              <a:rPr dirty="0" sz="1900" spc="35">
                <a:latin typeface="Garamond"/>
                <a:cs typeface="Garamond"/>
              </a:rPr>
              <a:t> </a:t>
            </a:r>
            <a:r>
              <a:rPr dirty="0" sz="1900">
                <a:latin typeface="Garamond"/>
                <a:cs typeface="Garamond"/>
              </a:rPr>
              <a:t>5</a:t>
            </a:r>
            <a:endParaRPr sz="1900">
              <a:latin typeface="Garamond"/>
              <a:cs typeface="Garamond"/>
            </a:endParaRPr>
          </a:p>
          <a:p>
            <a:pPr marL="315595" indent="-302895">
              <a:lnSpc>
                <a:spcPts val="2275"/>
              </a:lnSpc>
              <a:buFont typeface="Arial"/>
              <a:buChar char="•"/>
              <a:tabLst>
                <a:tab pos="314960" algn="l"/>
                <a:tab pos="316230" algn="l"/>
              </a:tabLst>
            </a:pPr>
            <a:r>
              <a:rPr dirty="0" sz="1900" spc="-5">
                <a:latin typeface="Garamond"/>
                <a:cs typeface="Garamond"/>
              </a:rPr>
              <a:t>node </a:t>
            </a:r>
            <a:r>
              <a:rPr dirty="0" sz="1900">
                <a:latin typeface="Garamond"/>
                <a:cs typeface="Garamond"/>
              </a:rPr>
              <a:t>1 </a:t>
            </a:r>
            <a:r>
              <a:rPr dirty="0" sz="1900" spc="-5">
                <a:latin typeface="Garamond"/>
                <a:cs typeface="Garamond"/>
              </a:rPr>
              <a:t>has </a:t>
            </a:r>
            <a:r>
              <a:rPr dirty="0" sz="1900" spc="0">
                <a:latin typeface="Garamond"/>
                <a:cs typeface="Garamond"/>
              </a:rPr>
              <a:t>degree </a:t>
            </a:r>
            <a:r>
              <a:rPr dirty="0" sz="1900">
                <a:latin typeface="Garamond"/>
                <a:cs typeface="Garamond"/>
              </a:rPr>
              <a:t>4, </a:t>
            </a:r>
            <a:r>
              <a:rPr dirty="0" sz="1900" spc="-5">
                <a:latin typeface="Garamond"/>
                <a:cs typeface="Garamond"/>
              </a:rPr>
              <a:t>node </a:t>
            </a:r>
            <a:r>
              <a:rPr dirty="0" sz="1900">
                <a:latin typeface="Garamond"/>
                <a:cs typeface="Garamond"/>
              </a:rPr>
              <a:t>4 </a:t>
            </a:r>
            <a:r>
              <a:rPr dirty="0" sz="1900" spc="-5">
                <a:latin typeface="Garamond"/>
                <a:cs typeface="Garamond"/>
              </a:rPr>
              <a:t>has </a:t>
            </a:r>
            <a:r>
              <a:rPr dirty="0" sz="1900" spc="0">
                <a:latin typeface="Garamond"/>
                <a:cs typeface="Garamond"/>
              </a:rPr>
              <a:t>degree</a:t>
            </a:r>
            <a:r>
              <a:rPr dirty="0" sz="1900" spc="60">
                <a:latin typeface="Garamond"/>
                <a:cs typeface="Garamond"/>
              </a:rPr>
              <a:t> </a:t>
            </a:r>
            <a:r>
              <a:rPr dirty="0" sz="1900">
                <a:latin typeface="Garamond"/>
                <a:cs typeface="Garamond"/>
              </a:rPr>
              <a:t>3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092200" y="4940303"/>
            <a:ext cx="8978900" cy="178222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43000" y="5126570"/>
            <a:ext cx="5926670" cy="147742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145522" y="4959502"/>
            <a:ext cx="8873490" cy="1679575"/>
          </a:xfrm>
          <a:custGeom>
            <a:avLst/>
            <a:gdLst/>
            <a:ahLst/>
            <a:cxnLst/>
            <a:rect l="l" t="t" r="r" b="b"/>
            <a:pathLst>
              <a:path w="8873490" h="1679575">
                <a:moveTo>
                  <a:pt x="8593256" y="0"/>
                </a:moveTo>
                <a:lnTo>
                  <a:pt x="279836" y="0"/>
                </a:lnTo>
                <a:lnTo>
                  <a:pt x="234446" y="3662"/>
                </a:lnTo>
                <a:lnTo>
                  <a:pt x="191388" y="14266"/>
                </a:lnTo>
                <a:lnTo>
                  <a:pt x="151237" y="31234"/>
                </a:lnTo>
                <a:lnTo>
                  <a:pt x="114570" y="53992"/>
                </a:lnTo>
                <a:lnTo>
                  <a:pt x="81963" y="81962"/>
                </a:lnTo>
                <a:lnTo>
                  <a:pt x="53993" y="114569"/>
                </a:lnTo>
                <a:lnTo>
                  <a:pt x="31235" y="151237"/>
                </a:lnTo>
                <a:lnTo>
                  <a:pt x="14266" y="191390"/>
                </a:lnTo>
                <a:lnTo>
                  <a:pt x="3662" y="234451"/>
                </a:lnTo>
                <a:lnTo>
                  <a:pt x="0" y="279844"/>
                </a:lnTo>
                <a:lnTo>
                  <a:pt x="0" y="1399157"/>
                </a:lnTo>
                <a:lnTo>
                  <a:pt x="3662" y="1444548"/>
                </a:lnTo>
                <a:lnTo>
                  <a:pt x="14266" y="1487608"/>
                </a:lnTo>
                <a:lnTo>
                  <a:pt x="31235" y="1527759"/>
                </a:lnTo>
                <a:lnTo>
                  <a:pt x="53993" y="1564425"/>
                </a:lnTo>
                <a:lnTo>
                  <a:pt x="81963" y="1597032"/>
                </a:lnTo>
                <a:lnTo>
                  <a:pt x="114570" y="1625002"/>
                </a:lnTo>
                <a:lnTo>
                  <a:pt x="151237" y="1647759"/>
                </a:lnTo>
                <a:lnTo>
                  <a:pt x="191388" y="1664728"/>
                </a:lnTo>
                <a:lnTo>
                  <a:pt x="234446" y="1675332"/>
                </a:lnTo>
                <a:lnTo>
                  <a:pt x="279836" y="1678994"/>
                </a:lnTo>
                <a:lnTo>
                  <a:pt x="8593256" y="1678994"/>
                </a:lnTo>
                <a:lnTo>
                  <a:pt x="8638650" y="1675332"/>
                </a:lnTo>
                <a:lnTo>
                  <a:pt x="8681711" y="1664728"/>
                </a:lnTo>
                <a:lnTo>
                  <a:pt x="8721863" y="1647759"/>
                </a:lnTo>
                <a:lnTo>
                  <a:pt x="8758531" y="1625002"/>
                </a:lnTo>
                <a:lnTo>
                  <a:pt x="8791138" y="1597032"/>
                </a:lnTo>
                <a:lnTo>
                  <a:pt x="8819109" y="1564425"/>
                </a:lnTo>
                <a:lnTo>
                  <a:pt x="8841866" y="1527759"/>
                </a:lnTo>
                <a:lnTo>
                  <a:pt x="8858835" y="1487608"/>
                </a:lnTo>
                <a:lnTo>
                  <a:pt x="8869438" y="1444548"/>
                </a:lnTo>
                <a:lnTo>
                  <a:pt x="8873101" y="1399157"/>
                </a:lnTo>
                <a:lnTo>
                  <a:pt x="8873101" y="279844"/>
                </a:lnTo>
                <a:lnTo>
                  <a:pt x="8869438" y="234451"/>
                </a:lnTo>
                <a:lnTo>
                  <a:pt x="8858835" y="191390"/>
                </a:lnTo>
                <a:lnTo>
                  <a:pt x="8841866" y="151237"/>
                </a:lnTo>
                <a:lnTo>
                  <a:pt x="8819109" y="114569"/>
                </a:lnTo>
                <a:lnTo>
                  <a:pt x="8791138" y="81962"/>
                </a:lnTo>
                <a:lnTo>
                  <a:pt x="8758531" y="53992"/>
                </a:lnTo>
                <a:lnTo>
                  <a:pt x="8721863" y="31234"/>
                </a:lnTo>
                <a:lnTo>
                  <a:pt x="8681711" y="14266"/>
                </a:lnTo>
                <a:lnTo>
                  <a:pt x="8638650" y="3662"/>
                </a:lnTo>
                <a:lnTo>
                  <a:pt x="8593256" y="0"/>
                </a:lnTo>
                <a:close/>
              </a:path>
            </a:pathLst>
          </a:custGeom>
          <a:solidFill>
            <a:srgbClr val="C9CD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145522" y="4959502"/>
            <a:ext cx="8873490" cy="1679575"/>
          </a:xfrm>
          <a:custGeom>
            <a:avLst/>
            <a:gdLst/>
            <a:ahLst/>
            <a:cxnLst/>
            <a:rect l="l" t="t" r="r" b="b"/>
            <a:pathLst>
              <a:path w="8873490" h="1679575">
                <a:moveTo>
                  <a:pt x="0" y="279837"/>
                </a:moveTo>
                <a:lnTo>
                  <a:pt x="3662" y="234446"/>
                </a:lnTo>
                <a:lnTo>
                  <a:pt x="14266" y="191387"/>
                </a:lnTo>
                <a:lnTo>
                  <a:pt x="31234" y="151236"/>
                </a:lnTo>
                <a:lnTo>
                  <a:pt x="53992" y="114569"/>
                </a:lnTo>
                <a:lnTo>
                  <a:pt x="81961" y="81962"/>
                </a:lnTo>
                <a:lnTo>
                  <a:pt x="114568" y="53992"/>
                </a:lnTo>
                <a:lnTo>
                  <a:pt x="151235" y="31234"/>
                </a:lnTo>
                <a:lnTo>
                  <a:pt x="191386" y="14266"/>
                </a:lnTo>
                <a:lnTo>
                  <a:pt x="234445" y="3662"/>
                </a:lnTo>
                <a:lnTo>
                  <a:pt x="279836" y="0"/>
                </a:lnTo>
                <a:lnTo>
                  <a:pt x="8593264" y="0"/>
                </a:lnTo>
                <a:lnTo>
                  <a:pt x="8638655" y="3662"/>
                </a:lnTo>
                <a:lnTo>
                  <a:pt x="8681714" y="14266"/>
                </a:lnTo>
                <a:lnTo>
                  <a:pt x="8721865" y="31234"/>
                </a:lnTo>
                <a:lnTo>
                  <a:pt x="8758532" y="53992"/>
                </a:lnTo>
                <a:lnTo>
                  <a:pt x="8791138" y="81962"/>
                </a:lnTo>
                <a:lnTo>
                  <a:pt x="8819108" y="114569"/>
                </a:lnTo>
                <a:lnTo>
                  <a:pt x="8841865" y="151236"/>
                </a:lnTo>
                <a:lnTo>
                  <a:pt x="8858834" y="191387"/>
                </a:lnTo>
                <a:lnTo>
                  <a:pt x="8869437" y="234446"/>
                </a:lnTo>
                <a:lnTo>
                  <a:pt x="8873100" y="279837"/>
                </a:lnTo>
                <a:lnTo>
                  <a:pt x="8873100" y="1399160"/>
                </a:lnTo>
                <a:lnTo>
                  <a:pt x="8869437" y="1444551"/>
                </a:lnTo>
                <a:lnTo>
                  <a:pt x="8858834" y="1487611"/>
                </a:lnTo>
                <a:lnTo>
                  <a:pt x="8841865" y="1527762"/>
                </a:lnTo>
                <a:lnTo>
                  <a:pt x="8819108" y="1564428"/>
                </a:lnTo>
                <a:lnTo>
                  <a:pt x="8791138" y="1597035"/>
                </a:lnTo>
                <a:lnTo>
                  <a:pt x="8758532" y="1625005"/>
                </a:lnTo>
                <a:lnTo>
                  <a:pt x="8721865" y="1647762"/>
                </a:lnTo>
                <a:lnTo>
                  <a:pt x="8681714" y="1664730"/>
                </a:lnTo>
                <a:lnTo>
                  <a:pt x="8638655" y="1675334"/>
                </a:lnTo>
                <a:lnTo>
                  <a:pt x="8593264" y="1678996"/>
                </a:lnTo>
                <a:lnTo>
                  <a:pt x="279836" y="1678996"/>
                </a:lnTo>
                <a:lnTo>
                  <a:pt x="234445" y="1675334"/>
                </a:lnTo>
                <a:lnTo>
                  <a:pt x="191386" y="1664730"/>
                </a:lnTo>
                <a:lnTo>
                  <a:pt x="151235" y="1647762"/>
                </a:lnTo>
                <a:lnTo>
                  <a:pt x="114568" y="1625005"/>
                </a:lnTo>
                <a:lnTo>
                  <a:pt x="81961" y="1597035"/>
                </a:lnTo>
                <a:lnTo>
                  <a:pt x="53992" y="1564428"/>
                </a:lnTo>
                <a:lnTo>
                  <a:pt x="31234" y="1527762"/>
                </a:lnTo>
                <a:lnTo>
                  <a:pt x="14266" y="1487611"/>
                </a:lnTo>
                <a:lnTo>
                  <a:pt x="3662" y="1444551"/>
                </a:lnTo>
                <a:lnTo>
                  <a:pt x="0" y="1399160"/>
                </a:lnTo>
                <a:lnTo>
                  <a:pt x="0" y="279837"/>
                </a:lnTo>
                <a:close/>
              </a:path>
            </a:pathLst>
          </a:custGeom>
          <a:ln w="10611">
            <a:solidFill>
              <a:srgbClr val="A5AB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1311808" y="5176561"/>
            <a:ext cx="5518150" cy="1194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665480">
              <a:lnSpc>
                <a:spcPct val="100000"/>
              </a:lnSpc>
              <a:spcBef>
                <a:spcPts val="105"/>
              </a:spcBef>
            </a:pPr>
            <a:r>
              <a:rPr dirty="0" sz="1950" spc="-30" b="1" i="1">
                <a:latin typeface="Garamond"/>
                <a:cs typeface="Garamond"/>
              </a:rPr>
              <a:t>D</a:t>
            </a:r>
            <a:r>
              <a:rPr dirty="0" sz="1950" spc="-15" b="1" i="1">
                <a:latin typeface="Garamond"/>
                <a:cs typeface="Garamond"/>
              </a:rPr>
              <a:t>efi</a:t>
            </a:r>
            <a:r>
              <a:rPr dirty="0" sz="1950" spc="-25" b="1" i="1">
                <a:latin typeface="Garamond"/>
                <a:cs typeface="Garamond"/>
              </a:rPr>
              <a:t>n</a:t>
            </a:r>
            <a:r>
              <a:rPr dirty="0" sz="1950" spc="-10" b="1" i="1">
                <a:latin typeface="Garamond"/>
                <a:cs typeface="Garamond"/>
              </a:rPr>
              <a:t>i</a:t>
            </a:r>
            <a:r>
              <a:rPr dirty="0" sz="1950" spc="-20" b="1" i="1">
                <a:latin typeface="Garamond"/>
                <a:cs typeface="Garamond"/>
              </a:rPr>
              <a:t>t</a:t>
            </a:r>
            <a:r>
              <a:rPr dirty="0" sz="1950" spc="-10" b="1" i="1">
                <a:latin typeface="Garamond"/>
                <a:cs typeface="Garamond"/>
              </a:rPr>
              <a:t>i</a:t>
            </a:r>
            <a:r>
              <a:rPr dirty="0" sz="1950" spc="-30" b="1" i="1">
                <a:latin typeface="Garamond"/>
                <a:cs typeface="Garamond"/>
              </a:rPr>
              <a:t>o</a:t>
            </a:r>
            <a:r>
              <a:rPr dirty="0" sz="1950" spc="-25" b="1" i="1">
                <a:latin typeface="Garamond"/>
                <a:cs typeface="Garamond"/>
              </a:rPr>
              <a:t>n</a:t>
            </a:r>
            <a:r>
              <a:rPr dirty="0" sz="1950" spc="-25" b="1" i="1">
                <a:latin typeface="Garamond"/>
                <a:cs typeface="Garamond"/>
              </a:rPr>
              <a:t>s</a:t>
            </a:r>
            <a:endParaRPr sz="1950">
              <a:latin typeface="Garamond"/>
              <a:cs typeface="Garamond"/>
            </a:endParaRPr>
          </a:p>
          <a:p>
            <a:pPr marL="315595" indent="-302895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314960" algn="l"/>
                <a:tab pos="316230" algn="l"/>
              </a:tabLst>
            </a:pPr>
            <a:r>
              <a:rPr dirty="0" sz="1900" spc="-55">
                <a:latin typeface="Garamond"/>
                <a:cs typeface="Garamond"/>
              </a:rPr>
              <a:t>Two </a:t>
            </a:r>
            <a:r>
              <a:rPr dirty="0" sz="1900" spc="-5">
                <a:latin typeface="Garamond"/>
                <a:cs typeface="Garamond"/>
              </a:rPr>
              <a:t>nodes </a:t>
            </a:r>
            <a:r>
              <a:rPr dirty="0" sz="1900">
                <a:latin typeface="Garamond"/>
                <a:cs typeface="Garamond"/>
              </a:rPr>
              <a:t>are </a:t>
            </a:r>
            <a:r>
              <a:rPr dirty="0" sz="1900" i="1">
                <a:latin typeface="Garamond"/>
                <a:cs typeface="Garamond"/>
              </a:rPr>
              <a:t>adjacent </a:t>
            </a:r>
            <a:r>
              <a:rPr dirty="0" sz="1900">
                <a:latin typeface="Garamond"/>
                <a:cs typeface="Garamond"/>
              </a:rPr>
              <a:t>if </a:t>
            </a:r>
            <a:r>
              <a:rPr dirty="0" sz="1900" spc="-5">
                <a:latin typeface="Garamond"/>
                <a:cs typeface="Garamond"/>
              </a:rPr>
              <a:t>they </a:t>
            </a:r>
            <a:r>
              <a:rPr dirty="0" sz="1900">
                <a:latin typeface="Garamond"/>
                <a:cs typeface="Garamond"/>
              </a:rPr>
              <a:t>are </a:t>
            </a:r>
            <a:r>
              <a:rPr dirty="0" sz="1900" spc="-5">
                <a:latin typeface="Garamond"/>
                <a:cs typeface="Garamond"/>
              </a:rPr>
              <a:t>connected </a:t>
            </a:r>
            <a:r>
              <a:rPr dirty="0" sz="1900" spc="-15">
                <a:latin typeface="Garamond"/>
                <a:cs typeface="Garamond"/>
              </a:rPr>
              <a:t>by </a:t>
            </a:r>
            <a:r>
              <a:rPr dirty="0" sz="1900">
                <a:latin typeface="Garamond"/>
                <a:cs typeface="Garamond"/>
              </a:rPr>
              <a:t>an</a:t>
            </a:r>
            <a:r>
              <a:rPr dirty="0" sz="1900" spc="-100">
                <a:latin typeface="Garamond"/>
                <a:cs typeface="Garamond"/>
              </a:rPr>
              <a:t> </a:t>
            </a:r>
            <a:r>
              <a:rPr dirty="0" sz="1900" spc="0">
                <a:latin typeface="Garamond"/>
                <a:cs typeface="Garamond"/>
              </a:rPr>
              <a:t>edge</a:t>
            </a:r>
            <a:endParaRPr sz="1900">
              <a:latin typeface="Garamond"/>
              <a:cs typeface="Garamond"/>
            </a:endParaRPr>
          </a:p>
          <a:p>
            <a:pPr marL="315595" indent="-302895">
              <a:lnSpc>
                <a:spcPts val="2275"/>
              </a:lnSpc>
              <a:spcBef>
                <a:spcPts val="20"/>
              </a:spcBef>
              <a:buFont typeface="Arial"/>
              <a:buChar char="•"/>
              <a:tabLst>
                <a:tab pos="314960" algn="l"/>
                <a:tab pos="316230" algn="l"/>
              </a:tabLst>
            </a:pPr>
            <a:r>
              <a:rPr dirty="0" sz="1900">
                <a:latin typeface="Garamond"/>
                <a:cs typeface="Garamond"/>
              </a:rPr>
              <a:t>An </a:t>
            </a:r>
            <a:r>
              <a:rPr dirty="0" sz="1900" spc="0">
                <a:latin typeface="Garamond"/>
                <a:cs typeface="Garamond"/>
              </a:rPr>
              <a:t>edge </a:t>
            </a:r>
            <a:r>
              <a:rPr dirty="0" sz="1900" i="1">
                <a:latin typeface="Garamond"/>
                <a:cs typeface="Garamond"/>
              </a:rPr>
              <a:t>e </a:t>
            </a:r>
            <a:r>
              <a:rPr dirty="0" sz="1900">
                <a:latin typeface="Garamond"/>
                <a:cs typeface="Garamond"/>
              </a:rPr>
              <a:t>is </a:t>
            </a:r>
            <a:r>
              <a:rPr dirty="0" sz="1900" i="1">
                <a:latin typeface="Garamond"/>
                <a:cs typeface="Garamond"/>
              </a:rPr>
              <a:t>incident </a:t>
            </a:r>
            <a:r>
              <a:rPr dirty="0" sz="1900">
                <a:latin typeface="Garamond"/>
                <a:cs typeface="Garamond"/>
              </a:rPr>
              <a:t>in a </a:t>
            </a:r>
            <a:r>
              <a:rPr dirty="0" sz="1900" spc="-5">
                <a:latin typeface="Garamond"/>
                <a:cs typeface="Garamond"/>
              </a:rPr>
              <a:t>node </a:t>
            </a:r>
            <a:r>
              <a:rPr dirty="0" sz="1900" i="1">
                <a:latin typeface="Garamond"/>
                <a:cs typeface="Garamond"/>
              </a:rPr>
              <a:t>v </a:t>
            </a:r>
            <a:r>
              <a:rPr dirty="0" sz="1900">
                <a:latin typeface="Garamond"/>
                <a:cs typeface="Garamond"/>
              </a:rPr>
              <a:t>if </a:t>
            </a:r>
            <a:r>
              <a:rPr dirty="0" sz="1900" i="1">
                <a:latin typeface="Garamond"/>
                <a:cs typeface="Garamond"/>
              </a:rPr>
              <a:t>v </a:t>
            </a:r>
            <a:r>
              <a:rPr dirty="0" sz="1900">
                <a:latin typeface="Garamond"/>
                <a:cs typeface="Garamond"/>
              </a:rPr>
              <a:t>is an </a:t>
            </a:r>
            <a:r>
              <a:rPr dirty="0" sz="1900" spc="-5">
                <a:latin typeface="Garamond"/>
                <a:cs typeface="Garamond"/>
              </a:rPr>
              <a:t>endpoint of</a:t>
            </a:r>
            <a:r>
              <a:rPr dirty="0" sz="1900" spc="50">
                <a:latin typeface="Garamond"/>
                <a:cs typeface="Garamond"/>
              </a:rPr>
              <a:t> </a:t>
            </a:r>
            <a:r>
              <a:rPr dirty="0" sz="1900" i="1">
                <a:latin typeface="Garamond"/>
                <a:cs typeface="Garamond"/>
              </a:rPr>
              <a:t>e</a:t>
            </a:r>
            <a:endParaRPr sz="1900">
              <a:latin typeface="Garamond"/>
              <a:cs typeface="Garamond"/>
            </a:endParaRPr>
          </a:p>
          <a:p>
            <a:pPr marL="315595" indent="-302895">
              <a:lnSpc>
                <a:spcPts val="2275"/>
              </a:lnSpc>
              <a:buFont typeface="Arial"/>
              <a:buChar char="•"/>
              <a:tabLst>
                <a:tab pos="314960" algn="l"/>
                <a:tab pos="316230" algn="l"/>
              </a:tabLst>
            </a:pPr>
            <a:r>
              <a:rPr dirty="0" sz="1900" spc="5">
                <a:latin typeface="Garamond"/>
                <a:cs typeface="Garamond"/>
              </a:rPr>
              <a:t>The </a:t>
            </a:r>
            <a:r>
              <a:rPr dirty="0" sz="1900" i="1">
                <a:latin typeface="Garamond"/>
                <a:cs typeface="Garamond"/>
              </a:rPr>
              <a:t>degree </a:t>
            </a:r>
            <a:r>
              <a:rPr dirty="0" sz="1900" spc="-5">
                <a:latin typeface="Garamond"/>
                <a:cs typeface="Garamond"/>
              </a:rPr>
              <a:t>of </a:t>
            </a:r>
            <a:r>
              <a:rPr dirty="0" sz="1900">
                <a:latin typeface="Garamond"/>
                <a:cs typeface="Garamond"/>
              </a:rPr>
              <a:t>a </a:t>
            </a:r>
            <a:r>
              <a:rPr dirty="0" sz="1900" spc="-5">
                <a:latin typeface="Garamond"/>
                <a:cs typeface="Garamond"/>
              </a:rPr>
              <a:t>node </a:t>
            </a:r>
            <a:r>
              <a:rPr dirty="0" sz="1900">
                <a:latin typeface="Garamond"/>
                <a:cs typeface="Garamond"/>
              </a:rPr>
              <a:t>is </a:t>
            </a:r>
            <a:r>
              <a:rPr dirty="0" sz="1900" spc="-5">
                <a:latin typeface="Garamond"/>
                <a:cs typeface="Garamond"/>
              </a:rPr>
              <a:t>the number of</a:t>
            </a:r>
            <a:r>
              <a:rPr dirty="0" sz="1900" spc="80">
                <a:latin typeface="Garamond"/>
                <a:cs typeface="Garamond"/>
              </a:rPr>
              <a:t> </a:t>
            </a:r>
            <a:r>
              <a:rPr dirty="0" sz="1900" spc="-5">
                <a:latin typeface="Garamond"/>
                <a:cs typeface="Garamond"/>
              </a:rPr>
              <a:t>incident </a:t>
            </a:r>
            <a:r>
              <a:rPr dirty="0" sz="1900" spc="0">
                <a:latin typeface="Garamond"/>
                <a:cs typeface="Garamond"/>
              </a:rPr>
              <a:t>edges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565900" y="3632200"/>
            <a:ext cx="1130300" cy="4064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615201" y="3658334"/>
            <a:ext cx="1024890" cy="294005"/>
          </a:xfrm>
          <a:custGeom>
            <a:avLst/>
            <a:gdLst/>
            <a:ahLst/>
            <a:cxnLst/>
            <a:rect l="l" t="t" r="r" b="b"/>
            <a:pathLst>
              <a:path w="1024890" h="294004">
                <a:moveTo>
                  <a:pt x="0" y="293994"/>
                </a:moveTo>
                <a:lnTo>
                  <a:pt x="1024819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850" y="627138"/>
            <a:ext cx="90233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0"/>
              <a:t>P</a:t>
            </a:r>
            <a:r>
              <a:rPr dirty="0" sz="3200" spc="-5"/>
              <a:t>at</a:t>
            </a:r>
            <a:r>
              <a:rPr dirty="0" sz="3200" spc="-15"/>
              <a:t>h</a:t>
            </a:r>
            <a:r>
              <a:rPr dirty="0" sz="3200"/>
              <a:t>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9093200" y="3246967"/>
            <a:ext cx="563032" cy="563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22829" y="3263903"/>
            <a:ext cx="499532" cy="6053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457" y="3267011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40"/>
                </a:lnTo>
                <a:lnTo>
                  <a:pt x="39148" y="101066"/>
                </a:lnTo>
                <a:lnTo>
                  <a:pt x="18013" y="140004"/>
                </a:lnTo>
                <a:lnTo>
                  <a:pt x="4657" y="183035"/>
                </a:lnTo>
                <a:lnTo>
                  <a:pt x="0" y="229235"/>
                </a:lnTo>
                <a:lnTo>
                  <a:pt x="4657" y="275430"/>
                </a:lnTo>
                <a:lnTo>
                  <a:pt x="18013" y="318457"/>
                </a:lnTo>
                <a:lnTo>
                  <a:pt x="39148" y="357394"/>
                </a:lnTo>
                <a:lnTo>
                  <a:pt x="67138" y="391318"/>
                </a:lnTo>
                <a:lnTo>
                  <a:pt x="101062" y="419309"/>
                </a:lnTo>
                <a:lnTo>
                  <a:pt x="139999" y="440443"/>
                </a:lnTo>
                <a:lnTo>
                  <a:pt x="183026" y="453800"/>
                </a:lnTo>
                <a:lnTo>
                  <a:pt x="229222" y="458457"/>
                </a:lnTo>
                <a:lnTo>
                  <a:pt x="275417" y="453800"/>
                </a:lnTo>
                <a:lnTo>
                  <a:pt x="318444" y="440443"/>
                </a:lnTo>
                <a:lnTo>
                  <a:pt x="357381" y="419309"/>
                </a:lnTo>
                <a:lnTo>
                  <a:pt x="391306" y="391318"/>
                </a:lnTo>
                <a:lnTo>
                  <a:pt x="419296" y="357394"/>
                </a:lnTo>
                <a:lnTo>
                  <a:pt x="440430" y="318457"/>
                </a:lnTo>
                <a:lnTo>
                  <a:pt x="453787" y="275430"/>
                </a:lnTo>
                <a:lnTo>
                  <a:pt x="458444" y="229235"/>
                </a:lnTo>
                <a:lnTo>
                  <a:pt x="453787" y="183035"/>
                </a:lnTo>
                <a:lnTo>
                  <a:pt x="440430" y="140004"/>
                </a:lnTo>
                <a:lnTo>
                  <a:pt x="419296" y="101066"/>
                </a:lnTo>
                <a:lnTo>
                  <a:pt x="391306" y="67140"/>
                </a:lnTo>
                <a:lnTo>
                  <a:pt x="357381" y="39148"/>
                </a:lnTo>
                <a:lnTo>
                  <a:pt x="318444" y="18013"/>
                </a:lnTo>
                <a:lnTo>
                  <a:pt x="275417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457" y="3267011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303702" y="3321088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3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22629" y="3246967"/>
            <a:ext cx="558800" cy="563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52270" y="3263903"/>
            <a:ext cx="499532" cy="6053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72882" y="3267011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40"/>
                </a:lnTo>
                <a:lnTo>
                  <a:pt x="39148" y="101066"/>
                </a:lnTo>
                <a:lnTo>
                  <a:pt x="18013" y="140004"/>
                </a:lnTo>
                <a:lnTo>
                  <a:pt x="4657" y="183035"/>
                </a:lnTo>
                <a:lnTo>
                  <a:pt x="0" y="229235"/>
                </a:lnTo>
                <a:lnTo>
                  <a:pt x="4657" y="275430"/>
                </a:lnTo>
                <a:lnTo>
                  <a:pt x="18013" y="318457"/>
                </a:lnTo>
                <a:lnTo>
                  <a:pt x="39148" y="357394"/>
                </a:lnTo>
                <a:lnTo>
                  <a:pt x="67138" y="391318"/>
                </a:lnTo>
                <a:lnTo>
                  <a:pt x="101062" y="419309"/>
                </a:lnTo>
                <a:lnTo>
                  <a:pt x="139999" y="440443"/>
                </a:lnTo>
                <a:lnTo>
                  <a:pt x="183026" y="453800"/>
                </a:lnTo>
                <a:lnTo>
                  <a:pt x="229222" y="458457"/>
                </a:lnTo>
                <a:lnTo>
                  <a:pt x="275422" y="453800"/>
                </a:lnTo>
                <a:lnTo>
                  <a:pt x="318452" y="440443"/>
                </a:lnTo>
                <a:lnTo>
                  <a:pt x="357391" y="419309"/>
                </a:lnTo>
                <a:lnTo>
                  <a:pt x="391317" y="391318"/>
                </a:lnTo>
                <a:lnTo>
                  <a:pt x="419308" y="357394"/>
                </a:lnTo>
                <a:lnTo>
                  <a:pt x="440443" y="318457"/>
                </a:lnTo>
                <a:lnTo>
                  <a:pt x="453800" y="275430"/>
                </a:lnTo>
                <a:lnTo>
                  <a:pt x="458457" y="229235"/>
                </a:lnTo>
                <a:lnTo>
                  <a:pt x="453800" y="183035"/>
                </a:lnTo>
                <a:lnTo>
                  <a:pt x="440443" y="140004"/>
                </a:lnTo>
                <a:lnTo>
                  <a:pt x="419308" y="101066"/>
                </a:lnTo>
                <a:lnTo>
                  <a:pt x="391317" y="67140"/>
                </a:lnTo>
                <a:lnTo>
                  <a:pt x="357391" y="39148"/>
                </a:lnTo>
                <a:lnTo>
                  <a:pt x="318452" y="18013"/>
                </a:lnTo>
                <a:lnTo>
                  <a:pt x="275422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72882" y="3267011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732128" y="3321088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5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72200" y="3865038"/>
            <a:ext cx="563032" cy="5630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201829" y="3881961"/>
            <a:ext cx="499532" cy="6053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23889" y="3885184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35" y="0"/>
                </a:moveTo>
                <a:lnTo>
                  <a:pt x="183035" y="4657"/>
                </a:lnTo>
                <a:lnTo>
                  <a:pt x="140004" y="18013"/>
                </a:lnTo>
                <a:lnTo>
                  <a:pt x="101066" y="39148"/>
                </a:lnTo>
                <a:lnTo>
                  <a:pt x="67140" y="67138"/>
                </a:lnTo>
                <a:lnTo>
                  <a:pt x="39148" y="101062"/>
                </a:lnTo>
                <a:lnTo>
                  <a:pt x="18013" y="139999"/>
                </a:lnTo>
                <a:lnTo>
                  <a:pt x="4657" y="183026"/>
                </a:lnTo>
                <a:lnTo>
                  <a:pt x="0" y="229222"/>
                </a:lnTo>
                <a:lnTo>
                  <a:pt x="4657" y="275422"/>
                </a:lnTo>
                <a:lnTo>
                  <a:pt x="18013" y="318452"/>
                </a:lnTo>
                <a:lnTo>
                  <a:pt x="39148" y="357391"/>
                </a:lnTo>
                <a:lnTo>
                  <a:pt x="67140" y="391317"/>
                </a:lnTo>
                <a:lnTo>
                  <a:pt x="101066" y="419308"/>
                </a:lnTo>
                <a:lnTo>
                  <a:pt x="140004" y="440443"/>
                </a:lnTo>
                <a:lnTo>
                  <a:pt x="183035" y="453800"/>
                </a:lnTo>
                <a:lnTo>
                  <a:pt x="229235" y="458457"/>
                </a:lnTo>
                <a:lnTo>
                  <a:pt x="275430" y="453800"/>
                </a:lnTo>
                <a:lnTo>
                  <a:pt x="318457" y="440443"/>
                </a:lnTo>
                <a:lnTo>
                  <a:pt x="357394" y="419308"/>
                </a:lnTo>
                <a:lnTo>
                  <a:pt x="391318" y="391317"/>
                </a:lnTo>
                <a:lnTo>
                  <a:pt x="419309" y="357391"/>
                </a:lnTo>
                <a:lnTo>
                  <a:pt x="440443" y="318452"/>
                </a:lnTo>
                <a:lnTo>
                  <a:pt x="453800" y="275422"/>
                </a:lnTo>
                <a:lnTo>
                  <a:pt x="458457" y="229222"/>
                </a:lnTo>
                <a:lnTo>
                  <a:pt x="453800" y="183026"/>
                </a:lnTo>
                <a:lnTo>
                  <a:pt x="440443" y="139999"/>
                </a:lnTo>
                <a:lnTo>
                  <a:pt x="419309" y="101062"/>
                </a:lnTo>
                <a:lnTo>
                  <a:pt x="391318" y="67138"/>
                </a:lnTo>
                <a:lnTo>
                  <a:pt x="357394" y="39148"/>
                </a:lnTo>
                <a:lnTo>
                  <a:pt x="318457" y="18013"/>
                </a:lnTo>
                <a:lnTo>
                  <a:pt x="275430" y="4657"/>
                </a:lnTo>
                <a:lnTo>
                  <a:pt x="229235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223889" y="3885184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391400" y="2277537"/>
            <a:ext cx="1248832" cy="2582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438758" y="2326494"/>
            <a:ext cx="1121410" cy="95885"/>
          </a:xfrm>
          <a:custGeom>
            <a:avLst/>
            <a:gdLst/>
            <a:ahLst/>
            <a:cxnLst/>
            <a:rect l="l" t="t" r="r" b="b"/>
            <a:pathLst>
              <a:path w="1121409" h="95885">
                <a:moveTo>
                  <a:pt x="0" y="95433"/>
                </a:moveTo>
                <a:lnTo>
                  <a:pt x="1120979" y="0"/>
                </a:lnTo>
              </a:path>
            </a:pathLst>
          </a:custGeom>
          <a:ln w="67380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779929" y="2438400"/>
            <a:ext cx="668867" cy="927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861489" y="2488571"/>
            <a:ext cx="512445" cy="778510"/>
          </a:xfrm>
          <a:custGeom>
            <a:avLst/>
            <a:gdLst/>
            <a:ahLst/>
            <a:cxnLst/>
            <a:rect l="l" t="t" r="r" b="b"/>
            <a:pathLst>
              <a:path w="512445" h="778510">
                <a:moveTo>
                  <a:pt x="512190" y="778439"/>
                </a:moveTo>
                <a:lnTo>
                  <a:pt x="0" y="0"/>
                </a:lnTo>
              </a:path>
            </a:pathLst>
          </a:custGeom>
          <a:ln w="67380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509000" y="2078570"/>
            <a:ext cx="563032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538629" y="2091262"/>
            <a:ext cx="499532" cy="6053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559736" y="2097265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69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38"/>
                </a:lnTo>
                <a:lnTo>
                  <a:pt x="39148" y="101062"/>
                </a:lnTo>
                <a:lnTo>
                  <a:pt x="18013" y="139999"/>
                </a:lnTo>
                <a:lnTo>
                  <a:pt x="4657" y="183026"/>
                </a:lnTo>
                <a:lnTo>
                  <a:pt x="0" y="229222"/>
                </a:lnTo>
                <a:lnTo>
                  <a:pt x="4657" y="275417"/>
                </a:lnTo>
                <a:lnTo>
                  <a:pt x="18013" y="318444"/>
                </a:lnTo>
                <a:lnTo>
                  <a:pt x="39148" y="357381"/>
                </a:lnTo>
                <a:lnTo>
                  <a:pt x="67138" y="391306"/>
                </a:lnTo>
                <a:lnTo>
                  <a:pt x="101062" y="419296"/>
                </a:lnTo>
                <a:lnTo>
                  <a:pt x="139999" y="440430"/>
                </a:lnTo>
                <a:lnTo>
                  <a:pt x="183026" y="453787"/>
                </a:lnTo>
                <a:lnTo>
                  <a:pt x="229222" y="458444"/>
                </a:lnTo>
                <a:lnTo>
                  <a:pt x="275418" y="453787"/>
                </a:lnTo>
                <a:lnTo>
                  <a:pt x="318446" y="440430"/>
                </a:lnTo>
                <a:lnTo>
                  <a:pt x="357385" y="419296"/>
                </a:lnTo>
                <a:lnTo>
                  <a:pt x="391312" y="391306"/>
                </a:lnTo>
                <a:lnTo>
                  <a:pt x="419305" y="357381"/>
                </a:lnTo>
                <a:lnTo>
                  <a:pt x="440441" y="318444"/>
                </a:lnTo>
                <a:lnTo>
                  <a:pt x="453799" y="275417"/>
                </a:lnTo>
                <a:lnTo>
                  <a:pt x="458457" y="229222"/>
                </a:lnTo>
                <a:lnTo>
                  <a:pt x="453799" y="183026"/>
                </a:lnTo>
                <a:lnTo>
                  <a:pt x="440441" y="139999"/>
                </a:lnTo>
                <a:lnTo>
                  <a:pt x="419305" y="101062"/>
                </a:lnTo>
                <a:lnTo>
                  <a:pt x="391312" y="67138"/>
                </a:lnTo>
                <a:lnTo>
                  <a:pt x="357385" y="39148"/>
                </a:lnTo>
                <a:lnTo>
                  <a:pt x="318446" y="18013"/>
                </a:lnTo>
                <a:lnTo>
                  <a:pt x="275418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559736" y="2097265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69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8718981" y="2151329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2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950200" y="3445933"/>
            <a:ext cx="1240367" cy="1608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031340" y="3496246"/>
            <a:ext cx="1113155" cy="0"/>
          </a:xfrm>
          <a:custGeom>
            <a:avLst/>
            <a:gdLst/>
            <a:ahLst/>
            <a:cxnLst/>
            <a:rect l="l" t="t" r="r" b="b"/>
            <a:pathLst>
              <a:path w="1113154" h="0">
                <a:moveTo>
                  <a:pt x="1113116" y="0"/>
                </a:moveTo>
                <a:lnTo>
                  <a:pt x="0" y="1"/>
                </a:lnTo>
              </a:path>
            </a:pathLst>
          </a:custGeom>
          <a:ln w="67380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912100" y="2468032"/>
            <a:ext cx="766232" cy="9482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964195" y="2488576"/>
            <a:ext cx="662940" cy="845819"/>
          </a:xfrm>
          <a:custGeom>
            <a:avLst/>
            <a:gdLst/>
            <a:ahLst/>
            <a:cxnLst/>
            <a:rect l="l" t="t" r="r" b="b"/>
            <a:pathLst>
              <a:path w="662940" h="845820">
                <a:moveTo>
                  <a:pt x="0" y="845579"/>
                </a:moveTo>
                <a:lnTo>
                  <a:pt x="662676" y="0"/>
                </a:lnTo>
              </a:path>
            </a:pathLst>
          </a:custGeom>
          <a:ln w="13476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154329" y="2628900"/>
            <a:ext cx="537632" cy="7874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209540" y="2651148"/>
            <a:ext cx="430530" cy="683260"/>
          </a:xfrm>
          <a:custGeom>
            <a:avLst/>
            <a:gdLst/>
            <a:ahLst/>
            <a:cxnLst/>
            <a:rect l="l" t="t" r="r" b="b"/>
            <a:pathLst>
              <a:path w="430529" h="683260">
                <a:moveTo>
                  <a:pt x="430487" y="683007"/>
                </a:moveTo>
                <a:lnTo>
                  <a:pt x="0" y="0"/>
                </a:lnTo>
              </a:path>
            </a:pathLst>
          </a:custGeom>
          <a:ln w="13476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629400" y="3636438"/>
            <a:ext cx="2628900" cy="5630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682333" y="3658323"/>
            <a:ext cx="2529840" cy="456565"/>
          </a:xfrm>
          <a:custGeom>
            <a:avLst/>
            <a:gdLst/>
            <a:ahLst/>
            <a:cxnLst/>
            <a:rect l="l" t="t" r="r" b="b"/>
            <a:pathLst>
              <a:path w="2529840" h="456564">
                <a:moveTo>
                  <a:pt x="2529255" y="0"/>
                </a:moveTo>
                <a:lnTo>
                  <a:pt x="0" y="456081"/>
                </a:lnTo>
              </a:path>
            </a:pathLst>
          </a:custGeom>
          <a:ln w="13476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400800" y="2565400"/>
            <a:ext cx="698500" cy="140547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453114" y="2584005"/>
            <a:ext cx="594360" cy="1301750"/>
          </a:xfrm>
          <a:custGeom>
            <a:avLst/>
            <a:gdLst/>
            <a:ahLst/>
            <a:cxnLst/>
            <a:rect l="l" t="t" r="r" b="b"/>
            <a:pathLst>
              <a:path w="594359" h="1301750">
                <a:moveTo>
                  <a:pt x="594331" y="0"/>
                </a:moveTo>
                <a:lnTo>
                  <a:pt x="0" y="1301177"/>
                </a:lnTo>
              </a:path>
            </a:pathLst>
          </a:custGeom>
          <a:ln w="13476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319429" y="2561162"/>
            <a:ext cx="1943100" cy="85936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371622" y="2584009"/>
            <a:ext cx="1840230" cy="750570"/>
          </a:xfrm>
          <a:custGeom>
            <a:avLst/>
            <a:gdLst/>
            <a:ahLst/>
            <a:cxnLst/>
            <a:rect l="l" t="t" r="r" b="b"/>
            <a:pathLst>
              <a:path w="1840229" h="750570">
                <a:moveTo>
                  <a:pt x="1839967" y="750146"/>
                </a:moveTo>
                <a:lnTo>
                  <a:pt x="0" y="0"/>
                </a:lnTo>
              </a:path>
            </a:pathLst>
          </a:custGeom>
          <a:ln w="13476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929970" y="2171700"/>
            <a:ext cx="558800" cy="56302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959600" y="2188632"/>
            <a:ext cx="499532" cy="60536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980313" y="2192693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69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40"/>
                </a:lnTo>
                <a:lnTo>
                  <a:pt x="39148" y="101066"/>
                </a:lnTo>
                <a:lnTo>
                  <a:pt x="18013" y="140004"/>
                </a:lnTo>
                <a:lnTo>
                  <a:pt x="4657" y="183035"/>
                </a:lnTo>
                <a:lnTo>
                  <a:pt x="0" y="229234"/>
                </a:lnTo>
                <a:lnTo>
                  <a:pt x="4657" y="275430"/>
                </a:lnTo>
                <a:lnTo>
                  <a:pt x="18013" y="318457"/>
                </a:lnTo>
                <a:lnTo>
                  <a:pt x="39148" y="357394"/>
                </a:lnTo>
                <a:lnTo>
                  <a:pt x="67138" y="391318"/>
                </a:lnTo>
                <a:lnTo>
                  <a:pt x="101062" y="419309"/>
                </a:lnTo>
                <a:lnTo>
                  <a:pt x="139999" y="440443"/>
                </a:lnTo>
                <a:lnTo>
                  <a:pt x="183026" y="453800"/>
                </a:lnTo>
                <a:lnTo>
                  <a:pt x="229222" y="458457"/>
                </a:lnTo>
                <a:lnTo>
                  <a:pt x="275417" y="453800"/>
                </a:lnTo>
                <a:lnTo>
                  <a:pt x="318444" y="440443"/>
                </a:lnTo>
                <a:lnTo>
                  <a:pt x="357381" y="419309"/>
                </a:lnTo>
                <a:lnTo>
                  <a:pt x="391306" y="391318"/>
                </a:lnTo>
                <a:lnTo>
                  <a:pt x="419296" y="357394"/>
                </a:lnTo>
                <a:lnTo>
                  <a:pt x="440430" y="318457"/>
                </a:lnTo>
                <a:lnTo>
                  <a:pt x="453787" y="275430"/>
                </a:lnTo>
                <a:lnTo>
                  <a:pt x="458444" y="229234"/>
                </a:lnTo>
                <a:lnTo>
                  <a:pt x="453787" y="183035"/>
                </a:lnTo>
                <a:lnTo>
                  <a:pt x="440430" y="140004"/>
                </a:lnTo>
                <a:lnTo>
                  <a:pt x="419296" y="101066"/>
                </a:lnTo>
                <a:lnTo>
                  <a:pt x="391306" y="67140"/>
                </a:lnTo>
                <a:lnTo>
                  <a:pt x="357381" y="39148"/>
                </a:lnTo>
                <a:lnTo>
                  <a:pt x="318444" y="18013"/>
                </a:lnTo>
                <a:lnTo>
                  <a:pt x="275417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980313" y="2192693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69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7139558" y="2246770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1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70467" y="1930400"/>
            <a:ext cx="5634570" cy="16510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23457" y="1949602"/>
            <a:ext cx="5529580" cy="1546860"/>
          </a:xfrm>
          <a:custGeom>
            <a:avLst/>
            <a:gdLst/>
            <a:ahLst/>
            <a:cxnLst/>
            <a:rect l="l" t="t" r="r" b="b"/>
            <a:pathLst>
              <a:path w="5529580" h="1546860">
                <a:moveTo>
                  <a:pt x="5271246" y="0"/>
                </a:moveTo>
                <a:lnTo>
                  <a:pt x="257779" y="0"/>
                </a:lnTo>
                <a:lnTo>
                  <a:pt x="211443" y="4153"/>
                </a:lnTo>
                <a:lnTo>
                  <a:pt x="167832" y="16128"/>
                </a:lnTo>
                <a:lnTo>
                  <a:pt x="127673" y="35195"/>
                </a:lnTo>
                <a:lnTo>
                  <a:pt x="91695" y="60628"/>
                </a:lnTo>
                <a:lnTo>
                  <a:pt x="60626" y="91698"/>
                </a:lnTo>
                <a:lnTo>
                  <a:pt x="35194" y="127677"/>
                </a:lnTo>
                <a:lnTo>
                  <a:pt x="16127" y="167836"/>
                </a:lnTo>
                <a:lnTo>
                  <a:pt x="4153" y="211448"/>
                </a:lnTo>
                <a:lnTo>
                  <a:pt x="0" y="257784"/>
                </a:lnTo>
                <a:lnTo>
                  <a:pt x="0" y="1288859"/>
                </a:lnTo>
                <a:lnTo>
                  <a:pt x="4153" y="1335195"/>
                </a:lnTo>
                <a:lnTo>
                  <a:pt x="16127" y="1378807"/>
                </a:lnTo>
                <a:lnTo>
                  <a:pt x="35194" y="1418966"/>
                </a:lnTo>
                <a:lnTo>
                  <a:pt x="60626" y="1454945"/>
                </a:lnTo>
                <a:lnTo>
                  <a:pt x="91695" y="1486015"/>
                </a:lnTo>
                <a:lnTo>
                  <a:pt x="127673" y="1511448"/>
                </a:lnTo>
                <a:lnTo>
                  <a:pt x="167832" y="1530516"/>
                </a:lnTo>
                <a:lnTo>
                  <a:pt x="211443" y="1542490"/>
                </a:lnTo>
                <a:lnTo>
                  <a:pt x="257779" y="1546644"/>
                </a:lnTo>
                <a:lnTo>
                  <a:pt x="5271246" y="1546644"/>
                </a:lnTo>
                <a:lnTo>
                  <a:pt x="5317582" y="1542490"/>
                </a:lnTo>
                <a:lnTo>
                  <a:pt x="5361194" y="1530516"/>
                </a:lnTo>
                <a:lnTo>
                  <a:pt x="5401354" y="1511448"/>
                </a:lnTo>
                <a:lnTo>
                  <a:pt x="5437332" y="1486015"/>
                </a:lnTo>
                <a:lnTo>
                  <a:pt x="5468402" y="1454945"/>
                </a:lnTo>
                <a:lnTo>
                  <a:pt x="5493835" y="1418966"/>
                </a:lnTo>
                <a:lnTo>
                  <a:pt x="5512903" y="1378807"/>
                </a:lnTo>
                <a:lnTo>
                  <a:pt x="5524877" y="1335195"/>
                </a:lnTo>
                <a:lnTo>
                  <a:pt x="5529031" y="1288859"/>
                </a:lnTo>
                <a:lnTo>
                  <a:pt x="5529031" y="257784"/>
                </a:lnTo>
                <a:lnTo>
                  <a:pt x="5524877" y="211448"/>
                </a:lnTo>
                <a:lnTo>
                  <a:pt x="5512903" y="167836"/>
                </a:lnTo>
                <a:lnTo>
                  <a:pt x="5493835" y="127677"/>
                </a:lnTo>
                <a:lnTo>
                  <a:pt x="5468402" y="91698"/>
                </a:lnTo>
                <a:lnTo>
                  <a:pt x="5437332" y="60628"/>
                </a:lnTo>
                <a:lnTo>
                  <a:pt x="5401354" y="35195"/>
                </a:lnTo>
                <a:lnTo>
                  <a:pt x="5361194" y="16128"/>
                </a:lnTo>
                <a:lnTo>
                  <a:pt x="5317582" y="4153"/>
                </a:lnTo>
                <a:lnTo>
                  <a:pt x="5271246" y="0"/>
                </a:lnTo>
                <a:close/>
              </a:path>
            </a:pathLst>
          </a:custGeom>
          <a:solidFill>
            <a:srgbClr val="BFD3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23457" y="1949602"/>
            <a:ext cx="5529580" cy="1546860"/>
          </a:xfrm>
          <a:custGeom>
            <a:avLst/>
            <a:gdLst/>
            <a:ahLst/>
            <a:cxnLst/>
            <a:rect l="l" t="t" r="r" b="b"/>
            <a:pathLst>
              <a:path w="5529580" h="1546860">
                <a:moveTo>
                  <a:pt x="0" y="257780"/>
                </a:moveTo>
                <a:lnTo>
                  <a:pt x="4153" y="211444"/>
                </a:lnTo>
                <a:lnTo>
                  <a:pt x="16127" y="167832"/>
                </a:lnTo>
                <a:lnTo>
                  <a:pt x="35194" y="127673"/>
                </a:lnTo>
                <a:lnTo>
                  <a:pt x="60626" y="91695"/>
                </a:lnTo>
                <a:lnTo>
                  <a:pt x="91695" y="60626"/>
                </a:lnTo>
                <a:lnTo>
                  <a:pt x="127673" y="35194"/>
                </a:lnTo>
                <a:lnTo>
                  <a:pt x="167832" y="16127"/>
                </a:lnTo>
                <a:lnTo>
                  <a:pt x="211443" y="4153"/>
                </a:lnTo>
                <a:lnTo>
                  <a:pt x="257780" y="0"/>
                </a:lnTo>
                <a:lnTo>
                  <a:pt x="5271252" y="0"/>
                </a:lnTo>
                <a:lnTo>
                  <a:pt x="5317589" y="4153"/>
                </a:lnTo>
                <a:lnTo>
                  <a:pt x="5361200" y="16127"/>
                </a:lnTo>
                <a:lnTo>
                  <a:pt x="5401358" y="35194"/>
                </a:lnTo>
                <a:lnTo>
                  <a:pt x="5437335" y="60626"/>
                </a:lnTo>
                <a:lnTo>
                  <a:pt x="5468403" y="91695"/>
                </a:lnTo>
                <a:lnTo>
                  <a:pt x="5493835" y="127673"/>
                </a:lnTo>
                <a:lnTo>
                  <a:pt x="5512901" y="167832"/>
                </a:lnTo>
                <a:lnTo>
                  <a:pt x="5524875" y="211444"/>
                </a:lnTo>
                <a:lnTo>
                  <a:pt x="5529028" y="257780"/>
                </a:lnTo>
                <a:lnTo>
                  <a:pt x="5529028" y="1288858"/>
                </a:lnTo>
                <a:lnTo>
                  <a:pt x="5524875" y="1335194"/>
                </a:lnTo>
                <a:lnTo>
                  <a:pt x="5512901" y="1378807"/>
                </a:lnTo>
                <a:lnTo>
                  <a:pt x="5493835" y="1418966"/>
                </a:lnTo>
                <a:lnTo>
                  <a:pt x="5468403" y="1454945"/>
                </a:lnTo>
                <a:lnTo>
                  <a:pt x="5437335" y="1486015"/>
                </a:lnTo>
                <a:lnTo>
                  <a:pt x="5401358" y="1511448"/>
                </a:lnTo>
                <a:lnTo>
                  <a:pt x="5361200" y="1530516"/>
                </a:lnTo>
                <a:lnTo>
                  <a:pt x="5317589" y="1542491"/>
                </a:lnTo>
                <a:lnTo>
                  <a:pt x="5271252" y="1546644"/>
                </a:lnTo>
                <a:lnTo>
                  <a:pt x="257780" y="1546644"/>
                </a:lnTo>
                <a:lnTo>
                  <a:pt x="211443" y="1542491"/>
                </a:lnTo>
                <a:lnTo>
                  <a:pt x="167832" y="1530516"/>
                </a:lnTo>
                <a:lnTo>
                  <a:pt x="127673" y="1511448"/>
                </a:lnTo>
                <a:lnTo>
                  <a:pt x="91695" y="1486015"/>
                </a:lnTo>
                <a:lnTo>
                  <a:pt x="60626" y="1454945"/>
                </a:lnTo>
                <a:lnTo>
                  <a:pt x="35194" y="1418966"/>
                </a:lnTo>
                <a:lnTo>
                  <a:pt x="16127" y="1378807"/>
                </a:lnTo>
                <a:lnTo>
                  <a:pt x="4153" y="1335194"/>
                </a:lnTo>
                <a:lnTo>
                  <a:pt x="0" y="1288858"/>
                </a:lnTo>
                <a:lnTo>
                  <a:pt x="0" y="257780"/>
                </a:lnTo>
                <a:close/>
              </a:path>
            </a:pathLst>
          </a:custGeom>
          <a:ln w="10611">
            <a:solidFill>
              <a:srgbClr val="94B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2640215" y="2537107"/>
            <a:ext cx="1950720" cy="6146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53340">
              <a:lnSpc>
                <a:spcPct val="100000"/>
              </a:lnSpc>
              <a:spcBef>
                <a:spcPts val="105"/>
              </a:spcBef>
            </a:pPr>
            <a:r>
              <a:rPr dirty="0" sz="1950" spc="-30" b="1" i="1">
                <a:latin typeface="Garamond"/>
                <a:cs typeface="Garamond"/>
              </a:rPr>
              <a:t>Example</a:t>
            </a:r>
            <a:endParaRPr sz="1950">
              <a:latin typeface="Garamond"/>
              <a:cs typeface="Garamond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 sz="1900">
                <a:latin typeface="Garamond"/>
                <a:cs typeface="Garamond"/>
              </a:rPr>
              <a:t>[</a:t>
            </a:r>
            <a:r>
              <a:rPr dirty="0" sz="1900" i="1">
                <a:latin typeface="Garamond"/>
                <a:cs typeface="Garamond"/>
              </a:rPr>
              <a:t>v</a:t>
            </a:r>
            <a:r>
              <a:rPr dirty="0" baseline="-20000" sz="1875" i="1">
                <a:latin typeface="Garamond"/>
                <a:cs typeface="Garamond"/>
              </a:rPr>
              <a:t>1</a:t>
            </a:r>
            <a:r>
              <a:rPr dirty="0" sz="1900">
                <a:latin typeface="Garamond"/>
                <a:cs typeface="Garamond"/>
              </a:rPr>
              <a:t>, </a:t>
            </a:r>
            <a:r>
              <a:rPr dirty="0" sz="1900" i="1">
                <a:latin typeface="Garamond"/>
                <a:cs typeface="Garamond"/>
              </a:rPr>
              <a:t>v</a:t>
            </a:r>
            <a:r>
              <a:rPr dirty="0" baseline="-20000" sz="1875" i="1">
                <a:latin typeface="Garamond"/>
                <a:cs typeface="Garamond"/>
              </a:rPr>
              <a:t>2</a:t>
            </a:r>
            <a:r>
              <a:rPr dirty="0" sz="1900">
                <a:latin typeface="Garamond"/>
                <a:cs typeface="Garamond"/>
              </a:rPr>
              <a:t>], [</a:t>
            </a:r>
            <a:r>
              <a:rPr dirty="0" sz="1900" i="1">
                <a:latin typeface="Garamond"/>
                <a:cs typeface="Garamond"/>
              </a:rPr>
              <a:t>v</a:t>
            </a:r>
            <a:r>
              <a:rPr dirty="0" baseline="-20000" sz="1875" i="1">
                <a:latin typeface="Garamond"/>
                <a:cs typeface="Garamond"/>
              </a:rPr>
              <a:t>2</a:t>
            </a:r>
            <a:r>
              <a:rPr dirty="0" sz="1900">
                <a:latin typeface="Garamond"/>
                <a:cs typeface="Garamond"/>
              </a:rPr>
              <a:t>, </a:t>
            </a:r>
            <a:r>
              <a:rPr dirty="0" sz="1900" i="1">
                <a:latin typeface="Garamond"/>
                <a:cs typeface="Garamond"/>
              </a:rPr>
              <a:t>v</a:t>
            </a:r>
            <a:r>
              <a:rPr dirty="0" baseline="-20000" sz="1875" i="1">
                <a:latin typeface="Garamond"/>
                <a:cs typeface="Garamond"/>
              </a:rPr>
              <a:t>3</a:t>
            </a:r>
            <a:r>
              <a:rPr dirty="0" sz="1900">
                <a:latin typeface="Garamond"/>
                <a:cs typeface="Garamond"/>
              </a:rPr>
              <a:t>], [</a:t>
            </a:r>
            <a:r>
              <a:rPr dirty="0" sz="1900" i="1">
                <a:latin typeface="Garamond"/>
                <a:cs typeface="Garamond"/>
              </a:rPr>
              <a:t>v</a:t>
            </a:r>
            <a:r>
              <a:rPr dirty="0" baseline="-20000" sz="1875" i="1">
                <a:latin typeface="Garamond"/>
                <a:cs typeface="Garamond"/>
              </a:rPr>
              <a:t>3</a:t>
            </a:r>
            <a:r>
              <a:rPr dirty="0" sz="1900">
                <a:latin typeface="Garamond"/>
                <a:cs typeface="Garamond"/>
              </a:rPr>
              <a:t>,</a:t>
            </a:r>
            <a:r>
              <a:rPr dirty="0" sz="1900" spc="10">
                <a:latin typeface="Garamond"/>
                <a:cs typeface="Garamond"/>
              </a:rPr>
              <a:t> </a:t>
            </a:r>
            <a:r>
              <a:rPr dirty="0" sz="1900" i="1">
                <a:latin typeface="Garamond"/>
                <a:cs typeface="Garamond"/>
              </a:rPr>
              <a:t>v</a:t>
            </a:r>
            <a:r>
              <a:rPr dirty="0" baseline="-20000" sz="1875" i="1">
                <a:latin typeface="Garamond"/>
                <a:cs typeface="Garamond"/>
              </a:rPr>
              <a:t>5</a:t>
            </a:r>
            <a:r>
              <a:rPr dirty="0" sz="1900">
                <a:latin typeface="Garamond"/>
                <a:cs typeface="Garamond"/>
              </a:rPr>
              <a:t>]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092200" y="4940303"/>
            <a:ext cx="8978900" cy="178222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143000" y="4500029"/>
            <a:ext cx="8623300" cy="205317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145522" y="4959502"/>
            <a:ext cx="8873490" cy="1679575"/>
          </a:xfrm>
          <a:custGeom>
            <a:avLst/>
            <a:gdLst/>
            <a:ahLst/>
            <a:cxnLst/>
            <a:rect l="l" t="t" r="r" b="b"/>
            <a:pathLst>
              <a:path w="8873490" h="1679575">
                <a:moveTo>
                  <a:pt x="8593256" y="0"/>
                </a:moveTo>
                <a:lnTo>
                  <a:pt x="279836" y="0"/>
                </a:lnTo>
                <a:lnTo>
                  <a:pt x="234446" y="3662"/>
                </a:lnTo>
                <a:lnTo>
                  <a:pt x="191388" y="14266"/>
                </a:lnTo>
                <a:lnTo>
                  <a:pt x="151237" y="31234"/>
                </a:lnTo>
                <a:lnTo>
                  <a:pt x="114570" y="53992"/>
                </a:lnTo>
                <a:lnTo>
                  <a:pt x="81963" y="81962"/>
                </a:lnTo>
                <a:lnTo>
                  <a:pt x="53993" y="114569"/>
                </a:lnTo>
                <a:lnTo>
                  <a:pt x="31235" y="151237"/>
                </a:lnTo>
                <a:lnTo>
                  <a:pt x="14266" y="191390"/>
                </a:lnTo>
                <a:lnTo>
                  <a:pt x="3662" y="234451"/>
                </a:lnTo>
                <a:lnTo>
                  <a:pt x="0" y="279844"/>
                </a:lnTo>
                <a:lnTo>
                  <a:pt x="0" y="1399157"/>
                </a:lnTo>
                <a:lnTo>
                  <a:pt x="3662" y="1444548"/>
                </a:lnTo>
                <a:lnTo>
                  <a:pt x="14266" y="1487608"/>
                </a:lnTo>
                <a:lnTo>
                  <a:pt x="31235" y="1527759"/>
                </a:lnTo>
                <a:lnTo>
                  <a:pt x="53993" y="1564425"/>
                </a:lnTo>
                <a:lnTo>
                  <a:pt x="81963" y="1597032"/>
                </a:lnTo>
                <a:lnTo>
                  <a:pt x="114570" y="1625002"/>
                </a:lnTo>
                <a:lnTo>
                  <a:pt x="151237" y="1647759"/>
                </a:lnTo>
                <a:lnTo>
                  <a:pt x="191388" y="1664728"/>
                </a:lnTo>
                <a:lnTo>
                  <a:pt x="234446" y="1675332"/>
                </a:lnTo>
                <a:lnTo>
                  <a:pt x="279836" y="1678994"/>
                </a:lnTo>
                <a:lnTo>
                  <a:pt x="8593256" y="1678994"/>
                </a:lnTo>
                <a:lnTo>
                  <a:pt x="8638650" y="1675332"/>
                </a:lnTo>
                <a:lnTo>
                  <a:pt x="8681711" y="1664728"/>
                </a:lnTo>
                <a:lnTo>
                  <a:pt x="8721863" y="1647759"/>
                </a:lnTo>
                <a:lnTo>
                  <a:pt x="8758531" y="1625002"/>
                </a:lnTo>
                <a:lnTo>
                  <a:pt x="8791138" y="1597032"/>
                </a:lnTo>
                <a:lnTo>
                  <a:pt x="8819109" y="1564425"/>
                </a:lnTo>
                <a:lnTo>
                  <a:pt x="8841866" y="1527759"/>
                </a:lnTo>
                <a:lnTo>
                  <a:pt x="8858835" y="1487608"/>
                </a:lnTo>
                <a:lnTo>
                  <a:pt x="8869438" y="1444548"/>
                </a:lnTo>
                <a:lnTo>
                  <a:pt x="8873101" y="1399157"/>
                </a:lnTo>
                <a:lnTo>
                  <a:pt x="8873101" y="279844"/>
                </a:lnTo>
                <a:lnTo>
                  <a:pt x="8869438" y="234451"/>
                </a:lnTo>
                <a:lnTo>
                  <a:pt x="8858835" y="191390"/>
                </a:lnTo>
                <a:lnTo>
                  <a:pt x="8841866" y="151237"/>
                </a:lnTo>
                <a:lnTo>
                  <a:pt x="8819109" y="114569"/>
                </a:lnTo>
                <a:lnTo>
                  <a:pt x="8791138" y="81962"/>
                </a:lnTo>
                <a:lnTo>
                  <a:pt x="8758531" y="53992"/>
                </a:lnTo>
                <a:lnTo>
                  <a:pt x="8721863" y="31234"/>
                </a:lnTo>
                <a:lnTo>
                  <a:pt x="8681711" y="14266"/>
                </a:lnTo>
                <a:lnTo>
                  <a:pt x="8638650" y="3662"/>
                </a:lnTo>
                <a:lnTo>
                  <a:pt x="8593256" y="0"/>
                </a:lnTo>
                <a:close/>
              </a:path>
            </a:pathLst>
          </a:custGeom>
          <a:solidFill>
            <a:srgbClr val="C9CD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45522" y="4959502"/>
            <a:ext cx="8873490" cy="1679575"/>
          </a:xfrm>
          <a:custGeom>
            <a:avLst/>
            <a:gdLst/>
            <a:ahLst/>
            <a:cxnLst/>
            <a:rect l="l" t="t" r="r" b="b"/>
            <a:pathLst>
              <a:path w="8873490" h="1679575">
                <a:moveTo>
                  <a:pt x="0" y="279837"/>
                </a:moveTo>
                <a:lnTo>
                  <a:pt x="3662" y="234446"/>
                </a:lnTo>
                <a:lnTo>
                  <a:pt x="14266" y="191387"/>
                </a:lnTo>
                <a:lnTo>
                  <a:pt x="31234" y="151236"/>
                </a:lnTo>
                <a:lnTo>
                  <a:pt x="53992" y="114569"/>
                </a:lnTo>
                <a:lnTo>
                  <a:pt x="81961" y="81962"/>
                </a:lnTo>
                <a:lnTo>
                  <a:pt x="114568" y="53992"/>
                </a:lnTo>
                <a:lnTo>
                  <a:pt x="151235" y="31234"/>
                </a:lnTo>
                <a:lnTo>
                  <a:pt x="191386" y="14266"/>
                </a:lnTo>
                <a:lnTo>
                  <a:pt x="234445" y="3662"/>
                </a:lnTo>
                <a:lnTo>
                  <a:pt x="279836" y="0"/>
                </a:lnTo>
                <a:lnTo>
                  <a:pt x="8593264" y="0"/>
                </a:lnTo>
                <a:lnTo>
                  <a:pt x="8638655" y="3662"/>
                </a:lnTo>
                <a:lnTo>
                  <a:pt x="8681714" y="14266"/>
                </a:lnTo>
                <a:lnTo>
                  <a:pt x="8721865" y="31234"/>
                </a:lnTo>
                <a:lnTo>
                  <a:pt x="8758532" y="53992"/>
                </a:lnTo>
                <a:lnTo>
                  <a:pt x="8791138" y="81962"/>
                </a:lnTo>
                <a:lnTo>
                  <a:pt x="8819108" y="114569"/>
                </a:lnTo>
                <a:lnTo>
                  <a:pt x="8841865" y="151236"/>
                </a:lnTo>
                <a:lnTo>
                  <a:pt x="8858834" y="191387"/>
                </a:lnTo>
                <a:lnTo>
                  <a:pt x="8869437" y="234446"/>
                </a:lnTo>
                <a:lnTo>
                  <a:pt x="8873100" y="279837"/>
                </a:lnTo>
                <a:lnTo>
                  <a:pt x="8873100" y="1399160"/>
                </a:lnTo>
                <a:lnTo>
                  <a:pt x="8869437" y="1444551"/>
                </a:lnTo>
                <a:lnTo>
                  <a:pt x="8858834" y="1487611"/>
                </a:lnTo>
                <a:lnTo>
                  <a:pt x="8841865" y="1527762"/>
                </a:lnTo>
                <a:lnTo>
                  <a:pt x="8819108" y="1564428"/>
                </a:lnTo>
                <a:lnTo>
                  <a:pt x="8791138" y="1597035"/>
                </a:lnTo>
                <a:lnTo>
                  <a:pt x="8758532" y="1625005"/>
                </a:lnTo>
                <a:lnTo>
                  <a:pt x="8721865" y="1647762"/>
                </a:lnTo>
                <a:lnTo>
                  <a:pt x="8681714" y="1664730"/>
                </a:lnTo>
                <a:lnTo>
                  <a:pt x="8638655" y="1675334"/>
                </a:lnTo>
                <a:lnTo>
                  <a:pt x="8593264" y="1678996"/>
                </a:lnTo>
                <a:lnTo>
                  <a:pt x="279836" y="1678996"/>
                </a:lnTo>
                <a:lnTo>
                  <a:pt x="234445" y="1675334"/>
                </a:lnTo>
                <a:lnTo>
                  <a:pt x="191386" y="1664730"/>
                </a:lnTo>
                <a:lnTo>
                  <a:pt x="151235" y="1647762"/>
                </a:lnTo>
                <a:lnTo>
                  <a:pt x="114568" y="1625005"/>
                </a:lnTo>
                <a:lnTo>
                  <a:pt x="81961" y="1597035"/>
                </a:lnTo>
                <a:lnTo>
                  <a:pt x="53992" y="1564428"/>
                </a:lnTo>
                <a:lnTo>
                  <a:pt x="31234" y="1527762"/>
                </a:lnTo>
                <a:lnTo>
                  <a:pt x="14266" y="1487611"/>
                </a:lnTo>
                <a:lnTo>
                  <a:pt x="3662" y="1444551"/>
                </a:lnTo>
                <a:lnTo>
                  <a:pt x="0" y="1399160"/>
                </a:lnTo>
                <a:lnTo>
                  <a:pt x="0" y="279837"/>
                </a:lnTo>
                <a:close/>
              </a:path>
            </a:pathLst>
          </a:custGeom>
          <a:ln w="10611">
            <a:solidFill>
              <a:srgbClr val="A5AB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1311808" y="3939248"/>
            <a:ext cx="8213725" cy="2383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066925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4</a:t>
            </a:r>
            <a:endParaRPr sz="19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Times New Roman"/>
              <a:cs typeface="Times New Roman"/>
            </a:endParaRPr>
          </a:p>
          <a:p>
            <a:pPr marL="3686175">
              <a:lnSpc>
                <a:spcPct val="100000"/>
              </a:lnSpc>
            </a:pPr>
            <a:r>
              <a:rPr dirty="0" sz="1950" spc="-25" b="1" i="1">
                <a:latin typeface="Garamond"/>
                <a:cs typeface="Garamond"/>
              </a:rPr>
              <a:t>Definitions</a:t>
            </a:r>
            <a:endParaRPr sz="1950">
              <a:latin typeface="Garamond"/>
              <a:cs typeface="Garamond"/>
            </a:endParaRPr>
          </a:p>
          <a:p>
            <a:pPr marL="315595" marR="5080" indent="-302895">
              <a:lnSpc>
                <a:spcPct val="100899"/>
              </a:lnSpc>
              <a:spcBef>
                <a:spcPts val="725"/>
              </a:spcBef>
              <a:buFont typeface="Arial"/>
              <a:buChar char="•"/>
              <a:tabLst>
                <a:tab pos="314960" algn="l"/>
                <a:tab pos="316230" algn="l"/>
              </a:tabLst>
            </a:pPr>
            <a:r>
              <a:rPr dirty="0" sz="1900">
                <a:latin typeface="Garamond"/>
                <a:cs typeface="Garamond"/>
              </a:rPr>
              <a:t>A sequence </a:t>
            </a:r>
            <a:r>
              <a:rPr dirty="0" sz="1900" spc="-5">
                <a:latin typeface="Garamond"/>
                <a:cs typeface="Garamond"/>
              </a:rPr>
              <a:t>of </a:t>
            </a:r>
            <a:r>
              <a:rPr dirty="0" sz="1900" spc="-10">
                <a:latin typeface="Garamond"/>
                <a:cs typeface="Garamond"/>
              </a:rPr>
              <a:t>consecutive </a:t>
            </a:r>
            <a:r>
              <a:rPr dirty="0" sz="1900" spc="0">
                <a:latin typeface="Garamond"/>
                <a:cs typeface="Garamond"/>
              </a:rPr>
              <a:t>edges </a:t>
            </a:r>
            <a:r>
              <a:rPr dirty="0" sz="1900" spc="-5">
                <a:latin typeface="Garamond"/>
                <a:cs typeface="Garamond"/>
              </a:rPr>
              <a:t>[</a:t>
            </a:r>
            <a:r>
              <a:rPr dirty="0" sz="1900" spc="-5" i="1">
                <a:latin typeface="Garamond"/>
                <a:cs typeface="Garamond"/>
              </a:rPr>
              <a:t>v</a:t>
            </a:r>
            <a:r>
              <a:rPr dirty="0" baseline="-20000" sz="1875" spc="-7" i="1">
                <a:latin typeface="Garamond"/>
                <a:cs typeface="Garamond"/>
              </a:rPr>
              <a:t>1</a:t>
            </a:r>
            <a:r>
              <a:rPr dirty="0" sz="1900" spc="-5">
                <a:latin typeface="Garamond"/>
                <a:cs typeface="Garamond"/>
              </a:rPr>
              <a:t>, </a:t>
            </a:r>
            <a:r>
              <a:rPr dirty="0" sz="1900" i="1">
                <a:latin typeface="Garamond"/>
                <a:cs typeface="Garamond"/>
              </a:rPr>
              <a:t>v</a:t>
            </a:r>
            <a:r>
              <a:rPr dirty="0" baseline="-20000" sz="1875" i="1">
                <a:latin typeface="Garamond"/>
                <a:cs typeface="Garamond"/>
              </a:rPr>
              <a:t>2</a:t>
            </a:r>
            <a:r>
              <a:rPr dirty="0" sz="1900">
                <a:latin typeface="Garamond"/>
                <a:cs typeface="Garamond"/>
              </a:rPr>
              <a:t>], [</a:t>
            </a:r>
            <a:r>
              <a:rPr dirty="0" sz="1900" i="1">
                <a:latin typeface="Garamond"/>
                <a:cs typeface="Garamond"/>
              </a:rPr>
              <a:t>v</a:t>
            </a:r>
            <a:r>
              <a:rPr dirty="0" baseline="-20000" sz="1875" i="1">
                <a:latin typeface="Garamond"/>
                <a:cs typeface="Garamond"/>
              </a:rPr>
              <a:t>2</a:t>
            </a:r>
            <a:r>
              <a:rPr dirty="0" sz="1900">
                <a:latin typeface="Garamond"/>
                <a:cs typeface="Garamond"/>
              </a:rPr>
              <a:t>, </a:t>
            </a:r>
            <a:r>
              <a:rPr dirty="0" sz="1900" i="1">
                <a:latin typeface="Garamond"/>
                <a:cs typeface="Garamond"/>
              </a:rPr>
              <a:t>v</a:t>
            </a:r>
            <a:r>
              <a:rPr dirty="0" baseline="-20000" sz="1875" i="1">
                <a:latin typeface="Garamond"/>
                <a:cs typeface="Garamond"/>
              </a:rPr>
              <a:t>3</a:t>
            </a:r>
            <a:r>
              <a:rPr dirty="0" sz="1900">
                <a:latin typeface="Garamond"/>
                <a:cs typeface="Garamond"/>
              </a:rPr>
              <a:t>],…, [</a:t>
            </a:r>
            <a:r>
              <a:rPr dirty="0" sz="1900" i="1">
                <a:latin typeface="Garamond"/>
                <a:cs typeface="Garamond"/>
              </a:rPr>
              <a:t>v</a:t>
            </a:r>
            <a:r>
              <a:rPr dirty="0" baseline="-20000" sz="1875" i="1">
                <a:latin typeface="Garamond"/>
                <a:cs typeface="Garamond"/>
              </a:rPr>
              <a:t>k-1</a:t>
            </a:r>
            <a:r>
              <a:rPr dirty="0" sz="1900">
                <a:latin typeface="Garamond"/>
                <a:cs typeface="Garamond"/>
              </a:rPr>
              <a:t>, </a:t>
            </a:r>
            <a:r>
              <a:rPr dirty="0" sz="1900" i="1">
                <a:latin typeface="Garamond"/>
                <a:cs typeface="Garamond"/>
              </a:rPr>
              <a:t>v</a:t>
            </a:r>
            <a:r>
              <a:rPr dirty="0" baseline="-20000" sz="1875" i="1">
                <a:latin typeface="Garamond"/>
                <a:cs typeface="Garamond"/>
              </a:rPr>
              <a:t>k</a:t>
            </a:r>
            <a:r>
              <a:rPr dirty="0" sz="1900">
                <a:latin typeface="Garamond"/>
                <a:cs typeface="Garamond"/>
              </a:rPr>
              <a:t>] is a </a:t>
            </a:r>
            <a:r>
              <a:rPr dirty="0" u="sng" sz="1900" i="1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path</a:t>
            </a:r>
            <a:r>
              <a:rPr dirty="0" sz="1900" i="1">
                <a:latin typeface="Garamond"/>
                <a:cs typeface="Garamond"/>
              </a:rPr>
              <a:t> </a:t>
            </a:r>
            <a:r>
              <a:rPr dirty="0" sz="1900" spc="-5">
                <a:latin typeface="Garamond"/>
                <a:cs typeface="Garamond"/>
              </a:rPr>
              <a:t>which connects  nodes </a:t>
            </a:r>
            <a:r>
              <a:rPr dirty="0" sz="1900" i="1">
                <a:latin typeface="Garamond"/>
                <a:cs typeface="Garamond"/>
              </a:rPr>
              <a:t>v</a:t>
            </a:r>
            <a:r>
              <a:rPr dirty="0" baseline="-20000" sz="1875" i="1">
                <a:latin typeface="Garamond"/>
                <a:cs typeface="Garamond"/>
              </a:rPr>
              <a:t>1 </a:t>
            </a:r>
            <a:r>
              <a:rPr dirty="0" sz="1900" spc="-5">
                <a:latin typeface="Garamond"/>
                <a:cs typeface="Garamond"/>
              </a:rPr>
              <a:t>and</a:t>
            </a:r>
            <a:r>
              <a:rPr dirty="0" sz="1900" spc="-85">
                <a:latin typeface="Garamond"/>
                <a:cs typeface="Garamond"/>
              </a:rPr>
              <a:t> </a:t>
            </a:r>
            <a:r>
              <a:rPr dirty="0" sz="1900" i="1">
                <a:latin typeface="Garamond"/>
                <a:cs typeface="Garamond"/>
              </a:rPr>
              <a:t>v</a:t>
            </a:r>
            <a:r>
              <a:rPr dirty="0" baseline="-20000" sz="1875" i="1">
                <a:latin typeface="Garamond"/>
                <a:cs typeface="Garamond"/>
              </a:rPr>
              <a:t>k</a:t>
            </a:r>
            <a:endParaRPr baseline="-20000" sz="1875">
              <a:latin typeface="Garamond"/>
              <a:cs typeface="Garamond"/>
            </a:endParaRPr>
          </a:p>
          <a:p>
            <a:pPr marL="315595" indent="-302895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14960" algn="l"/>
                <a:tab pos="316230" algn="l"/>
              </a:tabLst>
            </a:pPr>
            <a:r>
              <a:rPr dirty="0" sz="1900" i="1">
                <a:latin typeface="Garamond"/>
                <a:cs typeface="Garamond"/>
              </a:rPr>
              <a:t>v</a:t>
            </a:r>
            <a:r>
              <a:rPr dirty="0" baseline="-20000" sz="1875" i="1">
                <a:latin typeface="Garamond"/>
                <a:cs typeface="Garamond"/>
              </a:rPr>
              <a:t>i</a:t>
            </a:r>
            <a:r>
              <a:rPr dirty="0" sz="1900">
                <a:latin typeface="Garamond"/>
                <a:cs typeface="Garamond"/>
              </a:rPr>
              <a:t>, </a:t>
            </a:r>
            <a:r>
              <a:rPr dirty="0" sz="1900" i="1">
                <a:latin typeface="Garamond"/>
                <a:cs typeface="Garamond"/>
              </a:rPr>
              <a:t>v</a:t>
            </a:r>
            <a:r>
              <a:rPr dirty="0" baseline="-20000" sz="1875" i="1">
                <a:latin typeface="Garamond"/>
                <a:cs typeface="Garamond"/>
              </a:rPr>
              <a:t>j </a:t>
            </a:r>
            <a:r>
              <a:rPr dirty="0" sz="1900">
                <a:latin typeface="Symbol"/>
                <a:cs typeface="Symbol"/>
              </a:rPr>
              <a:t>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i="1">
                <a:latin typeface="Garamond"/>
                <a:cs typeface="Garamond"/>
              </a:rPr>
              <a:t>N </a:t>
            </a:r>
            <a:r>
              <a:rPr dirty="0" sz="1900">
                <a:latin typeface="Garamond"/>
                <a:cs typeface="Garamond"/>
              </a:rPr>
              <a:t>are </a:t>
            </a:r>
            <a:r>
              <a:rPr dirty="0" u="sng" sz="1900" i="1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connected</a:t>
            </a:r>
            <a:r>
              <a:rPr dirty="0" sz="1900" i="1">
                <a:latin typeface="Garamond"/>
                <a:cs typeface="Garamond"/>
              </a:rPr>
              <a:t> </a:t>
            </a:r>
            <a:r>
              <a:rPr dirty="0" sz="1900">
                <a:latin typeface="Garamond"/>
                <a:cs typeface="Garamond"/>
              </a:rPr>
              <a:t>if </a:t>
            </a:r>
            <a:r>
              <a:rPr dirty="0" sz="1900" spc="-5">
                <a:latin typeface="Garamond"/>
                <a:cs typeface="Garamond"/>
              </a:rPr>
              <a:t>there </a:t>
            </a:r>
            <a:r>
              <a:rPr dirty="0" sz="1900">
                <a:latin typeface="Garamond"/>
                <a:cs typeface="Garamond"/>
              </a:rPr>
              <a:t>exists a </a:t>
            </a:r>
            <a:r>
              <a:rPr dirty="0" sz="1900" spc="-5">
                <a:latin typeface="Garamond"/>
                <a:cs typeface="Garamond"/>
              </a:rPr>
              <a:t>path connecting</a:t>
            </a:r>
            <a:r>
              <a:rPr dirty="0" sz="1900" spc="-145">
                <a:latin typeface="Garamond"/>
                <a:cs typeface="Garamond"/>
              </a:rPr>
              <a:t> </a:t>
            </a:r>
            <a:r>
              <a:rPr dirty="0" sz="1900" spc="-5">
                <a:latin typeface="Garamond"/>
                <a:cs typeface="Garamond"/>
              </a:rPr>
              <a:t>them</a:t>
            </a:r>
            <a:endParaRPr sz="1900">
              <a:latin typeface="Garamond"/>
              <a:cs typeface="Garamond"/>
            </a:endParaRPr>
          </a:p>
          <a:p>
            <a:pPr marL="315595" indent="-30289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14960" algn="l"/>
                <a:tab pos="316230" algn="l"/>
              </a:tabLst>
            </a:pPr>
            <a:r>
              <a:rPr dirty="0" sz="1900">
                <a:latin typeface="Garamond"/>
                <a:cs typeface="Garamond"/>
              </a:rPr>
              <a:t>A </a:t>
            </a:r>
            <a:r>
              <a:rPr dirty="0" sz="1900" i="1">
                <a:latin typeface="Garamond"/>
                <a:cs typeface="Garamond"/>
              </a:rPr>
              <a:t>simple </a:t>
            </a:r>
            <a:r>
              <a:rPr dirty="0" sz="1900" spc="-5">
                <a:latin typeface="Garamond"/>
                <a:cs typeface="Garamond"/>
              </a:rPr>
              <a:t>path </a:t>
            </a:r>
            <a:r>
              <a:rPr dirty="0" sz="1900">
                <a:latin typeface="Garamond"/>
                <a:cs typeface="Garamond"/>
              </a:rPr>
              <a:t>is a </a:t>
            </a:r>
            <a:r>
              <a:rPr dirty="0" sz="1900" spc="-5">
                <a:latin typeface="Garamond"/>
                <a:cs typeface="Garamond"/>
              </a:rPr>
              <a:t>path </a:t>
            </a:r>
            <a:r>
              <a:rPr dirty="0" sz="1900">
                <a:latin typeface="Garamond"/>
                <a:cs typeface="Garamond"/>
              </a:rPr>
              <a:t>with </a:t>
            </a:r>
            <a:r>
              <a:rPr dirty="0" sz="1900" spc="-5">
                <a:latin typeface="Garamond"/>
                <a:cs typeface="Garamond"/>
              </a:rPr>
              <a:t>no </a:t>
            </a:r>
            <a:r>
              <a:rPr dirty="0" sz="1900">
                <a:latin typeface="Garamond"/>
                <a:cs typeface="Garamond"/>
              </a:rPr>
              <a:t>repeated</a:t>
            </a:r>
            <a:r>
              <a:rPr dirty="0" sz="1900" spc="30">
                <a:latin typeface="Garamond"/>
                <a:cs typeface="Garamond"/>
              </a:rPr>
              <a:t> </a:t>
            </a:r>
            <a:r>
              <a:rPr dirty="0" sz="1900">
                <a:latin typeface="Garamond"/>
                <a:cs typeface="Garamond"/>
              </a:rPr>
              <a:t>arcs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565900" y="3636433"/>
            <a:ext cx="1126067" cy="40216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615201" y="3658334"/>
            <a:ext cx="1024890" cy="294005"/>
          </a:xfrm>
          <a:custGeom>
            <a:avLst/>
            <a:gdLst/>
            <a:ahLst/>
            <a:cxnLst/>
            <a:rect l="l" t="t" r="r" b="b"/>
            <a:pathLst>
              <a:path w="1024890" h="294004">
                <a:moveTo>
                  <a:pt x="0" y="293994"/>
                </a:moveTo>
                <a:lnTo>
                  <a:pt x="1024819" y="0"/>
                </a:lnTo>
              </a:path>
            </a:pathLst>
          </a:custGeom>
          <a:ln w="13476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850" y="627138"/>
            <a:ext cx="277876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/>
              <a:t>Connected</a:t>
            </a:r>
            <a:r>
              <a:rPr dirty="0" sz="3200" spc="-90"/>
              <a:t> </a:t>
            </a:r>
            <a:r>
              <a:rPr dirty="0" sz="3200" spc="-10"/>
              <a:t>graph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275670" y="5617629"/>
            <a:ext cx="563029" cy="55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05300" y="5630333"/>
            <a:ext cx="499532" cy="6053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326839" y="5635675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40"/>
                </a:lnTo>
                <a:lnTo>
                  <a:pt x="39148" y="101066"/>
                </a:lnTo>
                <a:lnTo>
                  <a:pt x="18013" y="140004"/>
                </a:lnTo>
                <a:lnTo>
                  <a:pt x="4657" y="183035"/>
                </a:lnTo>
                <a:lnTo>
                  <a:pt x="0" y="229234"/>
                </a:lnTo>
                <a:lnTo>
                  <a:pt x="4657" y="275430"/>
                </a:lnTo>
                <a:lnTo>
                  <a:pt x="18013" y="318457"/>
                </a:lnTo>
                <a:lnTo>
                  <a:pt x="39148" y="357394"/>
                </a:lnTo>
                <a:lnTo>
                  <a:pt x="67138" y="391318"/>
                </a:lnTo>
                <a:lnTo>
                  <a:pt x="101062" y="419309"/>
                </a:lnTo>
                <a:lnTo>
                  <a:pt x="139999" y="440443"/>
                </a:lnTo>
                <a:lnTo>
                  <a:pt x="183026" y="453800"/>
                </a:lnTo>
                <a:lnTo>
                  <a:pt x="229222" y="458457"/>
                </a:lnTo>
                <a:lnTo>
                  <a:pt x="275422" y="453800"/>
                </a:lnTo>
                <a:lnTo>
                  <a:pt x="318452" y="440443"/>
                </a:lnTo>
                <a:lnTo>
                  <a:pt x="357391" y="419309"/>
                </a:lnTo>
                <a:lnTo>
                  <a:pt x="391317" y="391318"/>
                </a:lnTo>
                <a:lnTo>
                  <a:pt x="419308" y="357394"/>
                </a:lnTo>
                <a:lnTo>
                  <a:pt x="440443" y="318457"/>
                </a:lnTo>
                <a:lnTo>
                  <a:pt x="453800" y="275430"/>
                </a:lnTo>
                <a:lnTo>
                  <a:pt x="458457" y="229234"/>
                </a:lnTo>
                <a:lnTo>
                  <a:pt x="453800" y="183035"/>
                </a:lnTo>
                <a:lnTo>
                  <a:pt x="440443" y="140004"/>
                </a:lnTo>
                <a:lnTo>
                  <a:pt x="419308" y="101066"/>
                </a:lnTo>
                <a:lnTo>
                  <a:pt x="391317" y="67140"/>
                </a:lnTo>
                <a:lnTo>
                  <a:pt x="357391" y="39148"/>
                </a:lnTo>
                <a:lnTo>
                  <a:pt x="318452" y="18013"/>
                </a:lnTo>
                <a:lnTo>
                  <a:pt x="275422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326839" y="5635675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486084" y="5689752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3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05100" y="5617629"/>
            <a:ext cx="558800" cy="558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34729" y="5630333"/>
            <a:ext cx="499532" cy="6053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55264" y="5635675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69" h="458470">
                <a:moveTo>
                  <a:pt x="229235" y="0"/>
                </a:moveTo>
                <a:lnTo>
                  <a:pt x="183035" y="4657"/>
                </a:lnTo>
                <a:lnTo>
                  <a:pt x="140004" y="18013"/>
                </a:lnTo>
                <a:lnTo>
                  <a:pt x="101066" y="39148"/>
                </a:lnTo>
                <a:lnTo>
                  <a:pt x="67140" y="67140"/>
                </a:lnTo>
                <a:lnTo>
                  <a:pt x="39148" y="101066"/>
                </a:lnTo>
                <a:lnTo>
                  <a:pt x="18013" y="140004"/>
                </a:lnTo>
                <a:lnTo>
                  <a:pt x="4657" y="183035"/>
                </a:lnTo>
                <a:lnTo>
                  <a:pt x="0" y="229234"/>
                </a:lnTo>
                <a:lnTo>
                  <a:pt x="4657" y="275430"/>
                </a:lnTo>
                <a:lnTo>
                  <a:pt x="18013" y="318457"/>
                </a:lnTo>
                <a:lnTo>
                  <a:pt x="39148" y="357394"/>
                </a:lnTo>
                <a:lnTo>
                  <a:pt x="67140" y="391318"/>
                </a:lnTo>
                <a:lnTo>
                  <a:pt x="101066" y="419309"/>
                </a:lnTo>
                <a:lnTo>
                  <a:pt x="140004" y="440443"/>
                </a:lnTo>
                <a:lnTo>
                  <a:pt x="183035" y="453800"/>
                </a:lnTo>
                <a:lnTo>
                  <a:pt x="229235" y="458457"/>
                </a:lnTo>
                <a:lnTo>
                  <a:pt x="275430" y="453800"/>
                </a:lnTo>
                <a:lnTo>
                  <a:pt x="318457" y="440443"/>
                </a:lnTo>
                <a:lnTo>
                  <a:pt x="357394" y="419309"/>
                </a:lnTo>
                <a:lnTo>
                  <a:pt x="391318" y="391318"/>
                </a:lnTo>
                <a:lnTo>
                  <a:pt x="419309" y="357394"/>
                </a:lnTo>
                <a:lnTo>
                  <a:pt x="440443" y="318457"/>
                </a:lnTo>
                <a:lnTo>
                  <a:pt x="453800" y="275430"/>
                </a:lnTo>
                <a:lnTo>
                  <a:pt x="458457" y="229234"/>
                </a:lnTo>
                <a:lnTo>
                  <a:pt x="453800" y="183035"/>
                </a:lnTo>
                <a:lnTo>
                  <a:pt x="440443" y="140004"/>
                </a:lnTo>
                <a:lnTo>
                  <a:pt x="419309" y="101066"/>
                </a:lnTo>
                <a:lnTo>
                  <a:pt x="391318" y="67140"/>
                </a:lnTo>
                <a:lnTo>
                  <a:pt x="357394" y="39148"/>
                </a:lnTo>
                <a:lnTo>
                  <a:pt x="318457" y="18013"/>
                </a:lnTo>
                <a:lnTo>
                  <a:pt x="275430" y="4657"/>
                </a:lnTo>
                <a:lnTo>
                  <a:pt x="229235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55264" y="5635675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69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914510" y="5689752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5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54670" y="6235700"/>
            <a:ext cx="563029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84300" y="6248400"/>
            <a:ext cx="499532" cy="6053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06283" y="6253848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69" h="458470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7"/>
                </a:lnTo>
                <a:lnTo>
                  <a:pt x="67138" y="67138"/>
                </a:lnTo>
                <a:lnTo>
                  <a:pt x="39148" y="101063"/>
                </a:lnTo>
                <a:lnTo>
                  <a:pt x="18013" y="140000"/>
                </a:lnTo>
                <a:lnTo>
                  <a:pt x="4657" y="183028"/>
                </a:lnTo>
                <a:lnTo>
                  <a:pt x="0" y="229224"/>
                </a:lnTo>
                <a:lnTo>
                  <a:pt x="4657" y="275421"/>
                </a:lnTo>
                <a:lnTo>
                  <a:pt x="18013" y="318449"/>
                </a:lnTo>
                <a:lnTo>
                  <a:pt x="39148" y="357386"/>
                </a:lnTo>
                <a:lnTo>
                  <a:pt x="67138" y="391311"/>
                </a:lnTo>
                <a:lnTo>
                  <a:pt x="101062" y="419301"/>
                </a:lnTo>
                <a:lnTo>
                  <a:pt x="139999" y="440436"/>
                </a:lnTo>
                <a:lnTo>
                  <a:pt x="183026" y="453792"/>
                </a:lnTo>
                <a:lnTo>
                  <a:pt x="229222" y="458449"/>
                </a:lnTo>
                <a:lnTo>
                  <a:pt x="275417" y="453792"/>
                </a:lnTo>
                <a:lnTo>
                  <a:pt x="318444" y="440436"/>
                </a:lnTo>
                <a:lnTo>
                  <a:pt x="357381" y="419301"/>
                </a:lnTo>
                <a:lnTo>
                  <a:pt x="391306" y="391311"/>
                </a:lnTo>
                <a:lnTo>
                  <a:pt x="419296" y="357386"/>
                </a:lnTo>
                <a:lnTo>
                  <a:pt x="440430" y="318449"/>
                </a:lnTo>
                <a:lnTo>
                  <a:pt x="453787" y="275421"/>
                </a:lnTo>
                <a:lnTo>
                  <a:pt x="458444" y="229224"/>
                </a:lnTo>
                <a:lnTo>
                  <a:pt x="453787" y="183028"/>
                </a:lnTo>
                <a:lnTo>
                  <a:pt x="440430" y="140000"/>
                </a:lnTo>
                <a:lnTo>
                  <a:pt x="419296" y="101063"/>
                </a:lnTo>
                <a:lnTo>
                  <a:pt x="391306" y="67138"/>
                </a:lnTo>
                <a:lnTo>
                  <a:pt x="357381" y="39147"/>
                </a:lnTo>
                <a:lnTo>
                  <a:pt x="318444" y="18013"/>
                </a:lnTo>
                <a:lnTo>
                  <a:pt x="275417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406283" y="6253848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69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565528" y="6307914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4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73870" y="4669361"/>
            <a:ext cx="1223432" cy="2116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621152" y="4695146"/>
            <a:ext cx="1121410" cy="95885"/>
          </a:xfrm>
          <a:custGeom>
            <a:avLst/>
            <a:gdLst/>
            <a:ahLst/>
            <a:cxnLst/>
            <a:rect l="l" t="t" r="r" b="b"/>
            <a:pathLst>
              <a:path w="1121410" h="95885">
                <a:moveTo>
                  <a:pt x="0" y="95433"/>
                </a:moveTo>
                <a:lnTo>
                  <a:pt x="1120979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987800" y="4834461"/>
            <a:ext cx="622300" cy="8847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043871" y="4857235"/>
            <a:ext cx="512445" cy="778510"/>
          </a:xfrm>
          <a:custGeom>
            <a:avLst/>
            <a:gdLst/>
            <a:ahLst/>
            <a:cxnLst/>
            <a:rect l="l" t="t" r="r" b="b"/>
            <a:pathLst>
              <a:path w="512445" h="778510">
                <a:moveTo>
                  <a:pt x="512190" y="778439"/>
                </a:moveTo>
                <a:lnTo>
                  <a:pt x="0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691470" y="4445000"/>
            <a:ext cx="563029" cy="5630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21100" y="4461933"/>
            <a:ext cx="499532" cy="6053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42118" y="4465929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38"/>
                </a:lnTo>
                <a:lnTo>
                  <a:pt x="39148" y="101062"/>
                </a:lnTo>
                <a:lnTo>
                  <a:pt x="18013" y="139999"/>
                </a:lnTo>
                <a:lnTo>
                  <a:pt x="4657" y="183026"/>
                </a:lnTo>
                <a:lnTo>
                  <a:pt x="0" y="229222"/>
                </a:lnTo>
                <a:lnTo>
                  <a:pt x="4657" y="275417"/>
                </a:lnTo>
                <a:lnTo>
                  <a:pt x="18013" y="318444"/>
                </a:lnTo>
                <a:lnTo>
                  <a:pt x="39148" y="357381"/>
                </a:lnTo>
                <a:lnTo>
                  <a:pt x="67138" y="391306"/>
                </a:lnTo>
                <a:lnTo>
                  <a:pt x="101062" y="419296"/>
                </a:lnTo>
                <a:lnTo>
                  <a:pt x="139999" y="440430"/>
                </a:lnTo>
                <a:lnTo>
                  <a:pt x="183026" y="453787"/>
                </a:lnTo>
                <a:lnTo>
                  <a:pt x="229222" y="458444"/>
                </a:lnTo>
                <a:lnTo>
                  <a:pt x="275422" y="453787"/>
                </a:lnTo>
                <a:lnTo>
                  <a:pt x="318452" y="440430"/>
                </a:lnTo>
                <a:lnTo>
                  <a:pt x="357391" y="419296"/>
                </a:lnTo>
                <a:lnTo>
                  <a:pt x="391317" y="391306"/>
                </a:lnTo>
                <a:lnTo>
                  <a:pt x="419308" y="357381"/>
                </a:lnTo>
                <a:lnTo>
                  <a:pt x="440443" y="318444"/>
                </a:lnTo>
                <a:lnTo>
                  <a:pt x="453800" y="275417"/>
                </a:lnTo>
                <a:lnTo>
                  <a:pt x="458457" y="229222"/>
                </a:lnTo>
                <a:lnTo>
                  <a:pt x="453800" y="183026"/>
                </a:lnTo>
                <a:lnTo>
                  <a:pt x="440443" y="139999"/>
                </a:lnTo>
                <a:lnTo>
                  <a:pt x="419308" y="101062"/>
                </a:lnTo>
                <a:lnTo>
                  <a:pt x="391317" y="67138"/>
                </a:lnTo>
                <a:lnTo>
                  <a:pt x="357391" y="39148"/>
                </a:lnTo>
                <a:lnTo>
                  <a:pt x="318452" y="18013"/>
                </a:lnTo>
                <a:lnTo>
                  <a:pt x="275422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42118" y="4465929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901363" y="4519993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2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158070" y="5842004"/>
            <a:ext cx="1214967" cy="11006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213722" y="5864910"/>
            <a:ext cx="1113155" cy="0"/>
          </a:xfrm>
          <a:custGeom>
            <a:avLst/>
            <a:gdLst/>
            <a:ahLst/>
            <a:cxnLst/>
            <a:rect l="l" t="t" r="r" b="b"/>
            <a:pathLst>
              <a:path w="1113154" h="0">
                <a:moveTo>
                  <a:pt x="1113116" y="0"/>
                </a:moveTo>
                <a:lnTo>
                  <a:pt x="0" y="1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90329" y="4834470"/>
            <a:ext cx="774699" cy="9525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146577" y="4857241"/>
            <a:ext cx="662940" cy="845819"/>
          </a:xfrm>
          <a:custGeom>
            <a:avLst/>
            <a:gdLst/>
            <a:ahLst/>
            <a:cxnLst/>
            <a:rect l="l" t="t" r="r" b="b"/>
            <a:pathLst>
              <a:path w="662939" h="845820">
                <a:moveTo>
                  <a:pt x="0" y="845579"/>
                </a:moveTo>
                <a:lnTo>
                  <a:pt x="662676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336800" y="4995338"/>
            <a:ext cx="541867" cy="7916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391922" y="5019812"/>
            <a:ext cx="430530" cy="683260"/>
          </a:xfrm>
          <a:custGeom>
            <a:avLst/>
            <a:gdLst/>
            <a:ahLst/>
            <a:cxnLst/>
            <a:rect l="l" t="t" r="r" b="b"/>
            <a:pathLst>
              <a:path w="430530" h="683260">
                <a:moveTo>
                  <a:pt x="430487" y="683007"/>
                </a:moveTo>
                <a:lnTo>
                  <a:pt x="0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807629" y="6002865"/>
            <a:ext cx="2633129" cy="56726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864729" y="6026988"/>
            <a:ext cx="2529840" cy="456565"/>
          </a:xfrm>
          <a:custGeom>
            <a:avLst/>
            <a:gdLst/>
            <a:ahLst/>
            <a:cxnLst/>
            <a:rect l="l" t="t" r="r" b="b"/>
            <a:pathLst>
              <a:path w="2529840" h="456564">
                <a:moveTo>
                  <a:pt x="2529255" y="0"/>
                </a:moveTo>
                <a:lnTo>
                  <a:pt x="0" y="456081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579029" y="4931833"/>
            <a:ext cx="706967" cy="14096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635508" y="4952669"/>
            <a:ext cx="594360" cy="1301750"/>
          </a:xfrm>
          <a:custGeom>
            <a:avLst/>
            <a:gdLst/>
            <a:ahLst/>
            <a:cxnLst/>
            <a:rect l="l" t="t" r="r" b="b"/>
            <a:pathLst>
              <a:path w="594360" h="1301750">
                <a:moveTo>
                  <a:pt x="594331" y="0"/>
                </a:moveTo>
                <a:lnTo>
                  <a:pt x="0" y="1301177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497670" y="4927600"/>
            <a:ext cx="1947329" cy="863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554016" y="4952674"/>
            <a:ext cx="1840230" cy="750570"/>
          </a:xfrm>
          <a:custGeom>
            <a:avLst/>
            <a:gdLst/>
            <a:ahLst/>
            <a:cxnLst/>
            <a:rect l="l" t="t" r="r" b="b"/>
            <a:pathLst>
              <a:path w="1840229" h="750570">
                <a:moveTo>
                  <a:pt x="1839967" y="750146"/>
                </a:moveTo>
                <a:lnTo>
                  <a:pt x="0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112429" y="4542366"/>
            <a:ext cx="558800" cy="56303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142070" y="4559296"/>
            <a:ext cx="499532" cy="6011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162695" y="4561357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69" h="458470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38"/>
                </a:lnTo>
                <a:lnTo>
                  <a:pt x="39148" y="101062"/>
                </a:lnTo>
                <a:lnTo>
                  <a:pt x="18013" y="139999"/>
                </a:lnTo>
                <a:lnTo>
                  <a:pt x="4657" y="183026"/>
                </a:lnTo>
                <a:lnTo>
                  <a:pt x="0" y="229222"/>
                </a:lnTo>
                <a:lnTo>
                  <a:pt x="4657" y="275422"/>
                </a:lnTo>
                <a:lnTo>
                  <a:pt x="18013" y="318452"/>
                </a:lnTo>
                <a:lnTo>
                  <a:pt x="39148" y="357391"/>
                </a:lnTo>
                <a:lnTo>
                  <a:pt x="67138" y="391317"/>
                </a:lnTo>
                <a:lnTo>
                  <a:pt x="101062" y="419308"/>
                </a:lnTo>
                <a:lnTo>
                  <a:pt x="139999" y="440443"/>
                </a:lnTo>
                <a:lnTo>
                  <a:pt x="183026" y="453800"/>
                </a:lnTo>
                <a:lnTo>
                  <a:pt x="229222" y="458457"/>
                </a:lnTo>
                <a:lnTo>
                  <a:pt x="275422" y="453800"/>
                </a:lnTo>
                <a:lnTo>
                  <a:pt x="318452" y="440443"/>
                </a:lnTo>
                <a:lnTo>
                  <a:pt x="357391" y="419308"/>
                </a:lnTo>
                <a:lnTo>
                  <a:pt x="391317" y="391317"/>
                </a:lnTo>
                <a:lnTo>
                  <a:pt x="419308" y="357391"/>
                </a:lnTo>
                <a:lnTo>
                  <a:pt x="440443" y="318452"/>
                </a:lnTo>
                <a:lnTo>
                  <a:pt x="453800" y="275422"/>
                </a:lnTo>
                <a:lnTo>
                  <a:pt x="458457" y="229222"/>
                </a:lnTo>
                <a:lnTo>
                  <a:pt x="453800" y="183026"/>
                </a:lnTo>
                <a:lnTo>
                  <a:pt x="440443" y="139999"/>
                </a:lnTo>
                <a:lnTo>
                  <a:pt x="419308" y="101062"/>
                </a:lnTo>
                <a:lnTo>
                  <a:pt x="391317" y="67138"/>
                </a:lnTo>
                <a:lnTo>
                  <a:pt x="357391" y="39148"/>
                </a:lnTo>
                <a:lnTo>
                  <a:pt x="318452" y="18013"/>
                </a:lnTo>
                <a:lnTo>
                  <a:pt x="275422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162695" y="4561357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69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2321941" y="4615421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1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092200" y="2002370"/>
            <a:ext cx="8978900" cy="178222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117600" y="2408770"/>
            <a:ext cx="6375400" cy="14605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145522" y="2021979"/>
            <a:ext cx="8873490" cy="1679575"/>
          </a:xfrm>
          <a:custGeom>
            <a:avLst/>
            <a:gdLst/>
            <a:ahLst/>
            <a:cxnLst/>
            <a:rect l="l" t="t" r="r" b="b"/>
            <a:pathLst>
              <a:path w="8873490" h="1679575">
                <a:moveTo>
                  <a:pt x="8593256" y="0"/>
                </a:moveTo>
                <a:lnTo>
                  <a:pt x="279836" y="0"/>
                </a:lnTo>
                <a:lnTo>
                  <a:pt x="234446" y="3662"/>
                </a:lnTo>
                <a:lnTo>
                  <a:pt x="191388" y="14266"/>
                </a:lnTo>
                <a:lnTo>
                  <a:pt x="151237" y="31234"/>
                </a:lnTo>
                <a:lnTo>
                  <a:pt x="114570" y="53991"/>
                </a:lnTo>
                <a:lnTo>
                  <a:pt x="81963" y="81961"/>
                </a:lnTo>
                <a:lnTo>
                  <a:pt x="53993" y="114567"/>
                </a:lnTo>
                <a:lnTo>
                  <a:pt x="31235" y="151233"/>
                </a:lnTo>
                <a:lnTo>
                  <a:pt x="14266" y="191383"/>
                </a:lnTo>
                <a:lnTo>
                  <a:pt x="3662" y="234441"/>
                </a:lnTo>
                <a:lnTo>
                  <a:pt x="0" y="279831"/>
                </a:lnTo>
                <a:lnTo>
                  <a:pt x="0" y="1399146"/>
                </a:lnTo>
                <a:lnTo>
                  <a:pt x="3662" y="1444539"/>
                </a:lnTo>
                <a:lnTo>
                  <a:pt x="14266" y="1487600"/>
                </a:lnTo>
                <a:lnTo>
                  <a:pt x="31235" y="1527753"/>
                </a:lnTo>
                <a:lnTo>
                  <a:pt x="53993" y="1564421"/>
                </a:lnTo>
                <a:lnTo>
                  <a:pt x="81963" y="1597028"/>
                </a:lnTo>
                <a:lnTo>
                  <a:pt x="114570" y="1624998"/>
                </a:lnTo>
                <a:lnTo>
                  <a:pt x="151237" y="1647756"/>
                </a:lnTo>
                <a:lnTo>
                  <a:pt x="191388" y="1664724"/>
                </a:lnTo>
                <a:lnTo>
                  <a:pt x="234446" y="1675328"/>
                </a:lnTo>
                <a:lnTo>
                  <a:pt x="279836" y="1678990"/>
                </a:lnTo>
                <a:lnTo>
                  <a:pt x="8593256" y="1678990"/>
                </a:lnTo>
                <a:lnTo>
                  <a:pt x="8638650" y="1675328"/>
                </a:lnTo>
                <a:lnTo>
                  <a:pt x="8681711" y="1664724"/>
                </a:lnTo>
                <a:lnTo>
                  <a:pt x="8721863" y="1647756"/>
                </a:lnTo>
                <a:lnTo>
                  <a:pt x="8758531" y="1624998"/>
                </a:lnTo>
                <a:lnTo>
                  <a:pt x="8791138" y="1597028"/>
                </a:lnTo>
                <a:lnTo>
                  <a:pt x="8819109" y="1564421"/>
                </a:lnTo>
                <a:lnTo>
                  <a:pt x="8841866" y="1527753"/>
                </a:lnTo>
                <a:lnTo>
                  <a:pt x="8858835" y="1487600"/>
                </a:lnTo>
                <a:lnTo>
                  <a:pt x="8869438" y="1444539"/>
                </a:lnTo>
                <a:lnTo>
                  <a:pt x="8873101" y="1399146"/>
                </a:lnTo>
                <a:lnTo>
                  <a:pt x="8873101" y="279831"/>
                </a:lnTo>
                <a:lnTo>
                  <a:pt x="8869438" y="234441"/>
                </a:lnTo>
                <a:lnTo>
                  <a:pt x="8858835" y="191383"/>
                </a:lnTo>
                <a:lnTo>
                  <a:pt x="8841866" y="151233"/>
                </a:lnTo>
                <a:lnTo>
                  <a:pt x="8819109" y="114567"/>
                </a:lnTo>
                <a:lnTo>
                  <a:pt x="8791138" y="81961"/>
                </a:lnTo>
                <a:lnTo>
                  <a:pt x="8758531" y="53991"/>
                </a:lnTo>
                <a:lnTo>
                  <a:pt x="8721863" y="31234"/>
                </a:lnTo>
                <a:lnTo>
                  <a:pt x="8681711" y="14266"/>
                </a:lnTo>
                <a:lnTo>
                  <a:pt x="8638650" y="3662"/>
                </a:lnTo>
                <a:lnTo>
                  <a:pt x="8593256" y="0"/>
                </a:lnTo>
                <a:close/>
              </a:path>
            </a:pathLst>
          </a:custGeom>
          <a:solidFill>
            <a:srgbClr val="C9CD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145522" y="2021979"/>
            <a:ext cx="8873490" cy="1679575"/>
          </a:xfrm>
          <a:custGeom>
            <a:avLst/>
            <a:gdLst/>
            <a:ahLst/>
            <a:cxnLst/>
            <a:rect l="l" t="t" r="r" b="b"/>
            <a:pathLst>
              <a:path w="8873490" h="1679575">
                <a:moveTo>
                  <a:pt x="0" y="279837"/>
                </a:moveTo>
                <a:lnTo>
                  <a:pt x="3662" y="234446"/>
                </a:lnTo>
                <a:lnTo>
                  <a:pt x="14266" y="191387"/>
                </a:lnTo>
                <a:lnTo>
                  <a:pt x="31234" y="151236"/>
                </a:lnTo>
                <a:lnTo>
                  <a:pt x="53992" y="114569"/>
                </a:lnTo>
                <a:lnTo>
                  <a:pt x="81961" y="81962"/>
                </a:lnTo>
                <a:lnTo>
                  <a:pt x="114568" y="53992"/>
                </a:lnTo>
                <a:lnTo>
                  <a:pt x="151235" y="31234"/>
                </a:lnTo>
                <a:lnTo>
                  <a:pt x="191386" y="14266"/>
                </a:lnTo>
                <a:lnTo>
                  <a:pt x="234445" y="3662"/>
                </a:lnTo>
                <a:lnTo>
                  <a:pt x="279836" y="0"/>
                </a:lnTo>
                <a:lnTo>
                  <a:pt x="8593264" y="0"/>
                </a:lnTo>
                <a:lnTo>
                  <a:pt x="8638655" y="3662"/>
                </a:lnTo>
                <a:lnTo>
                  <a:pt x="8681714" y="14266"/>
                </a:lnTo>
                <a:lnTo>
                  <a:pt x="8721865" y="31234"/>
                </a:lnTo>
                <a:lnTo>
                  <a:pt x="8758532" y="53992"/>
                </a:lnTo>
                <a:lnTo>
                  <a:pt x="8791138" y="81962"/>
                </a:lnTo>
                <a:lnTo>
                  <a:pt x="8819108" y="114569"/>
                </a:lnTo>
                <a:lnTo>
                  <a:pt x="8841865" y="151236"/>
                </a:lnTo>
                <a:lnTo>
                  <a:pt x="8858834" y="191387"/>
                </a:lnTo>
                <a:lnTo>
                  <a:pt x="8869437" y="234446"/>
                </a:lnTo>
                <a:lnTo>
                  <a:pt x="8873100" y="279837"/>
                </a:lnTo>
                <a:lnTo>
                  <a:pt x="8873100" y="1399160"/>
                </a:lnTo>
                <a:lnTo>
                  <a:pt x="8869437" y="1444551"/>
                </a:lnTo>
                <a:lnTo>
                  <a:pt x="8858834" y="1487611"/>
                </a:lnTo>
                <a:lnTo>
                  <a:pt x="8841865" y="1527762"/>
                </a:lnTo>
                <a:lnTo>
                  <a:pt x="8819108" y="1564428"/>
                </a:lnTo>
                <a:lnTo>
                  <a:pt x="8791138" y="1597035"/>
                </a:lnTo>
                <a:lnTo>
                  <a:pt x="8758532" y="1625005"/>
                </a:lnTo>
                <a:lnTo>
                  <a:pt x="8721865" y="1647762"/>
                </a:lnTo>
                <a:lnTo>
                  <a:pt x="8681714" y="1664730"/>
                </a:lnTo>
                <a:lnTo>
                  <a:pt x="8638655" y="1675334"/>
                </a:lnTo>
                <a:lnTo>
                  <a:pt x="8593264" y="1678996"/>
                </a:lnTo>
                <a:lnTo>
                  <a:pt x="279836" y="1678996"/>
                </a:lnTo>
                <a:lnTo>
                  <a:pt x="234445" y="1675334"/>
                </a:lnTo>
                <a:lnTo>
                  <a:pt x="191386" y="1664730"/>
                </a:lnTo>
                <a:lnTo>
                  <a:pt x="151235" y="1647762"/>
                </a:lnTo>
                <a:lnTo>
                  <a:pt x="114568" y="1625005"/>
                </a:lnTo>
                <a:lnTo>
                  <a:pt x="81961" y="1597035"/>
                </a:lnTo>
                <a:lnTo>
                  <a:pt x="53992" y="1564428"/>
                </a:lnTo>
                <a:lnTo>
                  <a:pt x="31234" y="1527762"/>
                </a:lnTo>
                <a:lnTo>
                  <a:pt x="14266" y="1487611"/>
                </a:lnTo>
                <a:lnTo>
                  <a:pt x="3662" y="1444551"/>
                </a:lnTo>
                <a:lnTo>
                  <a:pt x="0" y="1399160"/>
                </a:lnTo>
                <a:lnTo>
                  <a:pt x="0" y="279837"/>
                </a:lnTo>
                <a:close/>
              </a:path>
            </a:pathLst>
          </a:custGeom>
          <a:ln w="10611">
            <a:solidFill>
              <a:srgbClr val="A5AB8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1311808" y="2402939"/>
            <a:ext cx="5986145" cy="804545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3683000">
              <a:lnSpc>
                <a:spcPct val="100000"/>
              </a:lnSpc>
              <a:spcBef>
                <a:spcPts val="570"/>
              </a:spcBef>
            </a:pPr>
            <a:r>
              <a:rPr dirty="0" sz="2200" spc="-40" b="1" i="1">
                <a:latin typeface="Garamond"/>
                <a:cs typeface="Garamond"/>
              </a:rPr>
              <a:t>Definition</a:t>
            </a:r>
            <a:endParaRPr sz="22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1390650" algn="l"/>
                <a:tab pos="2557145" algn="l"/>
              </a:tabLst>
            </a:pPr>
            <a:r>
              <a:rPr dirty="0" sz="2100" spc="15" i="1">
                <a:latin typeface="Garamond"/>
                <a:cs typeface="Garamond"/>
              </a:rPr>
              <a:t>G </a:t>
            </a:r>
            <a:r>
              <a:rPr dirty="0" sz="2100" spc="15">
                <a:latin typeface="Garamond"/>
                <a:cs typeface="Garamond"/>
              </a:rPr>
              <a:t>=</a:t>
            </a:r>
            <a:r>
              <a:rPr dirty="0" sz="2100" spc="-20">
                <a:latin typeface="Garamond"/>
                <a:cs typeface="Garamond"/>
              </a:rPr>
              <a:t> </a:t>
            </a:r>
            <a:r>
              <a:rPr dirty="0" sz="2100" spc="0">
                <a:latin typeface="Garamond"/>
                <a:cs typeface="Garamond"/>
              </a:rPr>
              <a:t>(</a:t>
            </a:r>
            <a:r>
              <a:rPr dirty="0" sz="2100" spc="0" i="1">
                <a:latin typeface="Garamond"/>
                <a:cs typeface="Garamond"/>
              </a:rPr>
              <a:t>N</a:t>
            </a:r>
            <a:r>
              <a:rPr dirty="0" sz="2100" spc="0">
                <a:latin typeface="Garamond"/>
                <a:cs typeface="Garamond"/>
              </a:rPr>
              <a:t>, </a:t>
            </a:r>
            <a:r>
              <a:rPr dirty="0" sz="2100" spc="0" i="1">
                <a:latin typeface="Garamond"/>
                <a:cs typeface="Garamond"/>
              </a:rPr>
              <a:t>E</a:t>
            </a:r>
            <a:r>
              <a:rPr dirty="0" sz="2100" spc="0">
                <a:latin typeface="Garamond"/>
                <a:cs typeface="Garamond"/>
              </a:rPr>
              <a:t>),	is</a:t>
            </a:r>
            <a:r>
              <a:rPr dirty="0" sz="2100" spc="5">
                <a:latin typeface="Garamond"/>
                <a:cs typeface="Garamond"/>
              </a:rPr>
              <a:t> </a:t>
            </a:r>
            <a:r>
              <a:rPr dirty="0" u="sng" sz="2100" i="1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connected</a:t>
            </a:r>
            <a:r>
              <a:rPr dirty="0" sz="2100" i="1">
                <a:latin typeface="Garamond"/>
                <a:cs typeface="Garamond"/>
              </a:rPr>
              <a:t>	</a:t>
            </a:r>
            <a:r>
              <a:rPr dirty="0" sz="2100" spc="0">
                <a:latin typeface="Garamond"/>
                <a:cs typeface="Garamond"/>
              </a:rPr>
              <a:t>if </a:t>
            </a:r>
            <a:r>
              <a:rPr dirty="0" sz="2100" i="1">
                <a:latin typeface="Garamond"/>
                <a:cs typeface="Garamond"/>
              </a:rPr>
              <a:t>v</a:t>
            </a:r>
            <a:r>
              <a:rPr dirty="0" baseline="-19841" sz="2100" i="1">
                <a:latin typeface="Garamond"/>
                <a:cs typeface="Garamond"/>
              </a:rPr>
              <a:t>i</a:t>
            </a:r>
            <a:r>
              <a:rPr dirty="0" sz="2100">
                <a:latin typeface="Garamond"/>
                <a:cs typeface="Garamond"/>
              </a:rPr>
              <a:t>, </a:t>
            </a:r>
            <a:r>
              <a:rPr dirty="0" sz="2100" i="1">
                <a:latin typeface="Garamond"/>
                <a:cs typeface="Garamond"/>
              </a:rPr>
              <a:t>v</a:t>
            </a:r>
            <a:r>
              <a:rPr dirty="0" baseline="-19841" sz="2100" i="1">
                <a:latin typeface="Garamond"/>
                <a:cs typeface="Garamond"/>
              </a:rPr>
              <a:t>j </a:t>
            </a:r>
            <a:r>
              <a:rPr dirty="0" sz="2100" spc="0">
                <a:latin typeface="Garamond"/>
                <a:cs typeface="Garamond"/>
              </a:rPr>
              <a:t>are </a:t>
            </a:r>
            <a:r>
              <a:rPr dirty="0" sz="2100" spc="5">
                <a:latin typeface="Garamond"/>
                <a:cs typeface="Garamond"/>
              </a:rPr>
              <a:t>connected </a:t>
            </a:r>
            <a:r>
              <a:rPr dirty="0" sz="2100" spc="15">
                <a:latin typeface="Cambria Math"/>
                <a:cs typeface="Cambria Math"/>
              </a:rPr>
              <a:t>∀ </a:t>
            </a:r>
            <a:r>
              <a:rPr dirty="0" sz="2100" i="1">
                <a:latin typeface="Garamond"/>
                <a:cs typeface="Garamond"/>
              </a:rPr>
              <a:t>v</a:t>
            </a:r>
            <a:r>
              <a:rPr dirty="0" baseline="-19841" sz="2100" i="1">
                <a:latin typeface="Garamond"/>
                <a:cs typeface="Garamond"/>
              </a:rPr>
              <a:t>i</a:t>
            </a:r>
            <a:r>
              <a:rPr dirty="0" sz="2100">
                <a:latin typeface="Garamond"/>
                <a:cs typeface="Garamond"/>
              </a:rPr>
              <a:t>, </a:t>
            </a:r>
            <a:r>
              <a:rPr dirty="0" sz="2100" i="1">
                <a:latin typeface="Garamond"/>
                <a:cs typeface="Garamond"/>
              </a:rPr>
              <a:t>v</a:t>
            </a:r>
            <a:r>
              <a:rPr dirty="0" baseline="-19841" sz="2100" i="1">
                <a:latin typeface="Garamond"/>
                <a:cs typeface="Garamond"/>
              </a:rPr>
              <a:t>j </a:t>
            </a:r>
            <a:r>
              <a:rPr dirty="0" sz="2100" spc="15">
                <a:latin typeface="Cambria Math"/>
                <a:cs typeface="Cambria Math"/>
              </a:rPr>
              <a:t>∈</a:t>
            </a:r>
            <a:r>
              <a:rPr dirty="0" sz="2100" spc="100">
                <a:latin typeface="Cambria Math"/>
                <a:cs typeface="Cambria Math"/>
              </a:rPr>
              <a:t> </a:t>
            </a:r>
            <a:r>
              <a:rPr dirty="0" sz="2100" spc="25" i="1">
                <a:latin typeface="Garamond"/>
                <a:cs typeface="Garamond"/>
              </a:rPr>
              <a:t>N</a:t>
            </a:r>
            <a:endParaRPr sz="2100">
              <a:latin typeface="Garamond"/>
              <a:cs typeface="Garamond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748370" y="6002866"/>
            <a:ext cx="1130300" cy="4064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797596" y="6026990"/>
            <a:ext cx="1024890" cy="294005"/>
          </a:xfrm>
          <a:custGeom>
            <a:avLst/>
            <a:gdLst/>
            <a:ahLst/>
            <a:cxnLst/>
            <a:rect l="l" t="t" r="r" b="b"/>
            <a:pathLst>
              <a:path w="1024889" h="294004">
                <a:moveTo>
                  <a:pt x="0" y="293994"/>
                </a:moveTo>
                <a:lnTo>
                  <a:pt x="1024819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771470" y="5338238"/>
            <a:ext cx="563029" cy="56303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805329" y="5355161"/>
            <a:ext cx="499532" cy="60536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825179" y="5358739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35" y="0"/>
                </a:moveTo>
                <a:lnTo>
                  <a:pt x="183035" y="4657"/>
                </a:lnTo>
                <a:lnTo>
                  <a:pt x="140004" y="18013"/>
                </a:lnTo>
                <a:lnTo>
                  <a:pt x="101066" y="39148"/>
                </a:lnTo>
                <a:lnTo>
                  <a:pt x="67140" y="67138"/>
                </a:lnTo>
                <a:lnTo>
                  <a:pt x="39148" y="101062"/>
                </a:lnTo>
                <a:lnTo>
                  <a:pt x="18013" y="139999"/>
                </a:lnTo>
                <a:lnTo>
                  <a:pt x="4657" y="183026"/>
                </a:lnTo>
                <a:lnTo>
                  <a:pt x="0" y="229222"/>
                </a:lnTo>
                <a:lnTo>
                  <a:pt x="4657" y="275417"/>
                </a:lnTo>
                <a:lnTo>
                  <a:pt x="18013" y="318444"/>
                </a:lnTo>
                <a:lnTo>
                  <a:pt x="39148" y="357381"/>
                </a:lnTo>
                <a:lnTo>
                  <a:pt x="67140" y="391306"/>
                </a:lnTo>
                <a:lnTo>
                  <a:pt x="101066" y="419296"/>
                </a:lnTo>
                <a:lnTo>
                  <a:pt x="140004" y="440430"/>
                </a:lnTo>
                <a:lnTo>
                  <a:pt x="183035" y="453787"/>
                </a:lnTo>
                <a:lnTo>
                  <a:pt x="229235" y="458444"/>
                </a:lnTo>
                <a:lnTo>
                  <a:pt x="275430" y="453787"/>
                </a:lnTo>
                <a:lnTo>
                  <a:pt x="318457" y="440430"/>
                </a:lnTo>
                <a:lnTo>
                  <a:pt x="357394" y="419296"/>
                </a:lnTo>
                <a:lnTo>
                  <a:pt x="391318" y="391306"/>
                </a:lnTo>
                <a:lnTo>
                  <a:pt x="419309" y="357381"/>
                </a:lnTo>
                <a:lnTo>
                  <a:pt x="440443" y="318444"/>
                </a:lnTo>
                <a:lnTo>
                  <a:pt x="453800" y="275417"/>
                </a:lnTo>
                <a:lnTo>
                  <a:pt x="458457" y="229222"/>
                </a:lnTo>
                <a:lnTo>
                  <a:pt x="453800" y="183026"/>
                </a:lnTo>
                <a:lnTo>
                  <a:pt x="440443" y="139999"/>
                </a:lnTo>
                <a:lnTo>
                  <a:pt x="419309" y="101062"/>
                </a:lnTo>
                <a:lnTo>
                  <a:pt x="391318" y="67138"/>
                </a:lnTo>
                <a:lnTo>
                  <a:pt x="357394" y="39148"/>
                </a:lnTo>
                <a:lnTo>
                  <a:pt x="318457" y="18013"/>
                </a:lnTo>
                <a:lnTo>
                  <a:pt x="275430" y="4657"/>
                </a:lnTo>
                <a:lnTo>
                  <a:pt x="229235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825179" y="5358739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8984424" y="5412803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3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854700" y="5956300"/>
            <a:ext cx="558800" cy="56303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884329" y="5973233"/>
            <a:ext cx="499532" cy="60536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904623" y="5976899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40"/>
                </a:lnTo>
                <a:lnTo>
                  <a:pt x="39148" y="101066"/>
                </a:lnTo>
                <a:lnTo>
                  <a:pt x="18013" y="140004"/>
                </a:lnTo>
                <a:lnTo>
                  <a:pt x="4657" y="183035"/>
                </a:lnTo>
                <a:lnTo>
                  <a:pt x="0" y="229234"/>
                </a:lnTo>
                <a:lnTo>
                  <a:pt x="4657" y="275430"/>
                </a:lnTo>
                <a:lnTo>
                  <a:pt x="18013" y="318457"/>
                </a:lnTo>
                <a:lnTo>
                  <a:pt x="39148" y="357393"/>
                </a:lnTo>
                <a:lnTo>
                  <a:pt x="67138" y="391318"/>
                </a:lnTo>
                <a:lnTo>
                  <a:pt x="101062" y="419308"/>
                </a:lnTo>
                <a:lnTo>
                  <a:pt x="139999" y="440442"/>
                </a:lnTo>
                <a:lnTo>
                  <a:pt x="183026" y="453799"/>
                </a:lnTo>
                <a:lnTo>
                  <a:pt x="229222" y="458456"/>
                </a:lnTo>
                <a:lnTo>
                  <a:pt x="275417" y="453799"/>
                </a:lnTo>
                <a:lnTo>
                  <a:pt x="318444" y="440442"/>
                </a:lnTo>
                <a:lnTo>
                  <a:pt x="357381" y="419308"/>
                </a:lnTo>
                <a:lnTo>
                  <a:pt x="391306" y="391318"/>
                </a:lnTo>
                <a:lnTo>
                  <a:pt x="419296" y="357393"/>
                </a:lnTo>
                <a:lnTo>
                  <a:pt x="440430" y="318457"/>
                </a:lnTo>
                <a:lnTo>
                  <a:pt x="453787" y="275430"/>
                </a:lnTo>
                <a:lnTo>
                  <a:pt x="458444" y="229234"/>
                </a:lnTo>
                <a:lnTo>
                  <a:pt x="453787" y="183035"/>
                </a:lnTo>
                <a:lnTo>
                  <a:pt x="440430" y="140004"/>
                </a:lnTo>
                <a:lnTo>
                  <a:pt x="419296" y="101066"/>
                </a:lnTo>
                <a:lnTo>
                  <a:pt x="391306" y="67140"/>
                </a:lnTo>
                <a:lnTo>
                  <a:pt x="357381" y="39148"/>
                </a:lnTo>
                <a:lnTo>
                  <a:pt x="318444" y="18013"/>
                </a:lnTo>
                <a:lnTo>
                  <a:pt x="275417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904623" y="5976899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6063869" y="6030976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4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187270" y="4169838"/>
            <a:ext cx="563029" cy="56303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221129" y="4186766"/>
            <a:ext cx="499532" cy="60113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240471" y="4188980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22" y="0"/>
                </a:moveTo>
                <a:lnTo>
                  <a:pt x="183023" y="4657"/>
                </a:lnTo>
                <a:lnTo>
                  <a:pt x="139994" y="18013"/>
                </a:lnTo>
                <a:lnTo>
                  <a:pt x="101057" y="39148"/>
                </a:lnTo>
                <a:lnTo>
                  <a:pt x="67133" y="67140"/>
                </a:lnTo>
                <a:lnTo>
                  <a:pt x="39144" y="101066"/>
                </a:lnTo>
                <a:lnTo>
                  <a:pt x="18011" y="140004"/>
                </a:lnTo>
                <a:lnTo>
                  <a:pt x="4656" y="183035"/>
                </a:lnTo>
                <a:lnTo>
                  <a:pt x="0" y="229234"/>
                </a:lnTo>
                <a:lnTo>
                  <a:pt x="4656" y="275430"/>
                </a:lnTo>
                <a:lnTo>
                  <a:pt x="18011" y="318457"/>
                </a:lnTo>
                <a:lnTo>
                  <a:pt x="39144" y="357394"/>
                </a:lnTo>
                <a:lnTo>
                  <a:pt x="67133" y="391318"/>
                </a:lnTo>
                <a:lnTo>
                  <a:pt x="101057" y="419309"/>
                </a:lnTo>
                <a:lnTo>
                  <a:pt x="139994" y="440443"/>
                </a:lnTo>
                <a:lnTo>
                  <a:pt x="183023" y="453800"/>
                </a:lnTo>
                <a:lnTo>
                  <a:pt x="229222" y="458457"/>
                </a:lnTo>
                <a:lnTo>
                  <a:pt x="275417" y="453800"/>
                </a:lnTo>
                <a:lnTo>
                  <a:pt x="318444" y="440443"/>
                </a:lnTo>
                <a:lnTo>
                  <a:pt x="357381" y="419309"/>
                </a:lnTo>
                <a:lnTo>
                  <a:pt x="391306" y="391318"/>
                </a:lnTo>
                <a:lnTo>
                  <a:pt x="419296" y="357394"/>
                </a:lnTo>
                <a:lnTo>
                  <a:pt x="440430" y="318457"/>
                </a:lnTo>
                <a:lnTo>
                  <a:pt x="453787" y="275430"/>
                </a:lnTo>
                <a:lnTo>
                  <a:pt x="458444" y="229234"/>
                </a:lnTo>
                <a:lnTo>
                  <a:pt x="453787" y="183035"/>
                </a:lnTo>
                <a:lnTo>
                  <a:pt x="440430" y="140004"/>
                </a:lnTo>
                <a:lnTo>
                  <a:pt x="419296" y="101066"/>
                </a:lnTo>
                <a:lnTo>
                  <a:pt x="391306" y="67140"/>
                </a:lnTo>
                <a:lnTo>
                  <a:pt x="357381" y="39148"/>
                </a:lnTo>
                <a:lnTo>
                  <a:pt x="318444" y="18013"/>
                </a:lnTo>
                <a:lnTo>
                  <a:pt x="275417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240471" y="4188980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8399716" y="4243057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2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590370" y="4555066"/>
            <a:ext cx="774700" cy="95673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644930" y="4580292"/>
            <a:ext cx="662940" cy="845819"/>
          </a:xfrm>
          <a:custGeom>
            <a:avLst/>
            <a:gdLst/>
            <a:ahLst/>
            <a:cxnLst/>
            <a:rect l="l" t="t" r="r" b="b"/>
            <a:pathLst>
              <a:path w="662940" h="845820">
                <a:moveTo>
                  <a:pt x="0" y="845579"/>
                </a:moveTo>
                <a:lnTo>
                  <a:pt x="662676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307670" y="5723466"/>
            <a:ext cx="2633129" cy="5715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363068" y="5750052"/>
            <a:ext cx="2529840" cy="456565"/>
          </a:xfrm>
          <a:custGeom>
            <a:avLst/>
            <a:gdLst/>
            <a:ahLst/>
            <a:cxnLst/>
            <a:rect l="l" t="t" r="r" b="b"/>
            <a:pathLst>
              <a:path w="2529840" h="456564">
                <a:moveTo>
                  <a:pt x="2529255" y="0"/>
                </a:moveTo>
                <a:lnTo>
                  <a:pt x="0" y="456081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079070" y="4656670"/>
            <a:ext cx="706967" cy="14097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133848" y="4675733"/>
            <a:ext cx="594360" cy="1301750"/>
          </a:xfrm>
          <a:custGeom>
            <a:avLst/>
            <a:gdLst/>
            <a:ahLst/>
            <a:cxnLst/>
            <a:rect l="l" t="t" r="r" b="b"/>
            <a:pathLst>
              <a:path w="594359" h="1301750">
                <a:moveTo>
                  <a:pt x="594331" y="0"/>
                </a:moveTo>
                <a:lnTo>
                  <a:pt x="0" y="1301177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997700" y="4652433"/>
            <a:ext cx="1943100" cy="85936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052356" y="4675725"/>
            <a:ext cx="1840230" cy="750570"/>
          </a:xfrm>
          <a:custGeom>
            <a:avLst/>
            <a:gdLst/>
            <a:ahLst/>
            <a:cxnLst/>
            <a:rect l="l" t="t" r="r" b="b"/>
            <a:pathLst>
              <a:path w="1840229" h="750570">
                <a:moveTo>
                  <a:pt x="1839967" y="750146"/>
                </a:moveTo>
                <a:lnTo>
                  <a:pt x="0" y="0"/>
                </a:lnTo>
              </a:path>
            </a:pathLst>
          </a:custGeom>
          <a:ln w="20214">
            <a:solidFill>
              <a:srgbClr val="DD80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608229" y="4262966"/>
            <a:ext cx="563032" cy="56303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642100" y="4279903"/>
            <a:ext cx="499532" cy="60536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661036" y="4284421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35" y="0"/>
                </a:moveTo>
                <a:lnTo>
                  <a:pt x="183035" y="4657"/>
                </a:lnTo>
                <a:lnTo>
                  <a:pt x="140004" y="18013"/>
                </a:lnTo>
                <a:lnTo>
                  <a:pt x="101066" y="39148"/>
                </a:lnTo>
                <a:lnTo>
                  <a:pt x="67140" y="67138"/>
                </a:lnTo>
                <a:lnTo>
                  <a:pt x="39148" y="101062"/>
                </a:lnTo>
                <a:lnTo>
                  <a:pt x="18013" y="139999"/>
                </a:lnTo>
                <a:lnTo>
                  <a:pt x="4657" y="183026"/>
                </a:lnTo>
                <a:lnTo>
                  <a:pt x="0" y="229222"/>
                </a:lnTo>
                <a:lnTo>
                  <a:pt x="4657" y="275417"/>
                </a:lnTo>
                <a:lnTo>
                  <a:pt x="18013" y="318444"/>
                </a:lnTo>
                <a:lnTo>
                  <a:pt x="39148" y="357381"/>
                </a:lnTo>
                <a:lnTo>
                  <a:pt x="67140" y="391306"/>
                </a:lnTo>
                <a:lnTo>
                  <a:pt x="101066" y="419296"/>
                </a:lnTo>
                <a:lnTo>
                  <a:pt x="140004" y="440430"/>
                </a:lnTo>
                <a:lnTo>
                  <a:pt x="183035" y="453787"/>
                </a:lnTo>
                <a:lnTo>
                  <a:pt x="229235" y="458444"/>
                </a:lnTo>
                <a:lnTo>
                  <a:pt x="275430" y="453787"/>
                </a:lnTo>
                <a:lnTo>
                  <a:pt x="318457" y="440430"/>
                </a:lnTo>
                <a:lnTo>
                  <a:pt x="357394" y="419296"/>
                </a:lnTo>
                <a:lnTo>
                  <a:pt x="391318" y="391306"/>
                </a:lnTo>
                <a:lnTo>
                  <a:pt x="419309" y="357381"/>
                </a:lnTo>
                <a:lnTo>
                  <a:pt x="440443" y="318444"/>
                </a:lnTo>
                <a:lnTo>
                  <a:pt x="453800" y="275417"/>
                </a:lnTo>
                <a:lnTo>
                  <a:pt x="458457" y="229222"/>
                </a:lnTo>
                <a:lnTo>
                  <a:pt x="453800" y="183026"/>
                </a:lnTo>
                <a:lnTo>
                  <a:pt x="440443" y="139999"/>
                </a:lnTo>
                <a:lnTo>
                  <a:pt x="419309" y="101062"/>
                </a:lnTo>
                <a:lnTo>
                  <a:pt x="391318" y="67138"/>
                </a:lnTo>
                <a:lnTo>
                  <a:pt x="357394" y="39148"/>
                </a:lnTo>
                <a:lnTo>
                  <a:pt x="318457" y="18013"/>
                </a:lnTo>
                <a:lnTo>
                  <a:pt x="275430" y="4657"/>
                </a:lnTo>
                <a:lnTo>
                  <a:pt x="229235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661036" y="4284421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6820281" y="4338485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1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494054" y="6501970"/>
            <a:ext cx="143065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5">
                <a:latin typeface="Garamond"/>
                <a:cs typeface="Garamond"/>
              </a:rPr>
              <a:t>Not</a:t>
            </a:r>
            <a:r>
              <a:rPr dirty="0" sz="1900" spc="-40">
                <a:latin typeface="Garamond"/>
                <a:cs typeface="Garamond"/>
              </a:rPr>
              <a:t> </a:t>
            </a:r>
            <a:r>
              <a:rPr dirty="0" sz="1900" spc="-5">
                <a:latin typeface="Garamond"/>
                <a:cs typeface="Garamond"/>
              </a:rPr>
              <a:t>connected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7200900" y="5338238"/>
            <a:ext cx="563032" cy="56303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234770" y="5355161"/>
            <a:ext cx="499532" cy="60536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253617" y="5358739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229222" y="0"/>
                </a:moveTo>
                <a:lnTo>
                  <a:pt x="183026" y="4657"/>
                </a:lnTo>
                <a:lnTo>
                  <a:pt x="139999" y="18013"/>
                </a:lnTo>
                <a:lnTo>
                  <a:pt x="101062" y="39148"/>
                </a:lnTo>
                <a:lnTo>
                  <a:pt x="67138" y="67138"/>
                </a:lnTo>
                <a:lnTo>
                  <a:pt x="39148" y="101062"/>
                </a:lnTo>
                <a:lnTo>
                  <a:pt x="18013" y="139999"/>
                </a:lnTo>
                <a:lnTo>
                  <a:pt x="4657" y="183026"/>
                </a:lnTo>
                <a:lnTo>
                  <a:pt x="0" y="229222"/>
                </a:lnTo>
                <a:lnTo>
                  <a:pt x="4657" y="275417"/>
                </a:lnTo>
                <a:lnTo>
                  <a:pt x="18013" y="318444"/>
                </a:lnTo>
                <a:lnTo>
                  <a:pt x="39148" y="357381"/>
                </a:lnTo>
                <a:lnTo>
                  <a:pt x="67138" y="391306"/>
                </a:lnTo>
                <a:lnTo>
                  <a:pt x="101062" y="419296"/>
                </a:lnTo>
                <a:lnTo>
                  <a:pt x="139999" y="440430"/>
                </a:lnTo>
                <a:lnTo>
                  <a:pt x="183026" y="453787"/>
                </a:lnTo>
                <a:lnTo>
                  <a:pt x="229222" y="458444"/>
                </a:lnTo>
                <a:lnTo>
                  <a:pt x="275417" y="453787"/>
                </a:lnTo>
                <a:lnTo>
                  <a:pt x="318444" y="440430"/>
                </a:lnTo>
                <a:lnTo>
                  <a:pt x="357381" y="419296"/>
                </a:lnTo>
                <a:lnTo>
                  <a:pt x="391306" y="391306"/>
                </a:lnTo>
                <a:lnTo>
                  <a:pt x="419296" y="357381"/>
                </a:lnTo>
                <a:lnTo>
                  <a:pt x="440430" y="318444"/>
                </a:lnTo>
                <a:lnTo>
                  <a:pt x="453787" y="275417"/>
                </a:lnTo>
                <a:lnTo>
                  <a:pt x="458444" y="229222"/>
                </a:lnTo>
                <a:lnTo>
                  <a:pt x="453787" y="183026"/>
                </a:lnTo>
                <a:lnTo>
                  <a:pt x="440430" y="139999"/>
                </a:lnTo>
                <a:lnTo>
                  <a:pt x="419296" y="101062"/>
                </a:lnTo>
                <a:lnTo>
                  <a:pt x="391306" y="67138"/>
                </a:lnTo>
                <a:lnTo>
                  <a:pt x="357381" y="39148"/>
                </a:lnTo>
                <a:lnTo>
                  <a:pt x="318444" y="18013"/>
                </a:lnTo>
                <a:lnTo>
                  <a:pt x="275417" y="4657"/>
                </a:lnTo>
                <a:lnTo>
                  <a:pt x="229222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253617" y="5358739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0" y="229225"/>
                </a:moveTo>
                <a:lnTo>
                  <a:pt x="4657" y="183028"/>
                </a:lnTo>
                <a:lnTo>
                  <a:pt x="18013" y="140000"/>
                </a:lnTo>
                <a:lnTo>
                  <a:pt x="39148" y="101063"/>
                </a:lnTo>
                <a:lnTo>
                  <a:pt x="67138" y="67138"/>
                </a:lnTo>
                <a:lnTo>
                  <a:pt x="101063" y="39148"/>
                </a:lnTo>
                <a:lnTo>
                  <a:pt x="140000" y="18013"/>
                </a:lnTo>
                <a:lnTo>
                  <a:pt x="183028" y="4657"/>
                </a:lnTo>
                <a:lnTo>
                  <a:pt x="229225" y="0"/>
                </a:lnTo>
                <a:lnTo>
                  <a:pt x="275422" y="4657"/>
                </a:lnTo>
                <a:lnTo>
                  <a:pt x="318450" y="18013"/>
                </a:lnTo>
                <a:lnTo>
                  <a:pt x="357387" y="39148"/>
                </a:lnTo>
                <a:lnTo>
                  <a:pt x="391312" y="67138"/>
                </a:lnTo>
                <a:lnTo>
                  <a:pt x="419303" y="101063"/>
                </a:lnTo>
                <a:lnTo>
                  <a:pt x="440437" y="140000"/>
                </a:lnTo>
                <a:lnTo>
                  <a:pt x="453794" y="183028"/>
                </a:lnTo>
                <a:lnTo>
                  <a:pt x="458451" y="229225"/>
                </a:lnTo>
                <a:lnTo>
                  <a:pt x="453794" y="275422"/>
                </a:lnTo>
                <a:lnTo>
                  <a:pt x="440437" y="318450"/>
                </a:lnTo>
                <a:lnTo>
                  <a:pt x="419303" y="357387"/>
                </a:lnTo>
                <a:lnTo>
                  <a:pt x="391312" y="391312"/>
                </a:lnTo>
                <a:lnTo>
                  <a:pt x="357387" y="419303"/>
                </a:lnTo>
                <a:lnTo>
                  <a:pt x="318450" y="440437"/>
                </a:lnTo>
                <a:lnTo>
                  <a:pt x="275422" y="453794"/>
                </a:lnTo>
                <a:lnTo>
                  <a:pt x="229225" y="458451"/>
                </a:lnTo>
                <a:lnTo>
                  <a:pt x="183028" y="453794"/>
                </a:lnTo>
                <a:lnTo>
                  <a:pt x="140000" y="440437"/>
                </a:lnTo>
                <a:lnTo>
                  <a:pt x="101063" y="419303"/>
                </a:lnTo>
                <a:lnTo>
                  <a:pt x="67138" y="391312"/>
                </a:lnTo>
                <a:lnTo>
                  <a:pt x="39148" y="357387"/>
                </a:lnTo>
                <a:lnTo>
                  <a:pt x="18013" y="318450"/>
                </a:lnTo>
                <a:lnTo>
                  <a:pt x="4657" y="275422"/>
                </a:lnTo>
                <a:lnTo>
                  <a:pt x="0" y="229225"/>
                </a:lnTo>
                <a:close/>
              </a:path>
            </a:pathLst>
          </a:custGeom>
          <a:ln w="10611">
            <a:solidFill>
              <a:srgbClr val="B95B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7412863" y="5412803"/>
            <a:ext cx="1390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latin typeface="Garamond"/>
                <a:cs typeface="Garamond"/>
              </a:rPr>
              <a:t>5</a:t>
            </a:r>
            <a:endParaRPr sz="1900">
              <a:latin typeface="Garamond"/>
              <a:cs typeface="Garamond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424252" y="6566221"/>
            <a:ext cx="104140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5">
                <a:latin typeface="Garamond"/>
                <a:cs typeface="Garamond"/>
              </a:rPr>
              <a:t>Connected</a:t>
            </a:r>
            <a:endParaRPr sz="19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2017-10-11T17:55:51Z</dcterms:created>
  <dcterms:modified xsi:type="dcterms:W3CDTF">2017-10-11T17:55:51Z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2017-10-11T00:00:00Z</vt:filetime>
  </property>
</Properties>
</file>