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1D8"/>
    <a:srgbClr val="F7A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C0F7E-0501-4B39-849B-B623D7381AB6}" v="52" dt="2023-04-12T22:23:09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8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39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85334645669292"/>
          <c:y val="0.16953782175579343"/>
          <c:w val="0.86647084153543308"/>
          <c:h val="0.77702062149233386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7ABF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BE6-4DCE-8F00-106D5174FA8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BE6-4DCE-8F00-106D5174FA8E}"/>
              </c:ext>
            </c:extLst>
          </c:dPt>
          <c:cat>
            <c:strRef>
              <c:f>Sheet1!$A$2:$A$3</c:f>
              <c:strCache>
                <c:ptCount val="2"/>
                <c:pt idx="0">
                  <c:v>AI System
Humans</c:v>
                </c:pt>
                <c:pt idx="1">
                  <c:v>AI System
Humans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</c:v>
                </c:pt>
                <c:pt idx="1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E6-4DCE-8F00-106D5174FA8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D71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E6-4DCE-8F00-106D5174FA8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E6-4DCE-8F00-106D5174FA8E}"/>
              </c:ext>
            </c:extLst>
          </c:dPt>
          <c:cat>
            <c:strRef>
              <c:f>Sheet1!$A$2:$A$3</c:f>
              <c:strCache>
                <c:ptCount val="2"/>
                <c:pt idx="0">
                  <c:v>AI System
Humans</c:v>
                </c:pt>
                <c:pt idx="1">
                  <c:v>AI System
Humans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71</c:v>
                </c:pt>
                <c:pt idx="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E6-4DCE-8F00-106D5174F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03284352"/>
        <c:axId val="503275712"/>
      </c:barChart>
      <c:catAx>
        <c:axId val="503284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75712"/>
        <c:crosses val="autoZero"/>
        <c:auto val="1"/>
        <c:lblAlgn val="ctr"/>
        <c:lblOffset val="100"/>
        <c:noMultiLvlLbl val="0"/>
      </c:catAx>
      <c:valAx>
        <c:axId val="50327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8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0.27879</cdr:x>
      <cdr:y>0.03455</cdr:y>
    </cdr:from>
    <cdr:to>
      <cdr:x>0.31419</cdr:x>
      <cdr:y>0.065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A4DCDB9E-85CB-55A2-2773-6AEFC2CFD0F2}"/>
            </a:ext>
          </a:extLst>
        </cdr:cNvPr>
        <cdr:cNvSpPr/>
      </cdr:nvSpPr>
      <cdr:spPr>
        <a:xfrm xmlns:a="http://schemas.openxmlformats.org/drawingml/2006/main">
          <a:off x="1575143" y="162063"/>
          <a:ext cx="200025" cy="14287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0.31925</cdr:x>
      <cdr:y>0.02541</cdr:y>
    </cdr:from>
    <cdr:to>
      <cdr:x>0.40017</cdr:x>
      <cdr:y>0.06805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1D6A1A1-4FC2-7E42-1E2D-D71FB40E105C}"/>
            </a:ext>
          </a:extLst>
        </cdr:cNvPr>
        <cdr:cNvSpPr txBox="1"/>
      </cdr:nvSpPr>
      <cdr:spPr>
        <a:xfrm xmlns:a="http://schemas.openxmlformats.org/drawingml/2006/main">
          <a:off x="1803743" y="119201"/>
          <a:ext cx="457200" cy="2000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Male</a:t>
          </a:r>
        </a:p>
      </cdr:txBody>
    </cdr:sp>
  </cdr:relSizeAnchor>
  <cdr:relSizeAnchor xmlns:cdr="http://schemas.openxmlformats.org/drawingml/2006/chartDrawing">
    <cdr:from>
      <cdr:x>0.43698</cdr:x>
      <cdr:y>0.03512</cdr:y>
    </cdr:from>
    <cdr:to>
      <cdr:x>0.47238</cdr:x>
      <cdr:y>0.06558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C2913EAF-5A4A-6A69-9F8E-C3D5F1E58CF7}"/>
            </a:ext>
          </a:extLst>
        </cdr:cNvPr>
        <cdr:cNvSpPr/>
      </cdr:nvSpPr>
      <cdr:spPr>
        <a:xfrm xmlns:a="http://schemas.openxmlformats.org/drawingml/2006/main">
          <a:off x="2468905" y="164766"/>
          <a:ext cx="200025" cy="142875"/>
        </a:xfrm>
        <a:prstGeom xmlns:a="http://schemas.openxmlformats.org/drawingml/2006/main" prst="rect">
          <a:avLst/>
        </a:prstGeom>
        <a:solidFill xmlns:a="http://schemas.openxmlformats.org/drawingml/2006/main">
          <a:srgbClr val="DD71D8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0.47744</cdr:x>
      <cdr:y>0.02599</cdr:y>
    </cdr:from>
    <cdr:to>
      <cdr:x>0.55836</cdr:x>
      <cdr:y>0.06862</cdr:y>
    </cdr:to>
    <cdr:sp macro="" textlink="">
      <cdr:nvSpPr>
        <cdr:cNvPr id="5" name="TextBox 2">
          <a:extLst xmlns:a="http://schemas.openxmlformats.org/drawingml/2006/main">
            <a:ext uri="{FF2B5EF4-FFF2-40B4-BE49-F238E27FC236}">
              <a16:creationId xmlns:a16="http://schemas.microsoft.com/office/drawing/2014/main" id="{BD446B6D-4C44-590C-8CC5-55132F8A9309}"/>
            </a:ext>
          </a:extLst>
        </cdr:cNvPr>
        <cdr:cNvSpPr txBox="1"/>
      </cdr:nvSpPr>
      <cdr:spPr>
        <a:xfrm xmlns:a="http://schemas.openxmlformats.org/drawingml/2006/main">
          <a:off x="2697505" y="121904"/>
          <a:ext cx="457200" cy="2000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Female</a:t>
          </a:r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4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7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7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1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37/pspa0000098" TargetMode="External"/><Relationship Id="rId3" Type="http://schemas.openxmlformats.org/officeDocument/2006/relationships/hyperlink" Target="https://woborders.blog/2017/09/09/bad-journalism-gay-facial-recognition/" TargetMode="External"/><Relationship Id="rId7" Type="http://schemas.openxmlformats.org/officeDocument/2006/relationships/hyperlink" Target="https://www.theverge.com/2017/9/21/16332760/ai-sexuality-gaydar-photo-physiognom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se.ac.uk/DSI/Research/Blog-posts/Deep-neural-networks-and-the-rise-of-the-'AI-Gaydar'.aspx.%20Accessed%208%20Apr.%202023" TargetMode="External"/><Relationship Id="rId5" Type="http://schemas.openxmlformats.org/officeDocument/2006/relationships/hyperlink" Target="https://blogs.lse.ac.uk/gender/2018/03/19/the-politics-of-ai-and-scientific-research-on-sexuality/" TargetMode="External"/><Relationship Id="rId4" Type="http://schemas.openxmlformats.org/officeDocument/2006/relationships/hyperlink" Target="https://doi.org/10.1080/19419899.2018.146835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AI and Sexuality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AI System using facial recognition technology to determine sexual orientation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The STUDY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2B137C-9BC1-8879-41E2-632C34676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3063" b="6456"/>
          <a:stretch/>
        </p:blipFill>
        <p:spPr>
          <a:xfrm>
            <a:off x="581193" y="2228003"/>
            <a:ext cx="5422390" cy="3633047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431FF-14A6-1F0B-25B8-13874764E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2017 paper from two Stanford Researchers,  Yilun Wang and Dr. Michal Kosinski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An AI System was trained to predict sexual orientation only by looking at facial 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METHEDOLOGY</a:t>
            </a:r>
          </a:p>
        </p:txBody>
      </p:sp>
      <p:pic>
        <p:nvPicPr>
          <p:cNvPr id="7" name="Picture 6" descr="A picture containing text, doll&#10;&#10;Description automatically generated">
            <a:extLst>
              <a:ext uri="{FF2B5EF4-FFF2-40B4-BE49-F238E27FC236}">
                <a16:creationId xmlns:a16="http://schemas.microsoft.com/office/drawing/2014/main" id="{CEA248F1-AA01-485B-F757-E3D363461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64" r="1" b="17716"/>
          <a:stretch/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C5165-8597-7025-6256-473DE8411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9" y="2773694"/>
            <a:ext cx="5422392" cy="363304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Data set comprised of 35000+ facial images from a dating website</a:t>
            </a:r>
          </a:p>
          <a:p>
            <a:r>
              <a:rPr lang="en-US" sz="2400" dirty="0"/>
              <a:t>Training set had equal number of images from heterosexual and homosexual men and women</a:t>
            </a:r>
          </a:p>
          <a:p>
            <a:r>
              <a:rPr lang="en-US" sz="2400" dirty="0"/>
              <a:t>Sexual orientation was established based on the information provided on the profile</a:t>
            </a:r>
          </a:p>
          <a:p>
            <a:r>
              <a:rPr lang="en-US" sz="2400" dirty="0"/>
              <a:t>Facial features were extracted from the images using a Deep Neural Network called VGG-Face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C5165-8597-7025-6256-473DE8411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20" y="2738299"/>
            <a:ext cx="6003580" cy="444743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Test set contained pairs of one gay and one heterosexual individual</a:t>
            </a:r>
          </a:p>
          <a:p>
            <a:r>
              <a:rPr lang="en-US" sz="2400" dirty="0"/>
              <a:t>System was able to distinguish between gay and heterosexual men in 81% of cases. </a:t>
            </a:r>
          </a:p>
          <a:p>
            <a:r>
              <a:rPr lang="en-US" sz="2400" dirty="0"/>
              <a:t>The number for women were a bit lower at 71%</a:t>
            </a:r>
          </a:p>
          <a:p>
            <a:r>
              <a:rPr lang="en-US" sz="2400" dirty="0"/>
              <a:t>Human judges achieved an accuracy of 61% for men and 54% for women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F1A3D2B-0D1F-7A32-B0A1-1581BABFF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158357"/>
              </p:ext>
            </p:extLst>
          </p:nvPr>
        </p:nvGraphicFramePr>
        <p:xfrm>
          <a:off x="353670" y="1923912"/>
          <a:ext cx="5649912" cy="4691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145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Authors’ Note 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82C04D3A-F5FB-5414-1281-08B2C6602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64"/>
          <a:stretch/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C5165-8597-7025-6256-473DE8411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5" y="2622235"/>
            <a:ext cx="5422392" cy="3633047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2600" dirty="0"/>
              <a:t>Researchers caution against the misinterpretation of the result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Research’s aim is to make policymakers, the general public, and gay communities aware of the risks that they might be facing already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Support for Prenatal Hormone Theory – exposure to certain hormones can influence the sexual orientation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3266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CRITICISM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C5165-8597-7025-6256-473DE8411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0340" y="1774046"/>
            <a:ext cx="5872353" cy="4670558"/>
          </a:xfrm>
        </p:spPr>
        <p:txBody>
          <a:bodyPr anchor="ctr">
            <a:normAutofit/>
          </a:bodyPr>
          <a:lstStyle/>
          <a:p>
            <a:r>
              <a:rPr lang="en-US" sz="2200" dirty="0"/>
              <a:t>Prenatal Hormone Theory!  Multiple pathways to a given sexual orientation outcome</a:t>
            </a:r>
          </a:p>
          <a:p>
            <a:endParaRPr lang="en-US" sz="2200" dirty="0"/>
          </a:p>
          <a:p>
            <a:r>
              <a:rPr lang="en-US" sz="2200" dirty="0"/>
              <a:t>Physiognomy  - concerns over the emergence of pseudoscience</a:t>
            </a:r>
          </a:p>
          <a:p>
            <a:endParaRPr lang="en-US" sz="2200" dirty="0"/>
          </a:p>
          <a:p>
            <a:r>
              <a:rPr lang="en-US" sz="2200" dirty="0"/>
              <a:t>Lack of diversity in the data pool – white, cis, and </a:t>
            </a:r>
            <a:r>
              <a:rPr lang="en-US" sz="2200" dirty="0" err="1"/>
              <a:t>caucasian</a:t>
            </a:r>
            <a:r>
              <a:rPr lang="en-US" sz="2200" dirty="0"/>
              <a:t> individuals considered</a:t>
            </a:r>
          </a:p>
        </p:txBody>
      </p:sp>
      <p:pic>
        <p:nvPicPr>
          <p:cNvPr id="3" name="Picture 2" descr="A picture containing outdoor, building, stone, cement&#10;&#10;Description automatically generated">
            <a:extLst>
              <a:ext uri="{FF2B5EF4-FFF2-40B4-BE49-F238E27FC236}">
                <a16:creationId xmlns:a16="http://schemas.microsoft.com/office/drawing/2014/main" id="{B3CD61FC-28DE-6E63-0D19-4846D66EB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5" r="-2" b="-2"/>
          <a:stretch/>
        </p:blipFill>
        <p:spPr>
          <a:xfrm>
            <a:off x="581193" y="2227800"/>
            <a:ext cx="5616421" cy="3763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932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references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C5165-8597-7025-6256-473DE8411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271798"/>
            <a:ext cx="11223875" cy="4731301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effectLst/>
                <a:latin typeface="+mj-lt"/>
              </a:rPr>
              <a:t>Bjork-James, </a:t>
            </a:r>
            <a:r>
              <a:rPr lang="en-US" dirty="0" err="1">
                <a:effectLst/>
                <a:latin typeface="+mj-lt"/>
              </a:rPr>
              <a:t>Carwil</a:t>
            </a:r>
            <a:r>
              <a:rPr lang="en-US" dirty="0">
                <a:effectLst/>
                <a:latin typeface="+mj-lt"/>
              </a:rPr>
              <a:t>. “Bad Science Journalism: Gay Facial Recognition.” </a:t>
            </a:r>
            <a:r>
              <a:rPr lang="en-US" i="1" dirty="0" err="1">
                <a:effectLst/>
                <a:latin typeface="+mj-lt"/>
              </a:rPr>
              <a:t>Carwil</a:t>
            </a:r>
            <a:r>
              <a:rPr lang="en-US" i="1" dirty="0">
                <a:effectLst/>
                <a:latin typeface="+mj-lt"/>
              </a:rPr>
              <a:t> without Borders</a:t>
            </a:r>
            <a:r>
              <a:rPr lang="en-US" dirty="0">
                <a:effectLst/>
                <a:latin typeface="+mj-lt"/>
              </a:rPr>
              <a:t>, 9 Sept. 2017, </a:t>
            </a:r>
            <a:r>
              <a:rPr lang="en-US" dirty="0">
                <a:effectLst/>
                <a:latin typeface="+mj-lt"/>
                <a:hlinkClick r:id="rId3"/>
              </a:rPr>
              <a:t>https://woborders.blog/2017/09/09/bad-journalism-gay-facial-recognition/</a:t>
            </a:r>
            <a:r>
              <a:rPr lang="en-US" dirty="0">
                <a:effectLst/>
                <a:latin typeface="+mj-lt"/>
              </a:rPr>
              <a:t>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Miller, Arianne. “Searching for gaydar: Blind spots in the study of sexual orientation perception.” </a:t>
            </a:r>
            <a:r>
              <a:rPr lang="en-US" b="0" i="1" dirty="0">
                <a:solidFill>
                  <a:srgbClr val="333333"/>
                </a:solidFill>
                <a:effectLst/>
                <a:latin typeface="+mj-lt"/>
              </a:rPr>
              <a:t>Psychology &amp; Sexuality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, vol.9, issue 3, 29 Apr. 2018, pp.188-203,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doi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: 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+mj-lt"/>
                <a:hlinkClick r:id="rId4"/>
              </a:rPr>
              <a:t>10.1080/19419899.2018.1468353</a:t>
            </a:r>
            <a:endParaRPr lang="en-US" dirty="0">
              <a:effectLst/>
              <a:latin typeface="+mj-lt"/>
            </a:endParaRPr>
          </a:p>
          <a:p>
            <a:r>
              <a:rPr lang="en-US" dirty="0" err="1">
                <a:latin typeface="+mj-lt"/>
              </a:rPr>
              <a:t>Sandelson</a:t>
            </a:r>
            <a:r>
              <a:rPr lang="en-US" dirty="0">
                <a:latin typeface="+mj-lt"/>
              </a:rPr>
              <a:t>, Jessica. </a:t>
            </a:r>
            <a:r>
              <a:rPr lang="en-US" dirty="0">
                <a:effectLst/>
                <a:latin typeface="+mj-lt"/>
              </a:rPr>
              <a:t>“The Politics of AI and Scientific Research on Sexuality.” </a:t>
            </a:r>
            <a:r>
              <a:rPr lang="en-US" i="1" dirty="0" err="1">
                <a:effectLst/>
                <a:latin typeface="+mj-lt"/>
              </a:rPr>
              <a:t>Engenderings</a:t>
            </a:r>
            <a:r>
              <a:rPr lang="en-US" dirty="0">
                <a:effectLst/>
                <a:latin typeface="+mj-lt"/>
              </a:rPr>
              <a:t>, 19 Mar. 2018, </a:t>
            </a:r>
            <a:r>
              <a:rPr lang="en-US" dirty="0">
                <a:effectLst/>
                <a:latin typeface="+mj-lt"/>
                <a:hlinkClick r:id="rId5"/>
              </a:rPr>
              <a:t>https://blogs.lse.ac.uk/gender/2018/03/19/the-politics-of-ai-and-scientific-research-on-sexuality/</a:t>
            </a:r>
            <a:r>
              <a:rPr lang="en-US" dirty="0">
                <a:effectLst/>
                <a:latin typeface="+mj-lt"/>
              </a:rPr>
              <a:t>.</a:t>
            </a:r>
          </a:p>
          <a:p>
            <a:r>
              <a:rPr lang="en-US" dirty="0">
                <a:effectLst/>
                <a:latin typeface="+mj-lt"/>
              </a:rPr>
              <a:t>Science, London School of Economics and Political. “Deep Neural Networks and the Rise of the ‘AI Gaydar.’” </a:t>
            </a:r>
            <a:r>
              <a:rPr lang="en-US" i="1" dirty="0">
                <a:effectLst/>
                <a:latin typeface="+mj-lt"/>
              </a:rPr>
              <a:t>London School of Economics and Political Science</a:t>
            </a:r>
            <a:r>
              <a:rPr lang="en-US" dirty="0">
                <a:effectLst/>
                <a:latin typeface="+mj-lt"/>
              </a:rPr>
              <a:t>, </a:t>
            </a:r>
            <a:r>
              <a:rPr lang="en-US" dirty="0">
                <a:effectLst/>
                <a:latin typeface="+mj-lt"/>
                <a:hlinkClick r:id="rId6"/>
              </a:rPr>
              <a:t>https://www.lse.ac.uk/DSI/Research/Blog-posts/Deep-neural-networks-and-the-rise-of-the-'AI-Gaydar'.aspx. Accessed 8 Apr. 2023</a:t>
            </a:r>
            <a:r>
              <a:rPr lang="en-US" dirty="0">
                <a:effectLst/>
                <a:latin typeface="+mj-lt"/>
              </a:rPr>
              <a:t>.</a:t>
            </a:r>
          </a:p>
          <a:p>
            <a:r>
              <a:rPr lang="en-US" dirty="0" err="1">
                <a:latin typeface="+mj-lt"/>
              </a:rPr>
              <a:t>Vasilovsky</a:t>
            </a:r>
            <a:r>
              <a:rPr lang="en-US" dirty="0">
                <a:latin typeface="+mj-lt"/>
              </a:rPr>
              <a:t>, A. T. “Aesthetic as genetic: The epistemological violence of gaydar research.” </a:t>
            </a:r>
            <a:r>
              <a:rPr lang="en-US" i="1" dirty="0">
                <a:latin typeface="+mj-lt"/>
              </a:rPr>
              <a:t>Theory &amp; Psychology</a:t>
            </a:r>
            <a:r>
              <a:rPr lang="en-US" dirty="0">
                <a:latin typeface="+mj-lt"/>
              </a:rPr>
              <a:t>, vol. 28, issue 3, 2018, pp. 298–318, doi:10.1177/0959354318764826</a:t>
            </a:r>
          </a:p>
          <a:p>
            <a:r>
              <a:rPr lang="en-US" dirty="0">
                <a:effectLst/>
                <a:latin typeface="+mj-lt"/>
              </a:rPr>
              <a:t>Vincent, James. “The Invention of AI ‘Gaydar’ Could Be the Start of Something Much Worse.” </a:t>
            </a:r>
            <a:r>
              <a:rPr lang="en-US" i="1" dirty="0">
                <a:effectLst/>
                <a:latin typeface="+mj-lt"/>
              </a:rPr>
              <a:t>The Verge</a:t>
            </a:r>
            <a:r>
              <a:rPr lang="en-US" dirty="0">
                <a:effectLst/>
                <a:latin typeface="+mj-lt"/>
              </a:rPr>
              <a:t>, 21 Sept. 2017, </a:t>
            </a:r>
            <a:r>
              <a:rPr lang="en-US" dirty="0">
                <a:effectLst/>
                <a:latin typeface="+mj-lt"/>
                <a:hlinkClick r:id="rId7"/>
              </a:rPr>
              <a:t>https://www.theverge.com/2017/9/21/16332760/ai-sexuality-gaydar-photo-physiognomy</a:t>
            </a:r>
            <a:r>
              <a:rPr lang="en-US" dirty="0">
                <a:effectLst/>
                <a:latin typeface="+mj-lt"/>
              </a:rPr>
              <a:t>.</a:t>
            </a:r>
          </a:p>
          <a:p>
            <a:r>
              <a:rPr lang="en-US" dirty="0">
                <a:effectLst/>
                <a:latin typeface="+mj-lt"/>
              </a:rPr>
              <a:t>Wang, </a:t>
            </a:r>
            <a:r>
              <a:rPr lang="en-US" dirty="0" err="1">
                <a:effectLst/>
                <a:latin typeface="+mj-lt"/>
              </a:rPr>
              <a:t>Yilun</a:t>
            </a:r>
            <a:r>
              <a:rPr lang="en-US" dirty="0">
                <a:effectLst/>
                <a:latin typeface="+mj-lt"/>
              </a:rPr>
              <a:t>, and Michal Kosinski. “Deep Neural Networks Are More Accurate than Humans at Detecting Sexual Orientation from Facial Images.” </a:t>
            </a:r>
            <a:r>
              <a:rPr lang="en-US" i="1" dirty="0">
                <a:effectLst/>
                <a:latin typeface="+mj-lt"/>
              </a:rPr>
              <a:t>Journal of Personality and Social Psychology</a:t>
            </a:r>
            <a:r>
              <a:rPr lang="en-US" dirty="0">
                <a:effectLst/>
                <a:latin typeface="+mj-lt"/>
              </a:rPr>
              <a:t>, vol. 114, no. 2, 1 Feb. 2018, p. 246. </a:t>
            </a:r>
            <a:r>
              <a:rPr lang="en-US" i="1" dirty="0">
                <a:effectLst/>
                <a:latin typeface="+mj-lt"/>
              </a:rPr>
              <a:t>psycnet.apa.org</a:t>
            </a:r>
            <a:r>
              <a:rPr lang="en-US" dirty="0">
                <a:effectLst/>
                <a:latin typeface="+mj-lt"/>
              </a:rPr>
              <a:t>, </a:t>
            </a:r>
            <a:r>
              <a:rPr lang="en-US" dirty="0">
                <a:effectLst/>
                <a:latin typeface="+mj-lt"/>
                <a:hlinkClick r:id="rId8"/>
              </a:rPr>
              <a:t>https://doi.org/10.1037/pspa0000098</a:t>
            </a:r>
            <a:r>
              <a:rPr lang="en-US" dirty="0">
                <a:effectLst/>
                <a:latin typeface="+mj-lt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3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0028" y="3368950"/>
            <a:ext cx="3093497" cy="625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C0C7EC-D6F4-C00D-ABFE-02A0C789C1F6}"/>
              </a:ext>
            </a:extLst>
          </p:cNvPr>
          <p:cNvSpPr txBox="1"/>
          <p:nvPr/>
        </p:nvSpPr>
        <p:spPr>
          <a:xfrm>
            <a:off x="8071657" y="2476270"/>
            <a:ext cx="411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Special thanks to Tamiko </a:t>
            </a:r>
            <a:r>
              <a:rPr lang="en-US" sz="1600" dirty="0" err="1">
                <a:solidFill>
                  <a:schemeClr val="bg2"/>
                </a:solidFill>
              </a:rPr>
              <a:t>Eto</a:t>
            </a:r>
            <a:r>
              <a:rPr lang="en-US" sz="1600" dirty="0">
                <a:solidFill>
                  <a:schemeClr val="bg2"/>
                </a:solidFill>
              </a:rPr>
              <a:t> for the topic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{AB4B6DA4-5832-4DF2-9E5B-9338292599A8}tf56390039_win32</Template>
  <TotalTime>1411</TotalTime>
  <Words>570</Words>
  <Application>Microsoft Office PowerPoint</Application>
  <PresentationFormat>Widescreen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AI and Sexuality</vt:lpstr>
      <vt:lpstr>The STUDY</vt:lpstr>
      <vt:lpstr>METHEDOLOGY</vt:lpstr>
      <vt:lpstr>RESULTS</vt:lpstr>
      <vt:lpstr>Authors’ Note </vt:lpstr>
      <vt:lpstr>CRITICISM </vt:lpstr>
      <vt:lpstr>references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Sexuality</dc:title>
  <dc:creator>Shashwat Sher</dc:creator>
  <cp:lastModifiedBy>Shashwat Sher</cp:lastModifiedBy>
  <cp:revision>5</cp:revision>
  <dcterms:created xsi:type="dcterms:W3CDTF">2023-04-11T18:17:15Z</dcterms:created>
  <dcterms:modified xsi:type="dcterms:W3CDTF">2023-04-15T18:56:50Z</dcterms:modified>
</cp:coreProperties>
</file>