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6" r:id="rId7"/>
    <p:sldId id="265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24" autoAdjust="0"/>
  </p:normalViewPr>
  <p:slideViewPr>
    <p:cSldViewPr>
      <p:cViewPr>
        <p:scale>
          <a:sx n="75" d="100"/>
          <a:sy n="75" d="100"/>
        </p:scale>
        <p:origin x="-13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F151F-1C80-41D5-A61A-B6626673C4E8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3B2EF-D58B-4229-A3BB-328769E05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3B2EF-D58B-4229-A3BB-328769E056A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78070DB-53AD-4F50-9C8F-2D7B5AE91FB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708AF27-743F-43FE-8D25-FE8E24C84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0DB-53AD-4F50-9C8F-2D7B5AE91FB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AF27-743F-43FE-8D25-FE8E24C84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0DB-53AD-4F50-9C8F-2D7B5AE91FB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AF27-743F-43FE-8D25-FE8E24C84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78070DB-53AD-4F50-9C8F-2D7B5AE91FB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AF27-743F-43FE-8D25-FE8E24C84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78070DB-53AD-4F50-9C8F-2D7B5AE91FB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708AF27-743F-43FE-8D25-FE8E24C8478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8070DB-53AD-4F50-9C8F-2D7B5AE91FB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708AF27-743F-43FE-8D25-FE8E24C84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78070DB-53AD-4F50-9C8F-2D7B5AE91FB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708AF27-743F-43FE-8D25-FE8E24C84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70DB-53AD-4F50-9C8F-2D7B5AE91FB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AF27-743F-43FE-8D25-FE8E24C84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78070DB-53AD-4F50-9C8F-2D7B5AE91FB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708AF27-743F-43FE-8D25-FE8E24C84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78070DB-53AD-4F50-9C8F-2D7B5AE91FB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708AF27-743F-43FE-8D25-FE8E24C84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78070DB-53AD-4F50-9C8F-2D7B5AE91FB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708AF27-743F-43FE-8D25-FE8E24C84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8070DB-53AD-4F50-9C8F-2D7B5AE91FBC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708AF27-743F-43FE-8D25-FE8E24C84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800" smtClean="0"/>
              <a:t>ENGINEERING EXPLORATION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5943600" y="228600"/>
            <a:ext cx="32004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u="sng" dirty="0" smtClean="0">
                <a:solidFill>
                  <a:srgbClr val="FFFF00"/>
                </a:solidFill>
              </a:rPr>
              <a:t>GROUP NO. 9</a:t>
            </a:r>
            <a:endParaRPr lang="en-US" sz="3200" b="1" u="sng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667000"/>
          <a:ext cx="6248400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4200"/>
                <a:gridCol w="31242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NAME</a:t>
                      </a:r>
                      <a:endParaRPr lang="en-US" sz="3200" dirty="0">
                        <a:latin typeface="Bastio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ID</a:t>
                      </a:r>
                      <a:endParaRPr lang="en-US" sz="3200" dirty="0">
                        <a:latin typeface="Bastion" pitchFamily="2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SHASHWAT  TYAGI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1811981289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KETAN BHAN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1811981388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SEJAL GORANA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2400" dirty="0" smtClean="0"/>
                        <a:t>1811981283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SANJEEV KUMAR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sz="2400" dirty="0" smtClean="0"/>
                        <a:t>1811981361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752600"/>
          <a:ext cx="624840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484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EPICS</a:t>
                      </a:r>
                      <a:endParaRPr lang="en-US" sz="5400" dirty="0">
                        <a:latin typeface="Bastion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609600"/>
            <a:ext cx="63754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RANKING OF OBJECTIVES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91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Attractive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Portable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Safe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Durable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Easy to Use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828800"/>
          <a:ext cx="7772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27432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CHARACTERISTICS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CONSTRAINT</a:t>
                      </a:r>
                      <a:endParaRPr lang="en-US" sz="3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LOW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 COST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/>
                        </a:rPr>
                        <a:t></a:t>
                      </a:r>
                      <a:endParaRPr lang="en-US" b="1" dirty="0" smtClean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/>
                        <a:t>MINIMUM  WEIGHT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 </a:t>
                      </a:r>
                      <a:r>
                        <a:rPr lang="en-US" sz="2800" dirty="0" smtClean="0"/>
                        <a:t>SHARP  </a:t>
                      </a:r>
                      <a:r>
                        <a:rPr lang="en-US" sz="2800" dirty="0" smtClean="0"/>
                        <a:t>EDGES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/>
                        </a:rPr>
                        <a:t></a:t>
                      </a:r>
                      <a:endParaRPr lang="en-US" b="1" dirty="0" smtClean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AGE  </a:t>
                      </a:r>
                      <a:r>
                        <a:rPr lang="en-US" sz="2800" dirty="0" smtClean="0"/>
                        <a:t>GROUP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/>
                        </a:rPr>
                        <a:t></a:t>
                      </a:r>
                      <a:endParaRPr lang="en-US" b="1" dirty="0" smtClean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/>
                        <a:t>ADJUSTABLE  SIZE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/>
                        </a:rPr>
                        <a:t>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66800" y="0"/>
            <a:ext cx="666180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CONSTRAINT ANALYSIS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52400"/>
          <a:ext cx="8686800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6324600"/>
              </a:tblGrid>
              <a:tr h="1079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CONSTRAINT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LIMITS</a:t>
                      </a:r>
                      <a:endParaRPr lang="en-US" sz="2400" dirty="0"/>
                    </a:p>
                  </a:txBody>
                  <a:tcPr/>
                </a:tc>
              </a:tr>
              <a:tr h="10795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Medium size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/>
                        <a:t>it’s dimension</a:t>
                      </a:r>
                      <a:r>
                        <a:rPr lang="en-US" strike="noStrike" baseline="0" dirty="0" smtClean="0"/>
                        <a:t> is</a:t>
                      </a:r>
                      <a:r>
                        <a:rPr lang="en-US" b="1" strike="noStrike" baseline="0" dirty="0" smtClean="0"/>
                        <a:t> 60×90×30 </a:t>
                      </a:r>
                      <a:r>
                        <a:rPr lang="en-US" strike="noStrike" baseline="0" dirty="0" smtClean="0"/>
                        <a:t>in </a:t>
                      </a:r>
                      <a:r>
                        <a:rPr lang="en-US" strike="noStrike" baseline="0" dirty="0" err="1" smtClean="0"/>
                        <a:t>c.m</a:t>
                      </a:r>
                      <a:endParaRPr lang="en-US" strike="noStrike" dirty="0"/>
                    </a:p>
                  </a:txBody>
                  <a:tcPr/>
                </a:tc>
              </a:tr>
              <a:tr h="10795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Medium</a:t>
                      </a:r>
                      <a:r>
                        <a:rPr lang="en-US" sz="1800" b="0" baseline="0" dirty="0" smtClean="0"/>
                        <a:t> weight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easy to carry.</a:t>
                      </a:r>
                      <a:endParaRPr lang="en-US" dirty="0"/>
                    </a:p>
                  </a:txBody>
                  <a:tcPr/>
                </a:tc>
              </a:tr>
              <a:tr h="1079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sharp</a:t>
                      </a:r>
                      <a:r>
                        <a:rPr lang="en-US" baseline="0" dirty="0" smtClean="0"/>
                        <a:t> 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 should have round corners and no sharp edges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1079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useable for  above </a:t>
                      </a:r>
                      <a:r>
                        <a:rPr lang="en-US" b="1" baseline="0" dirty="0" smtClean="0"/>
                        <a:t>16 years </a:t>
                      </a:r>
                      <a:r>
                        <a:rPr lang="en-US" baseline="0" dirty="0" smtClean="0"/>
                        <a:t>old.</a:t>
                      </a:r>
                      <a:endParaRPr lang="en-US" dirty="0" smtClean="0"/>
                    </a:p>
                  </a:txBody>
                  <a:tcPr/>
                </a:tc>
              </a:tr>
              <a:tr h="1079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cost of manufacturing not exceeding </a:t>
                      </a:r>
                      <a:r>
                        <a:rPr lang="en-US" b="1" baseline="0" dirty="0" smtClean="0"/>
                        <a:t>Rs.2000.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NEED STATEMENT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  <a:latin typeface="Arial Black" pitchFamily="34" charset="0"/>
              </a:rPr>
              <a:t>Library book stacking device</a:t>
            </a:r>
            <a:endParaRPr lang="en-US" sz="3600" dirty="0" smtClean="0">
              <a:solidFill>
                <a:schemeClr val="accent1"/>
              </a:solidFill>
              <a:latin typeface="Arial Black" pitchFamily="34" charset="0"/>
            </a:endParaRPr>
          </a:p>
          <a:p>
            <a:pPr algn="ctr"/>
            <a:r>
              <a:rPr lang="en-US" sz="3200" dirty="0" smtClean="0">
                <a:latin typeface="Arial Black" pitchFamily="34" charset="0"/>
              </a:rPr>
              <a:t>In order to reduce the burden of library staff, design an automatic device that stacks the books in a predefined manner.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026" name="Picture 2" descr="C:\Users\sanjeev\AppData\Local\Microsoft\Windows\Temporary Internet Files\Content.IE5\6JZAUM5E\Robot-201508272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648200"/>
            <a:ext cx="1303176" cy="1786171"/>
          </a:xfrm>
          <a:prstGeom prst="rect">
            <a:avLst/>
          </a:prstGeom>
          <a:noFill/>
        </p:spPr>
      </p:pic>
      <p:pic>
        <p:nvPicPr>
          <p:cNvPr id="1028" name="Picture 4" descr="C:\Users\sanjeev\AppData\Local\Microsoft\Windows\Temporary Internet Files\Content.IE5\7L97HS5R\120px-Nuvola_apps_bookcase_2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57800"/>
            <a:ext cx="1524000" cy="12192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371600"/>
          <a:ext cx="8686801" cy="460999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43201"/>
                <a:gridCol w="1981200"/>
                <a:gridCol w="2057399"/>
                <a:gridCol w="1905001"/>
              </a:tblGrid>
              <a:tr h="754066">
                <a:tc>
                  <a:txBody>
                    <a:bodyPr/>
                    <a:lstStyle/>
                    <a:p>
                      <a:pPr algn="ctr"/>
                      <a:r>
                        <a:rPr lang="en-US" sz="2300" u="none" dirty="0" smtClean="0"/>
                        <a:t>CHARACTERISTICS</a:t>
                      </a:r>
                      <a:endParaRPr lang="en-US" sz="2300" b="1" i="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OBJECTIVES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CONSTRAINT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FUNCTIONS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8933">
                <a:tc>
                  <a:txBody>
                    <a:bodyPr/>
                    <a:lstStyle/>
                    <a:p>
                      <a:pPr marL="342900" indent="-342900" algn="ctr"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Attractive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Sharp</a:t>
                      </a:r>
                      <a:r>
                        <a:rPr lang="en-US" baseline="0" dirty="0" smtClean="0"/>
                        <a:t> Edges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6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3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5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Power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b="1" dirty="0" smtClean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14600" y="228600"/>
            <a:ext cx="404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OFC CHART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PROBLEM STATEMENT</a:t>
            </a:r>
            <a:endParaRPr lang="en-US" sz="5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4384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itchFamily="34" charset="0"/>
              </a:rPr>
              <a:t>Identify Books automatically of different          subject and arrange them in proper manners</a:t>
            </a:r>
            <a:r>
              <a:rPr lang="en-US" sz="2400" b="1" dirty="0" smtClean="0">
                <a:latin typeface="Arial Black" pitchFamily="34" charset="0"/>
              </a:rPr>
              <a:t>. Maximum cost of manufacturing should not be exceeding Rs.2000. and it should be safe because  It’s dimension should be 60×90×30 in </a:t>
            </a:r>
            <a:r>
              <a:rPr lang="en-US" sz="2400" b="1" dirty="0" err="1" smtClean="0">
                <a:latin typeface="Arial Black" pitchFamily="34" charset="0"/>
              </a:rPr>
              <a:t>c.m</a:t>
            </a:r>
            <a:r>
              <a:rPr lang="en-US" sz="2400" b="1" dirty="0" smtClean="0">
                <a:latin typeface="Arial Black" pitchFamily="34" charset="0"/>
              </a:rPr>
              <a:t>.</a:t>
            </a:r>
          </a:p>
          <a:p>
            <a:endParaRPr lang="en-US" sz="2400" b="1" dirty="0" smtClean="0"/>
          </a:p>
          <a:p>
            <a:endParaRPr lang="en-US" sz="2400" dirty="0" smtClean="0">
              <a:latin typeface="Arial Black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304800"/>
            <a:ext cx="4876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PCC CHART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2057400"/>
          <a:ext cx="7619999" cy="282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/>
                <a:gridCol w="1295401"/>
                <a:gridCol w="1143000"/>
                <a:gridCol w="685800"/>
                <a:gridCol w="1066800"/>
                <a:gridCol w="1143000"/>
                <a:gridCol w="990597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647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384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4061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4061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568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4404" y="1219200"/>
            <a:ext cx="5378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 smtClean="0"/>
              <a:t>STUDENT NAME :- KETAN BHAN</a:t>
            </a:r>
            <a:endParaRPr lang="en-US" sz="2800" b="1" u="sng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2286000"/>
          <a:ext cx="7619999" cy="281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/>
                <a:gridCol w="1295401"/>
                <a:gridCol w="1143000"/>
                <a:gridCol w="685800"/>
                <a:gridCol w="1066800"/>
                <a:gridCol w="1143000"/>
                <a:gridCol w="990597"/>
              </a:tblGrid>
              <a:tr h="5728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585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32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991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991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5588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57400" y="304800"/>
            <a:ext cx="4876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PCC CHART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219200"/>
            <a:ext cx="6311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STUDENT NAME :- SHASHWAT  TYAGI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2362200"/>
          <a:ext cx="7619997" cy="2986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143000"/>
                <a:gridCol w="685800"/>
                <a:gridCol w="1066800"/>
                <a:gridCol w="1143000"/>
                <a:gridCol w="990597"/>
              </a:tblGrid>
              <a:tr h="5291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4106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7400" y="304800"/>
            <a:ext cx="4876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PCC CHART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295400"/>
            <a:ext cx="5881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STUDENT NAME :- SEJAL GORANA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2514600"/>
          <a:ext cx="7619997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143000"/>
                <a:gridCol w="685800"/>
                <a:gridCol w="1066800"/>
                <a:gridCol w="1143000"/>
                <a:gridCol w="990597"/>
              </a:tblGrid>
              <a:tr h="6561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4106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57400" y="304800"/>
            <a:ext cx="4876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PCC CHART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5400"/>
            <a:ext cx="606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STUDENT NAME :- SANJEEV KUMAR</a:t>
            </a:r>
            <a:endParaRPr lang="en-U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0" y="533400"/>
            <a:ext cx="970045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Final PCC Calculation Chart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981200"/>
          <a:ext cx="868680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327265"/>
                <a:gridCol w="1184564"/>
                <a:gridCol w="1145771"/>
                <a:gridCol w="1143000"/>
                <a:gridCol w="1143000"/>
                <a:gridCol w="990601"/>
              </a:tblGrid>
              <a:tr h="6662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4612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1+0+1+0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0+0+0+0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0+0+0+0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0+0+0+0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4612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1+1+0+0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0+0+0+0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0+0+0+0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0+0+0+0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843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1+1+1+1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1+1+1+1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1+1+0+0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1+1+1+1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/>
                </a:tc>
              </a:tr>
              <a:tr h="4612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1+1+1+1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1+1+1+1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0+0+0+0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0+0+0+0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4612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Easy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1+1+1+1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1+1+1+1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0+0+0+0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1+1+1+1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---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1611</TotalTime>
  <Words>472</Words>
  <Application>Microsoft Office PowerPoint</Application>
  <PresentationFormat>On-screen Show (4:3)</PresentationFormat>
  <Paragraphs>300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ENGINEERING EXPLORATION</vt:lpstr>
      <vt:lpstr>NEED STATEMENT</vt:lpstr>
      <vt:lpstr>Slide 3</vt:lpstr>
      <vt:lpstr>PROBLEM STATEMENT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EXPLORATION</dc:title>
  <dc:creator>sanjeev</dc:creator>
  <cp:lastModifiedBy>sanjeev</cp:lastModifiedBy>
  <cp:revision>53</cp:revision>
  <dcterms:created xsi:type="dcterms:W3CDTF">2018-09-24T05:42:06Z</dcterms:created>
  <dcterms:modified xsi:type="dcterms:W3CDTF">2018-10-15T07:46:58Z</dcterms:modified>
</cp:coreProperties>
</file>