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52" r:id="rId7"/>
    <p:sldMasterId id="2147483804" r:id="rId8"/>
  </p:sldMasterIdLst>
  <p:sldIdLst>
    <p:sldId id="256" r:id="rId9"/>
    <p:sldId id="257" r:id="rId10"/>
    <p:sldId id="259" r:id="rId11"/>
    <p:sldId id="260" r:id="rId12"/>
    <p:sldId id="287" r:id="rId13"/>
    <p:sldId id="288" r:id="rId14"/>
    <p:sldId id="286" r:id="rId15"/>
    <p:sldId id="261" r:id="rId16"/>
    <p:sldId id="315" r:id="rId17"/>
    <p:sldId id="316" r:id="rId18"/>
    <p:sldId id="317" r:id="rId19"/>
    <p:sldId id="320" r:id="rId20"/>
    <p:sldId id="318" r:id="rId21"/>
    <p:sldId id="319" r:id="rId22"/>
    <p:sldId id="321" r:id="rId23"/>
    <p:sldId id="322" r:id="rId24"/>
    <p:sldId id="290" r:id="rId25"/>
    <p:sldId id="323" r:id="rId26"/>
    <p:sldId id="339" r:id="rId27"/>
    <p:sldId id="324" r:id="rId28"/>
    <p:sldId id="326" r:id="rId29"/>
    <p:sldId id="337" r:id="rId30"/>
    <p:sldId id="327" r:id="rId31"/>
    <p:sldId id="338" r:id="rId32"/>
    <p:sldId id="325" r:id="rId33"/>
    <p:sldId id="328" r:id="rId34"/>
    <p:sldId id="329" r:id="rId35"/>
    <p:sldId id="330" r:id="rId36"/>
    <p:sldId id="335" r:id="rId37"/>
    <p:sldId id="334" r:id="rId38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presProps" Target="presProps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5" name="Picture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3" name="Picture 112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4" name="Picture 113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1" name="Picture 150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52" name="Picture 151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90" name="Picture 189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91" name="Picture 190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28" name="Picture 227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29" name="Picture 228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2" name="Picture 341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43" name="Picture 342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71500"/>
            <a:ext cx="6856214" cy="40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571500"/>
            <a:ext cx="2193989" cy="40005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</p:spPr>
        <p:txBody>
          <a:bodyPr anchor="b">
            <a:normAutofit/>
          </a:bodyPr>
          <a:lstStyle>
            <a:lvl1pPr algn="l">
              <a:defRPr sz="4425" spc="-75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04-12-2019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7183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04-12-2019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52438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973836"/>
            <a:ext cx="5486400" cy="2441448"/>
          </a:xfrm>
        </p:spPr>
        <p:txBody>
          <a:bodyPr anchor="b">
            <a:normAutofit/>
          </a:bodyPr>
          <a:lstStyle>
            <a:lvl1pPr>
              <a:defRPr sz="4425" b="0" spc="-7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3504438"/>
            <a:ext cx="5486400" cy="685800"/>
          </a:xfrm>
        </p:spPr>
        <p:txBody>
          <a:bodyPr anchor="t">
            <a:normAutofit/>
          </a:bodyPr>
          <a:lstStyle>
            <a:lvl1pPr marL="0" indent="0">
              <a:buNone/>
              <a:defRPr sz="165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04-12-2019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17244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651510"/>
            <a:ext cx="260604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651510"/>
            <a:ext cx="260604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04-12-2019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12968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767690"/>
            <a:ext cx="2606040" cy="60579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448202"/>
            <a:ext cx="2606040" cy="301752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767690"/>
            <a:ext cx="2606040" cy="60987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448202"/>
            <a:ext cx="2606040" cy="301752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04-12-2019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86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04-12-2019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8858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04-12-2019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93961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651510"/>
            <a:ext cx="548640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20632"/>
            <a:ext cx="2125980" cy="174149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04-12-2019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82825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575564"/>
            <a:ext cx="6086423" cy="3998214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19756"/>
            <a:ext cx="2125980" cy="1741932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04-12-2019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4767263"/>
            <a:ext cx="4433638" cy="273844"/>
          </a:xfrm>
        </p:spPr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71258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04-12-2019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95346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742950"/>
            <a:ext cx="2114550" cy="3714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651510"/>
            <a:ext cx="5486400" cy="384048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04-12-2019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39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218880" y="-9720"/>
            <a:ext cx="5276160" cy="51663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5" name="CustomShape 2"/>
          <p:cNvSpPr/>
          <p:nvPr/>
        </p:nvSpPr>
        <p:spPr>
          <a:xfrm>
            <a:off x="-9720" y="-9720"/>
            <a:ext cx="5276160" cy="516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28600" y="-10440"/>
            <a:ext cx="8228520" cy="51638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39" name="CustomShape 2"/>
          <p:cNvSpPr/>
          <p:nvPr/>
        </p:nvSpPr>
        <p:spPr>
          <a:xfrm>
            <a:off x="0" y="-10440"/>
            <a:ext cx="8228520" cy="5163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228600" y="-10440"/>
            <a:ext cx="8228520" cy="51638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78" name="CustomShape 2"/>
          <p:cNvSpPr/>
          <p:nvPr/>
        </p:nvSpPr>
        <p:spPr>
          <a:xfrm>
            <a:off x="0" y="-10440"/>
            <a:ext cx="8228520" cy="5163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79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18880" y="-9720"/>
            <a:ext cx="5276160" cy="51663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16" name="CustomShape 2"/>
          <p:cNvSpPr/>
          <p:nvPr/>
        </p:nvSpPr>
        <p:spPr>
          <a:xfrm>
            <a:off x="-9720" y="-9720"/>
            <a:ext cx="5276160" cy="516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17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28600" y="-10440"/>
            <a:ext cx="8228520" cy="51638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54" name="CustomShape 2"/>
          <p:cNvSpPr/>
          <p:nvPr/>
        </p:nvSpPr>
        <p:spPr>
          <a:xfrm>
            <a:off x="0" y="-10440"/>
            <a:ext cx="8228520" cy="5163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55" name="CustomShape 3"/>
          <p:cNvSpPr/>
          <p:nvPr/>
        </p:nvSpPr>
        <p:spPr>
          <a:xfrm>
            <a:off x="799560" y="697680"/>
            <a:ext cx="1956600" cy="6530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12000">
                <a:solidFill>
                  <a:srgbClr val="CCCCCC"/>
                </a:solidFill>
                <a:latin typeface="Montserrat"/>
                <a:ea typeface="Montserrat"/>
              </a:rPr>
              <a:t>“</a:t>
            </a:r>
            <a:endParaRPr/>
          </a:p>
        </p:txBody>
      </p:sp>
      <p:sp>
        <p:nvSpPr>
          <p:cNvPr id="15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228600" y="-10440"/>
            <a:ext cx="8228520" cy="51638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93" name="CustomShape 2"/>
          <p:cNvSpPr/>
          <p:nvPr/>
        </p:nvSpPr>
        <p:spPr>
          <a:xfrm>
            <a:off x="0" y="-10440"/>
            <a:ext cx="8228520" cy="5163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209160" y="-9720"/>
            <a:ext cx="3076200" cy="51663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307" name="CustomShape 2"/>
          <p:cNvSpPr/>
          <p:nvPr/>
        </p:nvSpPr>
        <p:spPr>
          <a:xfrm>
            <a:off x="-19440" y="-9720"/>
            <a:ext cx="3076200" cy="516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0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09D8C8A-355C-496F-87D3-DF08195FE491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04-12-2019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accent1"/>
                </a:solidFill>
              </a:defRPr>
            </a:lvl1pPr>
          </a:lstStyle>
          <a:p>
            <a:fld id="{9BB8D714-0F72-4297-8848-1BF18977A8F6}" type="slidenum">
              <a:rPr lang="en-IN" smtClean="0">
                <a:solidFill>
                  <a:srgbClr val="40BAD2"/>
                </a:solidFill>
              </a:rPr>
              <a:pPr/>
              <a:t>‹Nº›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46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spc="-45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shwatx/git_101/blob/master/presentation.pptx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git.babel.es:4433/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github.com/shashwatx/git_101/blob/master/scripts/git-create.sh" TargetMode="External"/><Relationship Id="rId5" Type="http://schemas.openxmlformats.org/officeDocument/2006/relationships/hyperlink" Target="https://mobaxterm.mobatek.net/download.html" TargetMode="External"/><Relationship Id="rId4" Type="http://schemas.openxmlformats.org/officeDocument/2006/relationships/hyperlink" Target="https://winaero.com/blog/enable-wsl-windows-10-fall-creators-update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648360" y="1761210"/>
            <a:ext cx="4228560" cy="1621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3600" b="1" dirty="0">
                <a:latin typeface="Montserrat"/>
                <a:ea typeface="Montserrat"/>
              </a:rPr>
              <a:t>Git: Version Control System</a:t>
            </a:r>
          </a:p>
        </p:txBody>
      </p:sp>
      <p:pic>
        <p:nvPicPr>
          <p:cNvPr id="3" name="Picture 13">
            <a:extLst>
              <a:ext uri="{FF2B5EF4-FFF2-40B4-BE49-F238E27FC236}">
                <a16:creationId xmlns:a16="http://schemas.microsoft.com/office/drawing/2014/main" id="{03A2AD7A-3620-4418-997A-256014CAC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Centralised VCS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IN" sz="2100" dirty="0"/>
              <a:t>A </a:t>
            </a:r>
            <a:r>
              <a:rPr lang="en-IN" sz="2100" b="1" dirty="0"/>
              <a:t>single</a:t>
            </a:r>
            <a:r>
              <a:rPr lang="en-IN" sz="2100" dirty="0"/>
              <a:t> authoritative data source (repository)</a:t>
            </a:r>
          </a:p>
          <a:p>
            <a:pPr lvl="1" algn="just"/>
            <a:r>
              <a:rPr lang="en-IN" sz="2100" dirty="0"/>
              <a:t>Check-outs and check-ins are done with reference to this central repository</a:t>
            </a: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1B006B35-5217-4D71-A17F-1882EF834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5496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Centralised VCS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5875" y="648081"/>
            <a:ext cx="1942475" cy="897384"/>
          </a:xfrm>
        </p:spPr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999" y="1425161"/>
            <a:ext cx="3210373" cy="2286319"/>
          </a:xfrm>
          <a:prstGeom prst="rect">
            <a:avLst/>
          </a:prstGeom>
        </p:spPr>
      </p:pic>
      <p:pic>
        <p:nvPicPr>
          <p:cNvPr id="5" name="Picture 13">
            <a:extLst>
              <a:ext uri="{FF2B5EF4-FFF2-40B4-BE49-F238E27FC236}">
                <a16:creationId xmlns:a16="http://schemas.microsoft.com/office/drawing/2014/main" id="{B69B8DE4-1197-4E61-90EC-F5D622280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12055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Centralised VCS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Examples: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Concurrent Version System (CVS)</a:t>
            </a:r>
          </a:p>
          <a:p>
            <a:pPr lvl="1" algn="just"/>
            <a:r>
              <a:rPr lang="en-IN" sz="2100" dirty="0"/>
              <a:t>Subversion (SVN)</a:t>
            </a: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2AA72C6A-0570-4A37-A754-30D2F34D7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902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17087" y="965804"/>
            <a:ext cx="2211388" cy="3451225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9775" y="576866"/>
            <a:ext cx="4565560" cy="3840163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6948153" y="2035282"/>
            <a:ext cx="233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Corbel" panose="020B0503020204020204" pitchFamily="34" charset="0"/>
              </a:rPr>
              <a:t>Distributed VCS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56" y="1850616"/>
            <a:ext cx="461063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No single repository is authoritative 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Data can be checked in and out from any repository</a:t>
            </a:r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A396D114-F713-4BC9-A3EC-16B72FCB2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71183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17087" y="965804"/>
            <a:ext cx="2211388" cy="3451225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9775" y="576866"/>
            <a:ext cx="4565560" cy="3840163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6948153" y="2035282"/>
            <a:ext cx="233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Corbel" panose="020B0503020204020204" pitchFamily="34" charset="0"/>
              </a:rPr>
              <a:t>Distributed VCS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56" y="1850616"/>
            <a:ext cx="46106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15" y="1162440"/>
            <a:ext cx="3972479" cy="3057952"/>
          </a:xfrm>
          <a:prstGeom prst="rect">
            <a:avLst/>
          </a:prstGeom>
        </p:spPr>
      </p:pic>
      <p:pic>
        <p:nvPicPr>
          <p:cNvPr id="7" name="Picture 13">
            <a:extLst>
              <a:ext uri="{FF2B5EF4-FFF2-40B4-BE49-F238E27FC236}">
                <a16:creationId xmlns:a16="http://schemas.microsoft.com/office/drawing/2014/main" id="{0197CDCF-A6E5-48AC-9CE3-665F6CC73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49907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17087" y="965804"/>
            <a:ext cx="2211388" cy="3451225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9775" y="576866"/>
            <a:ext cx="4565560" cy="3840163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  <a:p>
            <a:pPr marL="457200" lvl="1" indent="0" algn="just">
              <a:buNone/>
            </a:pPr>
            <a:endParaRPr lang="en-IN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6948153" y="2035282"/>
            <a:ext cx="233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Corbel" panose="020B0503020204020204" pitchFamily="34" charset="0"/>
              </a:rPr>
              <a:t>Distributed VCS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338" y="1850616"/>
            <a:ext cx="39602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100" dirty="0">
              <a:solidFill>
                <a:schemeClr val="bg1">
                  <a:lumMod val="50000"/>
                </a:schemeClr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Mercurial</a:t>
            </a:r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35D26045-6645-4E63-9F07-06A24EEFD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78861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648360" y="1354680"/>
            <a:ext cx="3521520" cy="2989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r>
              <a:rPr lang="en-IN" sz="7200" b="1" dirty="0">
                <a:solidFill>
                  <a:srgbClr val="FFC107"/>
                </a:solidFill>
                <a:latin typeface="Montserrat"/>
                <a:ea typeface="Montserrat"/>
              </a:rPr>
              <a:t>3.</a:t>
            </a:r>
            <a:endParaRPr dirty="0">
              <a:solidFill>
                <a:prstClr val="black"/>
              </a:solidFill>
            </a:endParaRPr>
          </a:p>
          <a:p>
            <a:r>
              <a:rPr lang="en-IN" sz="3000" b="1" dirty="0">
                <a:solidFill>
                  <a:srgbClr val="999999"/>
                </a:solidFill>
                <a:latin typeface="Montserrat"/>
                <a:ea typeface="Montserrat"/>
              </a:rPr>
              <a:t>Git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6194738" y="3265560"/>
            <a:ext cx="2435542" cy="10310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--everything-is-local</a:t>
            </a:r>
            <a:endParaRPr sz="2100" dirty="0">
              <a:solidFill>
                <a:schemeClr val="bg1">
                  <a:lumMod val="50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42C20B3B-26E8-4B14-A387-44666F501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709399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296214" y="3288285"/>
            <a:ext cx="2524259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Free, open 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Fully distributed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Handle small files very effectively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Tracks contents, not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Data = Snapshot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Created by Linus Torvalds in less than 2 weeks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798" y="1465412"/>
            <a:ext cx="5331988" cy="2226545"/>
          </a:xfrm>
          <a:prstGeom prst="rect">
            <a:avLst/>
          </a:prstGeom>
        </p:spPr>
      </p:pic>
      <p:pic>
        <p:nvPicPr>
          <p:cNvPr id="4" name="Picture 13">
            <a:extLst>
              <a:ext uri="{FF2B5EF4-FFF2-40B4-BE49-F238E27FC236}">
                <a16:creationId xmlns:a16="http://schemas.microsoft.com/office/drawing/2014/main" id="{929F6DF5-20BC-4211-8E29-859F1B4C2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05935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Four stages: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Working directory</a:t>
            </a:r>
          </a:p>
          <a:p>
            <a:pPr lvl="1" algn="just"/>
            <a:r>
              <a:rPr lang="en-IN" sz="2100" dirty="0"/>
              <a:t>Staging/Index directory</a:t>
            </a:r>
          </a:p>
          <a:p>
            <a:pPr lvl="1" algn="just"/>
            <a:r>
              <a:rPr lang="en-IN" sz="2100" dirty="0"/>
              <a:t>Local repository</a:t>
            </a:r>
          </a:p>
          <a:p>
            <a:pPr lvl="1" algn="just"/>
            <a:r>
              <a:rPr lang="en-IN" sz="2100" dirty="0"/>
              <a:t>Remote repository</a:t>
            </a: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D13B635D-5559-4E0E-8336-EDFA8C364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66197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 </a:t>
            </a:r>
          </a:p>
        </p:txBody>
      </p:sp>
      <p:pic>
        <p:nvPicPr>
          <p:cNvPr id="1026" name="Picture 2" descr="stru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401383"/>
            <a:ext cx="45815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3">
            <a:extLst>
              <a:ext uri="{FF2B5EF4-FFF2-40B4-BE49-F238E27FC236}">
                <a16:creationId xmlns:a16="http://schemas.microsoft.com/office/drawing/2014/main" id="{186723C8-9DF6-435E-9E80-6A4D62471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7621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840960" y="665280"/>
            <a:ext cx="4800600" cy="4089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2400" b="1" dirty="0">
                <a:latin typeface="Corbel" panose="020B0503020204020204" pitchFamily="34" charset="0"/>
                <a:ea typeface="Montserrat"/>
              </a:rPr>
              <a:t>References:</a:t>
            </a:r>
            <a:endParaRPr dirty="0">
              <a:latin typeface="Corbel" panose="020B0503020204020204" pitchFamily="34" charset="0"/>
            </a:endParaRPr>
          </a:p>
        </p:txBody>
      </p:sp>
      <p:sp>
        <p:nvSpPr>
          <p:cNvPr id="465" name="CustomShape 2"/>
          <p:cNvSpPr/>
          <p:nvPr/>
        </p:nvSpPr>
        <p:spPr>
          <a:xfrm>
            <a:off x="840960" y="1047600"/>
            <a:ext cx="5904360" cy="825840"/>
          </a:xfrm>
          <a:prstGeom prst="rect">
            <a:avLst/>
          </a:prstGeom>
          <a:noFill/>
          <a:ln>
            <a:noFill/>
          </a:ln>
        </p:spPr>
      </p:sp>
      <p:sp>
        <p:nvSpPr>
          <p:cNvPr id="467" name="CustomShape 4"/>
          <p:cNvSpPr/>
          <p:nvPr/>
        </p:nvSpPr>
        <p:spPr>
          <a:xfrm>
            <a:off x="3888000" y="1465560"/>
            <a:ext cx="2827800" cy="2206440"/>
          </a:xfrm>
          <a:prstGeom prst="rect">
            <a:avLst/>
          </a:prstGeom>
          <a:noFill/>
          <a:ln>
            <a:noFill/>
          </a:ln>
        </p:spPr>
      </p:sp>
      <p:sp>
        <p:nvSpPr>
          <p:cNvPr id="469" name="TextShape 6"/>
          <p:cNvSpPr txBox="1"/>
          <p:nvPr/>
        </p:nvSpPr>
        <p:spPr>
          <a:xfrm>
            <a:off x="874781" y="1288800"/>
            <a:ext cx="6830943" cy="165600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Nirmala UI" panose="020B0502040204020203" pitchFamily="34" charset="0"/>
                <a:cs typeface="Nirmala UI" panose="020B0502040204020203" pitchFamily="34" charset="0"/>
              </a:rPr>
              <a:t>Babel Git: </a:t>
            </a:r>
            <a:r>
              <a:rPr lang="es-ES" sz="1400" dirty="0">
                <a:latin typeface="Nirmala UI" panose="020B0502040204020203" pitchFamily="34" charset="0"/>
                <a:cs typeface="Nirmala UI" panose="020B0502040204020203" pitchFamily="34" charset="0"/>
                <a:hlinkClick r:id="rId2"/>
              </a:rPr>
              <a:t>https://git.babel.es:4433/</a:t>
            </a:r>
            <a:endParaRPr lang="en-US" sz="1400" dirty="0"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Nirmala UI" panose="020B0502040204020203" pitchFamily="34" charset="0"/>
                <a:cs typeface="Nirmala UI" panose="020B0502040204020203" pitchFamily="34" charset="0"/>
              </a:rPr>
              <a:t>PPT: </a:t>
            </a:r>
            <a:r>
              <a:rPr lang="es-ES" sz="1400" dirty="0">
                <a:hlinkClick r:id="rId3"/>
              </a:rPr>
              <a:t>https://github.com/shashwatx/git_101/blob/master/presentation.pptx</a:t>
            </a:r>
            <a:endParaRPr lang="en-US" sz="1400" dirty="0"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Nirmala UI" panose="020B0502040204020203" pitchFamily="34" charset="0"/>
                <a:cs typeface="Nirmala UI" panose="020B0502040204020203" pitchFamily="34" charset="0"/>
              </a:rPr>
              <a:t>WSL</a:t>
            </a:r>
            <a:r>
              <a:rPr lang="en-US" dirty="0"/>
              <a:t>: </a:t>
            </a:r>
            <a:r>
              <a:rPr lang="es-ES" sz="1400" dirty="0">
                <a:latin typeface="Nirmala UI" panose="020B0502040204020203" pitchFamily="34" charset="0"/>
                <a:cs typeface="Nirmala UI" panose="020B0502040204020203" pitchFamily="34" charset="0"/>
                <a:hlinkClick r:id="rId4"/>
              </a:rPr>
              <a:t>https://winaero.com/blog/enable-wsl-windows-10-fall-creators-update/</a:t>
            </a:r>
            <a:endParaRPr lang="en-US" sz="1400" dirty="0"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MobaXTerm</a:t>
            </a:r>
            <a:r>
              <a:rPr lang="en-US" sz="1400" dirty="0"/>
              <a:t>: </a:t>
            </a:r>
            <a:r>
              <a:rPr lang="es-ES" sz="1400" dirty="0">
                <a:hlinkClick r:id="rId5"/>
              </a:rPr>
              <a:t>https://mobaxterm.mobatek.net/download.html</a:t>
            </a:r>
            <a:endParaRPr lang="es-ES" sz="1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g</a:t>
            </a:r>
            <a:r>
              <a:rPr lang="es-ES" dirty="0" err="1"/>
              <a:t>it-create</a:t>
            </a:r>
            <a:r>
              <a:rPr lang="es-ES" sz="1400" dirty="0"/>
              <a:t>: </a:t>
            </a:r>
            <a:r>
              <a:rPr lang="es-ES" sz="1400" dirty="0">
                <a:hlinkClick r:id="rId6"/>
              </a:rPr>
              <a:t>https://github.com/shashwatx/git_101/blob/master/scripts/git-create.sh</a:t>
            </a:r>
            <a:r>
              <a:rPr lang="es-ES" sz="1400" dirty="0"/>
              <a:t> </a:t>
            </a:r>
            <a:endParaRPr lang="en-US" sz="1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u="sng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u="sng" dirty="0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D75A3DF9-E9BE-4C86-B771-AC175ED04A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Setup</a:t>
            </a:r>
          </a:p>
          <a:p>
            <a:pPr lvl="1" algn="just"/>
            <a:r>
              <a:rPr lang="en-IN" sz="2100" i="1" dirty="0"/>
              <a:t>git </a:t>
            </a:r>
            <a:r>
              <a:rPr lang="en-IN" sz="2100" i="1" dirty="0" err="1"/>
              <a:t>init</a:t>
            </a:r>
            <a:endParaRPr lang="en-IN" sz="2100" i="1" dirty="0"/>
          </a:p>
          <a:p>
            <a:pPr lvl="1" algn="just"/>
            <a:r>
              <a:rPr lang="en-IN" sz="2100" i="1" dirty="0"/>
              <a:t>git clone &lt;remote-</a:t>
            </a:r>
            <a:r>
              <a:rPr lang="en-IN" sz="2100" i="1" dirty="0" err="1"/>
              <a:t>url</a:t>
            </a:r>
            <a:r>
              <a:rPr lang="en-IN" sz="2100" i="1" dirty="0"/>
              <a:t>&gt;</a:t>
            </a:r>
          </a:p>
          <a:p>
            <a:pPr lvl="1" algn="just"/>
            <a:endParaRPr lang="en-IN" sz="2100" i="1" dirty="0"/>
          </a:p>
          <a:p>
            <a:pPr marL="377190" lvl="1" indent="0" algn="just">
              <a:buNone/>
            </a:pPr>
            <a:r>
              <a:rPr lang="en-IN" sz="2100" dirty="0"/>
              <a:t>Save username and password.</a:t>
            </a:r>
          </a:p>
          <a:p>
            <a:pPr marL="377190" lvl="1" indent="0" algn="just">
              <a:buNone/>
            </a:pPr>
            <a:r>
              <a:rPr lang="en-IN" sz="2100" i="1" dirty="0"/>
              <a:t>git config –global </a:t>
            </a:r>
            <a:r>
              <a:rPr lang="en-IN" sz="2100" i="1" dirty="0" err="1"/>
              <a:t>credential.helper</a:t>
            </a:r>
            <a:r>
              <a:rPr lang="en-IN" sz="2100" i="1" dirty="0"/>
              <a:t> store</a:t>
            </a: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FDF6D5C0-7196-462D-9170-D250B6A41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76822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Show commit logs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i="1" dirty="0"/>
              <a:t>git log</a:t>
            </a:r>
          </a:p>
          <a:p>
            <a:pPr lvl="1" algn="just"/>
            <a:endParaRPr lang="en-IN" sz="2100" dirty="0"/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5DD1EC31-5755-49C0-8514-AC0AD3C70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37084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435430"/>
            <a:ext cx="5486400" cy="511628"/>
          </a:xfrm>
        </p:spPr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Commit logs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0" y="947058"/>
            <a:ext cx="5563455" cy="3618139"/>
          </a:xfrm>
          <a:prstGeom prst="rect">
            <a:avLst/>
          </a:prstGeom>
        </p:spPr>
      </p:pic>
      <p:pic>
        <p:nvPicPr>
          <p:cNvPr id="6" name="Picture 13">
            <a:extLst>
              <a:ext uri="{FF2B5EF4-FFF2-40B4-BE49-F238E27FC236}">
                <a16:creationId xmlns:a16="http://schemas.microsoft.com/office/drawing/2014/main" id="{296EA284-3145-4798-B3D2-A90D29228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97412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View changes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i="1" dirty="0"/>
              <a:t>git diff</a:t>
            </a: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023B8791-8DAD-43B9-A31A-C933DA952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25937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648081"/>
            <a:ext cx="5486400" cy="574229"/>
          </a:xfrm>
        </p:spPr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View changes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1" y="1222310"/>
            <a:ext cx="5339895" cy="3366987"/>
          </a:xfrm>
          <a:prstGeom prst="rect">
            <a:avLst/>
          </a:prstGeom>
        </p:spPr>
      </p:pic>
      <p:pic>
        <p:nvPicPr>
          <p:cNvPr id="6" name="Picture 13">
            <a:extLst>
              <a:ext uri="{FF2B5EF4-FFF2-40B4-BE49-F238E27FC236}">
                <a16:creationId xmlns:a16="http://schemas.microsoft.com/office/drawing/2014/main" id="{6C92CD0C-6C9F-48E9-A6BF-61B1E9653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35128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Add changed files to the index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i="1" dirty="0"/>
              <a:t>git add -u</a:t>
            </a:r>
          </a:p>
          <a:p>
            <a:pPr lvl="1" algn="just"/>
            <a:endParaRPr lang="en-IN" sz="2100" dirty="0"/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31F5F925-BF09-42EC-A78E-31CACB09C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9316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endParaRPr lang="en-IN" sz="2100" dirty="0"/>
          </a:p>
          <a:p>
            <a:pPr marL="377190" lvl="1" indent="0" algn="just">
              <a:buNone/>
            </a:pPr>
            <a:endParaRPr lang="en-IN" sz="2100" dirty="0"/>
          </a:p>
          <a:p>
            <a:pPr marL="377190" lvl="1" indent="0" algn="just">
              <a:buNone/>
            </a:pPr>
            <a:r>
              <a:rPr lang="en-IN" sz="2100" dirty="0"/>
              <a:t>Create “snapshots” of your codebase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i="1" dirty="0"/>
              <a:t>git commit</a:t>
            </a:r>
          </a:p>
          <a:p>
            <a:pPr lvl="1" algn="just"/>
            <a:endParaRPr lang="en-IN" sz="2100" dirty="0"/>
          </a:p>
          <a:p>
            <a:pPr marL="377190" lvl="1" indent="0" algn="just">
              <a:buNone/>
            </a:pPr>
            <a:r>
              <a:rPr lang="en-IN" sz="2100" dirty="0"/>
              <a:t>Push to remote</a:t>
            </a:r>
          </a:p>
          <a:p>
            <a:pPr marL="377190" lvl="1" indent="0" algn="just">
              <a:buNone/>
            </a:pPr>
            <a:endParaRPr lang="en-IN" sz="2100" dirty="0"/>
          </a:p>
          <a:p>
            <a:pPr lvl="1" algn="just"/>
            <a:r>
              <a:rPr lang="en-IN" sz="2100" i="1" dirty="0"/>
              <a:t>git push origin master</a:t>
            </a:r>
          </a:p>
          <a:p>
            <a:pPr marL="377190" lvl="1" indent="0" algn="just">
              <a:buNone/>
            </a:pPr>
            <a:endParaRPr lang="en-IN" sz="2100" dirty="0"/>
          </a:p>
          <a:p>
            <a:pPr marL="377190" lvl="1" indent="0" algn="just">
              <a:buNone/>
            </a:pPr>
            <a:endParaRPr lang="en-IN" sz="2100" dirty="0"/>
          </a:p>
          <a:p>
            <a:pPr marL="377190" lvl="1" indent="0" algn="just">
              <a:buNone/>
            </a:pPr>
            <a:endParaRPr lang="en-IN" sz="2100" dirty="0"/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574DE4CE-5D4F-4525-A359-1C29A38FC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46213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Branches</a:t>
            </a:r>
          </a:p>
          <a:p>
            <a:pPr lvl="1" algn="just"/>
            <a:r>
              <a:rPr lang="en-IN" sz="2100" dirty="0"/>
              <a:t>git checkout –b &lt;branch-name&gt;</a:t>
            </a:r>
          </a:p>
          <a:p>
            <a:pPr marL="377190" lvl="1" indent="0" algn="just">
              <a:buNone/>
            </a:pPr>
            <a:endParaRPr lang="en-IN" sz="2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603" y="3074461"/>
            <a:ext cx="3977157" cy="1414100"/>
          </a:xfrm>
          <a:prstGeom prst="rect">
            <a:avLst/>
          </a:prstGeom>
        </p:spPr>
      </p:pic>
      <p:pic>
        <p:nvPicPr>
          <p:cNvPr id="5" name="Picture 13">
            <a:extLst>
              <a:ext uri="{FF2B5EF4-FFF2-40B4-BE49-F238E27FC236}">
                <a16:creationId xmlns:a16="http://schemas.microsoft.com/office/drawing/2014/main" id="{65CAE2E7-043A-4D35-A869-14E0BAE46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59086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Git: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Merge other branches</a:t>
            </a:r>
          </a:p>
          <a:p>
            <a:pPr lvl="1" algn="just"/>
            <a:endParaRPr lang="en-IN" sz="2100" dirty="0"/>
          </a:p>
          <a:p>
            <a:pPr lvl="1" algn="just"/>
            <a:r>
              <a:rPr lang="en-IN" sz="2100" dirty="0"/>
              <a:t>git merge</a:t>
            </a:r>
          </a:p>
          <a:p>
            <a:pPr lvl="1" algn="just"/>
            <a:endParaRPr lang="en-IN" sz="2100" dirty="0"/>
          </a:p>
          <a:p>
            <a:pPr marL="377190" lvl="1" indent="0" algn="just">
              <a:buNone/>
            </a:pPr>
            <a:endParaRPr lang="en-IN" sz="2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51" y="2983514"/>
            <a:ext cx="4232945" cy="1505047"/>
          </a:xfrm>
          <a:prstGeom prst="rect">
            <a:avLst/>
          </a:prstGeom>
        </p:spPr>
      </p:pic>
      <p:pic>
        <p:nvPicPr>
          <p:cNvPr id="5" name="Picture 13">
            <a:extLst>
              <a:ext uri="{FF2B5EF4-FFF2-40B4-BE49-F238E27FC236}">
                <a16:creationId xmlns:a16="http://schemas.microsoft.com/office/drawing/2014/main" id="{02118687-C5D3-4BB2-B971-E64AD3A75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06796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190" lvl="1" indent="0" algn="just">
              <a:buNone/>
            </a:pPr>
            <a:r>
              <a:rPr lang="en-IN" sz="2100" dirty="0"/>
              <a:t>The development process of the Linux kernel is maintained using Git</a:t>
            </a:r>
          </a:p>
          <a:p>
            <a:pPr marL="377190" lvl="1" indent="0" algn="just">
              <a:buNone/>
            </a:pPr>
            <a:endParaRPr lang="en-IN" sz="2100" dirty="0"/>
          </a:p>
          <a:p>
            <a:pPr marL="377190" lvl="1" indent="0" algn="just">
              <a:buNone/>
            </a:pPr>
            <a:r>
              <a:rPr lang="en-IN" sz="2100" dirty="0"/>
              <a:t>The Linux kernel development process has:</a:t>
            </a:r>
          </a:p>
          <a:p>
            <a:pPr lvl="1" algn="just"/>
            <a:r>
              <a:rPr lang="en-IN" sz="2100" dirty="0"/>
              <a:t>Over 2000 individual contributors per year</a:t>
            </a:r>
          </a:p>
          <a:p>
            <a:pPr lvl="1" algn="just"/>
            <a:r>
              <a:rPr lang="en-IN" sz="2100" dirty="0"/>
              <a:t>Grows by nearly 300,000 lines per year</a:t>
            </a:r>
          </a:p>
          <a:p>
            <a:pPr marL="377190" lvl="1" indent="0" algn="just">
              <a:buNone/>
            </a:pPr>
            <a:endParaRPr lang="en-IN" sz="2100" dirty="0"/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4DA35C47-EB3A-433E-B1C9-E1B8A3887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7711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658441" y="506955"/>
            <a:ext cx="3521520" cy="2989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r>
              <a:rPr lang="en-IN" sz="7200" b="1" dirty="0">
                <a:solidFill>
                  <a:srgbClr val="FFC107"/>
                </a:solidFill>
                <a:latin typeface="Montserrat"/>
                <a:ea typeface="Montserrat"/>
              </a:rPr>
              <a:t>1.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000" b="1" dirty="0">
                <a:solidFill>
                  <a:srgbClr val="999999"/>
                </a:solidFill>
                <a:latin typeface="Montserrat"/>
                <a:ea typeface="Montserrat"/>
              </a:rPr>
              <a:t>The Problem</a:t>
            </a:r>
            <a:endParaRPr dirty="0"/>
          </a:p>
        </p:txBody>
      </p:sp>
      <p:sp>
        <p:nvSpPr>
          <p:cNvPr id="478" name="CustomShape 2"/>
          <p:cNvSpPr/>
          <p:nvPr/>
        </p:nvSpPr>
        <p:spPr>
          <a:xfrm>
            <a:off x="5734049" y="2350695"/>
            <a:ext cx="3305175" cy="10310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2800" dirty="0">
                <a:solidFill>
                  <a:srgbClr val="FFFFFF"/>
                </a:solidFill>
                <a:latin typeface="Karla"/>
                <a:ea typeface="Karla"/>
              </a:rPr>
              <a:t>How do you maintain and share code ?</a:t>
            </a:r>
            <a:endParaRPr sz="2800" dirty="0"/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23F5796A-B7A9-475C-8348-F29D3A819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CustomShape 1"/>
          <p:cNvSpPr/>
          <p:nvPr/>
        </p:nvSpPr>
        <p:spPr>
          <a:xfrm>
            <a:off x="2572555" y="1565749"/>
            <a:ext cx="4530600" cy="11592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3600" b="1" dirty="0">
                <a:solidFill>
                  <a:srgbClr val="FF5722"/>
                </a:solidFill>
                <a:latin typeface="Montserrat"/>
                <a:ea typeface="Montserrat"/>
              </a:rPr>
              <a:t>THANK YOU!</a:t>
            </a:r>
            <a:endParaRPr dirty="0"/>
          </a:p>
        </p:txBody>
      </p:sp>
      <p:sp>
        <p:nvSpPr>
          <p:cNvPr id="669" name="CustomShape 2"/>
          <p:cNvSpPr/>
          <p:nvPr/>
        </p:nvSpPr>
        <p:spPr>
          <a:xfrm>
            <a:off x="685800" y="3164040"/>
            <a:ext cx="4530600" cy="784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670" name="CustomShape 3"/>
          <p:cNvSpPr/>
          <p:nvPr/>
        </p:nvSpPr>
        <p:spPr>
          <a:xfrm>
            <a:off x="685800" y="3415503"/>
            <a:ext cx="3042634" cy="10065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IN" sz="2000" dirty="0">
                <a:solidFill>
                  <a:srgbClr val="666666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Shashwat Mishra</a:t>
            </a:r>
          </a:p>
          <a:p>
            <a:pPr algn="ctr">
              <a:lnSpc>
                <a:spcPct val="100000"/>
              </a:lnSpc>
            </a:pPr>
            <a:r>
              <a:rPr lang="en-IN" dirty="0">
                <a:solidFill>
                  <a:srgbClr val="666666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shashwat.mishra@babel.es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674383" y="3471066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2000" dirty="0">
                <a:solidFill>
                  <a:srgbClr val="666666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Roberto Olmedo</a:t>
            </a:r>
          </a:p>
          <a:p>
            <a:pPr algn="ctr">
              <a:lnSpc>
                <a:spcPct val="100000"/>
              </a:lnSpc>
            </a:pPr>
            <a:r>
              <a:rPr lang="en-IN" dirty="0">
                <a:solidFill>
                  <a:srgbClr val="666666"/>
                </a:solidFill>
                <a:latin typeface="Karla"/>
              </a:rPr>
              <a:t>roberto.olmedo@babel.es</a:t>
            </a:r>
          </a:p>
        </p:txBody>
      </p:sp>
      <p:pic>
        <p:nvPicPr>
          <p:cNvPr id="6" name="Picture 13">
            <a:extLst>
              <a:ext uri="{FF2B5EF4-FFF2-40B4-BE49-F238E27FC236}">
                <a16:creationId xmlns:a16="http://schemas.microsoft.com/office/drawing/2014/main" id="{8619EE1B-6143-4786-8CC7-B1354D27A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2978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262468" y="1532468"/>
            <a:ext cx="4488318" cy="3496732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  <a:ea typeface="Montserrat"/>
              </a:rPr>
              <a:t>Copy? Email? Dropbox?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  <a:ea typeface="Montserrat"/>
              </a:rPr>
              <a:t>Latest version? 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  <a:ea typeface="Montserrat"/>
              </a:rPr>
              <a:t>Roll back?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IN" sz="2000" dirty="0">
                <a:solidFill>
                  <a:srgbClr val="666666"/>
                </a:solidFill>
                <a:latin typeface="Montserrat"/>
              </a:rPr>
              <a:t> Almost impossible to maintain if the number of people working in the project is large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IN" sz="2000" dirty="0">
              <a:solidFill>
                <a:srgbClr val="666666"/>
              </a:solidFill>
              <a:latin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786" y="1831048"/>
            <a:ext cx="3224218" cy="2019631"/>
          </a:xfrm>
          <a:prstGeom prst="rect">
            <a:avLst/>
          </a:prstGeom>
        </p:spPr>
      </p:pic>
      <p:pic>
        <p:nvPicPr>
          <p:cNvPr id="4" name="Picture 13">
            <a:extLst>
              <a:ext uri="{FF2B5EF4-FFF2-40B4-BE49-F238E27FC236}">
                <a16:creationId xmlns:a16="http://schemas.microsoft.com/office/drawing/2014/main" id="{B62B0CE6-848A-46A8-B979-90FDD028E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648360" y="1354680"/>
            <a:ext cx="3521520" cy="29890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r>
              <a:rPr lang="en-IN" sz="7200" b="1" dirty="0">
                <a:solidFill>
                  <a:srgbClr val="FFC107"/>
                </a:solidFill>
                <a:latin typeface="Montserrat"/>
                <a:ea typeface="Montserrat"/>
              </a:rPr>
              <a:t>2.</a:t>
            </a:r>
            <a:endParaRPr dirty="0">
              <a:solidFill>
                <a:prstClr val="black"/>
              </a:solidFill>
            </a:endParaRPr>
          </a:p>
          <a:p>
            <a:r>
              <a:rPr lang="en-IN" sz="3000" b="1" dirty="0">
                <a:solidFill>
                  <a:srgbClr val="999999"/>
                </a:solidFill>
                <a:latin typeface="Montserrat"/>
                <a:ea typeface="Montserrat"/>
              </a:rPr>
              <a:t>Version Control System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6724800" y="3265560"/>
            <a:ext cx="1905480" cy="103104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endParaRPr dirty="0">
              <a:solidFill>
                <a:prstClr val="black"/>
              </a:solidFill>
            </a:endParaRP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9AEA94E0-51F1-4EA7-B4BC-61B4845D4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948501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2"/>
          <p:cNvSpPr/>
          <p:nvPr/>
        </p:nvSpPr>
        <p:spPr>
          <a:xfrm>
            <a:off x="787680" y="915375"/>
            <a:ext cx="3527867" cy="4092068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buFont typeface="Karla"/>
              <a:buChar char="▸"/>
            </a:pPr>
            <a:r>
              <a:rPr lang="en-IN" sz="2000" dirty="0">
                <a:solidFill>
                  <a:prstClr val="black"/>
                </a:solidFill>
                <a:latin typeface="Karla"/>
                <a:ea typeface="Karla"/>
              </a:rPr>
              <a:t>A method for recalling versions of a codebase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Karla"/>
              <a:buChar char="▸"/>
            </a:pPr>
            <a:r>
              <a:rPr lang="en-IN" sz="2000" dirty="0">
                <a:solidFill>
                  <a:prstClr val="black"/>
                </a:solidFill>
                <a:latin typeface="Karla"/>
                <a:ea typeface="Karla"/>
              </a:rPr>
              <a:t>Keeping a record of changes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Karla"/>
              <a:buChar char="▸"/>
            </a:pPr>
            <a:r>
              <a:rPr lang="en-IN" sz="2000" dirty="0">
                <a:solidFill>
                  <a:prstClr val="black"/>
                </a:solidFill>
                <a:latin typeface="Karla"/>
                <a:ea typeface="Karla"/>
              </a:rPr>
              <a:t>Who did what and when in the system</a:t>
            </a:r>
          </a:p>
          <a:p>
            <a:pPr>
              <a:buFont typeface="Karla"/>
              <a:buChar char="▸"/>
            </a:pPr>
            <a:r>
              <a:rPr lang="en-IN" sz="2000" dirty="0">
                <a:solidFill>
                  <a:prstClr val="black"/>
                </a:solidFill>
                <a:latin typeface="Karla"/>
                <a:ea typeface="Karla"/>
              </a:rPr>
              <a:t>Save yourself when things inevitably go wrong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arla"/>
                <a:ea typeface="Karla"/>
              </a:rPr>
              <a:t> 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6670" y="204752"/>
            <a:ext cx="4436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latin typeface="Karla"/>
              </a:rPr>
              <a:t>Version Control: What is it?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547" y="937394"/>
            <a:ext cx="3898745" cy="3328554"/>
          </a:xfrm>
          <a:prstGeom prst="rect">
            <a:avLst/>
          </a:prstGeom>
        </p:spPr>
      </p:pic>
      <p:pic>
        <p:nvPicPr>
          <p:cNvPr id="5" name="Picture 13">
            <a:extLst>
              <a:ext uri="{FF2B5EF4-FFF2-40B4-BE49-F238E27FC236}">
                <a16:creationId xmlns:a16="http://schemas.microsoft.com/office/drawing/2014/main" id="{93F3E6AE-A77D-4633-B586-9E40B6B78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2956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838080" y="307531"/>
            <a:ext cx="5323320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999999"/>
                </a:solidFill>
                <a:latin typeface="Montserrat"/>
                <a:ea typeface="Montserrat"/>
              </a:rPr>
              <a:t>Version Control: Why?</a:t>
            </a:r>
            <a:endParaRPr dirty="0"/>
          </a:p>
        </p:txBody>
      </p:sp>
      <p:sp>
        <p:nvSpPr>
          <p:cNvPr id="481" name="CustomShape 2"/>
          <p:cNvSpPr/>
          <p:nvPr/>
        </p:nvSpPr>
        <p:spPr>
          <a:xfrm>
            <a:off x="838080" y="792451"/>
            <a:ext cx="6790387" cy="3075668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666666"/>
                </a:solidFill>
                <a:latin typeface="Karla"/>
                <a:ea typeface="Karla"/>
              </a:rPr>
              <a:t>Single Developer Workflow </a:t>
            </a:r>
          </a:p>
          <a:p>
            <a:pPr>
              <a:lnSpc>
                <a:spcPct val="100000"/>
              </a:lnSpc>
            </a:pPr>
            <a:endParaRPr lang="en-IN" sz="800" dirty="0">
              <a:solidFill>
                <a:srgbClr val="666666"/>
              </a:solidFill>
              <a:latin typeface="Karla"/>
              <a:ea typeface="Karla"/>
            </a:endParaRP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Back-ups of the project. </a:t>
            </a:r>
            <a:r>
              <a:rPr lang="en-IN" b="1" dirty="0"/>
              <a:t>Fearlessly modify code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Create a “checkpoint” in the project at any stage: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Tagging: Mark certain point in time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Branching: Release versions and continue development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925" y="2815553"/>
            <a:ext cx="3360716" cy="2105132"/>
          </a:xfrm>
          <a:prstGeom prst="rect">
            <a:avLst/>
          </a:prstGeom>
        </p:spPr>
      </p:pic>
      <p:pic>
        <p:nvPicPr>
          <p:cNvPr id="5" name="Picture 13">
            <a:extLst>
              <a:ext uri="{FF2B5EF4-FFF2-40B4-BE49-F238E27FC236}">
                <a16:creationId xmlns:a16="http://schemas.microsoft.com/office/drawing/2014/main" id="{F52D86DF-0F68-41F4-9B75-60D219F5E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96678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838440" y="320410"/>
            <a:ext cx="5323320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999999"/>
                </a:solidFill>
                <a:latin typeface="Montserrat"/>
                <a:ea typeface="Montserrat"/>
              </a:rPr>
              <a:t>Version Control: Why?</a:t>
            </a:r>
            <a:endParaRPr dirty="0"/>
          </a:p>
        </p:txBody>
      </p:sp>
      <p:sp>
        <p:nvSpPr>
          <p:cNvPr id="481" name="CustomShape 2"/>
          <p:cNvSpPr/>
          <p:nvPr/>
        </p:nvSpPr>
        <p:spPr>
          <a:xfrm>
            <a:off x="838440" y="805330"/>
            <a:ext cx="5977587" cy="2957133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666666"/>
                </a:solidFill>
                <a:latin typeface="Karla"/>
                <a:ea typeface="Karla"/>
              </a:rPr>
              <a:t>Team Workflow </a:t>
            </a:r>
          </a:p>
          <a:p>
            <a:pPr>
              <a:lnSpc>
                <a:spcPct val="100000"/>
              </a:lnSpc>
            </a:pPr>
            <a:endParaRPr lang="en-IN" sz="800" dirty="0">
              <a:solidFill>
                <a:srgbClr val="666666"/>
              </a:solidFill>
              <a:latin typeface="Karla"/>
              <a:ea typeface="Karla"/>
            </a:endParaRP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2000" dirty="0"/>
              <a:t>Everything in “Individual”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2000" dirty="0"/>
              <a:t>Allow multiple developer to work on the same codebase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2000" dirty="0"/>
              <a:t>Merge changes across same files: handle conflicts</a:t>
            </a: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sz="2000" dirty="0"/>
              <a:t>Check who made which change: blame/praise</a:t>
            </a: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7413E3C0-2024-4283-A70E-D743BF834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838080" y="307531"/>
            <a:ext cx="5323320" cy="48492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2400" b="1" dirty="0">
                <a:solidFill>
                  <a:srgbClr val="999999"/>
                </a:solidFill>
                <a:latin typeface="Montserrat"/>
                <a:ea typeface="Montserrat"/>
              </a:rPr>
              <a:t>Version Control: Types</a:t>
            </a:r>
            <a:endParaRPr dirty="0"/>
          </a:p>
        </p:txBody>
      </p:sp>
      <p:sp>
        <p:nvSpPr>
          <p:cNvPr id="481" name="CustomShape 2"/>
          <p:cNvSpPr/>
          <p:nvPr/>
        </p:nvSpPr>
        <p:spPr>
          <a:xfrm>
            <a:off x="838081" y="1674654"/>
            <a:ext cx="2452472" cy="1210214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en-IN" sz="2000" dirty="0">
              <a:solidFill>
                <a:srgbClr val="666666"/>
              </a:solidFill>
              <a:latin typeface="Karla"/>
              <a:ea typeface="Karla"/>
            </a:endParaRP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Centralised VCS</a:t>
            </a:r>
          </a:p>
        </p:txBody>
      </p:sp>
      <p:sp>
        <p:nvSpPr>
          <p:cNvPr id="5" name="CustomShape 2"/>
          <p:cNvSpPr/>
          <p:nvPr/>
        </p:nvSpPr>
        <p:spPr>
          <a:xfrm>
            <a:off x="3499740" y="1674654"/>
            <a:ext cx="2452472" cy="1210214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en-IN" sz="2000" dirty="0">
              <a:solidFill>
                <a:srgbClr val="666666"/>
              </a:solidFill>
              <a:latin typeface="Karla"/>
              <a:ea typeface="Karla"/>
            </a:endParaRPr>
          </a:p>
          <a:p>
            <a:pPr>
              <a:lnSpc>
                <a:spcPct val="100000"/>
              </a:lnSpc>
              <a:buFont typeface="Karla"/>
              <a:buChar char="▸"/>
            </a:pPr>
            <a:r>
              <a:rPr lang="en-IN" dirty="0"/>
              <a:t>Distributed VCS</a:t>
            </a:r>
          </a:p>
        </p:txBody>
      </p:sp>
      <p:pic>
        <p:nvPicPr>
          <p:cNvPr id="6" name="Picture 13">
            <a:extLst>
              <a:ext uri="{FF2B5EF4-FFF2-40B4-BE49-F238E27FC236}">
                <a16:creationId xmlns:a16="http://schemas.microsoft.com/office/drawing/2014/main" id="{3FB623E5-6250-48FA-B01A-9B9E8A439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" y="4638674"/>
            <a:ext cx="1488935" cy="3749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5168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505</Words>
  <Application>Microsoft Office PowerPoint</Application>
  <PresentationFormat>Presentación en pantalla (16:9)</PresentationFormat>
  <Paragraphs>136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8</vt:i4>
      </vt:variant>
      <vt:variant>
        <vt:lpstr>Títulos de diapositiva</vt:lpstr>
      </vt:variant>
      <vt:variant>
        <vt:i4>30</vt:i4>
      </vt:variant>
    </vt:vector>
  </HeadingPairs>
  <TitlesOfParts>
    <vt:vector size="47" baseType="lpstr">
      <vt:lpstr>Arial</vt:lpstr>
      <vt:lpstr>Corbel</vt:lpstr>
      <vt:lpstr>DejaVu Sans</vt:lpstr>
      <vt:lpstr>Gadugi</vt:lpstr>
      <vt:lpstr>Karla</vt:lpstr>
      <vt:lpstr>Montserrat</vt:lpstr>
      <vt:lpstr>Nirmala UI</vt:lpstr>
      <vt:lpstr>StarSymbol</vt:lpstr>
      <vt:lpstr>Wingdings 2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Frame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Centralised VCS</vt:lpstr>
      <vt:lpstr>Centralised VCS</vt:lpstr>
      <vt:lpstr>Centralised VCS</vt:lpstr>
      <vt:lpstr> </vt:lpstr>
      <vt:lpstr> </vt:lpstr>
      <vt:lpstr> </vt:lpstr>
      <vt:lpstr>Presentación de PowerPoint</vt:lpstr>
      <vt:lpstr>Presentación de PowerPoint</vt:lpstr>
      <vt:lpstr>Git: Stages</vt:lpstr>
      <vt:lpstr>Git: Outline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Git: Development</vt:lpstr>
      <vt:lpstr>Result?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Arka Prava Basu</dc:creator>
  <cp:lastModifiedBy>Shashwat Mishra </cp:lastModifiedBy>
  <cp:revision>203</cp:revision>
  <dcterms:modified xsi:type="dcterms:W3CDTF">2019-12-04T06:02:34Z</dcterms:modified>
</cp:coreProperties>
</file>