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52" r:id="rId7"/>
    <p:sldMasterId id="2147483804" r:id="rId8"/>
  </p:sldMasterIdLst>
  <p:sldIdLst>
    <p:sldId id="256" r:id="rId9"/>
    <p:sldId id="257" r:id="rId10"/>
    <p:sldId id="259" r:id="rId11"/>
    <p:sldId id="260" r:id="rId12"/>
    <p:sldId id="287" r:id="rId13"/>
    <p:sldId id="288" r:id="rId14"/>
    <p:sldId id="286" r:id="rId15"/>
    <p:sldId id="261" r:id="rId16"/>
    <p:sldId id="315" r:id="rId17"/>
    <p:sldId id="316" r:id="rId18"/>
    <p:sldId id="317" r:id="rId19"/>
    <p:sldId id="320" r:id="rId20"/>
    <p:sldId id="318" r:id="rId21"/>
    <p:sldId id="319" r:id="rId22"/>
    <p:sldId id="321" r:id="rId23"/>
    <p:sldId id="322" r:id="rId24"/>
    <p:sldId id="290" r:id="rId25"/>
    <p:sldId id="323" r:id="rId26"/>
    <p:sldId id="324" r:id="rId27"/>
    <p:sldId id="326" r:id="rId28"/>
    <p:sldId id="337" r:id="rId29"/>
    <p:sldId id="329" r:id="rId30"/>
    <p:sldId id="327" r:id="rId31"/>
    <p:sldId id="338" r:id="rId32"/>
    <p:sldId id="325" r:id="rId33"/>
    <p:sldId id="328" r:id="rId34"/>
    <p:sldId id="330" r:id="rId35"/>
    <p:sldId id="339" r:id="rId36"/>
    <p:sldId id="332" r:id="rId37"/>
    <p:sldId id="335" r:id="rId38"/>
    <p:sldId id="334" r:id="rId39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0" name="Picture 18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91" name="Picture 19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28" name="Picture 22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9" name="Picture 228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2" name="Picture 34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43" name="Picture 34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7183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243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724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68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885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3961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2825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125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5346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9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5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9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78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16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1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54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5" name="CustomShape 3"/>
          <p:cNvSpPr/>
          <p:nvPr/>
        </p:nvSpPr>
        <p:spPr>
          <a:xfrm>
            <a:off x="799560" y="697680"/>
            <a:ext cx="1956600" cy="653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2000">
                <a:solidFill>
                  <a:srgbClr val="CCCCCC"/>
                </a:solidFill>
                <a:latin typeface="Montserrat"/>
                <a:ea typeface="Montserrat"/>
              </a:rPr>
              <a:t>“</a:t>
            </a:r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93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209160" y="-9720"/>
            <a:ext cx="307620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07" name="CustomShape 2"/>
          <p:cNvSpPr/>
          <p:nvPr/>
        </p:nvSpPr>
        <p:spPr>
          <a:xfrm>
            <a:off x="-19440" y="-9720"/>
            <a:ext cx="307620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0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03-12-2019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6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shwatx/git_101/blob/master/presentation.pptx" TargetMode="External"/><Relationship Id="rId2" Type="http://schemas.openxmlformats.org/officeDocument/2006/relationships/hyperlink" Target="https://git.babel.es:4433/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648360" y="1761210"/>
            <a:ext cx="4228560" cy="1621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3600" b="1" dirty="0">
                <a:latin typeface="Montserrat"/>
                <a:ea typeface="Montserrat"/>
              </a:rPr>
              <a:t>Git: Version Control System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03A2AD7A-3620-4418-997A-256014CA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IN" sz="2100" dirty="0"/>
              <a:t>A </a:t>
            </a:r>
            <a:r>
              <a:rPr lang="en-IN" sz="2100" b="1" dirty="0"/>
              <a:t>single</a:t>
            </a:r>
            <a:r>
              <a:rPr lang="en-IN" sz="2100" dirty="0"/>
              <a:t> authoritative data source (repository)</a:t>
            </a:r>
          </a:p>
          <a:p>
            <a:pPr lvl="1" algn="just"/>
            <a:r>
              <a:rPr lang="en-IN" sz="2100" dirty="0"/>
              <a:t>Check-outs and check-ins are done with reference to this central repository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1B006B35-5217-4D71-A17F-1882EF834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5496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875" y="648081"/>
            <a:ext cx="1942475" cy="897384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99" y="1425161"/>
            <a:ext cx="3210373" cy="2286319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B69B8DE4-1197-4E61-90EC-F5D62228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1205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Examples: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Concurrent Version System (CVS)</a:t>
            </a:r>
          </a:p>
          <a:p>
            <a:pPr lvl="1" algn="just"/>
            <a:r>
              <a:rPr lang="en-IN" sz="2100" dirty="0"/>
              <a:t>Subversion (SVN)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2AA72C6A-0570-4A37-A754-30D2F34D7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90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No single repository is authoritative 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can be checked in and out from any repository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A396D114-F713-4BC9-A3EC-16B72FCB2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7118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5" y="1162440"/>
            <a:ext cx="3972479" cy="3057952"/>
          </a:xfrm>
          <a:prstGeom prst="rect">
            <a:avLst/>
          </a:prstGeom>
        </p:spPr>
      </p:pic>
      <p:pic>
        <p:nvPicPr>
          <p:cNvPr id="7" name="Picture 13">
            <a:extLst>
              <a:ext uri="{FF2B5EF4-FFF2-40B4-BE49-F238E27FC236}">
                <a16:creationId xmlns:a16="http://schemas.microsoft.com/office/drawing/2014/main" id="{0197CDCF-A6E5-48AC-9CE3-665F6CC73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4990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338" y="1850616"/>
            <a:ext cx="3960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Mercurial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35D26045-6645-4E63-9F07-06A24EEFD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886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3.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Git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194738" y="3265560"/>
            <a:ext cx="2435542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--everything-is-local</a:t>
            </a:r>
            <a:endParaRPr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42C20B3B-26E8-4B14-A387-44666F501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0939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296214" y="3288285"/>
            <a:ext cx="2524259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Free, 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Fully 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Handle small files very effectively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Tracks contents, not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= Snapshot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Created by Linus Torvalds in less than 2 weeks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8" y="1465412"/>
            <a:ext cx="5331988" cy="2226545"/>
          </a:xfrm>
          <a:prstGeom prst="rect">
            <a:avLst/>
          </a:prstGeom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929F6DF5-20BC-4211-8E29-859F1B4C2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593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Three stages: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Working directory</a:t>
            </a:r>
          </a:p>
          <a:p>
            <a:pPr lvl="1" algn="just"/>
            <a:r>
              <a:rPr lang="en-IN" sz="2100" dirty="0"/>
              <a:t>Staging directory</a:t>
            </a:r>
          </a:p>
          <a:p>
            <a:pPr lvl="1" algn="just"/>
            <a:r>
              <a:rPr lang="en-IN" sz="2100" dirty="0"/>
              <a:t>Git directory (repository)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D13B635D-5559-4E0E-8336-EDFA8C36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66197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Setup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</a:t>
            </a:r>
            <a:r>
              <a:rPr lang="en-IN" sz="2100" dirty="0" err="1"/>
              <a:t>init</a:t>
            </a:r>
            <a:endParaRPr lang="en-IN" sz="2100" dirty="0"/>
          </a:p>
          <a:p>
            <a:pPr lvl="1" algn="just"/>
            <a:r>
              <a:rPr lang="en-IN" sz="2100" dirty="0"/>
              <a:t>git clone &lt;remote-</a:t>
            </a:r>
            <a:r>
              <a:rPr lang="en-IN" sz="2100" dirty="0" err="1"/>
              <a:t>url</a:t>
            </a:r>
            <a:r>
              <a:rPr lang="en-IN" sz="2100" dirty="0"/>
              <a:t>&gt;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FDF6D5C0-7196-462D-9170-D250B6A41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7682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840960" y="665280"/>
            <a:ext cx="4800600" cy="408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latin typeface="Corbel" panose="020B0503020204020204" pitchFamily="34" charset="0"/>
                <a:ea typeface="Montserrat"/>
              </a:rPr>
              <a:t>References: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840960" y="1047600"/>
            <a:ext cx="5904360" cy="82584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CustomShape 4"/>
          <p:cNvSpPr/>
          <p:nvPr/>
        </p:nvSpPr>
        <p:spPr>
          <a:xfrm>
            <a:off x="3888000" y="1465560"/>
            <a:ext cx="2827800" cy="220644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TextShape 6"/>
          <p:cNvSpPr txBox="1"/>
          <p:nvPr/>
        </p:nvSpPr>
        <p:spPr>
          <a:xfrm>
            <a:off x="874781" y="1288800"/>
            <a:ext cx="6830943" cy="1656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Nirmala UI" panose="020B0502040204020203" pitchFamily="34" charset="0"/>
                <a:cs typeface="Nirmala UI" panose="020B0502040204020203" pitchFamily="34" charset="0"/>
              </a:rPr>
              <a:t>Babel Git: </a:t>
            </a:r>
            <a:r>
              <a:rPr lang="es-ES" sz="1400" dirty="0">
                <a:latin typeface="Nirmala UI" panose="020B0502040204020203" pitchFamily="34" charset="0"/>
                <a:cs typeface="Nirmala UI" panose="020B0502040204020203" pitchFamily="34" charset="0"/>
                <a:hlinkClick r:id="rId2"/>
              </a:rPr>
              <a:t>https://git.babel.es:4433/</a:t>
            </a:r>
            <a:endParaRPr lang="en-US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Nirmala UI" panose="020B0502040204020203" pitchFamily="34" charset="0"/>
                <a:cs typeface="Nirmala UI" panose="020B0502040204020203" pitchFamily="34" charset="0"/>
              </a:rPr>
              <a:t>PPT: </a:t>
            </a:r>
            <a:r>
              <a:rPr lang="es-ES" sz="1400" dirty="0">
                <a:hlinkClick r:id="rId3"/>
              </a:rPr>
              <a:t>https://github.com/shashwatx/git_101/blob/master/presentation.pptx</a:t>
            </a:r>
            <a:endParaRPr lang="en-US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URL3: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URL4: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URL5: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D75A3DF9-E9BE-4C86-B771-AC175ED04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Check “snapshots” of the codebase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log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Show commit logs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5DD1EC31-5755-49C0-8514-AC0AD3C70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3708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435430"/>
            <a:ext cx="5486400" cy="511628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Commit logs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0" y="947058"/>
            <a:ext cx="5563455" cy="3618139"/>
          </a:xfrm>
          <a:prstGeom prst="rect">
            <a:avLst/>
          </a:prstGeom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296EA284-3145-4798-B3D2-A90D29228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97412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Branches</a:t>
            </a:r>
          </a:p>
          <a:p>
            <a:pPr lvl="1" algn="just"/>
            <a:r>
              <a:rPr lang="en-IN" sz="2100" dirty="0"/>
              <a:t>git checkout –b &lt;branch-name&gt;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03" y="3074461"/>
            <a:ext cx="3977157" cy="1414100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65CAE2E7-043A-4D35-A869-14E0BAE46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59086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View changes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diff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023B8791-8DAD-43B9-A31A-C933DA952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593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648081"/>
            <a:ext cx="5486400" cy="574229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View changes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1222310"/>
            <a:ext cx="5339895" cy="3366987"/>
          </a:xfrm>
          <a:prstGeom prst="rect">
            <a:avLst/>
          </a:prstGeom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6C92CD0C-6C9F-48E9-A6BF-61B1E9653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35128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Update staging area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add &lt;files&gt;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Add file </a:t>
            </a:r>
            <a:r>
              <a:rPr lang="en-IN" sz="2100" b="1" dirty="0"/>
              <a:t>contents</a:t>
            </a:r>
            <a:r>
              <a:rPr lang="en-IN" sz="2100" dirty="0"/>
              <a:t> to the index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31F5F925-BF09-42EC-A78E-31CACB09C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9316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Create “snapshots” of your codebase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commit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Records changes to the repository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574DE4CE-5D4F-4525-A359-1C29A38FC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46213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Merge other branches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merge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2983514"/>
            <a:ext cx="4232945" cy="1505047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02118687-C5D3-4BB2-B971-E64AD3A75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06796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1026" name="Picture 2" descr="str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401383"/>
            <a:ext cx="45815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186723C8-9DF6-435E-9E80-6A4D62471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6217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Applying patches	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/>
              <a:t>git apply &lt;  </a:t>
            </a:r>
            <a:r>
              <a:rPr lang="en-IN" sz="2100" dirty="0" err="1"/>
              <a:t>fix.patch</a:t>
            </a:r>
            <a:endParaRPr lang="en-IN" sz="2100" dirty="0"/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Applies changes from the patch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CEAEA6CA-13CF-4615-B7F3-335A1AC9A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195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58441" y="506955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1.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The Problem</a:t>
            </a:r>
            <a:endParaRPr dirty="0"/>
          </a:p>
        </p:txBody>
      </p:sp>
      <p:sp>
        <p:nvSpPr>
          <p:cNvPr id="478" name="CustomShape 2"/>
          <p:cNvSpPr/>
          <p:nvPr/>
        </p:nvSpPr>
        <p:spPr>
          <a:xfrm>
            <a:off x="5734050" y="2464995"/>
            <a:ext cx="3125360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FFFFFF"/>
                </a:solidFill>
                <a:latin typeface="Karla"/>
                <a:ea typeface="Karla"/>
              </a:rPr>
              <a:t>How do you share and maintain code ?</a:t>
            </a:r>
            <a:endParaRPr sz="28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23F5796A-B7A9-475C-8348-F29D3A819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The development process of the Linux kernel is maintained using Git</a:t>
            </a:r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The Linux kernel development process has:</a:t>
            </a:r>
          </a:p>
          <a:p>
            <a:pPr lvl="1" algn="just"/>
            <a:r>
              <a:rPr lang="en-IN" sz="2100" dirty="0"/>
              <a:t>Over 2000 individual contributors per year</a:t>
            </a:r>
          </a:p>
          <a:p>
            <a:pPr lvl="1" algn="just"/>
            <a:r>
              <a:rPr lang="en-IN" sz="2100" dirty="0"/>
              <a:t>Grows by nearly 300,000 lines per year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4DA35C47-EB3A-433E-B1C9-E1B8A3887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7119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2572555" y="1565749"/>
            <a:ext cx="4530600" cy="11592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3600" b="1" dirty="0">
                <a:solidFill>
                  <a:srgbClr val="FF5722"/>
                </a:solidFill>
                <a:latin typeface="Montserrat"/>
                <a:ea typeface="Montserrat"/>
              </a:rPr>
              <a:t>THANK YOU!</a:t>
            </a:r>
            <a:endParaRPr dirty="0"/>
          </a:p>
        </p:txBody>
      </p:sp>
      <p:sp>
        <p:nvSpPr>
          <p:cNvPr id="669" name="CustomShape 2"/>
          <p:cNvSpPr/>
          <p:nvPr/>
        </p:nvSpPr>
        <p:spPr>
          <a:xfrm>
            <a:off x="685800" y="3164040"/>
            <a:ext cx="4530600" cy="784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70" name="CustomShape 3"/>
          <p:cNvSpPr/>
          <p:nvPr/>
        </p:nvSpPr>
        <p:spPr>
          <a:xfrm>
            <a:off x="685800" y="3415503"/>
            <a:ext cx="3042634" cy="10065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Shashwat Mishra</a:t>
            </a:r>
          </a:p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666666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shashwat.mishra@babel.es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674383" y="3471066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Roberto Olmedo</a:t>
            </a:r>
          </a:p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666666"/>
                </a:solidFill>
                <a:latin typeface="Karla"/>
              </a:rPr>
              <a:t>roberto.olmedo@babel.es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8619EE1B-6143-4786-8CC7-B1354D27A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2978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262468" y="1532468"/>
            <a:ext cx="4488318" cy="3496732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Copy? Email? Dropbox?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Latest version? 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Roll back?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</a:rPr>
              <a:t> Almost impossible to maintain if the number of people working in the project is large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</a:endParaRPr>
          </a:p>
          <a:p>
            <a:pPr marL="285750" indent="-285750"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</a:rPr>
              <a:t>Testing new unstable features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86" y="1831048"/>
            <a:ext cx="3224218" cy="2019631"/>
          </a:xfrm>
          <a:prstGeom prst="rect">
            <a:avLst/>
          </a:prstGeom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B62B0CE6-848A-46A8-B979-90FDD028E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2.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Version Control System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724800" y="3265560"/>
            <a:ext cx="1905480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endParaRPr dirty="0">
              <a:solidFill>
                <a:prstClr val="black"/>
              </a:solidFill>
            </a:endParaRP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9AEA94E0-51F1-4EA7-B4BC-61B4845D4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94850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2"/>
          <p:cNvSpPr/>
          <p:nvPr/>
        </p:nvSpPr>
        <p:spPr>
          <a:xfrm>
            <a:off x="787680" y="915375"/>
            <a:ext cx="3527867" cy="40920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A method for recalling versions of a codebase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Keeping a record of changes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Who did what and when in the system</a:t>
            </a: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Save yourself when things inevitably go wrong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arla"/>
                <a:ea typeface="Karla"/>
              </a:rPr>
              <a:t>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670" y="204752"/>
            <a:ext cx="4436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Karla"/>
              </a:rPr>
              <a:t>Version Control: What is 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47" y="937394"/>
            <a:ext cx="3898745" cy="3328554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93F3E6AE-A77D-4633-B586-9E40B6B78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2956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0" y="792451"/>
            <a:ext cx="6790387" cy="30756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Single Developer Workflow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Back-ups of the project. </a:t>
            </a:r>
            <a:r>
              <a:rPr lang="en-IN" b="1" dirty="0"/>
              <a:t>Fearlessly modify code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Create a “checkpoint” in the project at any stage: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Tagging: Mark certain point in time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Branching: Release versions and continue 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25" y="2815553"/>
            <a:ext cx="3360716" cy="2105132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F52D86DF-0F68-41F4-9B75-60D219F5E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9667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440" y="320410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440" y="805330"/>
            <a:ext cx="5977587" cy="2957133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Team Workflow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Everything in “Individual”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Allow multiple developer to work on the same codebase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Merge changes across same files: handle conflicts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Check who made which change: blame/praise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7413E3C0-2024-4283-A70E-D743BF834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Types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1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Centralised VCS</a:t>
            </a:r>
          </a:p>
        </p:txBody>
      </p:sp>
      <p:sp>
        <p:nvSpPr>
          <p:cNvPr id="5" name="CustomShape 2"/>
          <p:cNvSpPr/>
          <p:nvPr/>
        </p:nvSpPr>
        <p:spPr>
          <a:xfrm>
            <a:off x="3499740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Distributed VCS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3FB623E5-6250-48FA-B01A-9B9E8A439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168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466</Words>
  <Application>Microsoft Office PowerPoint</Application>
  <PresentationFormat>Presentación en pantalla (16:9)</PresentationFormat>
  <Paragraphs>140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8</vt:i4>
      </vt:variant>
      <vt:variant>
        <vt:lpstr>Títulos de diapositiva</vt:lpstr>
      </vt:variant>
      <vt:variant>
        <vt:i4>31</vt:i4>
      </vt:variant>
    </vt:vector>
  </HeadingPairs>
  <TitlesOfParts>
    <vt:vector size="48" baseType="lpstr">
      <vt:lpstr>Arial</vt:lpstr>
      <vt:lpstr>Corbel</vt:lpstr>
      <vt:lpstr>DejaVu Sans</vt:lpstr>
      <vt:lpstr>Gadugi</vt:lpstr>
      <vt:lpstr>Karla</vt:lpstr>
      <vt:lpstr>Montserrat</vt:lpstr>
      <vt:lpstr>Nirmala UI</vt:lpstr>
      <vt:lpstr>StarSymbol</vt:lpstr>
      <vt:lpstr>Wingdings 2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Frame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Centralised VCS</vt:lpstr>
      <vt:lpstr>Centralised VCS</vt:lpstr>
      <vt:lpstr>Centralised VCS</vt:lpstr>
      <vt:lpstr> </vt:lpstr>
      <vt:lpstr> </vt:lpstr>
      <vt:lpstr> </vt:lpstr>
      <vt:lpstr>Presentación de PowerPoint</vt:lpstr>
      <vt:lpstr>Presentación de PowerPoint</vt:lpstr>
      <vt:lpstr>Git: Stages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Result?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Prava Basu</dc:creator>
  <cp:lastModifiedBy>Shashwat Mishra </cp:lastModifiedBy>
  <cp:revision>178</cp:revision>
  <dcterms:modified xsi:type="dcterms:W3CDTF">2019-12-03T10:58:34Z</dcterms:modified>
</cp:coreProperties>
</file>