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0" r:id="rId4"/>
    <p:sldId id="257" r:id="rId5"/>
    <p:sldId id="258"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5417-6E1D-467C-87D4-79DB35A93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01C13C-F15A-4609-89F0-4922F2E8D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311F92-26C5-4B77-AEBB-9F36748D2DB9}"/>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5" name="Footer Placeholder 4">
            <a:extLst>
              <a:ext uri="{FF2B5EF4-FFF2-40B4-BE49-F238E27FC236}">
                <a16:creationId xmlns:a16="http://schemas.microsoft.com/office/drawing/2014/main" id="{368130A9-9AC9-4C21-B868-95FDBAFFE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4D304-8996-4ECD-894B-165A65100B00}"/>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130726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E1A3-C759-4C38-ABAB-27F7FF829C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D10ACF-CDE0-4920-973D-0A4DB5301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1215F-EF43-42FD-B58F-9C7CA15C1FEE}"/>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5" name="Footer Placeholder 4">
            <a:extLst>
              <a:ext uri="{FF2B5EF4-FFF2-40B4-BE49-F238E27FC236}">
                <a16:creationId xmlns:a16="http://schemas.microsoft.com/office/drawing/2014/main" id="{9536DB97-97B1-4944-94AF-3953AC6DC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CA8AD-199E-45E2-B8AA-86AB90D1D195}"/>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40465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60E03F-5661-4A0B-9B03-1F28353B3F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971D14-DA0A-4734-ABAF-2079BF7D14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D005C-4897-45BC-89D1-DE5E52A4A0A5}"/>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5" name="Footer Placeholder 4">
            <a:extLst>
              <a:ext uri="{FF2B5EF4-FFF2-40B4-BE49-F238E27FC236}">
                <a16:creationId xmlns:a16="http://schemas.microsoft.com/office/drawing/2014/main" id="{E8696A25-C7D9-48D4-A800-C8E0144DA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51B0C-C284-422D-82BF-218A39452D56}"/>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1792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9976-1F91-4C62-B90C-0D90E2F7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A08D0-CE5A-43E6-8467-283AA3816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1EF68-B76C-4BC3-9E0F-18189156746F}"/>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5" name="Footer Placeholder 4">
            <a:extLst>
              <a:ext uri="{FF2B5EF4-FFF2-40B4-BE49-F238E27FC236}">
                <a16:creationId xmlns:a16="http://schemas.microsoft.com/office/drawing/2014/main" id="{249D8E2A-DC0C-44C6-9690-7FDEC8BBB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82EB0-42D6-4BF8-91AE-8EDA539091A8}"/>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106401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575D-91F0-4ECB-B814-9226F2D9F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54031F-1395-4CCD-B949-06670728D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C3E75B-2C86-4F02-A97E-3397BD8B4AE5}"/>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5" name="Footer Placeholder 4">
            <a:extLst>
              <a:ext uri="{FF2B5EF4-FFF2-40B4-BE49-F238E27FC236}">
                <a16:creationId xmlns:a16="http://schemas.microsoft.com/office/drawing/2014/main" id="{D0409A4E-562C-4702-857D-F7D1E282B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B3F40-D846-41B8-87AD-A5A5C05D672B}"/>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140956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3A9A-7E75-403D-93BB-E3DC1B0F1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7294AF-791C-45AE-A526-DAEEB8FBDF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3F647B-5FCF-4D26-AE0C-0169FA2E4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01E9A4-A3C2-4574-84D8-19854ABEFC50}"/>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6" name="Footer Placeholder 5">
            <a:extLst>
              <a:ext uri="{FF2B5EF4-FFF2-40B4-BE49-F238E27FC236}">
                <a16:creationId xmlns:a16="http://schemas.microsoft.com/office/drawing/2014/main" id="{D34BC633-B3D7-4910-89AA-4B2C03D27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2D7EF-84E4-4A69-91E3-178309E89FCD}"/>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328596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5445-BD2C-44AF-B344-CA984C3818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B083D0-1328-4ADA-9CFD-EE7EAC979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DF98ED-23E0-4357-807A-BDCCB19A2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72AD3-A5AC-4730-92AF-0792AF793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9D863-1FEB-433B-8C3F-50472392E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C46D8F-3A04-4FFA-A472-A7DAB8C6FA4A}"/>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8" name="Footer Placeholder 7">
            <a:extLst>
              <a:ext uri="{FF2B5EF4-FFF2-40B4-BE49-F238E27FC236}">
                <a16:creationId xmlns:a16="http://schemas.microsoft.com/office/drawing/2014/main" id="{FD9A6390-70B4-4A4C-BB26-BAE06B58E8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08D14-3DF1-420D-817C-502F446DC34D}"/>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12634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A16C-4B18-4607-959D-23ADD601BE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BC85BD-4CC2-46B2-B664-6C306E553FD2}"/>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4" name="Footer Placeholder 3">
            <a:extLst>
              <a:ext uri="{FF2B5EF4-FFF2-40B4-BE49-F238E27FC236}">
                <a16:creationId xmlns:a16="http://schemas.microsoft.com/office/drawing/2014/main" id="{C8D3A384-836C-4CB5-9513-6AFEDA6B02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31874-CF73-4B24-A181-F07FAB93DACD}"/>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227808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50A589-71BC-41E1-9B41-62644326B5DC}"/>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3" name="Footer Placeholder 2">
            <a:extLst>
              <a:ext uri="{FF2B5EF4-FFF2-40B4-BE49-F238E27FC236}">
                <a16:creationId xmlns:a16="http://schemas.microsoft.com/office/drawing/2014/main" id="{4549F6B5-06A0-4187-A936-38608CE1B5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81F97-C8F3-45C4-8A3E-79F395BD238A}"/>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52819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589F-0DBF-48A5-A46F-25A1F1294C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A82C1E-8D00-4D35-80C1-745EF866E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8C0FB0-E51A-4D53-8724-D2A62D952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16EAF-A069-4287-B340-909136D2C9DE}"/>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6" name="Footer Placeholder 5">
            <a:extLst>
              <a:ext uri="{FF2B5EF4-FFF2-40B4-BE49-F238E27FC236}">
                <a16:creationId xmlns:a16="http://schemas.microsoft.com/office/drawing/2014/main" id="{AC9577E3-1677-41D3-93FA-818186B09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1FA6D-F6AE-42E4-96DD-DB4D6B12BB51}"/>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39828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3541-09A9-45A4-8B18-87012BA3F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6E6186-32F9-42F4-B7F5-34FD5EC2B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368845-61D2-43E9-92A0-A0E44C098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D9535-686C-4FCC-9CE2-D3C39D2F5D5E}"/>
              </a:ext>
            </a:extLst>
          </p:cNvPr>
          <p:cNvSpPr>
            <a:spLocks noGrp="1"/>
          </p:cNvSpPr>
          <p:nvPr>
            <p:ph type="dt" sz="half" idx="10"/>
          </p:nvPr>
        </p:nvSpPr>
        <p:spPr/>
        <p:txBody>
          <a:bodyPr/>
          <a:lstStyle/>
          <a:p>
            <a:fld id="{BD7C56BC-CFAA-4CBE-92F0-657FE5CFF0AF}" type="datetimeFigureOut">
              <a:rPr lang="en-US" smtClean="0"/>
              <a:t>1/5/2022</a:t>
            </a:fld>
            <a:endParaRPr lang="en-US"/>
          </a:p>
        </p:txBody>
      </p:sp>
      <p:sp>
        <p:nvSpPr>
          <p:cNvPr id="6" name="Footer Placeholder 5">
            <a:extLst>
              <a:ext uri="{FF2B5EF4-FFF2-40B4-BE49-F238E27FC236}">
                <a16:creationId xmlns:a16="http://schemas.microsoft.com/office/drawing/2014/main" id="{C6A61CDA-AF35-4EB1-AADE-0EDEF7E82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BB3CF-66AB-4653-BCA4-74164365CFF0}"/>
              </a:ext>
            </a:extLst>
          </p:cNvPr>
          <p:cNvSpPr>
            <a:spLocks noGrp="1"/>
          </p:cNvSpPr>
          <p:nvPr>
            <p:ph type="sldNum" sz="quarter" idx="12"/>
          </p:nvPr>
        </p:nvSpPr>
        <p:spPr/>
        <p:txBody>
          <a:bodyPr/>
          <a:lstStyle/>
          <a:p>
            <a:fld id="{65256BCE-5EC3-4E47-B32E-7FF74B0A6600}" type="slidenum">
              <a:rPr lang="en-US" smtClean="0"/>
              <a:t>‹#›</a:t>
            </a:fld>
            <a:endParaRPr lang="en-US"/>
          </a:p>
        </p:txBody>
      </p:sp>
    </p:spTree>
    <p:extLst>
      <p:ext uri="{BB962C8B-B14F-4D97-AF65-F5344CB8AC3E}">
        <p14:creationId xmlns:p14="http://schemas.microsoft.com/office/powerpoint/2010/main" val="206556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BD365-0802-4D6B-A9FC-4DAF39740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E51656-00C8-4412-8761-E8626BF1B6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8F5AE-C599-4707-8C09-067AA8C79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C56BC-CFAA-4CBE-92F0-657FE5CFF0AF}" type="datetimeFigureOut">
              <a:rPr lang="en-US" smtClean="0"/>
              <a:t>1/5/2022</a:t>
            </a:fld>
            <a:endParaRPr lang="en-US"/>
          </a:p>
        </p:txBody>
      </p:sp>
      <p:sp>
        <p:nvSpPr>
          <p:cNvPr id="5" name="Footer Placeholder 4">
            <a:extLst>
              <a:ext uri="{FF2B5EF4-FFF2-40B4-BE49-F238E27FC236}">
                <a16:creationId xmlns:a16="http://schemas.microsoft.com/office/drawing/2014/main" id="{603B02E9-61A4-4871-B1E7-51ED79152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D6D65B-5002-43DB-B7AC-BB4CF8B71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56BCE-5EC3-4E47-B32E-7FF74B0A6600}" type="slidenum">
              <a:rPr lang="en-US" smtClean="0"/>
              <a:t>‹#›</a:t>
            </a:fld>
            <a:endParaRPr lang="en-US"/>
          </a:p>
        </p:txBody>
      </p:sp>
    </p:spTree>
    <p:extLst>
      <p:ext uri="{BB962C8B-B14F-4D97-AF65-F5344CB8AC3E}">
        <p14:creationId xmlns:p14="http://schemas.microsoft.com/office/powerpoint/2010/main" val="402011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1694A-1417-4BC2-B667-DF636908DB58}"/>
              </a:ext>
            </a:extLst>
          </p:cNvPr>
          <p:cNvSpPr>
            <a:spLocks noGrp="1"/>
          </p:cNvSpPr>
          <p:nvPr>
            <p:ph idx="1"/>
          </p:nvPr>
        </p:nvSpPr>
        <p:spPr>
          <a:xfrm>
            <a:off x="726882" y="1070252"/>
            <a:ext cx="10515600" cy="4351338"/>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Solution Architecture – Take Home Exercise</a:t>
            </a:r>
          </a:p>
          <a:p>
            <a:pPr marL="0" indent="0" algn="ctr">
              <a:buNone/>
            </a:pPr>
            <a:r>
              <a:rPr lang="en-US" dirty="0"/>
              <a:t>                          - Shasidhar K</a:t>
            </a:r>
          </a:p>
        </p:txBody>
      </p:sp>
    </p:spTree>
    <p:extLst>
      <p:ext uri="{BB962C8B-B14F-4D97-AF65-F5344CB8AC3E}">
        <p14:creationId xmlns:p14="http://schemas.microsoft.com/office/powerpoint/2010/main" val="94062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F0E3E5-876E-48F5-ACFE-61A96A9AC235}"/>
              </a:ext>
            </a:extLst>
          </p:cNvPr>
          <p:cNvSpPr txBox="1"/>
          <p:nvPr/>
        </p:nvSpPr>
        <p:spPr>
          <a:xfrm>
            <a:off x="599440" y="142240"/>
            <a:ext cx="11257280" cy="830997"/>
          </a:xfrm>
          <a:prstGeom prst="rect">
            <a:avLst/>
          </a:prstGeom>
          <a:noFill/>
        </p:spPr>
        <p:txBody>
          <a:bodyPr wrap="square" rtlCol="0">
            <a:spAutoFit/>
          </a:bodyPr>
          <a:lstStyle/>
          <a:p>
            <a:pPr algn="ctr"/>
            <a:r>
              <a:rPr lang="en-US" sz="2400" dirty="0"/>
              <a:t>Architecture Diagram-Solution Approach for </a:t>
            </a:r>
          </a:p>
          <a:p>
            <a:pPr algn="ctr"/>
            <a:r>
              <a:rPr lang="en-US" sz="2400" dirty="0"/>
              <a:t>OTA/Remote Commands/Vehicle Uploads Features</a:t>
            </a:r>
          </a:p>
        </p:txBody>
      </p:sp>
      <p:pic>
        <p:nvPicPr>
          <p:cNvPr id="10" name="Picture 9">
            <a:extLst>
              <a:ext uri="{FF2B5EF4-FFF2-40B4-BE49-F238E27FC236}">
                <a16:creationId xmlns:a16="http://schemas.microsoft.com/office/drawing/2014/main" id="{11695A77-555B-460C-A11C-57D0D873CFAC}"/>
              </a:ext>
            </a:extLst>
          </p:cNvPr>
          <p:cNvPicPr>
            <a:picLocks noChangeAspect="1"/>
          </p:cNvPicPr>
          <p:nvPr/>
        </p:nvPicPr>
        <p:blipFill>
          <a:blip r:embed="rId2"/>
          <a:stretch>
            <a:fillRect/>
          </a:stretch>
        </p:blipFill>
        <p:spPr>
          <a:xfrm>
            <a:off x="405517" y="1192695"/>
            <a:ext cx="11330608" cy="5268429"/>
          </a:xfrm>
          <a:prstGeom prst="rect">
            <a:avLst/>
          </a:prstGeom>
        </p:spPr>
      </p:pic>
    </p:spTree>
    <p:extLst>
      <p:ext uri="{BB962C8B-B14F-4D97-AF65-F5344CB8AC3E}">
        <p14:creationId xmlns:p14="http://schemas.microsoft.com/office/powerpoint/2010/main" val="69237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4EDB5-22FE-4DAF-B0D8-980CDE1453ED}"/>
              </a:ext>
            </a:extLst>
          </p:cNvPr>
          <p:cNvSpPr txBox="1"/>
          <p:nvPr/>
        </p:nvSpPr>
        <p:spPr>
          <a:xfrm>
            <a:off x="599440" y="111760"/>
            <a:ext cx="11257280" cy="461665"/>
          </a:xfrm>
          <a:prstGeom prst="rect">
            <a:avLst/>
          </a:prstGeom>
          <a:noFill/>
        </p:spPr>
        <p:txBody>
          <a:bodyPr wrap="square" rtlCol="0">
            <a:spAutoFit/>
          </a:bodyPr>
          <a:lstStyle/>
          <a:p>
            <a:pPr algn="ctr"/>
            <a:r>
              <a:rPr lang="en-US" sz="2400" b="1" dirty="0"/>
              <a:t>Logical Architecture</a:t>
            </a:r>
          </a:p>
        </p:txBody>
      </p:sp>
      <p:pic>
        <p:nvPicPr>
          <p:cNvPr id="8" name="Picture 7">
            <a:extLst>
              <a:ext uri="{FF2B5EF4-FFF2-40B4-BE49-F238E27FC236}">
                <a16:creationId xmlns:a16="http://schemas.microsoft.com/office/drawing/2014/main" id="{AA2B63F0-4338-4FE5-B277-6AD567ACE2C8}"/>
              </a:ext>
            </a:extLst>
          </p:cNvPr>
          <p:cNvPicPr>
            <a:picLocks noChangeAspect="1"/>
          </p:cNvPicPr>
          <p:nvPr/>
        </p:nvPicPr>
        <p:blipFill>
          <a:blip r:embed="rId2"/>
          <a:stretch>
            <a:fillRect/>
          </a:stretch>
        </p:blipFill>
        <p:spPr>
          <a:xfrm>
            <a:off x="335280" y="603904"/>
            <a:ext cx="11348719" cy="6254095"/>
          </a:xfrm>
          <a:prstGeom prst="rect">
            <a:avLst/>
          </a:prstGeom>
        </p:spPr>
      </p:pic>
    </p:spTree>
    <p:extLst>
      <p:ext uri="{BB962C8B-B14F-4D97-AF65-F5344CB8AC3E}">
        <p14:creationId xmlns:p14="http://schemas.microsoft.com/office/powerpoint/2010/main" val="283989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CDD74-7315-4267-809C-9ABC61B6BB73}"/>
              </a:ext>
            </a:extLst>
          </p:cNvPr>
          <p:cNvSpPr>
            <a:spLocks noGrp="1"/>
          </p:cNvSpPr>
          <p:nvPr>
            <p:ph idx="1"/>
          </p:nvPr>
        </p:nvSpPr>
        <p:spPr>
          <a:xfrm>
            <a:off x="838200" y="1181100"/>
            <a:ext cx="10515600" cy="4995863"/>
          </a:xfrm>
        </p:spPr>
        <p:txBody>
          <a:bodyPr>
            <a:normAutofit lnSpcReduction="10000"/>
          </a:bodyPr>
          <a:lstStyle/>
          <a:p>
            <a:pPr marL="0" indent="0">
              <a:buNone/>
            </a:pPr>
            <a:r>
              <a:rPr lang="en-US" sz="1800" b="1" dirty="0"/>
              <a:t>Notification Engine:</a:t>
            </a:r>
          </a:p>
          <a:p>
            <a:r>
              <a:rPr lang="en-US" sz="1600" dirty="0"/>
              <a:t>Notification Engine will take care of sending Notifications like PUSH/Email to the customer.</a:t>
            </a:r>
          </a:p>
          <a:p>
            <a:r>
              <a:rPr lang="en-US" sz="1600" dirty="0"/>
              <a:t>When Ever OTA update is ready, the PTA service will be sending the VIN Info to the queue. Notification Engine will read the VINs and identify the user Info based on the user </a:t>
            </a:r>
            <a:r>
              <a:rPr lang="en-US" sz="1600" dirty="0" err="1"/>
              <a:t>Deivce</a:t>
            </a:r>
            <a:r>
              <a:rPr lang="en-US" sz="1600" dirty="0"/>
              <a:t> Registration to send Notification details.</a:t>
            </a:r>
          </a:p>
          <a:p>
            <a:endParaRPr lang="en-US" sz="1600" dirty="0"/>
          </a:p>
          <a:p>
            <a:pPr marL="0" indent="0">
              <a:buNone/>
            </a:pPr>
            <a:r>
              <a:rPr lang="en-US" sz="1800" b="1" dirty="0"/>
              <a:t>Factory:</a:t>
            </a:r>
          </a:p>
          <a:p>
            <a:r>
              <a:rPr lang="en-US" sz="1600" dirty="0"/>
              <a:t>Factory will be sending the Vehicle info to the OTA Service. </a:t>
            </a:r>
          </a:p>
          <a:p>
            <a:r>
              <a:rPr lang="en-US" sz="1600" dirty="0"/>
              <a:t>The info contains VIN, Model details, TCU Device Details.</a:t>
            </a:r>
          </a:p>
          <a:p>
            <a:r>
              <a:rPr lang="en-US" sz="1600" dirty="0"/>
              <a:t>When a new vehicle gets registered, MQTT Broker will call the service to validate the VIN and Device details.</a:t>
            </a:r>
          </a:p>
          <a:p>
            <a:endParaRPr lang="en-US" sz="1600" dirty="0"/>
          </a:p>
          <a:p>
            <a:pPr marL="0" indent="0">
              <a:buNone/>
            </a:pPr>
            <a:r>
              <a:rPr lang="en-US" sz="1800" b="1" dirty="0"/>
              <a:t>Mobile App:</a:t>
            </a:r>
            <a:endParaRPr lang="en-US" sz="1600" dirty="0"/>
          </a:p>
          <a:p>
            <a:r>
              <a:rPr lang="en-US" sz="1600" dirty="0"/>
              <a:t>Mobile App will be used by the customer to send Remote commands.</a:t>
            </a:r>
          </a:p>
          <a:p>
            <a:r>
              <a:rPr lang="en-US" sz="1600" dirty="0"/>
              <a:t>Receive Push Notifications/messages</a:t>
            </a:r>
          </a:p>
          <a:p>
            <a:r>
              <a:rPr lang="en-US" sz="1600" dirty="0"/>
              <a:t>Confirm User/VIN Relationship</a:t>
            </a:r>
          </a:p>
          <a:p>
            <a:r>
              <a:rPr lang="en-US" sz="1600" dirty="0"/>
              <a:t>Schedule OTA Updates as per the convenient time.</a:t>
            </a:r>
          </a:p>
        </p:txBody>
      </p:sp>
      <p:sp>
        <p:nvSpPr>
          <p:cNvPr id="4" name="TextBox 3">
            <a:extLst>
              <a:ext uri="{FF2B5EF4-FFF2-40B4-BE49-F238E27FC236}">
                <a16:creationId xmlns:a16="http://schemas.microsoft.com/office/drawing/2014/main" id="{94416241-F260-46D2-A053-B93D62D49513}"/>
              </a:ext>
            </a:extLst>
          </p:cNvPr>
          <p:cNvSpPr txBox="1"/>
          <p:nvPr/>
        </p:nvSpPr>
        <p:spPr>
          <a:xfrm>
            <a:off x="599440" y="111760"/>
            <a:ext cx="11257280" cy="461665"/>
          </a:xfrm>
          <a:prstGeom prst="rect">
            <a:avLst/>
          </a:prstGeom>
          <a:noFill/>
        </p:spPr>
        <p:txBody>
          <a:bodyPr wrap="square" rtlCol="0">
            <a:spAutoFit/>
          </a:bodyPr>
          <a:lstStyle/>
          <a:p>
            <a:pPr algn="ctr"/>
            <a:r>
              <a:rPr lang="en-US" sz="2400" b="1" dirty="0"/>
              <a:t>Architecture Component Details</a:t>
            </a:r>
          </a:p>
        </p:txBody>
      </p:sp>
    </p:spTree>
    <p:extLst>
      <p:ext uri="{BB962C8B-B14F-4D97-AF65-F5344CB8AC3E}">
        <p14:creationId xmlns:p14="http://schemas.microsoft.com/office/powerpoint/2010/main" val="384647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47FA4-6EE6-450F-9C52-03019FCBE9F8}"/>
              </a:ext>
            </a:extLst>
          </p:cNvPr>
          <p:cNvSpPr>
            <a:spLocks noGrp="1"/>
          </p:cNvSpPr>
          <p:nvPr>
            <p:ph idx="1"/>
          </p:nvPr>
        </p:nvSpPr>
        <p:spPr>
          <a:xfrm>
            <a:off x="838200" y="1047750"/>
            <a:ext cx="10515600" cy="5129213"/>
          </a:xfrm>
        </p:spPr>
        <p:txBody>
          <a:bodyPr>
            <a:normAutofit fontScale="92500" lnSpcReduction="10000"/>
          </a:bodyPr>
          <a:lstStyle/>
          <a:p>
            <a:pPr marL="0" indent="0">
              <a:buNone/>
            </a:pPr>
            <a:r>
              <a:rPr lang="en-US" sz="1800" b="1" dirty="0"/>
              <a:t>OTA Admin:</a:t>
            </a:r>
          </a:p>
          <a:p>
            <a:r>
              <a:rPr lang="en-US" sz="1400" dirty="0"/>
              <a:t>OTA Admin will finalize the approved software and publish the package to the OTA System. </a:t>
            </a:r>
          </a:p>
          <a:p>
            <a:r>
              <a:rPr lang="en-US" sz="1400" dirty="0"/>
              <a:t>He also provides the Models and Vehicles the OTA is applicable.</a:t>
            </a:r>
          </a:p>
          <a:p>
            <a:endParaRPr lang="en-US" sz="1400" dirty="0"/>
          </a:p>
          <a:p>
            <a:pPr marL="0" indent="0">
              <a:buNone/>
            </a:pPr>
            <a:r>
              <a:rPr lang="en-US" sz="1800" b="1" dirty="0"/>
              <a:t>OTA Services: </a:t>
            </a:r>
          </a:p>
          <a:p>
            <a:r>
              <a:rPr lang="en-US" sz="1400" dirty="0"/>
              <a:t>OTA services will take care of the OTA Process life Cycle.</a:t>
            </a:r>
          </a:p>
          <a:p>
            <a:r>
              <a:rPr lang="en-US" sz="1400" dirty="0"/>
              <a:t>Once the S/W details are received from OTA Admin, OTA Service will identify all VINs that require OTA and trigger Notification via </a:t>
            </a:r>
            <a:r>
              <a:rPr lang="en-US" sz="1400" dirty="0" err="1"/>
              <a:t>Notificaiton</a:t>
            </a:r>
            <a:r>
              <a:rPr lang="en-US" sz="1400" dirty="0"/>
              <a:t> Engine.</a:t>
            </a:r>
          </a:p>
          <a:p>
            <a:r>
              <a:rPr lang="en-US" sz="1400" dirty="0"/>
              <a:t>OTA Service leverage Security KMS service to secure the software package.</a:t>
            </a:r>
          </a:p>
          <a:p>
            <a:r>
              <a:rPr lang="en-US" sz="1400" dirty="0"/>
              <a:t>Once the software is encrypted, it will be pushed to the CDN.</a:t>
            </a:r>
          </a:p>
          <a:p>
            <a:r>
              <a:rPr lang="en-US" sz="1400" dirty="0"/>
              <a:t>As per the user schedule/predetermined schedule, OTA service will publish event to MQTT Broker to initiate the software </a:t>
            </a:r>
            <a:r>
              <a:rPr lang="en-US" sz="1400" dirty="0" err="1"/>
              <a:t>installaton</a:t>
            </a:r>
            <a:r>
              <a:rPr lang="en-US" sz="1400" dirty="0"/>
              <a:t> process.</a:t>
            </a:r>
          </a:p>
          <a:p>
            <a:r>
              <a:rPr lang="en-US" sz="1400" dirty="0"/>
              <a:t>It also maintains the status of the OTA updates for each VIN and update the status based on OTA receipt status from the MQTT Broker.</a:t>
            </a:r>
          </a:p>
          <a:p>
            <a:r>
              <a:rPr lang="en-US" sz="1400" dirty="0"/>
              <a:t>It also maintains the OTA history of the updates for each VIN which customer can review from the mobile App.</a:t>
            </a:r>
          </a:p>
          <a:p>
            <a:endParaRPr lang="en-US" sz="1400" dirty="0"/>
          </a:p>
          <a:p>
            <a:pPr marL="0" indent="0">
              <a:buNone/>
            </a:pPr>
            <a:r>
              <a:rPr lang="en-US" sz="1800" b="1" dirty="0"/>
              <a:t>MQTT Broker:</a:t>
            </a:r>
          </a:p>
          <a:p>
            <a:r>
              <a:rPr lang="en-US" sz="1400" dirty="0"/>
              <a:t>MQTT Broker is used for the communication to the Vehicle. </a:t>
            </a:r>
          </a:p>
          <a:p>
            <a:r>
              <a:rPr lang="en-US" sz="1400" dirty="0"/>
              <a:t>Remote Commands and Realtime dashboard info commands from the mobile are processed and provides the vehicle status back through MQTT Broker.</a:t>
            </a:r>
          </a:p>
          <a:p>
            <a:pPr marL="0" indent="0">
              <a:buNone/>
            </a:pPr>
            <a:endParaRPr lang="en-US" sz="1400" dirty="0"/>
          </a:p>
          <a:p>
            <a:endParaRPr lang="en-US" sz="1400" dirty="0"/>
          </a:p>
        </p:txBody>
      </p:sp>
    </p:spTree>
    <p:extLst>
      <p:ext uri="{BB962C8B-B14F-4D97-AF65-F5344CB8AC3E}">
        <p14:creationId xmlns:p14="http://schemas.microsoft.com/office/powerpoint/2010/main" val="337491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8811-EE63-4F48-8704-3E5DC2057297}"/>
              </a:ext>
            </a:extLst>
          </p:cNvPr>
          <p:cNvSpPr>
            <a:spLocks noGrp="1"/>
          </p:cNvSpPr>
          <p:nvPr>
            <p:ph type="title"/>
          </p:nvPr>
        </p:nvSpPr>
        <p:spPr>
          <a:xfrm>
            <a:off x="838200" y="365125"/>
            <a:ext cx="10515600" cy="732155"/>
          </a:xfrm>
        </p:spPr>
        <p:txBody>
          <a:bodyPr>
            <a:normAutofit/>
          </a:bodyPr>
          <a:lstStyle/>
          <a:p>
            <a:r>
              <a:rPr lang="en-US" sz="3200" dirty="0"/>
              <a:t>Design Considerations</a:t>
            </a:r>
          </a:p>
        </p:txBody>
      </p:sp>
      <p:sp>
        <p:nvSpPr>
          <p:cNvPr id="3" name="Content Placeholder 2">
            <a:extLst>
              <a:ext uri="{FF2B5EF4-FFF2-40B4-BE49-F238E27FC236}">
                <a16:creationId xmlns:a16="http://schemas.microsoft.com/office/drawing/2014/main" id="{58F90F65-ACDF-4463-8BC6-2B2FAEE9852B}"/>
              </a:ext>
            </a:extLst>
          </p:cNvPr>
          <p:cNvSpPr>
            <a:spLocks noGrp="1"/>
          </p:cNvSpPr>
          <p:nvPr>
            <p:ph idx="1"/>
          </p:nvPr>
        </p:nvSpPr>
        <p:spPr>
          <a:xfrm>
            <a:off x="838200" y="1264257"/>
            <a:ext cx="10515600" cy="4912706"/>
          </a:xfrm>
        </p:spPr>
        <p:txBody>
          <a:bodyPr>
            <a:normAutofit/>
          </a:bodyPr>
          <a:lstStyle/>
          <a:p>
            <a:r>
              <a:rPr lang="en-US" sz="1400" dirty="0">
                <a:effectLst/>
                <a:latin typeface="Calibri" panose="020F0502020204030204" pitchFamily="34" charset="0"/>
                <a:ea typeface="Arial" panose="020B0604020202020204" pitchFamily="34" charset="0"/>
                <a:cs typeface="Times New Roman" panose="02020603050405020304" pitchFamily="18" charset="0"/>
              </a:rPr>
              <a:t>MQTT offers lightweight, high performing, scalable communication for IoT devices, with seamless bi-directional communication interface via pub/sub messaging integration pattern.</a:t>
            </a:r>
          </a:p>
          <a:p>
            <a:pPr marL="0" indent="0">
              <a:buNone/>
            </a:pPr>
            <a:r>
              <a:rPr lang="en-US" sz="1200" i="1" dirty="0">
                <a:latin typeface="Calibri" panose="020F0502020204030204" pitchFamily="34" charset="0"/>
                <a:ea typeface="Times New Roman" panose="02020603050405020304" pitchFamily="18" charset="0"/>
                <a:cs typeface="Times New Roman" panose="02020603050405020304" pitchFamily="18" charset="0"/>
              </a:rPr>
              <a:t>AWS IOT Core is one of the service which can be used for MQTT Communication. AWS IOT Core communicates  securely through TLS with End-to-End Encryption. Between Devices and IOT Core.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AWS IOT Core provides Device Shadow fea</a:t>
            </a:r>
            <a:r>
              <a:rPr lang="en-US" sz="1200" i="1" dirty="0">
                <a:latin typeface="Calibri" panose="020F0502020204030204" pitchFamily="34" charset="0"/>
                <a:ea typeface="Times New Roman" panose="02020603050405020304" pitchFamily="18" charset="0"/>
                <a:cs typeface="Times New Roman" panose="02020603050405020304" pitchFamily="18" charset="0"/>
              </a:rPr>
              <a:t>ture which helps in achieving the target device state for devices which goes offline as the device shadow will connect and publish the data once the device comes online.</a:t>
            </a:r>
            <a:endParaRPr lang="en-IN" sz="1200" i="1"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400" dirty="0">
                <a:effectLst/>
                <a:latin typeface="Calibri" panose="020F0502020204030204" pitchFamily="34" charset="0"/>
                <a:ea typeface="Arial" panose="020B0604020202020204" pitchFamily="34" charset="0"/>
                <a:cs typeface="Times New Roman" panose="02020603050405020304" pitchFamily="18" charset="0"/>
              </a:rPr>
              <a:t>Adoption of cloud technology  with containerization technologies platforms like Docker/Kubernetes allows reduced costs of infrastructure, scalability and flexibility. </a:t>
            </a:r>
            <a:r>
              <a:rPr lang="en-US" sz="1400" dirty="0">
                <a:effectLst/>
                <a:latin typeface="Calibri" panose="020F0502020204030204" pitchFamily="34" charset="0"/>
                <a:ea typeface="Arial" panose="020B0604020202020204" pitchFamily="34" charset="0"/>
              </a:rPr>
              <a:t>Micro Service architecture is considered for the services to achieve high load, less latency and scalability.</a:t>
            </a:r>
          </a:p>
          <a:p>
            <a:r>
              <a:rPr lang="en-US" sz="1400" dirty="0">
                <a:latin typeface="Calibri" panose="020F0502020204030204" pitchFamily="34" charset="0"/>
                <a:ea typeface="Arial" panose="020B0604020202020204" pitchFamily="34" charset="0"/>
              </a:rPr>
              <a:t>Content Delivery network will be used to cache the secured software package for faster delivery to the Vehicles when the device is ready for OTA Updates.</a:t>
            </a:r>
          </a:p>
          <a:p>
            <a:r>
              <a:rPr lang="en-US" sz="1400" dirty="0">
                <a:effectLst/>
                <a:latin typeface="Calibri" panose="020F0502020204030204" pitchFamily="34" charset="0"/>
                <a:ea typeface="Arial" panose="020B0604020202020204" pitchFamily="34" charset="0"/>
              </a:rPr>
              <a:t>To avoid manipulation</a:t>
            </a:r>
            <a:r>
              <a:rPr lang="en-US" sz="1400" dirty="0">
                <a:latin typeface="Calibri" panose="020F0502020204030204" pitchFamily="34" charset="0"/>
                <a:ea typeface="Arial" panose="020B0604020202020204" pitchFamily="34" charset="0"/>
              </a:rPr>
              <a:t>, the OTA software will be encrypted using a custom security mechanism (Third party Vendors like “</a:t>
            </a:r>
            <a:r>
              <a:rPr lang="en-US" sz="1400" dirty="0" err="1">
                <a:latin typeface="Calibri" panose="020F0502020204030204" pitchFamily="34" charset="0"/>
                <a:ea typeface="Arial" panose="020B0604020202020204" pitchFamily="34" charset="0"/>
              </a:rPr>
              <a:t>Escrypt</a:t>
            </a:r>
            <a:r>
              <a:rPr lang="en-US" sz="1400" dirty="0">
                <a:latin typeface="Calibri" panose="020F0502020204030204" pitchFamily="34" charset="0"/>
                <a:ea typeface="Arial" panose="020B0604020202020204" pitchFamily="34" charset="0"/>
              </a:rPr>
              <a:t>”) before sending the software to CDN.</a:t>
            </a:r>
          </a:p>
          <a:p>
            <a:r>
              <a:rPr lang="en-US" sz="1400" dirty="0">
                <a:effectLst/>
                <a:latin typeface="Calibri" panose="020F0502020204030204" pitchFamily="34" charset="0"/>
                <a:ea typeface="Arial" panose="020B0604020202020204" pitchFamily="34" charset="0"/>
              </a:rPr>
              <a:t>Any API interactions from mobile to the microservice layer will happen through the API Gateway proxy which will take care of Authentication and Authorization of the requests.</a:t>
            </a:r>
          </a:p>
          <a:p>
            <a:r>
              <a:rPr lang="en-US" sz="1400" dirty="0">
                <a:latin typeface="Calibri" panose="020F0502020204030204" pitchFamily="34" charset="0"/>
                <a:ea typeface="Arial" panose="020B0604020202020204" pitchFamily="34" charset="0"/>
              </a:rPr>
              <a:t>Vehicle Data from Factory and Vehicle Upload data from the Vehicle will be securely transported to the Datawarehouse Layer/Application layer through SFTP mechanism. Vehicle Upload via MQTT data can be securely pushed to the Datawarehouse through cloud managed features. (Ex:- AWS Kinesis, Lambda functions,S3 Bucket)</a:t>
            </a:r>
          </a:p>
          <a:p>
            <a:r>
              <a:rPr lang="en-US" sz="1400" dirty="0">
                <a:effectLst/>
                <a:latin typeface="Calibri" panose="020F0502020204030204" pitchFamily="34" charset="0"/>
                <a:ea typeface="Arial" panose="020B0604020202020204" pitchFamily="34" charset="0"/>
              </a:rPr>
              <a:t>For Vehicle Registration, when the vehicle tries to connect to MQTT layer for the first time to push the device data, certificates can be verified to identify and authorize the device to publish data to MQTT.</a:t>
            </a:r>
          </a:p>
          <a:p>
            <a:pPr marL="0" indent="0">
              <a:buNone/>
            </a:pPr>
            <a:r>
              <a:rPr lang="en-US" sz="1400" dirty="0">
                <a:effectLst/>
                <a:latin typeface="Calibri" panose="020F0502020204030204" pitchFamily="34" charset="0"/>
                <a:ea typeface="Arial" panose="020B0604020202020204" pitchFamily="34" charset="0"/>
              </a:rPr>
              <a:t>        </a:t>
            </a:r>
            <a:r>
              <a:rPr lang="en-US" sz="1200" i="1" dirty="0">
                <a:latin typeface="Calibri" panose="020F0502020204030204" pitchFamily="34" charset="0"/>
                <a:cs typeface="Times New Roman" panose="02020603050405020304" pitchFamily="18" charset="0"/>
              </a:rPr>
              <a:t>AWS IOT Core has the capability to verify if the device already exists based on the vehicle certificate info and initiates “Just in Time” registration for valid Authorized devices.</a:t>
            </a:r>
          </a:p>
        </p:txBody>
      </p:sp>
    </p:spTree>
    <p:extLst>
      <p:ext uri="{BB962C8B-B14F-4D97-AF65-F5344CB8AC3E}">
        <p14:creationId xmlns:p14="http://schemas.microsoft.com/office/powerpoint/2010/main" val="404922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ED4E930-57EA-4F1C-82D6-9999DC785810}"/>
              </a:ext>
            </a:extLst>
          </p:cNvPr>
          <p:cNvSpPr txBox="1"/>
          <p:nvPr/>
        </p:nvSpPr>
        <p:spPr>
          <a:xfrm>
            <a:off x="599440" y="142240"/>
            <a:ext cx="11257280" cy="461665"/>
          </a:xfrm>
          <a:prstGeom prst="rect">
            <a:avLst/>
          </a:prstGeom>
          <a:noFill/>
        </p:spPr>
        <p:txBody>
          <a:bodyPr wrap="square" rtlCol="0">
            <a:spAutoFit/>
          </a:bodyPr>
          <a:lstStyle/>
          <a:p>
            <a:pPr algn="ctr"/>
            <a:r>
              <a:rPr lang="en-US" sz="2400" dirty="0"/>
              <a:t>Proposed Architecture with AWS Cloud Managed Services</a:t>
            </a:r>
          </a:p>
        </p:txBody>
      </p:sp>
      <p:pic>
        <p:nvPicPr>
          <p:cNvPr id="14" name="Picture 13">
            <a:extLst>
              <a:ext uri="{FF2B5EF4-FFF2-40B4-BE49-F238E27FC236}">
                <a16:creationId xmlns:a16="http://schemas.microsoft.com/office/drawing/2014/main" id="{D9F93642-8F09-4638-A51A-4025058A35FE}"/>
              </a:ext>
            </a:extLst>
          </p:cNvPr>
          <p:cNvPicPr>
            <a:picLocks noChangeAspect="1"/>
          </p:cNvPicPr>
          <p:nvPr/>
        </p:nvPicPr>
        <p:blipFill>
          <a:blip r:embed="rId2"/>
          <a:stretch>
            <a:fillRect/>
          </a:stretch>
        </p:blipFill>
        <p:spPr>
          <a:xfrm>
            <a:off x="1070556" y="665544"/>
            <a:ext cx="10050887" cy="6192456"/>
          </a:xfrm>
          <a:prstGeom prst="rect">
            <a:avLst/>
          </a:prstGeom>
        </p:spPr>
      </p:pic>
    </p:spTree>
    <p:extLst>
      <p:ext uri="{BB962C8B-B14F-4D97-AF65-F5344CB8AC3E}">
        <p14:creationId xmlns:p14="http://schemas.microsoft.com/office/powerpoint/2010/main" val="3295016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733</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Design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Shasidhar Koppolu</dc:creator>
  <cp:lastModifiedBy>Shasidhar Koppolu</cp:lastModifiedBy>
  <cp:revision>19</cp:revision>
  <dcterms:created xsi:type="dcterms:W3CDTF">2022-01-04T17:32:20Z</dcterms:created>
  <dcterms:modified xsi:type="dcterms:W3CDTF">2022-01-04T20:31:28Z</dcterms:modified>
</cp:coreProperties>
</file>