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534dee15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534dee15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534dee15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534dee15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534dee15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534dee15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7ad39aa5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7ad39aa5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7ad39aa5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7ad39aa5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7ad39aa5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7ad39aa5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534dee15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534dee15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534dee15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534dee15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e534dee15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e534dee15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534dee15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e534dee15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534dee15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e534dee15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534dee15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534dee15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534dee15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534dee15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534dee15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534dee15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534dee15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534dee15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534dee15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534dee15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534dee15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534dee15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534dee15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534dee15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23.png"/><Relationship Id="rId6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Relationship Id="rId7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Relationship Id="rId4" Type="http://schemas.openxmlformats.org/officeDocument/2006/relationships/image" Target="../media/image30.png"/><Relationship Id="rId5" Type="http://schemas.openxmlformats.org/officeDocument/2006/relationships/image" Target="../media/image36.png"/><Relationship Id="rId6" Type="http://schemas.openxmlformats.org/officeDocument/2006/relationships/image" Target="../media/image29.png"/><Relationship Id="rId7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8.png"/><Relationship Id="rId4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Relationship Id="rId4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pn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9.png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SQL Project - Family Owned Cafe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235500" y="2186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By: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Nadia Muhammed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Amena Bhingraj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Saara Hassan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ELT Cafe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917" y="912175"/>
            <a:ext cx="4244950" cy="28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159300" y="114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5 </a:t>
            </a:r>
            <a:r>
              <a:rPr lang="en-GB"/>
              <a:t>Tables Created So Far: 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13427" l="9506" r="2060" t="0"/>
          <a:stretch/>
        </p:blipFill>
        <p:spPr>
          <a:xfrm>
            <a:off x="83100" y="797275"/>
            <a:ext cx="5241475" cy="194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 rotWithShape="1">
          <a:blip r:embed="rId4">
            <a:alphaModFix/>
          </a:blip>
          <a:srcRect b="0" l="4730" r="5163" t="0"/>
          <a:stretch/>
        </p:blipFill>
        <p:spPr>
          <a:xfrm>
            <a:off x="6900" y="3265425"/>
            <a:ext cx="4697100" cy="18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 rotWithShape="1">
          <a:blip r:embed="rId5">
            <a:alphaModFix/>
          </a:blip>
          <a:srcRect b="12602" l="7649" r="6017" t="0"/>
          <a:stretch/>
        </p:blipFill>
        <p:spPr>
          <a:xfrm>
            <a:off x="4199175" y="2124075"/>
            <a:ext cx="4933950" cy="224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ltimate Meat-Free Ham Sandwich | Quorn" id="128" name="Google Shape;12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2400" y="330650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127741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Created the Stored Function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DELIMITER</a:t>
            </a:r>
            <a:r>
              <a:rPr lang="en-GB"/>
              <a:t> to see all calories from the</a:t>
            </a:r>
            <a:r>
              <a:rPr lang="en-GB"/>
              <a:t> Menu Types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423" y="1152475"/>
            <a:ext cx="4630276" cy="381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 rotWithShape="1">
          <a:blip r:embed="rId4">
            <a:alphaModFix/>
          </a:blip>
          <a:srcRect b="40216" l="1432" r="51435" t="0"/>
          <a:stretch/>
        </p:blipFill>
        <p:spPr>
          <a:xfrm>
            <a:off x="5126000" y="1762075"/>
            <a:ext cx="1992585" cy="715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 rotWithShape="1">
          <a:blip r:embed="rId5">
            <a:alphaModFix/>
          </a:blip>
          <a:srcRect b="0" l="0" r="8206" t="0"/>
          <a:stretch/>
        </p:blipFill>
        <p:spPr>
          <a:xfrm>
            <a:off x="5126000" y="2675150"/>
            <a:ext cx="1992575" cy="62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6000" y="3426125"/>
            <a:ext cx="1992575" cy="673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6000" y="4212000"/>
            <a:ext cx="1992575" cy="8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5180950" y="1058575"/>
            <a:ext cx="3870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This shows the advanced technique to show how the data runs as well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</a:t>
            </a:r>
            <a:r>
              <a:rPr lang="en-GB"/>
              <a:t>xample Query with a Subquery to Extract Ave Menu Price Data: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775" y="1400175"/>
            <a:ext cx="741045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6600" y="3020075"/>
            <a:ext cx="25908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Another Example of Subquery of Avg Price: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6075"/>
            <a:ext cx="5276200" cy="33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9300" y="2066925"/>
            <a:ext cx="19050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4475" y="967475"/>
            <a:ext cx="24193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3100" y="3052075"/>
            <a:ext cx="21526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28825" y="4042675"/>
            <a:ext cx="19812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DB Diagram Where all Table Relations Are Shown:</a:t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700" y="961275"/>
            <a:ext cx="6535326" cy="37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GB" sz="2500">
                <a:highlight>
                  <a:schemeClr val="dk2"/>
                </a:highlight>
              </a:rPr>
              <a:t>Created a view that uses at least 3-4 base tables;to produce a logically arranged result set for analysis: </a:t>
            </a:r>
            <a:endParaRPr sz="2500">
              <a:highlight>
                <a:schemeClr val="dk2"/>
              </a:highlight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t/>
            </a:r>
            <a:endParaRPr sz="1200">
              <a:highlight>
                <a:schemeClr val="dk2"/>
              </a:highlight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225" y="1170125"/>
            <a:ext cx="2001155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0701" y="1841913"/>
            <a:ext cx="3595449" cy="30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/>
        </p:nvSpPr>
        <p:spPr>
          <a:xfrm>
            <a:off x="4332025" y="1223450"/>
            <a:ext cx="35955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We used Brunch, Drinks, Dessert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99025" y="368825"/>
            <a:ext cx="936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500">
                <a:highlight>
                  <a:schemeClr val="dk2"/>
                </a:highlight>
              </a:rPr>
              <a:t>Here is the </a:t>
            </a:r>
            <a:r>
              <a:rPr lang="en-GB" sz="2500">
                <a:highlight>
                  <a:schemeClr val="dk2"/>
                </a:highlight>
              </a:rPr>
              <a:t>logically arranged (Brunch, Drinks, Lunch) result set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450" y="1017725"/>
            <a:ext cx="4846226" cy="40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GB" sz="2500">
                <a:highlight>
                  <a:schemeClr val="dk2"/>
                </a:highlight>
              </a:rPr>
              <a:t>C</a:t>
            </a:r>
            <a:r>
              <a:rPr lang="en-GB" sz="2500">
                <a:highlight>
                  <a:schemeClr val="dk2"/>
                </a:highlight>
              </a:rPr>
              <a:t>reated a Trigger for the Inventory</a:t>
            </a:r>
            <a:endParaRPr sz="2500"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55170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9970" y="1246325"/>
            <a:ext cx="4331627" cy="3214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Skills Set Used in This </a:t>
            </a:r>
            <a:r>
              <a:rPr lang="en-GB"/>
              <a:t>Presentation</a:t>
            </a:r>
            <a:r>
              <a:rPr lang="en-GB"/>
              <a:t>: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</a:rPr>
              <a:t>	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dk2"/>
                </a:highlight>
              </a:rPr>
              <a:t>CORE REQUIREMENTS</a:t>
            </a:r>
            <a:endParaRPr sz="1200">
              <a:solidFill>
                <a:schemeClr val="dk1"/>
              </a:solidFill>
              <a:highlight>
                <a:schemeClr val="dk2"/>
              </a:highlight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dk2"/>
                </a:highlight>
              </a:rPr>
              <a:t>✔ Create relational DB of your choice with minimum 5 tables</a:t>
            </a:r>
            <a:endParaRPr sz="1200">
              <a:solidFill>
                <a:schemeClr val="dk1"/>
              </a:solidFill>
              <a:highlight>
                <a:schemeClr val="dk2"/>
              </a:highlight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dk2"/>
                </a:highlight>
              </a:rPr>
              <a:t>✔ Set Primary and Foreign Key constraints to create relations</a:t>
            </a:r>
            <a:endParaRPr sz="1200">
              <a:solidFill>
                <a:schemeClr val="dk1"/>
              </a:solidFill>
              <a:highlight>
                <a:schemeClr val="dk2"/>
              </a:highlight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dk2"/>
                </a:highlight>
              </a:rPr>
              <a:t>between the tables</a:t>
            </a:r>
            <a:endParaRPr sz="1200">
              <a:solidFill>
                <a:schemeClr val="dk1"/>
              </a:solidFill>
              <a:highlight>
                <a:schemeClr val="dk2"/>
              </a:highlight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dk2"/>
                </a:highlight>
              </a:rPr>
              <a:t>✔ Using any type of the joins create a view that combines multiple tables in a logical way</a:t>
            </a:r>
            <a:endParaRPr sz="1200">
              <a:solidFill>
                <a:schemeClr val="dk1"/>
              </a:solidFill>
              <a:highlight>
                <a:schemeClr val="dk2"/>
              </a:highlight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dk2"/>
                </a:highlight>
              </a:rPr>
              <a:t>✔ In your database, create a stored function that can be applied to a query in your DB</a:t>
            </a:r>
            <a:endParaRPr sz="1200">
              <a:solidFill>
                <a:schemeClr val="dk1"/>
              </a:solidFill>
              <a:highlight>
                <a:schemeClr val="dk2"/>
              </a:highlight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dk2"/>
                </a:highlight>
              </a:rPr>
              <a:t>✔ Prepare an example query with a subquery to demonstrate how to extract data from your DB for analysis</a:t>
            </a:r>
            <a:endParaRPr sz="1200">
              <a:solidFill>
                <a:schemeClr val="dk1"/>
              </a:solidFill>
              <a:highlight>
                <a:schemeClr val="dk2"/>
              </a:highlight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dk2"/>
                </a:highlight>
              </a:rPr>
              <a:t>✔ Create DB diagram where all table relations are shown	</a:t>
            </a:r>
            <a:endParaRPr sz="1200">
              <a:solidFill>
                <a:schemeClr val="dk1"/>
              </a:solidFill>
              <a:highlight>
                <a:schemeClr val="dk2"/>
              </a:highlight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dk2"/>
                </a:highlight>
              </a:rPr>
              <a:t>			</a:t>
            </a:r>
            <a:endParaRPr sz="1200">
              <a:solidFill>
                <a:schemeClr val="dk1"/>
              </a:solidFill>
              <a:highlight>
                <a:schemeClr val="dk2"/>
              </a:highlight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dk2"/>
                </a:highlight>
              </a:rPr>
              <a:t>ADVANCED SKILLS:					</a:t>
            </a:r>
            <a:endParaRPr sz="1200">
              <a:solidFill>
                <a:schemeClr val="dk1"/>
              </a:solidFill>
              <a:highlight>
                <a:schemeClr val="dk2"/>
              </a:highlight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dk2"/>
              </a:highlight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dk2"/>
                </a:highlight>
              </a:rPr>
              <a:t>✔ In your database, create a stored procedure and demonstrate how it runs </a:t>
            </a:r>
            <a:endParaRPr sz="1200">
              <a:solidFill>
                <a:schemeClr val="dk1"/>
              </a:solidFill>
              <a:highlight>
                <a:schemeClr val="dk2"/>
              </a:highlight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dk2"/>
                </a:highlight>
              </a:rPr>
              <a:t>✔ In your database, create a trigger and demonstrate how it runs					</a:t>
            </a:r>
            <a:endParaRPr sz="1200">
              <a:solidFill>
                <a:schemeClr val="dk1"/>
              </a:solidFill>
              <a:highlight>
                <a:schemeClr val="dk2"/>
              </a:highlight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dk2"/>
                </a:highlight>
              </a:rPr>
              <a:t>✔ </a:t>
            </a:r>
            <a:r>
              <a:rPr lang="en-GB" sz="1200">
                <a:solidFill>
                  <a:schemeClr val="dk1"/>
                </a:solidFill>
                <a:highlight>
                  <a:schemeClr val="dk2"/>
                </a:highlight>
              </a:rPr>
              <a:t>Create a view that uses at least 3-4 base tables; prepare and demonstrate a query that uses the view to produce a logically arranged result set for analysis.</a:t>
            </a:r>
            <a:r>
              <a:rPr lang="en-GB" sz="1200">
                <a:solidFill>
                  <a:schemeClr val="dk1"/>
                </a:solidFill>
                <a:highlight>
                  <a:schemeClr val="dk2"/>
                </a:highlight>
              </a:rPr>
              <a:t> </a:t>
            </a:r>
            <a:endParaRPr sz="1200">
              <a:solidFill>
                <a:schemeClr val="dk1"/>
              </a:solidFill>
              <a:highlight>
                <a:schemeClr val="dk2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</a:rPr>
              <a:t>								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</a:rPr>
              <a:t>				</a:t>
            </a:r>
            <a:r>
              <a:rPr lang="en-GB" sz="1200">
                <a:solidFill>
                  <a:srgbClr val="000000"/>
                </a:solidFill>
                <a:highlight>
                  <a:schemeClr val="lt1"/>
                </a:highlight>
              </a:rPr>
              <a:t>		 					</a:t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chemeClr val="lt1"/>
                </a:highlight>
              </a:rPr>
              <a:t>				</a:t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chemeClr val="lt1"/>
                </a:highlight>
              </a:rPr>
              <a:t>			</a:t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chemeClr val="lt1"/>
                </a:highlight>
              </a:rPr>
              <a:t>		</a:t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387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 </a:t>
            </a:r>
            <a:endParaRPr/>
          </a:p>
        </p:txBody>
      </p:sp>
      <p:pic>
        <p:nvPicPr>
          <p:cNvPr descr="Restaurant Bill Coffee Image &amp; Photo ..." id="196" name="Google Shape;196;p31"/>
          <p:cNvPicPr preferRelativeResize="0"/>
          <p:nvPr/>
        </p:nvPicPr>
        <p:blipFill rotWithShape="1">
          <a:blip r:embed="rId3">
            <a:alphaModFix/>
          </a:blip>
          <a:srcRect b="10913" l="0" r="0" t="0"/>
          <a:stretch/>
        </p:blipFill>
        <p:spPr>
          <a:xfrm>
            <a:off x="2868350" y="1073625"/>
            <a:ext cx="3559725" cy="23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75" y="1019175"/>
            <a:ext cx="7943850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49300" y="174775"/>
            <a:ext cx="7994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sz="1800">
                <a:solidFill>
                  <a:schemeClr val="dk1"/>
                </a:solidFill>
              </a:rPr>
              <a:t>Create Database called CAFE, USE CAFE then created our first of five tables - BRUNCH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1393375" y="1181100"/>
            <a:ext cx="4812900" cy="24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CREATE TABLE “</a:t>
            </a:r>
            <a:r>
              <a:rPr lang="en-GB" sz="1800">
                <a:solidFill>
                  <a:srgbClr val="FF0000"/>
                </a:solidFill>
              </a:rPr>
              <a:t>TABLE NAME</a:t>
            </a:r>
            <a:r>
              <a:rPr lang="en-GB" sz="1800">
                <a:solidFill>
                  <a:schemeClr val="dk1"/>
                </a:solidFill>
              </a:rPr>
              <a:t>”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(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</a:rPr>
              <a:t>Item </a:t>
            </a:r>
            <a:r>
              <a:rPr lang="en-GB" sz="1800">
                <a:solidFill>
                  <a:schemeClr val="dk1"/>
                </a:solidFill>
              </a:rPr>
              <a:t>VARCHAR(50),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</a:rPr>
              <a:t>Price</a:t>
            </a:r>
            <a:r>
              <a:rPr lang="en-GB" sz="1800">
                <a:solidFill>
                  <a:schemeClr val="dk1"/>
                </a:solidFill>
              </a:rPr>
              <a:t> DECIMAL(5, 2),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</a:rPr>
              <a:t>Calories</a:t>
            </a:r>
            <a:r>
              <a:rPr lang="en-GB" sz="1800">
                <a:solidFill>
                  <a:schemeClr val="dk1"/>
                </a:solidFill>
              </a:rPr>
              <a:t> INTEGER,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</a:rPr>
              <a:t>Fat</a:t>
            </a:r>
            <a:r>
              <a:rPr lang="en-GB" sz="1800">
                <a:solidFill>
                  <a:schemeClr val="dk1"/>
                </a:solidFill>
              </a:rPr>
              <a:t> INTEGER,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</a:rPr>
              <a:t>Prep_</a:t>
            </a:r>
            <a:r>
              <a:rPr lang="en-GB" sz="1800">
                <a:solidFill>
                  <a:srgbClr val="FF0000"/>
                </a:solidFill>
              </a:rPr>
              <a:t>T</a:t>
            </a:r>
            <a:r>
              <a:rPr lang="en-GB" sz="1800">
                <a:solidFill>
                  <a:srgbClr val="FF0000"/>
                </a:solidFill>
              </a:rPr>
              <a:t>ime </a:t>
            </a:r>
            <a:r>
              <a:rPr lang="en-GB" sz="1800">
                <a:solidFill>
                  <a:schemeClr val="dk1"/>
                </a:solidFill>
              </a:rPr>
              <a:t>VARCHAR(10)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);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75441" l="7927" r="0" t="0"/>
          <a:stretch/>
        </p:blipFill>
        <p:spPr>
          <a:xfrm>
            <a:off x="1524000" y="3759650"/>
            <a:ext cx="5060475" cy="5211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649050" y="391875"/>
            <a:ext cx="69561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Insert these Columns in each of the 5 Tables: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descr="Customize online this Linear Elegant ..."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4300" y="587825"/>
            <a:ext cx="180022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179138" y="237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2. Created the BRUNCH table and then INSERT items into BRUNCH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700" y="628075"/>
            <a:ext cx="5877474" cy="451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unch Spread with Friends - The BakerMama" id="77" name="Google Shape;77;p16"/>
          <p:cNvPicPr preferRelativeResize="0"/>
          <p:nvPr/>
        </p:nvPicPr>
        <p:blipFill rotWithShape="1">
          <a:blip r:embed="rId4">
            <a:alphaModFix/>
          </a:blip>
          <a:srcRect b="-17247" l="16515" r="10278" t="0"/>
          <a:stretch/>
        </p:blipFill>
        <p:spPr>
          <a:xfrm>
            <a:off x="7439050" y="1558025"/>
            <a:ext cx="1628750" cy="26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623400" y="310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3. CREATE second table - LUNCH and INSERT items into LUNCH</a:t>
            </a:r>
            <a:endParaRPr sz="180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4232" l="0" r="11956" t="0"/>
          <a:stretch/>
        </p:blipFill>
        <p:spPr>
          <a:xfrm>
            <a:off x="966850" y="803500"/>
            <a:ext cx="5842175" cy="41563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asy Lunch Ideas You Can Make In 10 ..."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2100" y="1777100"/>
            <a:ext cx="1836975" cy="23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63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4. Created and inserts - DRINKS</a:t>
            </a:r>
            <a:endParaRPr sz="1800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700" y="684075"/>
            <a:ext cx="5133101" cy="4382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at Milk Latte- With or Without a ..."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2400" y="1898200"/>
            <a:ext cx="194717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5</a:t>
            </a:r>
            <a:r>
              <a:rPr lang="en-GB" sz="1800"/>
              <a:t>. Created and inserts - DESSERTS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737" y="922100"/>
            <a:ext cx="5616125" cy="4142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sert Shells with Macerated Mixed ..."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2350" y="1623325"/>
            <a:ext cx="17145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6</a:t>
            </a:r>
            <a:r>
              <a:rPr lang="en-GB" sz="1800"/>
              <a:t>. Created last table and inserts - SOUPS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025" y="929700"/>
            <a:ext cx="5185999" cy="418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5 Best Soup Recipes - Love and Lemons"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4950" y="1436025"/>
            <a:ext cx="173355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5 Tables Created So Far: 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820950" cy="232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 rotWithShape="1">
          <a:blip r:embed="rId4">
            <a:alphaModFix/>
          </a:blip>
          <a:srcRect b="16777" l="9143" r="3611" t="0"/>
          <a:stretch/>
        </p:blipFill>
        <p:spPr>
          <a:xfrm>
            <a:off x="3404500" y="3352800"/>
            <a:ext cx="5584375" cy="1680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st Avocado Toast Recipe - How To Make ..."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2600" y="1385163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