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everyone!</a:t>
            </a:r>
            <a:endParaRPr/>
          </a:p>
          <a:p>
            <a:pPr indent="0" lvl="0" marL="0" rtl="0" algn="l">
              <a:spcBef>
                <a:spcPts val="0"/>
              </a:spcBef>
              <a:spcAft>
                <a:spcPts val="0"/>
              </a:spcAft>
              <a:buNone/>
            </a:pPr>
            <a:r>
              <a:rPr lang="en-GB"/>
              <a:t>I am …, i am …, i am …, i am …  and this is </a:t>
            </a:r>
            <a:r>
              <a:rPr lang="en-GB"/>
              <a:t>our</a:t>
            </a:r>
            <a:r>
              <a:rPr lang="en-GB"/>
              <a:t> presentation on our project Hospital Management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e17efb17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e17efb17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e17efb17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e17efb1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17efb1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17efb1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e17efb1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e17efb1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e17efb17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e17efb17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e20193c2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e20193c2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e20193c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e20193c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e20193c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e20193c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e20193c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e20193c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e20193c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e20193c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e17efb1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e17efb1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lets look at the general outline of this presentation: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17efb17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17efb17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20193c2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20193c2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e20193c2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e20193c2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e20193c2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e20193c2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e20193c2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e20193c2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e17efb17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e17efb17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e17efb1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e17efb1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17efb17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17efb17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has been some sort of misdiagnose or even worse fatalities in almost every peoples household and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e17efb1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e17efb1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e17efb17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e17efb17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e17efb17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e17efb17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e17efb17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e17efb1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e17efb1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e17efb1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jpg"/><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shaswat-13/hospital_mgmt_system" TargetMode="Externa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0225"/>
            <a:ext cx="8520600" cy="9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800"/>
              <a:t>Hospital Management System</a:t>
            </a:r>
            <a:endParaRPr b="1" sz="3800"/>
          </a:p>
        </p:txBody>
      </p:sp>
      <p:sp>
        <p:nvSpPr>
          <p:cNvPr id="55" name="Google Shape;55;p13"/>
          <p:cNvSpPr txBox="1"/>
          <p:nvPr>
            <p:ph idx="1" type="subTitle"/>
          </p:nvPr>
        </p:nvSpPr>
        <p:spPr>
          <a:xfrm>
            <a:off x="311700" y="1668725"/>
            <a:ext cx="8520600" cy="2202000"/>
          </a:xfrm>
          <a:prstGeom prst="rect">
            <a:avLst/>
          </a:prstGeom>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SzPts val="1018"/>
              <a:buNone/>
            </a:pPr>
            <a:r>
              <a:rPr b="1" lang="en-GB" sz="2190">
                <a:solidFill>
                  <a:schemeClr val="dk1"/>
                </a:solidFill>
              </a:rPr>
              <a:t>Team Members:</a:t>
            </a:r>
            <a:endParaRPr b="1" sz="2190">
              <a:solidFill>
                <a:schemeClr val="dk1"/>
              </a:solidFill>
            </a:endParaRPr>
          </a:p>
          <a:p>
            <a:pPr indent="0" lvl="0" marL="0" rtl="0" algn="ctr">
              <a:lnSpc>
                <a:spcPct val="115000"/>
              </a:lnSpc>
              <a:spcBef>
                <a:spcPts val="0"/>
              </a:spcBef>
              <a:spcAft>
                <a:spcPts val="0"/>
              </a:spcAft>
              <a:buSzPts val="1018"/>
              <a:buNone/>
            </a:pPr>
            <a:r>
              <a:t/>
            </a:r>
            <a:endParaRPr b="1" sz="1673">
              <a:solidFill>
                <a:schemeClr val="dk1"/>
              </a:solidFill>
            </a:endParaRPr>
          </a:p>
          <a:p>
            <a:pPr indent="0" lvl="0" marL="0" rtl="0" algn="ctr">
              <a:lnSpc>
                <a:spcPct val="115000"/>
              </a:lnSpc>
              <a:spcBef>
                <a:spcPts val="0"/>
              </a:spcBef>
              <a:spcAft>
                <a:spcPts val="0"/>
              </a:spcAft>
              <a:buSzPts val="1018"/>
              <a:buNone/>
            </a:pPr>
            <a:r>
              <a:rPr lang="en-GB" sz="1673">
                <a:solidFill>
                  <a:schemeClr val="dk1"/>
                </a:solidFill>
              </a:rPr>
              <a:t>Shaswat Sharma (THA080BCT040)</a:t>
            </a:r>
            <a:endParaRPr sz="1673">
              <a:solidFill>
                <a:schemeClr val="dk1"/>
              </a:solidFill>
            </a:endParaRPr>
          </a:p>
          <a:p>
            <a:pPr indent="0" lvl="0" marL="0" rtl="0" algn="ctr">
              <a:lnSpc>
                <a:spcPct val="115000"/>
              </a:lnSpc>
              <a:spcBef>
                <a:spcPts val="0"/>
              </a:spcBef>
              <a:spcAft>
                <a:spcPts val="0"/>
              </a:spcAft>
              <a:buSzPts val="1018"/>
              <a:buNone/>
            </a:pPr>
            <a:r>
              <a:rPr lang="en-GB" sz="1673">
                <a:solidFill>
                  <a:schemeClr val="dk1"/>
                </a:solidFill>
              </a:rPr>
              <a:t>Raman Shrestha (THA080BCT031)</a:t>
            </a:r>
            <a:endParaRPr sz="1673">
              <a:solidFill>
                <a:schemeClr val="dk1"/>
              </a:solidFill>
            </a:endParaRPr>
          </a:p>
          <a:p>
            <a:pPr indent="0" lvl="0" marL="0" rtl="0" algn="ctr">
              <a:lnSpc>
                <a:spcPct val="115000"/>
              </a:lnSpc>
              <a:spcBef>
                <a:spcPts val="0"/>
              </a:spcBef>
              <a:spcAft>
                <a:spcPts val="0"/>
              </a:spcAft>
              <a:buSzPts val="1018"/>
              <a:buNone/>
            </a:pPr>
            <a:r>
              <a:rPr lang="en-GB" sz="1673">
                <a:solidFill>
                  <a:schemeClr val="dk1"/>
                </a:solidFill>
              </a:rPr>
              <a:t>Biraj Adhikari (THA080BCT013)</a:t>
            </a:r>
            <a:endParaRPr sz="1673">
              <a:solidFill>
                <a:schemeClr val="dk1"/>
              </a:solidFill>
            </a:endParaRPr>
          </a:p>
          <a:p>
            <a:pPr indent="0" lvl="0" marL="0" rtl="0" algn="ctr">
              <a:lnSpc>
                <a:spcPct val="115000"/>
              </a:lnSpc>
              <a:spcBef>
                <a:spcPts val="0"/>
              </a:spcBef>
              <a:spcAft>
                <a:spcPts val="0"/>
              </a:spcAft>
              <a:buSzPts val="1018"/>
              <a:buNone/>
            </a:pPr>
            <a:r>
              <a:rPr lang="en-GB" sz="1673">
                <a:solidFill>
                  <a:schemeClr val="dk1"/>
                </a:solidFill>
              </a:rPr>
              <a:t>Janak Chhatkuli (THA080BCT018)</a:t>
            </a:r>
            <a:endParaRPr sz="1673">
              <a:solidFill>
                <a:schemeClr val="dk1"/>
              </a:solidFill>
            </a:endParaRPr>
          </a:p>
          <a:p>
            <a:pPr indent="0" lvl="0" marL="0" rtl="0" algn="ctr">
              <a:lnSpc>
                <a:spcPct val="80000"/>
              </a:lnSpc>
              <a:spcBef>
                <a:spcPts val="0"/>
              </a:spcBef>
              <a:spcAft>
                <a:spcPts val="0"/>
              </a:spcAft>
              <a:buSzPts val="1018"/>
              <a:buNone/>
            </a:pPr>
            <a:r>
              <a:t/>
            </a:r>
            <a:endParaRPr sz="2590"/>
          </a:p>
        </p:txBody>
      </p:sp>
      <p:sp>
        <p:nvSpPr>
          <p:cNvPr id="56" name="Google Shape;56;p13"/>
          <p:cNvSpPr txBox="1"/>
          <p:nvPr/>
        </p:nvSpPr>
        <p:spPr>
          <a:xfrm>
            <a:off x="718225" y="3733700"/>
            <a:ext cx="7900200" cy="1187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GB">
                <a:solidFill>
                  <a:schemeClr val="dk1"/>
                </a:solidFill>
              </a:rPr>
              <a:t>Department of Electronics and Computer Engineering</a:t>
            </a:r>
            <a:endParaRPr>
              <a:solidFill>
                <a:schemeClr val="dk1"/>
              </a:solidFill>
            </a:endParaRPr>
          </a:p>
          <a:p>
            <a:pPr indent="0" lvl="0" marL="0" rtl="0" algn="ctr">
              <a:lnSpc>
                <a:spcPct val="90000"/>
              </a:lnSpc>
              <a:spcBef>
                <a:spcPts val="1000"/>
              </a:spcBef>
              <a:spcAft>
                <a:spcPts val="0"/>
              </a:spcAft>
              <a:buClr>
                <a:schemeClr val="dk1"/>
              </a:buClr>
              <a:buSzPts val="2162"/>
              <a:buFont typeface="Arial"/>
              <a:buNone/>
            </a:pPr>
            <a:r>
              <a:rPr lang="en-GB">
                <a:solidFill>
                  <a:schemeClr val="dk1"/>
                </a:solidFill>
              </a:rPr>
              <a:t>Institute of Engineering</a:t>
            </a:r>
            <a:endParaRPr>
              <a:solidFill>
                <a:schemeClr val="dk1"/>
              </a:solidFill>
            </a:endParaRPr>
          </a:p>
          <a:p>
            <a:pPr indent="0" lvl="0" marL="0" rtl="0" algn="ctr">
              <a:lnSpc>
                <a:spcPct val="90000"/>
              </a:lnSpc>
              <a:spcBef>
                <a:spcPts val="1000"/>
              </a:spcBef>
              <a:spcAft>
                <a:spcPts val="0"/>
              </a:spcAft>
              <a:buNone/>
            </a:pPr>
            <a:r>
              <a:rPr lang="en-GB">
                <a:solidFill>
                  <a:schemeClr val="dk1"/>
                </a:solidFill>
              </a:rPr>
              <a:t>Thapathali Campus</a:t>
            </a:r>
            <a:endParaRPr b="1">
              <a:solidFill>
                <a:schemeClr val="dk1"/>
              </a:solidFill>
            </a:endParaRPr>
          </a:p>
          <a:p>
            <a:pPr indent="0" lvl="0" marL="0" rtl="0" algn="ctr">
              <a:lnSpc>
                <a:spcPct val="90000"/>
              </a:lnSpc>
              <a:spcBef>
                <a:spcPts val="1000"/>
              </a:spcBef>
              <a:spcAft>
                <a:spcPts val="1000"/>
              </a:spcAft>
              <a:buClr>
                <a:schemeClr val="dk1"/>
              </a:buClr>
              <a:buSzPts val="2162"/>
              <a:buFont typeface="Arial"/>
              <a:buNone/>
            </a:pPr>
            <a:r>
              <a:rPr lang="en-GB">
                <a:solidFill>
                  <a:schemeClr val="dk1"/>
                </a:solidFill>
              </a:rPr>
              <a:t>April, 2024</a:t>
            </a:r>
            <a:endParaRPr>
              <a:solidFill>
                <a:schemeClr val="dk2"/>
              </a:solidFill>
            </a:endParaRPr>
          </a:p>
        </p:txBody>
      </p:sp>
    </p:spTree>
  </p:cSld>
  <p:clrMapOvr>
    <a:masterClrMapping/>
  </p:clrMapOvr>
  <mc:AlternateContent>
    <mc:Choice Requires="p14">
      <p:transition spd="slow" p14:dur="17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3518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Use of local header files to store the functions</a:t>
            </a:r>
            <a:endParaRPr/>
          </a:p>
        </p:txBody>
      </p:sp>
      <p:pic>
        <p:nvPicPr>
          <p:cNvPr id="115" name="Google Shape;115;p22"/>
          <p:cNvPicPr preferRelativeResize="0"/>
          <p:nvPr/>
        </p:nvPicPr>
        <p:blipFill>
          <a:blip r:embed="rId3">
            <a:alphaModFix/>
          </a:blip>
          <a:stretch>
            <a:fillRect/>
          </a:stretch>
        </p:blipFill>
        <p:spPr>
          <a:xfrm>
            <a:off x="400325" y="1723725"/>
            <a:ext cx="8655326" cy="237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338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Use of functions for modular programming</a:t>
            </a:r>
            <a:endParaRPr/>
          </a:p>
        </p:txBody>
      </p:sp>
      <p:pic>
        <p:nvPicPr>
          <p:cNvPr id="121" name="Google Shape;121;p23"/>
          <p:cNvPicPr preferRelativeResize="0"/>
          <p:nvPr/>
        </p:nvPicPr>
        <p:blipFill>
          <a:blip r:embed="rId3">
            <a:alphaModFix/>
          </a:blip>
          <a:stretch>
            <a:fillRect/>
          </a:stretch>
        </p:blipFill>
        <p:spPr>
          <a:xfrm>
            <a:off x="2889925" y="912150"/>
            <a:ext cx="3364150" cy="3900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 </a:t>
            </a:r>
            <a:endParaRPr b="1"/>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u="sng">
                <a:solidFill>
                  <a:schemeClr val="dk1"/>
                </a:solidFill>
              </a:rPr>
              <a:t>For making choices</a:t>
            </a:r>
            <a:endParaRPr u="sng">
              <a:solidFill>
                <a:schemeClr val="dk1"/>
              </a:solidFill>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196275" y="1731126"/>
            <a:ext cx="8520600" cy="3023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5"/>
          <p:cNvSpPr txBox="1"/>
          <p:nvPr>
            <p:ph idx="1" type="body"/>
          </p:nvPr>
        </p:nvSpPr>
        <p:spPr>
          <a:xfrm>
            <a:off x="247400" y="161200"/>
            <a:ext cx="8584800" cy="44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rPr>
              <a:t>2. For adding information</a:t>
            </a:r>
            <a:endParaRPr u="sng">
              <a:solidFill>
                <a:schemeClr val="dk1"/>
              </a:solidFill>
            </a:endParaRPr>
          </a:p>
          <a:p>
            <a:pPr indent="0" lvl="0" marL="0" rtl="0" algn="l">
              <a:spcBef>
                <a:spcPts val="120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0" y="1261025"/>
            <a:ext cx="8957800" cy="323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6"/>
          <p:cNvSpPr txBox="1"/>
          <p:nvPr>
            <p:ph idx="1" type="body"/>
          </p:nvPr>
        </p:nvSpPr>
        <p:spPr>
          <a:xfrm>
            <a:off x="247400" y="238150"/>
            <a:ext cx="8584800" cy="43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rPr>
              <a:t>3. </a:t>
            </a:r>
            <a:r>
              <a:rPr lang="en-GB" u="sng">
                <a:solidFill>
                  <a:schemeClr val="dk1"/>
                </a:solidFill>
              </a:rPr>
              <a:t>For viewing </a:t>
            </a:r>
            <a:r>
              <a:rPr lang="en-GB" u="sng">
                <a:solidFill>
                  <a:schemeClr val="dk1"/>
                </a:solidFill>
              </a:rPr>
              <a:t>information</a:t>
            </a:r>
            <a:endParaRPr u="sng">
              <a:solidFill>
                <a:schemeClr val="dk1"/>
              </a:solidFill>
            </a:endParaRPr>
          </a:p>
          <a:p>
            <a:pPr indent="0" lvl="0" marL="0" rtl="0" algn="l">
              <a:spcBef>
                <a:spcPts val="120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720188" y="780000"/>
            <a:ext cx="7639226" cy="4258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7"/>
          <p:cNvSpPr txBox="1"/>
          <p:nvPr>
            <p:ph idx="1" type="body"/>
          </p:nvPr>
        </p:nvSpPr>
        <p:spPr>
          <a:xfrm>
            <a:off x="131950" y="109900"/>
            <a:ext cx="8700300" cy="44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rPr>
              <a:t>4</a:t>
            </a:r>
            <a:r>
              <a:rPr lang="en-GB" u="sng">
                <a:solidFill>
                  <a:schemeClr val="dk1"/>
                </a:solidFill>
              </a:rPr>
              <a:t>. For searching Information</a:t>
            </a:r>
            <a:endParaRPr u="sng">
              <a:solidFill>
                <a:schemeClr val="dk1"/>
              </a:solidFill>
            </a:endParaRPr>
          </a:p>
          <a:p>
            <a:pPr indent="0" lvl="0" marL="0" rtl="0" algn="l">
              <a:spcBef>
                <a:spcPts val="1200"/>
              </a:spcBef>
              <a:spcAft>
                <a:spcPts val="1200"/>
              </a:spcAft>
              <a:buNone/>
            </a:pPr>
            <a:r>
              <a:t/>
            </a:r>
            <a:endParaRPr/>
          </a:p>
        </p:txBody>
      </p:sp>
      <p:pic>
        <p:nvPicPr>
          <p:cNvPr id="146" name="Google Shape;146;p27"/>
          <p:cNvPicPr preferRelativeResize="0"/>
          <p:nvPr/>
        </p:nvPicPr>
        <p:blipFill>
          <a:blip r:embed="rId3">
            <a:alphaModFix/>
          </a:blip>
          <a:stretch>
            <a:fillRect/>
          </a:stretch>
        </p:blipFill>
        <p:spPr>
          <a:xfrm>
            <a:off x="1166425" y="857450"/>
            <a:ext cx="6811149" cy="371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658062" y="937263"/>
            <a:ext cx="7318876" cy="2103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1176087" y="0"/>
            <a:ext cx="6791824" cy="503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30"/>
          <p:cNvSpPr txBox="1"/>
          <p:nvPr>
            <p:ph idx="1" type="body"/>
          </p:nvPr>
        </p:nvSpPr>
        <p:spPr>
          <a:xfrm>
            <a:off x="13" y="287250"/>
            <a:ext cx="88323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rPr>
              <a:t>5</a:t>
            </a:r>
            <a:r>
              <a:rPr lang="en-GB" u="sng">
                <a:solidFill>
                  <a:schemeClr val="dk1"/>
                </a:solidFill>
              </a:rPr>
              <a:t>. </a:t>
            </a:r>
            <a:r>
              <a:rPr lang="en-GB" u="sng">
                <a:solidFill>
                  <a:schemeClr val="dk1"/>
                </a:solidFill>
              </a:rPr>
              <a:t>For</a:t>
            </a:r>
            <a:r>
              <a:rPr lang="en-GB" u="sng">
                <a:solidFill>
                  <a:schemeClr val="dk1"/>
                </a:solidFill>
              </a:rPr>
              <a:t> editing information</a:t>
            </a:r>
            <a:endParaRPr u="sng">
              <a:solidFill>
                <a:schemeClr val="dk1"/>
              </a:solidFill>
            </a:endParaRPr>
          </a:p>
          <a:p>
            <a:pPr indent="0" lvl="0" marL="0" rtl="0" algn="l">
              <a:spcBef>
                <a:spcPts val="1200"/>
              </a:spcBef>
              <a:spcAft>
                <a:spcPts val="1200"/>
              </a:spcAft>
              <a:buNone/>
            </a:pPr>
            <a:r>
              <a:t/>
            </a:r>
            <a:endParaRPr/>
          </a:p>
        </p:txBody>
      </p:sp>
      <p:pic>
        <p:nvPicPr>
          <p:cNvPr id="162" name="Google Shape;162;p30"/>
          <p:cNvPicPr preferRelativeResize="0"/>
          <p:nvPr/>
        </p:nvPicPr>
        <p:blipFill>
          <a:blip r:embed="rId3">
            <a:alphaModFix/>
          </a:blip>
          <a:stretch>
            <a:fillRect/>
          </a:stretch>
        </p:blipFill>
        <p:spPr>
          <a:xfrm>
            <a:off x="2498563" y="852975"/>
            <a:ext cx="3835175" cy="225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31"/>
          <p:cNvSpPr txBox="1"/>
          <p:nvPr>
            <p:ph idx="1" type="body"/>
          </p:nvPr>
        </p:nvSpPr>
        <p:spPr>
          <a:xfrm>
            <a:off x="0" y="-69675"/>
            <a:ext cx="8832300" cy="52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u="sng">
              <a:solidFill>
                <a:schemeClr val="dk1"/>
              </a:solidFill>
            </a:endParaRPr>
          </a:p>
          <a:p>
            <a:pPr indent="0" lvl="0" marL="0" rtl="0" algn="l">
              <a:spcBef>
                <a:spcPts val="1200"/>
              </a:spcBef>
              <a:spcAft>
                <a:spcPts val="1200"/>
              </a:spcAft>
              <a:buNone/>
            </a:pPr>
            <a:r>
              <a:t/>
            </a:r>
            <a:endParaRPr/>
          </a:p>
        </p:txBody>
      </p:sp>
      <p:pic>
        <p:nvPicPr>
          <p:cNvPr id="168" name="Google Shape;168;p31"/>
          <p:cNvPicPr preferRelativeResize="0"/>
          <p:nvPr/>
        </p:nvPicPr>
        <p:blipFill>
          <a:blip r:embed="rId3">
            <a:alphaModFix/>
          </a:blip>
          <a:stretch>
            <a:fillRect/>
          </a:stretch>
        </p:blipFill>
        <p:spPr>
          <a:xfrm>
            <a:off x="2166925" y="3308238"/>
            <a:ext cx="4810125" cy="1628775"/>
          </a:xfrm>
          <a:prstGeom prst="rect">
            <a:avLst/>
          </a:prstGeom>
          <a:noFill/>
          <a:ln>
            <a:noFill/>
          </a:ln>
        </p:spPr>
      </p:pic>
      <p:pic>
        <p:nvPicPr>
          <p:cNvPr id="169" name="Google Shape;169;p31"/>
          <p:cNvPicPr preferRelativeResize="0"/>
          <p:nvPr/>
        </p:nvPicPr>
        <p:blipFill>
          <a:blip r:embed="rId4">
            <a:alphaModFix/>
          </a:blip>
          <a:stretch>
            <a:fillRect/>
          </a:stretch>
        </p:blipFill>
        <p:spPr>
          <a:xfrm>
            <a:off x="90525" y="420801"/>
            <a:ext cx="9143998" cy="225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u="sng"/>
              <a:t>Outline:</a:t>
            </a:r>
            <a:endParaRPr b="1" sz="2820" u="sng"/>
          </a:p>
        </p:txBody>
      </p:sp>
      <p:sp>
        <p:nvSpPr>
          <p:cNvPr id="62" name="Google Shape;62;p14"/>
          <p:cNvSpPr txBox="1"/>
          <p:nvPr>
            <p:ph idx="1" type="body"/>
          </p:nvPr>
        </p:nvSpPr>
        <p:spPr>
          <a:xfrm>
            <a:off x="311700" y="12981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a:solidFill>
                  <a:schemeClr val="dk1"/>
                </a:solidFill>
              </a:rPr>
              <a:t>INTRODUCTION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MOTIVATION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NEED FOR HMS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OBJECTIVES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METHODOLOGY</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RESULT </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SCOPE AND APPLICATIONS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FUTURE ENHANCEMENTS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1" type="body"/>
          </p:nvPr>
        </p:nvSpPr>
        <p:spPr>
          <a:xfrm>
            <a:off x="311700" y="624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GB" u="sng">
                <a:solidFill>
                  <a:schemeClr val="dk1"/>
                </a:solidFill>
              </a:rPr>
              <a:t>6</a:t>
            </a:r>
            <a:r>
              <a:rPr lang="en-GB" u="sng">
                <a:solidFill>
                  <a:schemeClr val="dk1"/>
                </a:solidFill>
              </a:rPr>
              <a:t>. For deleting information</a:t>
            </a:r>
            <a:endParaRPr/>
          </a:p>
        </p:txBody>
      </p:sp>
      <p:pic>
        <p:nvPicPr>
          <p:cNvPr id="175" name="Google Shape;175;p32"/>
          <p:cNvPicPr preferRelativeResize="0"/>
          <p:nvPr/>
        </p:nvPicPr>
        <p:blipFill>
          <a:blip r:embed="rId3">
            <a:alphaModFix/>
          </a:blip>
          <a:stretch>
            <a:fillRect/>
          </a:stretch>
        </p:blipFill>
        <p:spPr>
          <a:xfrm>
            <a:off x="2275100" y="1285875"/>
            <a:ext cx="4152900" cy="257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3"/>
          <p:cNvSpPr txBox="1"/>
          <p:nvPr>
            <p:ph idx="1" type="body"/>
          </p:nvPr>
        </p:nvSpPr>
        <p:spPr>
          <a:xfrm>
            <a:off x="215400" y="322950"/>
            <a:ext cx="8713200" cy="44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rPr>
              <a:t>7. Viewing Information in File</a:t>
            </a:r>
            <a:endParaRPr u="sng">
              <a:solidFill>
                <a:schemeClr val="dk1"/>
              </a:solidFill>
            </a:endParaRPr>
          </a:p>
          <a:p>
            <a:pPr indent="0" lvl="0" marL="0" rtl="0" algn="l">
              <a:spcBef>
                <a:spcPts val="1200"/>
              </a:spcBef>
              <a:spcAft>
                <a:spcPts val="1200"/>
              </a:spcAft>
              <a:buNone/>
            </a:pPr>
            <a:r>
              <a:t/>
            </a:r>
            <a:endParaRPr/>
          </a:p>
        </p:txBody>
      </p:sp>
      <p:pic>
        <p:nvPicPr>
          <p:cNvPr id="181" name="Google Shape;181;p33"/>
          <p:cNvPicPr preferRelativeResize="0"/>
          <p:nvPr/>
        </p:nvPicPr>
        <p:blipFill>
          <a:blip r:embed="rId3">
            <a:alphaModFix/>
          </a:blip>
          <a:stretch>
            <a:fillRect/>
          </a:stretch>
        </p:blipFill>
        <p:spPr>
          <a:xfrm>
            <a:off x="1123950" y="1662975"/>
            <a:ext cx="6896100" cy="1314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SCOPE AND APPLICATIONS</a:t>
            </a:r>
            <a:endParaRPr b="1"/>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The software will be used in small to medium scale health posts and other health institutions primarily located in the rural areas of the country in order to yield the maximum benefit.</a:t>
            </a:r>
            <a:endParaRPr>
              <a:solidFill>
                <a:schemeClr val="dk1"/>
              </a:solidFill>
            </a:endParaRPr>
          </a:p>
        </p:txBody>
      </p:sp>
      <p:pic>
        <p:nvPicPr>
          <p:cNvPr id="188" name="Google Shape;188;p34"/>
          <p:cNvPicPr preferRelativeResize="0"/>
          <p:nvPr/>
        </p:nvPicPr>
        <p:blipFill>
          <a:blip r:embed="rId3">
            <a:alphaModFix/>
          </a:blip>
          <a:stretch>
            <a:fillRect/>
          </a:stretch>
        </p:blipFill>
        <p:spPr>
          <a:xfrm>
            <a:off x="440775" y="2320150"/>
            <a:ext cx="3767949" cy="2435699"/>
          </a:xfrm>
          <a:prstGeom prst="rect">
            <a:avLst/>
          </a:prstGeom>
          <a:noFill/>
          <a:ln>
            <a:noFill/>
          </a:ln>
        </p:spPr>
      </p:pic>
      <p:pic>
        <p:nvPicPr>
          <p:cNvPr id="189" name="Google Shape;189;p34"/>
          <p:cNvPicPr preferRelativeResize="0"/>
          <p:nvPr/>
        </p:nvPicPr>
        <p:blipFill>
          <a:blip r:embed="rId4">
            <a:alphaModFix/>
          </a:blip>
          <a:stretch>
            <a:fillRect/>
          </a:stretch>
        </p:blipFill>
        <p:spPr>
          <a:xfrm>
            <a:off x="5218925" y="2170825"/>
            <a:ext cx="2608750" cy="2585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FUTURE ENHANCEMENT</a:t>
            </a:r>
            <a:endParaRPr b="1"/>
          </a:p>
          <a:p>
            <a:pPr indent="0" lvl="0" marL="0" rtl="0" algn="l">
              <a:spcBef>
                <a:spcPts val="0"/>
              </a:spcBef>
              <a:spcAft>
                <a:spcPts val="0"/>
              </a:spcAft>
              <a:buNone/>
            </a:pPr>
            <a:r>
              <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The current </a:t>
            </a:r>
            <a:r>
              <a:rPr lang="en-GB">
                <a:solidFill>
                  <a:schemeClr val="dk1"/>
                </a:solidFill>
              </a:rPr>
              <a:t>functionalities</a:t>
            </a:r>
            <a:r>
              <a:rPr lang="en-GB">
                <a:solidFill>
                  <a:schemeClr val="dk1"/>
                </a:solidFill>
              </a:rPr>
              <a:t>  in this program can be used for basic operations like Adding, Viewing, Searching, Editing, and Deleting the information of the patients. </a:t>
            </a:r>
            <a:endParaRPr>
              <a:solidFill>
                <a:schemeClr val="dk1"/>
              </a:solidFill>
            </a:endParaRPr>
          </a:p>
          <a:p>
            <a:pPr indent="0" lvl="0" marL="0" rtl="0" algn="l">
              <a:spcBef>
                <a:spcPts val="1200"/>
              </a:spcBef>
              <a:spcAft>
                <a:spcPts val="0"/>
              </a:spcAft>
              <a:buNone/>
            </a:pPr>
            <a:r>
              <a:rPr lang="en-GB">
                <a:solidFill>
                  <a:schemeClr val="dk1"/>
                </a:solidFill>
              </a:rPr>
              <a:t>We plan on adding the following Future Enhancements: </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Introduction of Billing System</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Allocating Appointments to Doctors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Allocating Day for </a:t>
            </a:r>
            <a:r>
              <a:rPr lang="en-GB">
                <a:solidFill>
                  <a:schemeClr val="dk1"/>
                </a:solidFill>
              </a:rPr>
              <a:t>surgery</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Diet Plans and Health Routines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Graphical Interface</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96" name="Google Shape;196;p35"/>
          <p:cNvPicPr preferRelativeResize="0"/>
          <p:nvPr/>
        </p:nvPicPr>
        <p:blipFill>
          <a:blip r:embed="rId3">
            <a:alphaModFix/>
          </a:blip>
          <a:stretch>
            <a:fillRect/>
          </a:stretch>
        </p:blipFill>
        <p:spPr>
          <a:xfrm>
            <a:off x="4641325" y="2369975"/>
            <a:ext cx="4097325" cy="2198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6"/>
          <p:cNvSpPr txBox="1"/>
          <p:nvPr>
            <p:ph idx="1" type="body"/>
          </p:nvPr>
        </p:nvSpPr>
        <p:spPr>
          <a:xfrm>
            <a:off x="107025" y="243150"/>
            <a:ext cx="4464900" cy="21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LINK TO ACCESS THE CODE:</a:t>
            </a:r>
            <a:endParaRPr b="1">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u="sng">
                <a:solidFill>
                  <a:schemeClr val="hlink"/>
                </a:solidFill>
                <a:hlinkClick r:id="rId3"/>
              </a:rPr>
              <a:t>https://github.com/shaswat-13/hospital_mgmt_system</a:t>
            </a:r>
            <a:endParaRPr/>
          </a:p>
        </p:txBody>
      </p:sp>
      <p:sp>
        <p:nvSpPr>
          <p:cNvPr id="202" name="Google Shape;202;p36"/>
          <p:cNvSpPr txBox="1"/>
          <p:nvPr/>
        </p:nvSpPr>
        <p:spPr>
          <a:xfrm>
            <a:off x="1076750" y="2346750"/>
            <a:ext cx="96600" cy="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203" name="Google Shape;203;p36"/>
          <p:cNvPicPr preferRelativeResize="0"/>
          <p:nvPr/>
        </p:nvPicPr>
        <p:blipFill rotWithShape="1">
          <a:blip r:embed="rId4">
            <a:alphaModFix/>
          </a:blip>
          <a:srcRect b="0" l="0" r="0" t="11308"/>
          <a:stretch/>
        </p:blipFill>
        <p:spPr>
          <a:xfrm>
            <a:off x="4806800" y="387900"/>
            <a:ext cx="3750199" cy="4000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8019"/>
              <a:t>THANK YOU!!!</a:t>
            </a:r>
            <a:endParaRPr b="1" sz="801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INTRODUCTION</a:t>
            </a:r>
            <a:endParaRPr b="1"/>
          </a:p>
        </p:txBody>
      </p:sp>
      <p:sp>
        <p:nvSpPr>
          <p:cNvPr id="68" name="Google Shape;68;p15"/>
          <p:cNvSpPr txBox="1"/>
          <p:nvPr>
            <p:ph idx="1" type="body"/>
          </p:nvPr>
        </p:nvSpPr>
        <p:spPr>
          <a:xfrm>
            <a:off x="311700" y="1152475"/>
            <a:ext cx="408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 HMS (Hospital Management System) is a software designed to store, manage and view the records of a patient and their details in an organised and systematic way.</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solidFill>
                  <a:schemeClr val="dk1"/>
                </a:solidFill>
              </a:rPr>
              <a:t>The main use case of HMS will be in the health institutions of rural areas.  </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4481300" y="1152475"/>
            <a:ext cx="4526276" cy="301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MOTIVATION</a:t>
            </a:r>
            <a:endParaRPr b="1"/>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AutoNum type="arabicPeriod"/>
            </a:pPr>
            <a:r>
              <a:rPr lang="en-GB" sz="2000">
                <a:solidFill>
                  <a:schemeClr val="dk1"/>
                </a:solidFill>
              </a:rPr>
              <a:t>Sick of searching patient’s information on a handwritten register</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To reduce data redundancy</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For managing information in efficient way</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Use of technology in healthcare industry</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NEED FOR HMS:</a:t>
            </a:r>
            <a:endParaRPr b="1"/>
          </a:p>
          <a:p>
            <a:pPr indent="0" lvl="0" marL="0" rtl="0" algn="l">
              <a:spcBef>
                <a:spcPts val="0"/>
              </a:spcBef>
              <a:spcAft>
                <a:spcPts val="0"/>
              </a:spcAft>
              <a:buNone/>
            </a:pPr>
            <a:r>
              <a:t/>
            </a:r>
            <a:endParaRPr/>
          </a:p>
        </p:txBody>
      </p:sp>
      <p:sp>
        <p:nvSpPr>
          <p:cNvPr id="81" name="Google Shape;81;p17"/>
          <p:cNvSpPr txBox="1"/>
          <p:nvPr>
            <p:ph idx="1" type="body"/>
          </p:nvPr>
        </p:nvSpPr>
        <p:spPr>
          <a:xfrm>
            <a:off x="42767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There is an extreme need of Hospital Management System in the rural areas of nepal where most of the data storage and retrieval is done through the traditional means of ledgers and registers  </a:t>
            </a:r>
            <a:endParaRPr>
              <a:solidFill>
                <a:schemeClr val="dk1"/>
              </a:solidFill>
            </a:endParaRPr>
          </a:p>
        </p:txBody>
      </p:sp>
      <p:pic>
        <p:nvPicPr>
          <p:cNvPr id="82" name="Google Shape;82;p17"/>
          <p:cNvPicPr preferRelativeResize="0"/>
          <p:nvPr/>
        </p:nvPicPr>
        <p:blipFill rotWithShape="1">
          <a:blip r:embed="rId3">
            <a:alphaModFix/>
          </a:blip>
          <a:srcRect b="16867" l="0" r="1748" t="0"/>
          <a:stretch/>
        </p:blipFill>
        <p:spPr>
          <a:xfrm>
            <a:off x="427675" y="2512025"/>
            <a:ext cx="3564925" cy="2218226"/>
          </a:xfrm>
          <a:prstGeom prst="rect">
            <a:avLst/>
          </a:prstGeom>
          <a:noFill/>
          <a:ln>
            <a:noFill/>
          </a:ln>
        </p:spPr>
      </p:pic>
      <p:sp>
        <p:nvSpPr>
          <p:cNvPr id="83" name="Google Shape;83;p17"/>
          <p:cNvSpPr/>
          <p:nvPr/>
        </p:nvSpPr>
        <p:spPr>
          <a:xfrm>
            <a:off x="4375975" y="3230225"/>
            <a:ext cx="1214700" cy="8007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4" name="Google Shape;84;p17"/>
          <p:cNvPicPr preferRelativeResize="0"/>
          <p:nvPr/>
        </p:nvPicPr>
        <p:blipFill>
          <a:blip r:embed="rId4">
            <a:alphaModFix/>
          </a:blip>
          <a:stretch>
            <a:fillRect/>
          </a:stretch>
        </p:blipFill>
        <p:spPr>
          <a:xfrm>
            <a:off x="5896775" y="2610825"/>
            <a:ext cx="2935526" cy="2020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OBJECTIVE</a:t>
            </a:r>
            <a:endParaRPr b="1"/>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rPr>
              <a:t>PRIMARY OBJECTIVE:</a:t>
            </a:r>
            <a:endParaRPr u="sng">
              <a:solidFill>
                <a:schemeClr val="dk1"/>
              </a:solidFill>
            </a:endParaRPr>
          </a:p>
          <a:p>
            <a:pPr indent="0" lvl="0" marL="0" rtl="0" algn="l">
              <a:spcBef>
                <a:spcPts val="1200"/>
              </a:spcBef>
              <a:spcAft>
                <a:spcPts val="0"/>
              </a:spcAft>
              <a:buNone/>
            </a:pPr>
            <a:r>
              <a:rPr lang="en-GB">
                <a:solidFill>
                  <a:schemeClr val="dk1"/>
                </a:solidFill>
              </a:rPr>
              <a:t>To make the the data handling more easier and </a:t>
            </a:r>
            <a:r>
              <a:rPr lang="en-GB">
                <a:solidFill>
                  <a:schemeClr val="dk1"/>
                </a:solidFill>
              </a:rPr>
              <a:t>convenient</a:t>
            </a:r>
            <a:r>
              <a:rPr lang="en-GB">
                <a:solidFill>
                  <a:schemeClr val="dk1"/>
                </a:solidFill>
              </a:rPr>
              <a:t> in Hospitals and use of C language for fast execution.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GB" u="sng">
                <a:solidFill>
                  <a:schemeClr val="dk1"/>
                </a:solidFill>
              </a:rPr>
              <a:t>SECONDARY OBJECTIVE:</a:t>
            </a:r>
            <a:endParaRPr u="sng">
              <a:solidFill>
                <a:schemeClr val="dk1"/>
              </a:solidFill>
            </a:endParaRPr>
          </a:p>
          <a:p>
            <a:pPr indent="0" lvl="0" marL="0" rtl="0" algn="l">
              <a:spcBef>
                <a:spcPts val="1200"/>
              </a:spcBef>
              <a:spcAft>
                <a:spcPts val="1200"/>
              </a:spcAft>
              <a:buNone/>
            </a:pPr>
            <a:r>
              <a:rPr lang="en-GB">
                <a:solidFill>
                  <a:schemeClr val="dk1"/>
                </a:solidFill>
              </a:rPr>
              <a:t>To learn about  </a:t>
            </a:r>
            <a:r>
              <a:rPr lang="en-GB">
                <a:solidFill>
                  <a:schemeClr val="dk1"/>
                </a:solidFill>
              </a:rPr>
              <a:t>different features of C: data types, functions, structures, and file handling options to create a cohesive program that serves for the betterment of general public</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METHODOLOGY</a:t>
            </a:r>
            <a:endParaRPr b="1"/>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Use of data structures to store the details of the patients in a systematic way</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7" name="Google Shape;97;p19"/>
          <p:cNvPicPr preferRelativeResize="0"/>
          <p:nvPr/>
        </p:nvPicPr>
        <p:blipFill>
          <a:blip r:embed="rId3">
            <a:alphaModFix/>
          </a:blip>
          <a:stretch>
            <a:fillRect/>
          </a:stretch>
        </p:blipFill>
        <p:spPr>
          <a:xfrm>
            <a:off x="176700" y="1967950"/>
            <a:ext cx="8655600" cy="249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431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Use of file handling features to store and view all the data in an easily accessible text file</a:t>
            </a:r>
            <a:endParaRPr/>
          </a:p>
        </p:txBody>
      </p:sp>
      <p:pic>
        <p:nvPicPr>
          <p:cNvPr id="103" name="Google Shape;103;p20"/>
          <p:cNvPicPr preferRelativeResize="0"/>
          <p:nvPr/>
        </p:nvPicPr>
        <p:blipFill>
          <a:blip r:embed="rId3">
            <a:alphaModFix/>
          </a:blip>
          <a:stretch>
            <a:fillRect/>
          </a:stretch>
        </p:blipFill>
        <p:spPr>
          <a:xfrm>
            <a:off x="1821288" y="1264475"/>
            <a:ext cx="5501425" cy="3879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3656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Use of enumerations (enums) for filtering of data</a:t>
            </a:r>
            <a:endParaRPr/>
          </a:p>
        </p:txBody>
      </p:sp>
      <p:pic>
        <p:nvPicPr>
          <p:cNvPr id="109" name="Google Shape;109;p21"/>
          <p:cNvPicPr preferRelativeResize="0"/>
          <p:nvPr/>
        </p:nvPicPr>
        <p:blipFill>
          <a:blip r:embed="rId3">
            <a:alphaModFix/>
          </a:blip>
          <a:stretch>
            <a:fillRect/>
          </a:stretch>
        </p:blipFill>
        <p:spPr>
          <a:xfrm>
            <a:off x="665312" y="1164100"/>
            <a:ext cx="7813378"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