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rgbClr val="003462"/>
        </a:solidFill>
      </p:bgPr>
    </p:bg>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47162"/>
            <a:ext cx="21971003" cy="636979"/>
          </a:xfrm>
          <a:prstGeom prst="rect">
            <a:avLst/>
          </a:prstGeom>
        </p:spPr>
        <p:txBody>
          <a:bodyPr lIns="45719" tIns="45719" rIns="45719" bIns="45719"/>
          <a:lstStyle>
            <a:lvl1pPr marL="0" indent="0" defTabSz="825500">
              <a:lnSpc>
                <a:spcPct val="100000"/>
              </a:lnSpc>
              <a:spcBef>
                <a:spcPts val="0"/>
              </a:spcBef>
              <a:buSzTx/>
              <a:buNone/>
              <a:defRPr b="1" sz="3600">
                <a:solidFill>
                  <a:srgbClr val="FFFFFF"/>
                </a:solidFill>
              </a:defRPr>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solidFill>
                  <a:srgbClr val="FFFFFF"/>
                </a:solidFill>
              </a:defRPr>
            </a:lvl1pPr>
          </a:lstStyle>
          <a:p>
            <a:pPr/>
            <a:r>
              <a:t>Presentation Title</a:t>
            </a:r>
          </a:p>
        </p:txBody>
      </p:sp>
      <p:sp>
        <p:nvSpPr>
          <p:cNvPr id="13" name="Body Level One…"/>
          <p:cNvSpPr txBox="1"/>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b="1" sz="5500">
                <a:solidFill>
                  <a:schemeClr val="accent1"/>
                </a:solidFill>
              </a:defRPr>
            </a:lvl1pPr>
            <a:lvl2pPr marL="0" indent="457200" defTabSz="825500">
              <a:lnSpc>
                <a:spcPct val="100000"/>
              </a:lnSpc>
              <a:spcBef>
                <a:spcPts val="0"/>
              </a:spcBef>
              <a:buSzTx/>
              <a:buNone/>
              <a:defRPr b="1" sz="5500">
                <a:solidFill>
                  <a:schemeClr val="accent1"/>
                </a:solidFill>
              </a:defRPr>
            </a:lvl2pPr>
            <a:lvl3pPr marL="0" indent="914400" defTabSz="825500">
              <a:lnSpc>
                <a:spcPct val="100000"/>
              </a:lnSpc>
              <a:spcBef>
                <a:spcPts val="0"/>
              </a:spcBef>
              <a:buSzTx/>
              <a:buNone/>
              <a:defRPr b="1" sz="5500">
                <a:solidFill>
                  <a:schemeClr val="accent1"/>
                </a:solidFill>
              </a:defRPr>
            </a:lvl3pPr>
            <a:lvl4pPr marL="0" indent="1371600" defTabSz="825500">
              <a:lnSpc>
                <a:spcPct val="100000"/>
              </a:lnSpc>
              <a:spcBef>
                <a:spcPts val="0"/>
              </a:spcBef>
              <a:buSzTx/>
              <a:buNone/>
              <a:defRPr b="1" sz="5500">
                <a:solidFill>
                  <a:schemeClr val="accent1"/>
                </a:solidFill>
              </a:defRPr>
            </a:lvl4pPr>
            <a:lvl5pPr marL="0" indent="1828800" defTabSz="825500">
              <a:lnSpc>
                <a:spcPct val="100000"/>
              </a:lnSpc>
              <a:spcBef>
                <a:spcPts val="0"/>
              </a:spcBef>
              <a:buSzTx/>
              <a:buNone/>
              <a:defRPr b="1" sz="5500">
                <a:solidFill>
                  <a:schemeClr val="accent1"/>
                </a:solidFill>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solidFill>
                  <a:schemeClr val="accent1">
                    <a:hueOff val="114395"/>
                    <a:lumOff val="-24975"/>
                  </a:schemeClr>
                </a:solidFill>
              </a:defRPr>
            </a:lvl1pPr>
            <a:lvl2pPr marL="0" indent="457200" algn="ctr">
              <a:lnSpc>
                <a:spcPct val="80000"/>
              </a:lnSpc>
              <a:spcBef>
                <a:spcPts val="0"/>
              </a:spcBef>
              <a:buSzTx/>
              <a:buNone/>
              <a:defRPr b="1" spc="-250" sz="25000">
                <a:solidFill>
                  <a:schemeClr val="accent1">
                    <a:hueOff val="114395"/>
                    <a:lumOff val="-24975"/>
                  </a:schemeClr>
                </a:solidFill>
              </a:defRPr>
            </a:lvl2pPr>
            <a:lvl3pPr marL="0" indent="914400" algn="ctr">
              <a:lnSpc>
                <a:spcPct val="80000"/>
              </a:lnSpc>
              <a:spcBef>
                <a:spcPts val="0"/>
              </a:spcBef>
              <a:buSzTx/>
              <a:buNone/>
              <a:defRPr b="1" spc="-250" sz="25000">
                <a:solidFill>
                  <a:schemeClr val="accent1">
                    <a:hueOff val="114395"/>
                    <a:lumOff val="-24975"/>
                  </a:schemeClr>
                </a:solidFill>
              </a:defRPr>
            </a:lvl3pPr>
            <a:lvl4pPr marL="0" indent="1371600" algn="ctr">
              <a:lnSpc>
                <a:spcPct val="80000"/>
              </a:lnSpc>
              <a:spcBef>
                <a:spcPts val="0"/>
              </a:spcBef>
              <a:buSzTx/>
              <a:buNone/>
              <a:defRPr b="1" spc="-250" sz="25000">
                <a:solidFill>
                  <a:schemeClr val="accent1">
                    <a:hueOff val="114395"/>
                    <a:lumOff val="-24975"/>
                  </a:schemeClr>
                </a:solidFill>
              </a:defRPr>
            </a:lvl4pPr>
            <a:lvl5pPr marL="0" indent="1828800" algn="ctr">
              <a:lnSpc>
                <a:spcPct val="80000"/>
              </a:lnSpc>
              <a:spcBef>
                <a:spcPts val="0"/>
              </a:spcBef>
              <a:buSzTx/>
              <a:buNone/>
              <a:defRPr b="1" spc="-250" sz="25000">
                <a:solidFill>
                  <a:schemeClr val="accent1">
                    <a:hueOff val="114395"/>
                    <a:lumOff val="-24975"/>
                  </a:schemeClr>
                </a:solidFill>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617931575_1991x1322.jpg"/>
          <p:cNvSpPr/>
          <p:nvPr>
            <p:ph type="pic" sz="quarter" idx="21"/>
          </p:nvPr>
        </p:nvSpPr>
        <p:spPr>
          <a:xfrm>
            <a:off x="15436504" y="1270000"/>
            <a:ext cx="8167167" cy="5422900"/>
          </a:xfrm>
          <a:prstGeom prst="rect">
            <a:avLst/>
          </a:prstGeom>
        </p:spPr>
        <p:txBody>
          <a:bodyPr lIns="91439" tIns="45719" rIns="91439" bIns="45719">
            <a:noAutofit/>
          </a:bodyPr>
          <a:lstStyle/>
          <a:p>
            <a:pPr/>
          </a:p>
        </p:txBody>
      </p:sp>
      <p:sp>
        <p:nvSpPr>
          <p:cNvPr id="125" name="740627569_2880x1920.jpg"/>
          <p:cNvSpPr/>
          <p:nvPr>
            <p:ph type="pic" sz="quarter" idx="22"/>
          </p:nvPr>
        </p:nvSpPr>
        <p:spPr>
          <a:xfrm>
            <a:off x="15461772" y="7085972"/>
            <a:ext cx="8148414" cy="5432276"/>
          </a:xfrm>
          <a:prstGeom prst="rect">
            <a:avLst/>
          </a:prstGeom>
        </p:spPr>
        <p:txBody>
          <a:bodyPr lIns="91439" tIns="45719" rIns="91439" bIns="45719">
            <a:noAutofit/>
          </a:bodyPr>
          <a:lstStyle/>
          <a:p>
            <a:pPr/>
          </a:p>
        </p:txBody>
      </p:sp>
      <p:sp>
        <p:nvSpPr>
          <p:cNvPr id="126" name="996267730_2880x1920.jpg"/>
          <p:cNvSpPr/>
          <p:nvPr>
            <p:ph type="pic" idx="23"/>
          </p:nvPr>
        </p:nvSpPr>
        <p:spPr>
          <a:xfrm>
            <a:off x="-124635" y="1270000"/>
            <a:ext cx="16859219" cy="11239479"/>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996267730_2880x1920.jpg"/>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740627569_2880x1920.jpg"/>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solidFill>
                  <a:srgbClr val="FFFFFF"/>
                </a:solidFill>
              </a:defRPr>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solidFill>
                  <a:srgbClr val="FFFFFF"/>
                </a:solidFill>
              </a:defRPr>
            </a:lvl1pPr>
            <a:lvl2pPr marL="0" indent="457200" defTabSz="825500">
              <a:lnSpc>
                <a:spcPct val="100000"/>
              </a:lnSpc>
              <a:spcBef>
                <a:spcPts val="0"/>
              </a:spcBef>
              <a:buSzTx/>
              <a:buNone/>
              <a:defRPr b="1" sz="5500">
                <a:solidFill>
                  <a:srgbClr val="FFFFFF"/>
                </a:solidFill>
              </a:defRPr>
            </a:lvl2pPr>
            <a:lvl3pPr marL="0" indent="914400" defTabSz="825500">
              <a:lnSpc>
                <a:spcPct val="100000"/>
              </a:lnSpc>
              <a:spcBef>
                <a:spcPts val="0"/>
              </a:spcBef>
              <a:buSzTx/>
              <a:buNone/>
              <a:defRPr b="1" sz="5500">
                <a:solidFill>
                  <a:srgbClr val="FFFFFF"/>
                </a:solidFill>
              </a:defRPr>
            </a:lvl3pPr>
            <a:lvl4pPr marL="0" indent="1371600" defTabSz="825500">
              <a:lnSpc>
                <a:spcPct val="100000"/>
              </a:lnSpc>
              <a:spcBef>
                <a:spcPts val="0"/>
              </a:spcBef>
              <a:buSzTx/>
              <a:buNone/>
              <a:defRPr b="1" sz="5500">
                <a:solidFill>
                  <a:srgbClr val="FFFFFF"/>
                </a:solidFill>
              </a:defRPr>
            </a:lvl4pPr>
            <a:lvl5pPr marL="0" indent="1828800" defTabSz="825500">
              <a:lnSpc>
                <a:spcPct val="100000"/>
              </a:lnSpc>
              <a:spcBef>
                <a:spcPts val="0"/>
              </a:spcBef>
              <a:buSzTx/>
              <a:buNone/>
              <a:defRPr b="1" sz="5500">
                <a:solidFill>
                  <a:srgbClr val="FFFFFF"/>
                </a:solidFill>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136959463_1989x1321.jpg"/>
          <p:cNvSpPr/>
          <p:nvPr>
            <p:ph type="pic" idx="21"/>
          </p:nvPr>
        </p:nvSpPr>
        <p:spPr>
          <a:xfrm>
            <a:off x="9226574" y="1270000"/>
            <a:ext cx="16840152" cy="11184435"/>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17931575_1991x1322.jpg"/>
          <p:cNvSpPr/>
          <p:nvPr>
            <p:ph type="pic" idx="22"/>
          </p:nvPr>
        </p:nvSpPr>
        <p:spPr>
          <a:xfrm>
            <a:off x="8432800" y="1263848"/>
            <a:ext cx="16850011"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solidFill>
          <a:srgbClr val="003462"/>
        </a:solidFill>
      </p:bgPr>
    </p:bg>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solidFill>
                  <a:srgbClr val="FFFFFF"/>
                </a:solidFill>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Shaswat Rajput…"/>
          <p:cNvSpPr txBox="1"/>
          <p:nvPr>
            <p:ph type="body" idx="21"/>
          </p:nvPr>
        </p:nvSpPr>
        <p:spPr>
          <a:xfrm>
            <a:off x="437465" y="10177505"/>
            <a:ext cx="21971002" cy="2392465"/>
          </a:xfrm>
          <a:prstGeom prst="rect">
            <a:avLst/>
          </a:prstGeom>
          <a:extLst>
            <a:ext uri="{C572A759-6A51-4108-AA02-DFA0A04FC94B}">
              <ma14:wrappingTextBoxFlag xmlns:ma14="http://schemas.microsoft.com/office/mac/drawingml/2011/main" val="1"/>
            </a:ext>
          </a:extLst>
        </p:spPr>
        <p:txBody>
          <a:bodyPr/>
          <a:lstStyle/>
          <a:p>
            <a:pPr algn="ctr"/>
            <a:r>
              <a:t>Shaswat Rajput</a:t>
            </a:r>
          </a:p>
          <a:p>
            <a:pPr algn="ctr"/>
            <a:r>
              <a:t>Bayesian Modeling in Python : Final Project </a:t>
            </a:r>
          </a:p>
          <a:p>
            <a:pPr algn="ctr"/>
            <a:r>
              <a:t>Fall 2020</a:t>
            </a:r>
          </a:p>
        </p:txBody>
      </p:sp>
      <p:sp>
        <p:nvSpPr>
          <p:cNvPr id="152" name="Auction Performance Analysis"/>
          <p:cNvSpPr txBox="1"/>
          <p:nvPr>
            <p:ph type="ctrTitle"/>
          </p:nvPr>
        </p:nvSpPr>
        <p:spPr>
          <a:prstGeom prst="rect">
            <a:avLst/>
          </a:prstGeom>
        </p:spPr>
        <p:txBody>
          <a:bodyPr/>
          <a:lstStyle>
            <a:lvl1pPr algn="ctr"/>
          </a:lstStyle>
          <a:p>
            <a:pPr/>
            <a:r>
              <a:t>Auction Performance Analysis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Data Analysis"/>
          <p:cNvSpPr txBox="1"/>
          <p:nvPr>
            <p:ph type="title"/>
          </p:nvPr>
        </p:nvSpPr>
        <p:spPr>
          <a:xfrm>
            <a:off x="1396071" y="1074168"/>
            <a:ext cx="9437010" cy="1359892"/>
          </a:xfrm>
          <a:prstGeom prst="rect">
            <a:avLst/>
          </a:prstGeom>
        </p:spPr>
        <p:txBody>
          <a:bodyPr/>
          <a:lstStyle>
            <a:lvl1pPr defTabSz="1755604">
              <a:defRPr spc="-167" sz="8352"/>
            </a:lvl1pPr>
          </a:lstStyle>
          <a:p>
            <a:pPr/>
            <a:r>
              <a:t>Data Analysis</a:t>
            </a:r>
          </a:p>
        </p:txBody>
      </p:sp>
      <p:pic>
        <p:nvPicPr>
          <p:cNvPr id="182" name="Screenshot 2020-11-25 at 7.41.37 PM.png" descr="Screenshot 2020-11-25 at 7.41.37 PM.png"/>
          <p:cNvPicPr>
            <a:picLocks noChangeAspect="1"/>
          </p:cNvPicPr>
          <p:nvPr/>
        </p:nvPicPr>
        <p:blipFill>
          <a:blip r:embed="rId2">
            <a:extLst/>
          </a:blip>
          <a:stretch>
            <a:fillRect/>
          </a:stretch>
        </p:blipFill>
        <p:spPr>
          <a:xfrm>
            <a:off x="6964037" y="2241400"/>
            <a:ext cx="14764410" cy="923320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Data Preparation"/>
          <p:cNvSpPr txBox="1"/>
          <p:nvPr>
            <p:ph type="title"/>
          </p:nvPr>
        </p:nvSpPr>
        <p:spPr>
          <a:xfrm>
            <a:off x="1396071" y="1074168"/>
            <a:ext cx="9437010" cy="1359892"/>
          </a:xfrm>
          <a:prstGeom prst="rect">
            <a:avLst/>
          </a:prstGeom>
        </p:spPr>
        <p:txBody>
          <a:bodyPr/>
          <a:lstStyle>
            <a:lvl1pPr defTabSz="1755604">
              <a:defRPr spc="-167" sz="8352"/>
            </a:lvl1pPr>
          </a:lstStyle>
          <a:p>
            <a:pPr/>
            <a:r>
              <a:t>Data Preparation</a:t>
            </a:r>
          </a:p>
        </p:txBody>
      </p:sp>
      <p:sp>
        <p:nvSpPr>
          <p:cNvPr id="185" name="Select variable of Interest…"/>
          <p:cNvSpPr txBox="1"/>
          <p:nvPr/>
        </p:nvSpPr>
        <p:spPr>
          <a:xfrm>
            <a:off x="1618795" y="4733686"/>
            <a:ext cx="21952100" cy="424862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814916" indent="-814916" algn="l">
              <a:lnSpc>
                <a:spcPct val="90000"/>
              </a:lnSpc>
              <a:spcBef>
                <a:spcPts val="4500"/>
              </a:spcBef>
              <a:buSzPct val="100000"/>
              <a:buAutoNum type="arabicPeriod" startAt="1"/>
              <a:defRPr sz="4400">
                <a:solidFill>
                  <a:srgbClr val="FFFFFF"/>
                </a:solidFill>
              </a:defRPr>
            </a:pPr>
            <a:r>
              <a:t>Select variable of Interest</a:t>
            </a:r>
          </a:p>
          <a:p>
            <a:pPr marL="814916" indent="-814916" algn="l">
              <a:lnSpc>
                <a:spcPct val="90000"/>
              </a:lnSpc>
              <a:spcBef>
                <a:spcPts val="4500"/>
              </a:spcBef>
              <a:buSzPct val="100000"/>
              <a:buAutoNum type="arabicPeriod" startAt="1"/>
              <a:defRPr sz="4400">
                <a:solidFill>
                  <a:srgbClr val="FFFFFF"/>
                </a:solidFill>
              </a:defRPr>
            </a:pPr>
            <a:r>
              <a:t>Center and Scale the variables</a:t>
            </a:r>
          </a:p>
          <a:p>
            <a:pPr marL="814916" indent="-814916" algn="l">
              <a:lnSpc>
                <a:spcPct val="90000"/>
              </a:lnSpc>
              <a:spcBef>
                <a:spcPts val="4500"/>
              </a:spcBef>
              <a:buSzPct val="100000"/>
              <a:buAutoNum type="arabicPeriod" startAt="1"/>
              <a:defRPr sz="4400">
                <a:solidFill>
                  <a:srgbClr val="FFFFFF"/>
                </a:solidFill>
              </a:defRPr>
            </a:pPr>
            <a:r>
              <a:t>Encoding Categorical variables</a:t>
            </a:r>
          </a:p>
          <a:p>
            <a:pPr marL="814916" indent="-814916" algn="l">
              <a:lnSpc>
                <a:spcPct val="90000"/>
              </a:lnSpc>
              <a:spcBef>
                <a:spcPts val="4500"/>
              </a:spcBef>
              <a:buSzPct val="100000"/>
              <a:buAutoNum type="arabicPeriod" startAt="1"/>
              <a:defRPr sz="4400">
                <a:solidFill>
                  <a:srgbClr val="FFFFFF"/>
                </a:solidFill>
              </a:defRPr>
            </a:pPr>
            <a:r>
              <a:t>Log transformation on target variable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Model 1 (Weak Normalising priors with Normal Likelihood )"/>
          <p:cNvSpPr txBox="1"/>
          <p:nvPr>
            <p:ph type="title"/>
          </p:nvPr>
        </p:nvSpPr>
        <p:spPr>
          <a:xfrm>
            <a:off x="1396071" y="1074168"/>
            <a:ext cx="17489789" cy="1359892"/>
          </a:xfrm>
          <a:prstGeom prst="rect">
            <a:avLst/>
          </a:prstGeom>
        </p:spPr>
        <p:txBody>
          <a:bodyPr/>
          <a:lstStyle/>
          <a:p>
            <a:pPr defTabSz="1365469">
              <a:defRPr spc="-129" sz="6496"/>
            </a:pPr>
            <a:r>
              <a:t>Model 1 (</a:t>
            </a:r>
            <a:r>
              <a:rPr spc="-100" sz="5040"/>
              <a:t>Weak Normalising priors with Normal Likelihood </a:t>
            </a:r>
            <a:r>
              <a:t>)</a:t>
            </a:r>
          </a:p>
        </p:txBody>
      </p:sp>
      <p:sp>
        <p:nvSpPr>
          <p:cNvPr id="188" name="Simple pragmatic linear model…"/>
          <p:cNvSpPr txBox="1"/>
          <p:nvPr/>
        </p:nvSpPr>
        <p:spPr>
          <a:xfrm>
            <a:off x="1658322" y="4041957"/>
            <a:ext cx="21952100" cy="424862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58800" indent="-558800" algn="l">
              <a:lnSpc>
                <a:spcPct val="90000"/>
              </a:lnSpc>
              <a:spcBef>
                <a:spcPts val="4500"/>
              </a:spcBef>
              <a:buSzPct val="123000"/>
              <a:buChar char="•"/>
              <a:defRPr sz="4400">
                <a:solidFill>
                  <a:srgbClr val="FFFFFF"/>
                </a:solidFill>
              </a:defRPr>
            </a:pPr>
            <a:r>
              <a:t>Simple pragmatic linear model</a:t>
            </a:r>
          </a:p>
          <a:p>
            <a:pPr marL="558800" indent="-558800" algn="l">
              <a:lnSpc>
                <a:spcPct val="90000"/>
              </a:lnSpc>
              <a:spcBef>
                <a:spcPts val="4500"/>
              </a:spcBef>
              <a:buSzPct val="123000"/>
              <a:buChar char="•"/>
              <a:defRPr sz="4400">
                <a:solidFill>
                  <a:srgbClr val="FFFFFF"/>
                </a:solidFill>
              </a:defRPr>
            </a:pPr>
            <a:r>
              <a:t>Used Normal Distribution for Priors and Likelihood</a:t>
            </a:r>
          </a:p>
          <a:p>
            <a:pPr marL="558800" indent="-558800" algn="l">
              <a:lnSpc>
                <a:spcPct val="90000"/>
              </a:lnSpc>
              <a:spcBef>
                <a:spcPts val="4500"/>
              </a:spcBef>
              <a:buSzPct val="123000"/>
              <a:buChar char="•"/>
              <a:defRPr sz="4400">
                <a:solidFill>
                  <a:srgbClr val="FFFFFF"/>
                </a:solidFill>
              </a:defRPr>
            </a:pPr>
            <a:r>
              <a:t>Used Mean 0 and Standard deviation 1 for priors</a:t>
            </a:r>
          </a:p>
          <a:p>
            <a:pPr marL="558800" indent="-558800" algn="l">
              <a:lnSpc>
                <a:spcPct val="90000"/>
              </a:lnSpc>
              <a:spcBef>
                <a:spcPts val="4500"/>
              </a:spcBef>
              <a:buSzPct val="123000"/>
              <a:buChar char="•"/>
              <a:defRPr sz="4400">
                <a:solidFill>
                  <a:srgbClr val="FFFFFF"/>
                </a:solidFill>
              </a:defRPr>
            </a:pPr>
            <a:r>
              <a:t>Used Half Cauchy distribution for sigma</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Model 1…"/>
          <p:cNvSpPr txBox="1"/>
          <p:nvPr>
            <p:ph type="title"/>
          </p:nvPr>
        </p:nvSpPr>
        <p:spPr>
          <a:xfrm>
            <a:off x="1396071" y="78662"/>
            <a:ext cx="17489789" cy="2355398"/>
          </a:xfrm>
          <a:prstGeom prst="rect">
            <a:avLst/>
          </a:prstGeom>
        </p:spPr>
        <p:txBody>
          <a:bodyPr/>
          <a:lstStyle/>
          <a:p>
            <a:pPr defTabSz="1877520">
              <a:defRPr spc="-178" sz="8932"/>
            </a:pPr>
            <a:r>
              <a:t>Model 1 </a:t>
            </a:r>
          </a:p>
          <a:p>
            <a:pPr defTabSz="1877520">
              <a:defRPr spc="-146" sz="7315"/>
            </a:pPr>
            <a:r>
              <a:t>Prediction Plot</a:t>
            </a:r>
          </a:p>
        </p:txBody>
      </p:sp>
      <p:pic>
        <p:nvPicPr>
          <p:cNvPr id="191" name="Screenshot 2020-11-27 at 3.13.10 PM.png" descr="Screenshot 2020-11-27 at 3.13.10 PM.png"/>
          <p:cNvPicPr>
            <a:picLocks noChangeAspect="1"/>
          </p:cNvPicPr>
          <p:nvPr/>
        </p:nvPicPr>
        <p:blipFill>
          <a:blip r:embed="rId2">
            <a:extLst/>
          </a:blip>
          <a:stretch>
            <a:fillRect/>
          </a:stretch>
        </p:blipFill>
        <p:spPr>
          <a:xfrm>
            <a:off x="3363750" y="2898984"/>
            <a:ext cx="17656500" cy="10032635"/>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Model 1…"/>
          <p:cNvSpPr txBox="1"/>
          <p:nvPr>
            <p:ph type="title"/>
          </p:nvPr>
        </p:nvSpPr>
        <p:spPr>
          <a:xfrm>
            <a:off x="1396071" y="393189"/>
            <a:ext cx="17489789" cy="2040871"/>
          </a:xfrm>
          <a:prstGeom prst="rect">
            <a:avLst/>
          </a:prstGeom>
        </p:spPr>
        <p:txBody>
          <a:bodyPr/>
          <a:lstStyle/>
          <a:p>
            <a:pPr defTabSz="1633687">
              <a:defRPr spc="-155" sz="7772"/>
            </a:pPr>
            <a:r>
              <a:t>Model 1 </a:t>
            </a:r>
          </a:p>
          <a:p>
            <a:pPr defTabSz="1633687">
              <a:defRPr spc="-155" sz="7772"/>
            </a:pPr>
            <a:r>
              <a:rPr spc="-125" sz="6298"/>
              <a:t>Residual error plot</a:t>
            </a:r>
          </a:p>
        </p:txBody>
      </p:sp>
      <p:pic>
        <p:nvPicPr>
          <p:cNvPr id="194" name="Screenshot 2020-11-27 at 3.17.01 PM.png" descr="Screenshot 2020-11-27 at 3.17.01 PM.png"/>
          <p:cNvPicPr>
            <a:picLocks noChangeAspect="1"/>
          </p:cNvPicPr>
          <p:nvPr/>
        </p:nvPicPr>
        <p:blipFill>
          <a:blip r:embed="rId2">
            <a:extLst/>
          </a:blip>
          <a:stretch>
            <a:fillRect/>
          </a:stretch>
        </p:blipFill>
        <p:spPr>
          <a:xfrm>
            <a:off x="3447105" y="2718869"/>
            <a:ext cx="17489790" cy="10208528"/>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Model 2 (Weak Normalising priors with Normal Likelihood )"/>
          <p:cNvSpPr txBox="1"/>
          <p:nvPr>
            <p:ph type="title"/>
          </p:nvPr>
        </p:nvSpPr>
        <p:spPr>
          <a:xfrm>
            <a:off x="1396071" y="1074168"/>
            <a:ext cx="17489789" cy="1359892"/>
          </a:xfrm>
          <a:prstGeom prst="rect">
            <a:avLst/>
          </a:prstGeom>
        </p:spPr>
        <p:txBody>
          <a:bodyPr/>
          <a:lstStyle/>
          <a:p>
            <a:pPr defTabSz="1365469">
              <a:defRPr spc="-129" sz="6496"/>
            </a:pPr>
            <a:r>
              <a:t>Model 2 (</a:t>
            </a:r>
            <a:r>
              <a:rPr spc="-100" sz="5040"/>
              <a:t>Weak Normalising priors with Normal Likelihood </a:t>
            </a:r>
            <a:r>
              <a:t>)</a:t>
            </a:r>
          </a:p>
        </p:txBody>
      </p:sp>
      <p:sp>
        <p:nvSpPr>
          <p:cNvPr id="197" name="Simple pragmatic linear model…"/>
          <p:cNvSpPr txBox="1"/>
          <p:nvPr/>
        </p:nvSpPr>
        <p:spPr>
          <a:xfrm>
            <a:off x="1618795" y="4733686"/>
            <a:ext cx="21952100" cy="424862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58800" indent="-558800" algn="l">
              <a:lnSpc>
                <a:spcPct val="90000"/>
              </a:lnSpc>
              <a:spcBef>
                <a:spcPts val="4500"/>
              </a:spcBef>
              <a:buSzPct val="123000"/>
              <a:buChar char="•"/>
              <a:defRPr sz="4400">
                <a:solidFill>
                  <a:srgbClr val="FFFFFF"/>
                </a:solidFill>
              </a:defRPr>
            </a:pPr>
            <a:r>
              <a:t>Simple pragmatic linear model</a:t>
            </a:r>
          </a:p>
          <a:p>
            <a:pPr marL="558800" indent="-558800" algn="l">
              <a:lnSpc>
                <a:spcPct val="90000"/>
              </a:lnSpc>
              <a:spcBef>
                <a:spcPts val="4500"/>
              </a:spcBef>
              <a:buSzPct val="123000"/>
              <a:buChar char="•"/>
              <a:defRPr sz="4400">
                <a:solidFill>
                  <a:srgbClr val="FFFFFF"/>
                </a:solidFill>
              </a:defRPr>
            </a:pPr>
            <a:r>
              <a:t>Used Normal Distribution for Priors and Likelihood</a:t>
            </a:r>
          </a:p>
          <a:p>
            <a:pPr marL="558800" indent="-558800" algn="l">
              <a:lnSpc>
                <a:spcPct val="90000"/>
              </a:lnSpc>
              <a:spcBef>
                <a:spcPts val="4500"/>
              </a:spcBef>
              <a:buSzPct val="123000"/>
              <a:buChar char="•"/>
              <a:defRPr sz="4400">
                <a:solidFill>
                  <a:srgbClr val="FFFFFF"/>
                </a:solidFill>
              </a:defRPr>
            </a:pPr>
            <a:r>
              <a:t>Used Mean 0 and Standard deviation 0.2 for priors</a:t>
            </a:r>
          </a:p>
          <a:p>
            <a:pPr marL="558800" indent="-558800" algn="l">
              <a:lnSpc>
                <a:spcPct val="90000"/>
              </a:lnSpc>
              <a:spcBef>
                <a:spcPts val="4500"/>
              </a:spcBef>
              <a:buSzPct val="123000"/>
              <a:buChar char="•"/>
              <a:defRPr sz="4400">
                <a:solidFill>
                  <a:srgbClr val="FFFFFF"/>
                </a:solidFill>
              </a:defRPr>
            </a:pPr>
            <a:r>
              <a:t>Used Half Cauchy distribution for sigma</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Model 2…"/>
          <p:cNvSpPr txBox="1"/>
          <p:nvPr>
            <p:ph type="title"/>
          </p:nvPr>
        </p:nvSpPr>
        <p:spPr>
          <a:xfrm>
            <a:off x="1396071" y="78662"/>
            <a:ext cx="17489789" cy="2355398"/>
          </a:xfrm>
          <a:prstGeom prst="rect">
            <a:avLst/>
          </a:prstGeom>
        </p:spPr>
        <p:txBody>
          <a:bodyPr/>
          <a:lstStyle/>
          <a:p>
            <a:pPr defTabSz="1877520">
              <a:defRPr spc="-178" sz="8932"/>
            </a:pPr>
            <a:r>
              <a:t>Model 2 </a:t>
            </a:r>
          </a:p>
          <a:p>
            <a:pPr defTabSz="1877520">
              <a:defRPr spc="-146" sz="7315"/>
            </a:pPr>
            <a:r>
              <a:t>Prediction Plot</a:t>
            </a:r>
          </a:p>
        </p:txBody>
      </p:sp>
      <p:pic>
        <p:nvPicPr>
          <p:cNvPr id="200" name="Screenshot 2020-11-27 at 3.24.34 PM.png" descr="Screenshot 2020-11-27 at 3.24.34 PM.png"/>
          <p:cNvPicPr>
            <a:picLocks noChangeAspect="1"/>
          </p:cNvPicPr>
          <p:nvPr/>
        </p:nvPicPr>
        <p:blipFill>
          <a:blip r:embed="rId2">
            <a:extLst/>
          </a:blip>
          <a:stretch>
            <a:fillRect/>
          </a:stretch>
        </p:blipFill>
        <p:spPr>
          <a:xfrm>
            <a:off x="3496044" y="3161241"/>
            <a:ext cx="17391912" cy="9798580"/>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Model 2…"/>
          <p:cNvSpPr txBox="1"/>
          <p:nvPr>
            <p:ph type="title"/>
          </p:nvPr>
        </p:nvSpPr>
        <p:spPr>
          <a:xfrm>
            <a:off x="1396071" y="393189"/>
            <a:ext cx="17489789" cy="2040871"/>
          </a:xfrm>
          <a:prstGeom prst="rect">
            <a:avLst/>
          </a:prstGeom>
        </p:spPr>
        <p:txBody>
          <a:bodyPr/>
          <a:lstStyle/>
          <a:p>
            <a:pPr defTabSz="1633687">
              <a:defRPr spc="-155" sz="7772"/>
            </a:pPr>
            <a:r>
              <a:t>Model 2</a:t>
            </a:r>
          </a:p>
          <a:p>
            <a:pPr defTabSz="1633687">
              <a:defRPr spc="-155" sz="7772"/>
            </a:pPr>
            <a:r>
              <a:rPr spc="-125" sz="6298"/>
              <a:t>Residual error plot</a:t>
            </a:r>
          </a:p>
        </p:txBody>
      </p:sp>
      <p:pic>
        <p:nvPicPr>
          <p:cNvPr id="203" name="Screenshot 2020-11-27 at 3.28.12 PM.png" descr="Screenshot 2020-11-27 at 3.28.12 PM.png"/>
          <p:cNvPicPr>
            <a:picLocks noChangeAspect="1"/>
          </p:cNvPicPr>
          <p:nvPr/>
        </p:nvPicPr>
        <p:blipFill>
          <a:blip r:embed="rId2">
            <a:extLst/>
          </a:blip>
          <a:stretch>
            <a:fillRect/>
          </a:stretch>
        </p:blipFill>
        <p:spPr>
          <a:xfrm>
            <a:off x="3755035" y="2699615"/>
            <a:ext cx="16873930" cy="10216817"/>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Model 3 (Weakly Normal Priors with student t-distribution)"/>
          <p:cNvSpPr txBox="1"/>
          <p:nvPr>
            <p:ph type="title"/>
          </p:nvPr>
        </p:nvSpPr>
        <p:spPr>
          <a:xfrm>
            <a:off x="1396071" y="1074168"/>
            <a:ext cx="17489789" cy="1359892"/>
          </a:xfrm>
          <a:prstGeom prst="rect">
            <a:avLst/>
          </a:prstGeom>
        </p:spPr>
        <p:txBody>
          <a:bodyPr/>
          <a:lstStyle/>
          <a:p>
            <a:pPr defTabSz="1365469">
              <a:defRPr spc="-129" sz="6496"/>
            </a:pPr>
            <a:r>
              <a:t>Model 3 (</a:t>
            </a:r>
            <a:r>
              <a:rPr spc="-100" sz="5040"/>
              <a:t>Weakly Normal Priors with student t-distribution</a:t>
            </a:r>
            <a:r>
              <a:t>)</a:t>
            </a:r>
          </a:p>
        </p:txBody>
      </p:sp>
      <p:sp>
        <p:nvSpPr>
          <p:cNvPr id="206" name="Simple pragmatic linear model with Student t-distribution for likelihood…"/>
          <p:cNvSpPr txBox="1"/>
          <p:nvPr/>
        </p:nvSpPr>
        <p:spPr>
          <a:xfrm>
            <a:off x="1618795" y="4733686"/>
            <a:ext cx="21952100" cy="424862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58800" indent="-558800" algn="l">
              <a:lnSpc>
                <a:spcPct val="90000"/>
              </a:lnSpc>
              <a:spcBef>
                <a:spcPts val="4500"/>
              </a:spcBef>
              <a:buSzPct val="123000"/>
              <a:buChar char="•"/>
              <a:defRPr sz="4400">
                <a:solidFill>
                  <a:srgbClr val="FFFFFF"/>
                </a:solidFill>
              </a:defRPr>
            </a:pPr>
            <a:r>
              <a:t>Simple pragmatic linear model with Student t-distribution for likelihood</a:t>
            </a:r>
          </a:p>
          <a:p>
            <a:pPr marL="558800" indent="-558800" algn="l">
              <a:lnSpc>
                <a:spcPct val="90000"/>
              </a:lnSpc>
              <a:spcBef>
                <a:spcPts val="4500"/>
              </a:spcBef>
              <a:buSzPct val="123000"/>
              <a:buChar char="•"/>
              <a:defRPr sz="4400">
                <a:solidFill>
                  <a:srgbClr val="FFFFFF"/>
                </a:solidFill>
              </a:defRPr>
            </a:pPr>
            <a:r>
              <a:t>Used Normal Distribution for Priors</a:t>
            </a:r>
          </a:p>
          <a:p>
            <a:pPr marL="558800" indent="-558800" algn="l">
              <a:lnSpc>
                <a:spcPct val="90000"/>
              </a:lnSpc>
              <a:spcBef>
                <a:spcPts val="4500"/>
              </a:spcBef>
              <a:buSzPct val="123000"/>
              <a:buChar char="•"/>
              <a:defRPr sz="4400">
                <a:solidFill>
                  <a:srgbClr val="FFFFFF"/>
                </a:solidFill>
              </a:defRPr>
            </a:pPr>
            <a:r>
              <a:t>Used Mean 0 and Standard deviation 0.2 for priors</a:t>
            </a:r>
          </a:p>
          <a:p>
            <a:pPr marL="558800" indent="-558800" algn="l">
              <a:lnSpc>
                <a:spcPct val="90000"/>
              </a:lnSpc>
              <a:spcBef>
                <a:spcPts val="4500"/>
              </a:spcBef>
              <a:buSzPct val="123000"/>
              <a:buChar char="•"/>
              <a:defRPr sz="4400">
                <a:solidFill>
                  <a:srgbClr val="FFFFFF"/>
                </a:solidFill>
              </a:defRPr>
            </a:pPr>
            <a:r>
              <a:t>Used Half Cauchy distribution for sigma</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Model 3…"/>
          <p:cNvSpPr txBox="1"/>
          <p:nvPr>
            <p:ph type="title"/>
          </p:nvPr>
        </p:nvSpPr>
        <p:spPr>
          <a:xfrm>
            <a:off x="1396071" y="78662"/>
            <a:ext cx="17489789" cy="2355398"/>
          </a:xfrm>
          <a:prstGeom prst="rect">
            <a:avLst/>
          </a:prstGeom>
        </p:spPr>
        <p:txBody>
          <a:bodyPr/>
          <a:lstStyle/>
          <a:p>
            <a:pPr defTabSz="1877520">
              <a:defRPr spc="-178" sz="8932"/>
            </a:pPr>
            <a:r>
              <a:t>Model 3 </a:t>
            </a:r>
          </a:p>
          <a:p>
            <a:pPr defTabSz="1877520">
              <a:defRPr spc="-146" sz="7315"/>
            </a:pPr>
            <a:r>
              <a:t>Prediction Plot</a:t>
            </a:r>
          </a:p>
        </p:txBody>
      </p:sp>
      <p:pic>
        <p:nvPicPr>
          <p:cNvPr id="209" name="Screenshot 2020-11-27 at 3.50.00 PM.png" descr="Screenshot 2020-11-27 at 3.50.00 PM.png"/>
          <p:cNvPicPr>
            <a:picLocks noChangeAspect="1"/>
          </p:cNvPicPr>
          <p:nvPr/>
        </p:nvPicPr>
        <p:blipFill>
          <a:blip r:embed="rId2">
            <a:extLst/>
          </a:blip>
          <a:stretch>
            <a:fillRect/>
          </a:stretch>
        </p:blipFill>
        <p:spPr>
          <a:xfrm>
            <a:off x="3806984" y="3283608"/>
            <a:ext cx="16770032" cy="9718482"/>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Table of Contents"/>
          <p:cNvSpPr txBox="1"/>
          <p:nvPr>
            <p:ph type="title"/>
          </p:nvPr>
        </p:nvSpPr>
        <p:spPr>
          <a:xfrm>
            <a:off x="-7912" y="10889"/>
            <a:ext cx="11782135" cy="13694222"/>
          </a:xfrm>
          <a:prstGeom prst="rect">
            <a:avLst/>
          </a:prstGeom>
          <a:solidFill>
            <a:schemeClr val="accent1">
              <a:hueOff val="114395"/>
              <a:lumOff val="-24975"/>
            </a:schemeClr>
          </a:solidFill>
        </p:spPr>
        <p:txBody>
          <a:bodyPr/>
          <a:lstStyle/>
          <a:p>
            <a:pPr algn="ctr" defTabSz="825500">
              <a:lnSpc>
                <a:spcPct val="100000"/>
              </a:lnSpc>
              <a:defRPr b="0" spc="0" sz="7700">
                <a:solidFill>
                  <a:srgbClr val="000000"/>
                </a:solidFill>
                <a:latin typeface="Helvetica Neue Medium"/>
                <a:ea typeface="Helvetica Neue Medium"/>
                <a:cs typeface="Helvetica Neue Medium"/>
                <a:sym typeface="Helvetica Neue Medium"/>
              </a:defRPr>
            </a:pPr>
          </a:p>
          <a:p>
            <a:pPr algn="ctr" defTabSz="825500">
              <a:lnSpc>
                <a:spcPct val="100000"/>
              </a:lnSpc>
              <a:defRPr b="0" spc="0" sz="7700">
                <a:solidFill>
                  <a:srgbClr val="000000"/>
                </a:solidFill>
                <a:latin typeface="Helvetica Neue Medium"/>
                <a:ea typeface="Helvetica Neue Medium"/>
                <a:cs typeface="Helvetica Neue Medium"/>
                <a:sym typeface="Helvetica Neue Medium"/>
              </a:defRPr>
            </a:pPr>
          </a:p>
          <a:p>
            <a:pPr algn="ctr" defTabSz="825500">
              <a:lnSpc>
                <a:spcPct val="100000"/>
              </a:lnSpc>
              <a:defRPr b="0" spc="0" sz="7700">
                <a:solidFill>
                  <a:srgbClr val="000000"/>
                </a:solidFill>
                <a:latin typeface="Helvetica Neue Medium"/>
                <a:ea typeface="Helvetica Neue Medium"/>
                <a:cs typeface="Helvetica Neue Medium"/>
                <a:sym typeface="Helvetica Neue Medium"/>
              </a:defRPr>
            </a:pPr>
          </a:p>
          <a:p>
            <a:pPr algn="ctr" defTabSz="825500">
              <a:lnSpc>
                <a:spcPct val="100000"/>
              </a:lnSpc>
              <a:defRPr b="0" spc="0" sz="7700">
                <a:solidFill>
                  <a:srgbClr val="000000"/>
                </a:solidFill>
                <a:latin typeface="Helvetica Neue Medium"/>
                <a:ea typeface="Helvetica Neue Medium"/>
                <a:cs typeface="Helvetica Neue Medium"/>
                <a:sym typeface="Helvetica Neue Medium"/>
              </a:defRPr>
            </a:pPr>
          </a:p>
          <a:p>
            <a:pPr algn="ctr" defTabSz="825500">
              <a:lnSpc>
                <a:spcPct val="100000"/>
              </a:lnSpc>
              <a:defRPr b="0" spc="0" sz="7700">
                <a:solidFill>
                  <a:srgbClr val="FFFFFF"/>
                </a:solidFill>
                <a:latin typeface="Helvetica Neue Medium"/>
                <a:ea typeface="Helvetica Neue Medium"/>
                <a:cs typeface="Helvetica Neue Medium"/>
                <a:sym typeface="Helvetica Neue Medium"/>
              </a:defRPr>
            </a:pPr>
          </a:p>
          <a:p>
            <a:pPr algn="ctr" defTabSz="825500">
              <a:lnSpc>
                <a:spcPct val="100000"/>
              </a:lnSpc>
              <a:defRPr b="0" spc="0" sz="7700">
                <a:solidFill>
                  <a:srgbClr val="FFFFFF"/>
                </a:solidFill>
                <a:latin typeface="Helvetica Neue Medium"/>
                <a:ea typeface="Helvetica Neue Medium"/>
                <a:cs typeface="Helvetica Neue Medium"/>
                <a:sym typeface="Helvetica Neue Medium"/>
              </a:defRPr>
            </a:pPr>
            <a:r>
              <a:t>Table of Contents</a:t>
            </a:r>
          </a:p>
        </p:txBody>
      </p:sp>
      <p:sp>
        <p:nvSpPr>
          <p:cNvPr id="155" name="Introduction…"/>
          <p:cNvSpPr txBox="1"/>
          <p:nvPr>
            <p:ph type="body" sz="half" idx="1"/>
          </p:nvPr>
        </p:nvSpPr>
        <p:spPr>
          <a:xfrm>
            <a:off x="12515860" y="927169"/>
            <a:ext cx="10661640" cy="12214132"/>
          </a:xfrm>
          <a:prstGeom prst="rect">
            <a:avLst/>
          </a:prstGeom>
        </p:spPr>
        <p:txBody>
          <a:bodyPr/>
          <a:lstStyle/>
          <a:p>
            <a:pPr>
              <a:defRPr sz="5000"/>
            </a:pPr>
          </a:p>
          <a:p>
            <a:pPr>
              <a:defRPr sz="5000"/>
            </a:pPr>
          </a:p>
          <a:p>
            <a:pPr>
              <a:defRPr sz="5000"/>
            </a:pPr>
          </a:p>
          <a:p>
            <a:pPr>
              <a:defRPr sz="5000"/>
            </a:pPr>
            <a:r>
              <a:t>Introduction</a:t>
            </a:r>
          </a:p>
          <a:p>
            <a:pPr>
              <a:defRPr sz="5000"/>
            </a:pPr>
            <a:r>
              <a:t>Methods</a:t>
            </a:r>
          </a:p>
          <a:p>
            <a:pPr>
              <a:defRPr sz="5000"/>
            </a:pPr>
            <a:r>
              <a:t>Results </a:t>
            </a:r>
          </a:p>
          <a:p>
            <a:pPr>
              <a:defRPr sz="5000"/>
            </a:pPr>
            <a:r>
              <a:t>Conclusion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Model 3…"/>
          <p:cNvSpPr txBox="1"/>
          <p:nvPr>
            <p:ph type="title"/>
          </p:nvPr>
        </p:nvSpPr>
        <p:spPr>
          <a:xfrm>
            <a:off x="1396071" y="393189"/>
            <a:ext cx="17489789" cy="2040871"/>
          </a:xfrm>
          <a:prstGeom prst="rect">
            <a:avLst/>
          </a:prstGeom>
        </p:spPr>
        <p:txBody>
          <a:bodyPr/>
          <a:lstStyle/>
          <a:p>
            <a:pPr defTabSz="1633687">
              <a:defRPr spc="-155" sz="7772"/>
            </a:pPr>
            <a:r>
              <a:t>Model 3 </a:t>
            </a:r>
          </a:p>
          <a:p>
            <a:pPr defTabSz="1633687">
              <a:defRPr spc="-155" sz="7772"/>
            </a:pPr>
            <a:r>
              <a:rPr spc="-125" sz="6298"/>
              <a:t>Residual error plot</a:t>
            </a:r>
          </a:p>
        </p:txBody>
      </p:sp>
      <p:pic>
        <p:nvPicPr>
          <p:cNvPr id="212" name="Screenshot 2020-11-27 at 3.50.38 PM.png" descr="Screenshot 2020-11-27 at 3.50.38 PM.png"/>
          <p:cNvPicPr>
            <a:picLocks noChangeAspect="1"/>
          </p:cNvPicPr>
          <p:nvPr/>
        </p:nvPicPr>
        <p:blipFill>
          <a:blip r:embed="rId2">
            <a:extLst/>
          </a:blip>
          <a:stretch>
            <a:fillRect/>
          </a:stretch>
        </p:blipFill>
        <p:spPr>
          <a:xfrm>
            <a:off x="3566024" y="2916842"/>
            <a:ext cx="16953819" cy="9816555"/>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Model 4 (Hierarchical Model)"/>
          <p:cNvSpPr txBox="1"/>
          <p:nvPr>
            <p:ph type="title"/>
          </p:nvPr>
        </p:nvSpPr>
        <p:spPr>
          <a:xfrm>
            <a:off x="1396071" y="1074168"/>
            <a:ext cx="17489789" cy="1359892"/>
          </a:xfrm>
          <a:prstGeom prst="rect">
            <a:avLst/>
          </a:prstGeom>
        </p:spPr>
        <p:txBody>
          <a:bodyPr/>
          <a:lstStyle/>
          <a:p>
            <a:pPr defTabSz="1755604">
              <a:defRPr spc="-167" sz="8352"/>
            </a:pPr>
            <a:r>
              <a:t>Model 4 (</a:t>
            </a:r>
            <a:r>
              <a:rPr spc="-129" sz="6480"/>
              <a:t>Hierarchical Model</a:t>
            </a:r>
            <a:r>
              <a:t>)</a:t>
            </a:r>
          </a:p>
        </p:txBody>
      </p:sp>
      <p:sp>
        <p:nvSpPr>
          <p:cNvPr id="215" name="Hierarchical model with Normal distribution for likelihood…"/>
          <p:cNvSpPr txBox="1"/>
          <p:nvPr/>
        </p:nvSpPr>
        <p:spPr>
          <a:xfrm>
            <a:off x="1618795" y="4733686"/>
            <a:ext cx="21952100" cy="424862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58800" indent="-558800" algn="l">
              <a:lnSpc>
                <a:spcPct val="90000"/>
              </a:lnSpc>
              <a:spcBef>
                <a:spcPts val="4500"/>
              </a:spcBef>
              <a:buSzPct val="123000"/>
              <a:buChar char="•"/>
              <a:defRPr sz="4400">
                <a:solidFill>
                  <a:srgbClr val="FFFFFF"/>
                </a:solidFill>
              </a:defRPr>
            </a:pPr>
            <a:r>
              <a:t>Hierarchical model with Normal distribution for likelihood</a:t>
            </a:r>
          </a:p>
          <a:p>
            <a:pPr marL="558800" indent="-558800" algn="l">
              <a:lnSpc>
                <a:spcPct val="90000"/>
              </a:lnSpc>
              <a:spcBef>
                <a:spcPts val="4500"/>
              </a:spcBef>
              <a:buSzPct val="123000"/>
              <a:buChar char="•"/>
              <a:defRPr sz="4400">
                <a:solidFill>
                  <a:srgbClr val="FFFFFF"/>
                </a:solidFill>
              </a:defRPr>
            </a:pPr>
            <a:r>
              <a:t>Used Normal Distribution for Priors</a:t>
            </a:r>
          </a:p>
          <a:p>
            <a:pPr marL="558800" indent="-558800" algn="l">
              <a:lnSpc>
                <a:spcPct val="90000"/>
              </a:lnSpc>
              <a:spcBef>
                <a:spcPts val="4500"/>
              </a:spcBef>
              <a:buSzPct val="123000"/>
              <a:buChar char="•"/>
              <a:defRPr sz="4400">
                <a:solidFill>
                  <a:srgbClr val="FFFFFF"/>
                </a:solidFill>
              </a:defRPr>
            </a:pPr>
            <a:r>
              <a:t>Used Mean 0 and Standard deviation 0.2 for hyper - priors</a:t>
            </a:r>
          </a:p>
          <a:p>
            <a:pPr marL="558800" indent="-558800" algn="l">
              <a:lnSpc>
                <a:spcPct val="90000"/>
              </a:lnSpc>
              <a:spcBef>
                <a:spcPts val="4500"/>
              </a:spcBef>
              <a:buSzPct val="123000"/>
              <a:buChar char="•"/>
              <a:defRPr sz="4400">
                <a:solidFill>
                  <a:srgbClr val="FFFFFF"/>
                </a:solidFill>
              </a:defRPr>
            </a:pPr>
            <a:r>
              <a:t>Used Half Cauchy distribution for sigma</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Model 4…"/>
          <p:cNvSpPr txBox="1"/>
          <p:nvPr>
            <p:ph type="title"/>
          </p:nvPr>
        </p:nvSpPr>
        <p:spPr>
          <a:xfrm>
            <a:off x="1396071" y="78662"/>
            <a:ext cx="17489789" cy="2355398"/>
          </a:xfrm>
          <a:prstGeom prst="rect">
            <a:avLst/>
          </a:prstGeom>
        </p:spPr>
        <p:txBody>
          <a:bodyPr/>
          <a:lstStyle/>
          <a:p>
            <a:pPr defTabSz="1877520">
              <a:defRPr spc="-178" sz="8932"/>
            </a:pPr>
            <a:r>
              <a:t>Model 4 </a:t>
            </a:r>
          </a:p>
          <a:p>
            <a:pPr defTabSz="1877520">
              <a:defRPr spc="-146" sz="7315"/>
            </a:pPr>
            <a:r>
              <a:t>Prediction Plot</a:t>
            </a:r>
          </a:p>
        </p:txBody>
      </p:sp>
      <p:pic>
        <p:nvPicPr>
          <p:cNvPr id="218" name="Screenshot 2020-11-27 at 4.00.25 PM.png" descr="Screenshot 2020-11-27 at 4.00.25 PM.png"/>
          <p:cNvPicPr>
            <a:picLocks noChangeAspect="1"/>
          </p:cNvPicPr>
          <p:nvPr/>
        </p:nvPicPr>
        <p:blipFill>
          <a:blip r:embed="rId2">
            <a:extLst/>
          </a:blip>
          <a:stretch>
            <a:fillRect/>
          </a:stretch>
        </p:blipFill>
        <p:spPr>
          <a:xfrm>
            <a:off x="3411646" y="2871214"/>
            <a:ext cx="17560708" cy="9809301"/>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Model 4…"/>
          <p:cNvSpPr txBox="1"/>
          <p:nvPr>
            <p:ph type="title"/>
          </p:nvPr>
        </p:nvSpPr>
        <p:spPr>
          <a:xfrm>
            <a:off x="1396071" y="393189"/>
            <a:ext cx="17489789" cy="2040871"/>
          </a:xfrm>
          <a:prstGeom prst="rect">
            <a:avLst/>
          </a:prstGeom>
        </p:spPr>
        <p:txBody>
          <a:bodyPr/>
          <a:lstStyle/>
          <a:p>
            <a:pPr defTabSz="1633687">
              <a:defRPr spc="-155" sz="7772"/>
            </a:pPr>
            <a:r>
              <a:t>Model 4 </a:t>
            </a:r>
          </a:p>
          <a:p>
            <a:pPr defTabSz="1633687">
              <a:defRPr spc="-155" sz="7772"/>
            </a:pPr>
            <a:r>
              <a:rPr spc="-125" sz="6298"/>
              <a:t>Residual error plot</a:t>
            </a:r>
          </a:p>
        </p:txBody>
      </p:sp>
      <p:pic>
        <p:nvPicPr>
          <p:cNvPr id="221" name="Screenshot 2020-11-27 at 4.00.57 PM.png" descr="Screenshot 2020-11-27 at 4.00.57 PM.png"/>
          <p:cNvPicPr>
            <a:picLocks noChangeAspect="1"/>
          </p:cNvPicPr>
          <p:nvPr/>
        </p:nvPicPr>
        <p:blipFill>
          <a:blip r:embed="rId2">
            <a:extLst/>
          </a:blip>
          <a:stretch>
            <a:fillRect/>
          </a:stretch>
        </p:blipFill>
        <p:spPr>
          <a:xfrm>
            <a:off x="4363945" y="3171479"/>
            <a:ext cx="15656110" cy="9270356"/>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Model Comparison…"/>
          <p:cNvSpPr txBox="1"/>
          <p:nvPr>
            <p:ph type="title"/>
          </p:nvPr>
        </p:nvSpPr>
        <p:spPr>
          <a:xfrm>
            <a:off x="1396071" y="393189"/>
            <a:ext cx="17489789" cy="2040871"/>
          </a:xfrm>
          <a:prstGeom prst="rect">
            <a:avLst/>
          </a:prstGeom>
        </p:spPr>
        <p:txBody>
          <a:bodyPr/>
          <a:lstStyle/>
          <a:p>
            <a:pPr defTabSz="1633687">
              <a:defRPr spc="-155" sz="7772"/>
            </a:pPr>
            <a:r>
              <a:t>Model Comparison </a:t>
            </a:r>
          </a:p>
          <a:p>
            <a:pPr defTabSz="1633687">
              <a:defRPr spc="-125" sz="6298"/>
            </a:pPr>
            <a:r>
              <a:t>(Categorical values)</a:t>
            </a:r>
          </a:p>
        </p:txBody>
      </p:sp>
      <p:pic>
        <p:nvPicPr>
          <p:cNvPr id="224" name="Screenshot 2020-11-27 at 4.04.55 PM.png" descr="Screenshot 2020-11-27 at 4.04.55 PM.png"/>
          <p:cNvPicPr>
            <a:picLocks noChangeAspect="1"/>
          </p:cNvPicPr>
          <p:nvPr/>
        </p:nvPicPr>
        <p:blipFill>
          <a:blip r:embed="rId2">
            <a:extLst/>
          </a:blip>
          <a:stretch>
            <a:fillRect/>
          </a:stretch>
        </p:blipFill>
        <p:spPr>
          <a:xfrm>
            <a:off x="4852847" y="2594307"/>
            <a:ext cx="14678306" cy="10469345"/>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Model Comparison…"/>
          <p:cNvSpPr txBox="1"/>
          <p:nvPr>
            <p:ph type="title"/>
          </p:nvPr>
        </p:nvSpPr>
        <p:spPr>
          <a:xfrm>
            <a:off x="1396071" y="393189"/>
            <a:ext cx="17489789" cy="2040871"/>
          </a:xfrm>
          <a:prstGeom prst="rect">
            <a:avLst/>
          </a:prstGeom>
        </p:spPr>
        <p:txBody>
          <a:bodyPr/>
          <a:lstStyle/>
          <a:p>
            <a:pPr defTabSz="1633687">
              <a:defRPr spc="-155" sz="7772"/>
            </a:pPr>
            <a:r>
              <a:t>Model Comparison </a:t>
            </a:r>
          </a:p>
          <a:p>
            <a:pPr defTabSz="1633687">
              <a:defRPr spc="-125" sz="6298"/>
            </a:pPr>
            <a:r>
              <a:t>(Non-Categorical values)</a:t>
            </a:r>
          </a:p>
        </p:txBody>
      </p:sp>
      <p:pic>
        <p:nvPicPr>
          <p:cNvPr id="227" name="Screenshot 2020-11-27 at 4.07.00 PM.png" descr="Screenshot 2020-11-27 at 4.07.00 PM.png"/>
          <p:cNvPicPr>
            <a:picLocks noChangeAspect="1"/>
          </p:cNvPicPr>
          <p:nvPr/>
        </p:nvPicPr>
        <p:blipFill>
          <a:blip r:embed="rId2">
            <a:extLst/>
          </a:blip>
          <a:stretch>
            <a:fillRect/>
          </a:stretch>
        </p:blipFill>
        <p:spPr>
          <a:xfrm>
            <a:off x="4813113" y="2886991"/>
            <a:ext cx="14757774" cy="10404761"/>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Model Comparison"/>
          <p:cNvSpPr txBox="1"/>
          <p:nvPr>
            <p:ph type="title"/>
          </p:nvPr>
        </p:nvSpPr>
        <p:spPr>
          <a:xfrm>
            <a:off x="1396071" y="393189"/>
            <a:ext cx="17489789" cy="2040871"/>
          </a:xfrm>
          <a:prstGeom prst="rect">
            <a:avLst/>
          </a:prstGeom>
        </p:spPr>
        <p:txBody>
          <a:bodyPr/>
          <a:lstStyle>
            <a:lvl1pPr defTabSz="1463003">
              <a:defRPr spc="-139" sz="6960"/>
            </a:lvl1pPr>
          </a:lstStyle>
          <a:p>
            <a:pPr/>
            <a:r>
              <a:t>Model Comparison </a:t>
            </a:r>
          </a:p>
        </p:txBody>
      </p:sp>
      <p:pic>
        <p:nvPicPr>
          <p:cNvPr id="230" name="Screenshot 2020-11-27 at 4.07.54 PM.png" descr="Screenshot 2020-11-27 at 4.07.54 PM.png"/>
          <p:cNvPicPr>
            <a:picLocks noChangeAspect="1"/>
          </p:cNvPicPr>
          <p:nvPr/>
        </p:nvPicPr>
        <p:blipFill>
          <a:blip r:embed="rId2">
            <a:extLst/>
          </a:blip>
          <a:stretch>
            <a:fillRect/>
          </a:stretch>
        </p:blipFill>
        <p:spPr>
          <a:xfrm>
            <a:off x="2886002" y="5076619"/>
            <a:ext cx="18611996" cy="4366893"/>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Features Analysis…"/>
          <p:cNvSpPr txBox="1"/>
          <p:nvPr>
            <p:ph type="title"/>
          </p:nvPr>
        </p:nvSpPr>
        <p:spPr>
          <a:xfrm>
            <a:off x="708864" y="406057"/>
            <a:ext cx="17489789" cy="3202432"/>
          </a:xfrm>
          <a:prstGeom prst="rect">
            <a:avLst/>
          </a:prstGeom>
        </p:spPr>
        <p:txBody>
          <a:bodyPr/>
          <a:lstStyle/>
          <a:p>
            <a:pPr defTabSz="1804370">
              <a:defRPr spc="-171" sz="8584"/>
            </a:pPr>
            <a:r>
              <a:t>Features Analysis</a:t>
            </a:r>
          </a:p>
          <a:p>
            <a:pPr defTabSz="1804370">
              <a:defRPr spc="-171" sz="8584"/>
            </a:pPr>
          </a:p>
          <a:p>
            <a:pPr defTabSz="1804370">
              <a:defRPr spc="-118" sz="5920"/>
            </a:pPr>
            <a:r>
              <a:t>Analysis 1: Posterior Predictive Check</a:t>
            </a:r>
          </a:p>
        </p:txBody>
      </p:sp>
      <p:pic>
        <p:nvPicPr>
          <p:cNvPr id="233" name="Screenshot 2020-11-27 at 4.53.33 PM.png" descr="Screenshot 2020-11-27 at 4.53.33 PM.png"/>
          <p:cNvPicPr>
            <a:picLocks noChangeAspect="1"/>
          </p:cNvPicPr>
          <p:nvPr/>
        </p:nvPicPr>
        <p:blipFill>
          <a:blip r:embed="rId2">
            <a:extLst/>
          </a:blip>
          <a:stretch>
            <a:fillRect/>
          </a:stretch>
        </p:blipFill>
        <p:spPr>
          <a:xfrm>
            <a:off x="4552788" y="4138287"/>
            <a:ext cx="15463729" cy="8881624"/>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Features Analysis…"/>
          <p:cNvSpPr txBox="1"/>
          <p:nvPr>
            <p:ph type="title"/>
          </p:nvPr>
        </p:nvSpPr>
        <p:spPr>
          <a:xfrm>
            <a:off x="708864" y="406057"/>
            <a:ext cx="17489789" cy="3202432"/>
          </a:xfrm>
          <a:prstGeom prst="rect">
            <a:avLst/>
          </a:prstGeom>
        </p:spPr>
        <p:txBody>
          <a:bodyPr/>
          <a:lstStyle/>
          <a:p>
            <a:pPr defTabSz="1804370">
              <a:defRPr spc="-171" sz="8584"/>
            </a:pPr>
            <a:r>
              <a:t>Features Analysis</a:t>
            </a:r>
          </a:p>
          <a:p>
            <a:pPr defTabSz="1804370">
              <a:defRPr spc="-171" sz="8584"/>
            </a:pPr>
          </a:p>
          <a:p>
            <a:pPr defTabSz="1804370">
              <a:defRPr spc="-118" sz="5920"/>
            </a:pPr>
            <a:r>
              <a:t>Analysis 2: Forward vs Sealed bid Auctions</a:t>
            </a:r>
          </a:p>
        </p:txBody>
      </p:sp>
      <p:sp>
        <p:nvSpPr>
          <p:cNvPr id="236" name="Mean Difference in RoR : 0.017"/>
          <p:cNvSpPr txBox="1"/>
          <p:nvPr/>
        </p:nvSpPr>
        <p:spPr>
          <a:xfrm>
            <a:off x="1215950" y="12574898"/>
            <a:ext cx="21952099" cy="7463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58800" indent="-558800" algn="l">
              <a:lnSpc>
                <a:spcPct val="90000"/>
              </a:lnSpc>
              <a:spcBef>
                <a:spcPts val="4500"/>
              </a:spcBef>
              <a:buSzPct val="123000"/>
              <a:buChar char="•"/>
              <a:defRPr sz="4400">
                <a:solidFill>
                  <a:srgbClr val="FFFFFF"/>
                </a:solidFill>
              </a:defRPr>
            </a:lvl1pPr>
          </a:lstStyle>
          <a:p>
            <a:pPr/>
            <a:r>
              <a:t>Mean Difference in RoR : 0.017</a:t>
            </a:r>
          </a:p>
        </p:txBody>
      </p:sp>
      <p:pic>
        <p:nvPicPr>
          <p:cNvPr id="237" name="Screenshot 2020-11-27 at 4.20.15 PM.png" descr="Screenshot 2020-11-27 at 4.20.15 PM.png"/>
          <p:cNvPicPr>
            <a:picLocks noChangeAspect="1"/>
          </p:cNvPicPr>
          <p:nvPr/>
        </p:nvPicPr>
        <p:blipFill>
          <a:blip r:embed="rId2">
            <a:extLst/>
          </a:blip>
          <a:stretch>
            <a:fillRect/>
          </a:stretch>
        </p:blipFill>
        <p:spPr>
          <a:xfrm>
            <a:off x="5236311" y="4358865"/>
            <a:ext cx="12921994" cy="7465657"/>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Features Analysis…"/>
          <p:cNvSpPr txBox="1"/>
          <p:nvPr>
            <p:ph type="title"/>
          </p:nvPr>
        </p:nvSpPr>
        <p:spPr>
          <a:xfrm>
            <a:off x="708864" y="406057"/>
            <a:ext cx="17489789" cy="3202432"/>
          </a:xfrm>
          <a:prstGeom prst="rect">
            <a:avLst/>
          </a:prstGeom>
        </p:spPr>
        <p:txBody>
          <a:bodyPr/>
          <a:lstStyle/>
          <a:p>
            <a:pPr defTabSz="1804370">
              <a:defRPr spc="-171" sz="8584"/>
            </a:pPr>
            <a:r>
              <a:t>Features Analysis</a:t>
            </a:r>
          </a:p>
          <a:p>
            <a:pPr defTabSz="1804370">
              <a:defRPr spc="-171" sz="8584"/>
            </a:pPr>
          </a:p>
          <a:p>
            <a:pPr defTabSz="1804370">
              <a:defRPr spc="-118" sz="5920"/>
            </a:pPr>
            <a:r>
              <a:t>Analysis 3: Impact of BPL on RoR</a:t>
            </a:r>
          </a:p>
        </p:txBody>
      </p:sp>
      <p:sp>
        <p:nvSpPr>
          <p:cNvPr id="240" name="BPL has a positive effect on RoR"/>
          <p:cNvSpPr txBox="1"/>
          <p:nvPr/>
        </p:nvSpPr>
        <p:spPr>
          <a:xfrm>
            <a:off x="1215950" y="12574898"/>
            <a:ext cx="21952099" cy="7463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58800" indent="-558800" algn="l">
              <a:lnSpc>
                <a:spcPct val="90000"/>
              </a:lnSpc>
              <a:spcBef>
                <a:spcPts val="4500"/>
              </a:spcBef>
              <a:buSzPct val="123000"/>
              <a:buChar char="•"/>
              <a:defRPr sz="4400">
                <a:solidFill>
                  <a:srgbClr val="FFFFFF"/>
                </a:solidFill>
              </a:defRPr>
            </a:lvl1pPr>
          </a:lstStyle>
          <a:p>
            <a:pPr/>
            <a:r>
              <a:t>BPL has a positive effect on RoR</a:t>
            </a:r>
          </a:p>
        </p:txBody>
      </p:sp>
      <p:pic>
        <p:nvPicPr>
          <p:cNvPr id="241" name="Screenshot 2020-11-27 at 4.56.02 PM.png" descr="Screenshot 2020-11-27 at 4.56.02 PM.png"/>
          <p:cNvPicPr>
            <a:picLocks noChangeAspect="1"/>
          </p:cNvPicPr>
          <p:nvPr/>
        </p:nvPicPr>
        <p:blipFill>
          <a:blip r:embed="rId2">
            <a:extLst/>
          </a:blip>
          <a:stretch>
            <a:fillRect/>
          </a:stretch>
        </p:blipFill>
        <p:spPr>
          <a:xfrm>
            <a:off x="5044535" y="4086888"/>
            <a:ext cx="14294930" cy="800961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Introduction"/>
          <p:cNvSpPr txBox="1"/>
          <p:nvPr>
            <p:ph type="title"/>
          </p:nvPr>
        </p:nvSpPr>
        <p:spPr>
          <a:xfrm>
            <a:off x="1396071" y="1074168"/>
            <a:ext cx="9437010" cy="1359892"/>
          </a:xfrm>
          <a:prstGeom prst="rect">
            <a:avLst/>
          </a:prstGeom>
        </p:spPr>
        <p:txBody>
          <a:bodyPr/>
          <a:lstStyle>
            <a:lvl1pPr defTabSz="1755604">
              <a:defRPr spc="-167" sz="8352"/>
            </a:lvl1pPr>
          </a:lstStyle>
          <a:p>
            <a:pPr/>
            <a:r>
              <a:t>Introduction</a:t>
            </a:r>
          </a:p>
        </p:txBody>
      </p:sp>
      <p:sp>
        <p:nvSpPr>
          <p:cNvPr id="158" name="There are mainly 3 type of type of Auction: English Auction, Dutch Auction and Sealed Bid.…"/>
          <p:cNvSpPr txBox="1"/>
          <p:nvPr/>
        </p:nvSpPr>
        <p:spPr>
          <a:xfrm>
            <a:off x="1215950" y="2050420"/>
            <a:ext cx="21952099" cy="96151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p>
          <a:p>
            <a:pPr/>
          </a:p>
          <a:p>
            <a:pPr/>
          </a:p>
          <a:p>
            <a:pPr algn="l">
              <a:lnSpc>
                <a:spcPct val="90000"/>
              </a:lnSpc>
              <a:spcBef>
                <a:spcPts val="4500"/>
              </a:spcBef>
              <a:defRPr sz="4800">
                <a:solidFill>
                  <a:srgbClr val="FFFFFF"/>
                </a:solidFill>
              </a:defRPr>
            </a:pPr>
            <a:r>
              <a:t>There are mainly 3 type of type of Auction: English Auction, Dutch Auction and Sealed Bid. </a:t>
            </a:r>
          </a:p>
          <a:p>
            <a:pPr marL="814916" indent="-814916" algn="l">
              <a:lnSpc>
                <a:spcPct val="90000"/>
              </a:lnSpc>
              <a:spcBef>
                <a:spcPts val="4500"/>
              </a:spcBef>
              <a:buSzPct val="100000"/>
              <a:buAutoNum type="arabicPeriod" startAt="1"/>
              <a:defRPr sz="4400">
                <a:solidFill>
                  <a:srgbClr val="FFFFFF"/>
                </a:solidFill>
              </a:defRPr>
            </a:pPr>
            <a:r>
              <a:t>English Auction : </a:t>
            </a:r>
          </a:p>
          <a:p>
            <a:pPr lvl="2" marL="1778000" indent="-558800" algn="l">
              <a:lnSpc>
                <a:spcPct val="90000"/>
              </a:lnSpc>
              <a:spcBef>
                <a:spcPts val="4500"/>
              </a:spcBef>
              <a:buSzPct val="123000"/>
              <a:buChar char="•"/>
              <a:defRPr sz="4400">
                <a:solidFill>
                  <a:srgbClr val="FFFFFF"/>
                </a:solidFill>
              </a:defRPr>
            </a:pPr>
            <a:r>
              <a:rPr u="sng"/>
              <a:t>Forward</a:t>
            </a:r>
            <a:r>
              <a:t> : It starts with a low starting price and then it proceeds with increments in price submitted by the people who are taking part in auction as buyer. In this auction whoever offer the highest bid wins the auction.  </a:t>
            </a:r>
          </a:p>
          <a:p>
            <a:pPr lvl="2" marL="1778000" indent="-558800" algn="l">
              <a:lnSpc>
                <a:spcPct val="90000"/>
              </a:lnSpc>
              <a:spcBef>
                <a:spcPts val="4500"/>
              </a:spcBef>
              <a:buSzPct val="123000"/>
              <a:buChar char="•"/>
              <a:defRPr sz="4400">
                <a:solidFill>
                  <a:srgbClr val="FFFFFF"/>
                </a:solidFill>
              </a:defRPr>
            </a:pPr>
            <a:r>
              <a:rPr u="sng"/>
              <a:t>Reverse</a:t>
            </a:r>
            <a:r>
              <a:t>: It starts with a high price point and proceeds with decrement in price submitted by those who take part in auction. In this auction whoever offer the least bid wins. It usually go on for couple of hours as compared to forward auctions which can go on for days. </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Features Analysis…"/>
          <p:cNvSpPr txBox="1"/>
          <p:nvPr>
            <p:ph type="title"/>
          </p:nvPr>
        </p:nvSpPr>
        <p:spPr>
          <a:xfrm>
            <a:off x="708864" y="406057"/>
            <a:ext cx="17489789" cy="3202432"/>
          </a:xfrm>
          <a:prstGeom prst="rect">
            <a:avLst/>
          </a:prstGeom>
        </p:spPr>
        <p:txBody>
          <a:bodyPr/>
          <a:lstStyle/>
          <a:p>
            <a:pPr defTabSz="1804370">
              <a:defRPr spc="-171" sz="8584"/>
            </a:pPr>
            <a:r>
              <a:t>Features Analysis</a:t>
            </a:r>
          </a:p>
          <a:p>
            <a:pPr defTabSz="1804370">
              <a:defRPr spc="-171" sz="8584"/>
            </a:pPr>
          </a:p>
          <a:p>
            <a:pPr defTabSz="1804370">
              <a:defRPr spc="-118" sz="5920"/>
            </a:pPr>
            <a:r>
              <a:t>Analysis 4: Impact of Lots offered on RoR</a:t>
            </a:r>
          </a:p>
        </p:txBody>
      </p:sp>
      <p:sp>
        <p:nvSpPr>
          <p:cNvPr id="244" name="Number of lots has a slight negative effect on RoR"/>
          <p:cNvSpPr txBox="1"/>
          <p:nvPr/>
        </p:nvSpPr>
        <p:spPr>
          <a:xfrm>
            <a:off x="1215950" y="12574898"/>
            <a:ext cx="21952099" cy="7463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58800" indent="-558800" algn="l">
              <a:lnSpc>
                <a:spcPct val="90000"/>
              </a:lnSpc>
              <a:spcBef>
                <a:spcPts val="4500"/>
              </a:spcBef>
              <a:buSzPct val="123000"/>
              <a:buChar char="•"/>
              <a:defRPr sz="4400">
                <a:solidFill>
                  <a:srgbClr val="FFFFFF"/>
                </a:solidFill>
              </a:defRPr>
            </a:lvl1pPr>
          </a:lstStyle>
          <a:p>
            <a:pPr/>
            <a:r>
              <a:t>Number of lots has a slight negative effect on RoR</a:t>
            </a:r>
          </a:p>
        </p:txBody>
      </p:sp>
      <p:pic>
        <p:nvPicPr>
          <p:cNvPr id="245" name="Screenshot 2020-11-27 at 4.57.50 PM.png" descr="Screenshot 2020-11-27 at 4.57.50 PM.png"/>
          <p:cNvPicPr>
            <a:picLocks noChangeAspect="1"/>
          </p:cNvPicPr>
          <p:nvPr/>
        </p:nvPicPr>
        <p:blipFill>
          <a:blip r:embed="rId2">
            <a:extLst/>
          </a:blip>
          <a:stretch>
            <a:fillRect/>
          </a:stretch>
        </p:blipFill>
        <p:spPr>
          <a:xfrm>
            <a:off x="4822068" y="3870644"/>
            <a:ext cx="14739864" cy="8442098"/>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Conclusions"/>
          <p:cNvSpPr txBox="1"/>
          <p:nvPr>
            <p:ph type="title"/>
          </p:nvPr>
        </p:nvSpPr>
        <p:spPr>
          <a:xfrm>
            <a:off x="1396071" y="1074168"/>
            <a:ext cx="17489789" cy="1359892"/>
          </a:xfrm>
          <a:prstGeom prst="rect">
            <a:avLst/>
          </a:prstGeom>
        </p:spPr>
        <p:txBody>
          <a:bodyPr/>
          <a:lstStyle>
            <a:lvl1pPr defTabSz="1755604">
              <a:defRPr spc="-167" sz="8352"/>
            </a:lvl1pPr>
          </a:lstStyle>
          <a:p>
            <a:pPr/>
            <a:r>
              <a:t>Conclusions</a:t>
            </a:r>
          </a:p>
        </p:txBody>
      </p:sp>
      <p:sp>
        <p:nvSpPr>
          <p:cNvPr id="248" name="On an average Forward Auction are expected to outperform Sealed Bid auctions.…"/>
          <p:cNvSpPr txBox="1"/>
          <p:nvPr/>
        </p:nvSpPr>
        <p:spPr>
          <a:xfrm>
            <a:off x="1618795" y="4423511"/>
            <a:ext cx="21952100" cy="486897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58800" indent="-558800" algn="l">
              <a:lnSpc>
                <a:spcPct val="90000"/>
              </a:lnSpc>
              <a:spcBef>
                <a:spcPts val="4500"/>
              </a:spcBef>
              <a:buSzPct val="123000"/>
              <a:buChar char="•"/>
              <a:defRPr sz="4400">
                <a:solidFill>
                  <a:srgbClr val="FFFFFF"/>
                </a:solidFill>
              </a:defRPr>
            </a:pPr>
            <a:r>
              <a:t>On an average Forward Auction are expected to outperform Sealed Bid auctions.</a:t>
            </a:r>
          </a:p>
          <a:p>
            <a:pPr marL="558800" indent="-558800" algn="l">
              <a:lnSpc>
                <a:spcPct val="90000"/>
              </a:lnSpc>
              <a:spcBef>
                <a:spcPts val="4500"/>
              </a:spcBef>
              <a:buSzPct val="123000"/>
              <a:buChar char="•"/>
              <a:defRPr sz="4400">
                <a:solidFill>
                  <a:srgbClr val="FFFFFF"/>
                </a:solidFill>
              </a:defRPr>
            </a:pPr>
            <a:r>
              <a:t>As bidders were increased then they tend to have a positive effect on RoR which is also expected that if there more bidders then RoR will be high in those cases.</a:t>
            </a:r>
          </a:p>
          <a:p>
            <a:pPr marL="558800" indent="-558800" algn="l">
              <a:lnSpc>
                <a:spcPct val="90000"/>
              </a:lnSpc>
              <a:spcBef>
                <a:spcPts val="4500"/>
              </a:spcBef>
              <a:buSzPct val="123000"/>
              <a:buChar char="•"/>
              <a:defRPr sz="4400">
                <a:solidFill>
                  <a:srgbClr val="FFFFFF"/>
                </a:solidFill>
              </a:defRPr>
            </a:pPr>
            <a:r>
              <a:t>If there are more lots offered in an auction then it will have negative effect on RoR. There seem to be little positive effect on RoR when lots were small but as they increased then lots had a negative effect on RoR.</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Introduction"/>
          <p:cNvSpPr txBox="1"/>
          <p:nvPr>
            <p:ph type="title"/>
          </p:nvPr>
        </p:nvSpPr>
        <p:spPr>
          <a:xfrm>
            <a:off x="1396071" y="1074168"/>
            <a:ext cx="9437010" cy="1359892"/>
          </a:xfrm>
          <a:prstGeom prst="rect">
            <a:avLst/>
          </a:prstGeom>
        </p:spPr>
        <p:txBody>
          <a:bodyPr/>
          <a:lstStyle>
            <a:lvl1pPr defTabSz="1755604">
              <a:defRPr spc="-167" sz="8352"/>
            </a:lvl1pPr>
          </a:lstStyle>
          <a:p>
            <a:pPr/>
            <a:r>
              <a:t>Introduction</a:t>
            </a:r>
          </a:p>
        </p:txBody>
      </p:sp>
      <p:sp>
        <p:nvSpPr>
          <p:cNvPr id="161" name="Dutch Auction :…"/>
          <p:cNvSpPr txBox="1"/>
          <p:nvPr/>
        </p:nvSpPr>
        <p:spPr>
          <a:xfrm>
            <a:off x="1215950" y="4125549"/>
            <a:ext cx="21952099" cy="54649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814916" indent="-814916" algn="l">
              <a:lnSpc>
                <a:spcPct val="90000"/>
              </a:lnSpc>
              <a:spcBef>
                <a:spcPts val="4500"/>
              </a:spcBef>
              <a:buSzPct val="100000"/>
              <a:buAutoNum type="arabicPeriod" startAt="2"/>
              <a:defRPr sz="4400">
                <a:solidFill>
                  <a:srgbClr val="FFFFFF"/>
                </a:solidFill>
              </a:defRPr>
            </a:pPr>
            <a:r>
              <a:t>Dutch Auction : </a:t>
            </a:r>
          </a:p>
          <a:p>
            <a:pPr lvl="2" marL="1778000" indent="-558800" algn="l">
              <a:lnSpc>
                <a:spcPct val="90000"/>
              </a:lnSpc>
              <a:spcBef>
                <a:spcPts val="4500"/>
              </a:spcBef>
              <a:buSzPct val="123000"/>
              <a:buChar char="•"/>
              <a:defRPr sz="4400">
                <a:solidFill>
                  <a:srgbClr val="FFFFFF"/>
                </a:solidFill>
              </a:defRPr>
            </a:pPr>
            <a:r>
              <a:rPr u="sng"/>
              <a:t>Forward</a:t>
            </a:r>
            <a:r>
              <a:t> : It starts with a high starting price and then proceeds with price decrement at particular intervals to a minimum price. Supplier is free to choose choose at any bid during decreasing intervals. </a:t>
            </a:r>
          </a:p>
          <a:p>
            <a:pPr lvl="2" marL="1778000" indent="-558800" algn="l">
              <a:lnSpc>
                <a:spcPct val="90000"/>
              </a:lnSpc>
              <a:spcBef>
                <a:spcPts val="4500"/>
              </a:spcBef>
              <a:buSzPct val="123000"/>
              <a:buChar char="•"/>
              <a:defRPr sz="4400">
                <a:solidFill>
                  <a:srgbClr val="FFFFFF"/>
                </a:solidFill>
              </a:defRPr>
            </a:pPr>
            <a:r>
              <a:rPr u="sng"/>
              <a:t>Reverse</a:t>
            </a:r>
            <a:r>
              <a:t>: It starts with a low starting price and then it proceeds with increment in price at particular intervals to a higher or maximum set price. Supplier is free to choose at any bid during increasing intervals.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Introduction"/>
          <p:cNvSpPr txBox="1"/>
          <p:nvPr>
            <p:ph type="title"/>
          </p:nvPr>
        </p:nvSpPr>
        <p:spPr>
          <a:xfrm>
            <a:off x="1396071" y="1074168"/>
            <a:ext cx="9437010" cy="1359892"/>
          </a:xfrm>
          <a:prstGeom prst="rect">
            <a:avLst/>
          </a:prstGeom>
        </p:spPr>
        <p:txBody>
          <a:bodyPr/>
          <a:lstStyle>
            <a:lvl1pPr defTabSz="1755604">
              <a:defRPr spc="-167" sz="8352"/>
            </a:lvl1pPr>
          </a:lstStyle>
          <a:p>
            <a:pPr/>
            <a:r>
              <a:t>Introduction</a:t>
            </a:r>
          </a:p>
        </p:txBody>
      </p:sp>
      <p:sp>
        <p:nvSpPr>
          <p:cNvPr id="164" name="Sealed Bid:…"/>
          <p:cNvSpPr txBox="1"/>
          <p:nvPr/>
        </p:nvSpPr>
        <p:spPr>
          <a:xfrm>
            <a:off x="1215950" y="4721473"/>
            <a:ext cx="21952099" cy="42730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814916" indent="-814916" algn="l">
              <a:lnSpc>
                <a:spcPct val="90000"/>
              </a:lnSpc>
              <a:spcBef>
                <a:spcPts val="4500"/>
              </a:spcBef>
              <a:buSzPct val="100000"/>
              <a:buAutoNum type="arabicPeriod" startAt="3"/>
              <a:defRPr sz="4400">
                <a:solidFill>
                  <a:srgbClr val="FFFFFF"/>
                </a:solidFill>
              </a:defRPr>
            </a:pPr>
            <a:r>
              <a:t>Sealed Bid: </a:t>
            </a:r>
          </a:p>
          <a:p>
            <a:pPr lvl="2" algn="l">
              <a:lnSpc>
                <a:spcPct val="90000"/>
              </a:lnSpc>
              <a:spcBef>
                <a:spcPts val="4500"/>
              </a:spcBef>
              <a:defRPr sz="4400">
                <a:solidFill>
                  <a:srgbClr val="FFFFFF"/>
                </a:solidFill>
              </a:defRPr>
            </a:pPr>
            <a:r>
              <a:t>A sealed bid is type of auction in which all bidders submit sealed bids to the auctioneer so that no other bidder knows what price they have have bid on.  </a:t>
            </a:r>
          </a:p>
          <a:p>
            <a:pPr lvl="2" algn="l">
              <a:lnSpc>
                <a:spcPct val="90000"/>
              </a:lnSpc>
              <a:spcBef>
                <a:spcPts val="4500"/>
              </a:spcBef>
              <a:defRPr sz="4400">
                <a:solidFill>
                  <a:srgbClr val="FFFFFF"/>
                </a:solidFill>
              </a:defRPr>
            </a:pPr>
            <a:r>
              <a:t>Sealed Bid is a written in a sealed envelope and it is not opened until the stated date. The highest bidder is usually chosen as the inner of the auction.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66" name="Data Description"/>
          <p:cNvSpPr txBox="1"/>
          <p:nvPr>
            <p:ph type="title"/>
          </p:nvPr>
        </p:nvSpPr>
        <p:spPr>
          <a:xfrm>
            <a:off x="-42364" y="-15566"/>
            <a:ext cx="8357531" cy="13747131"/>
          </a:xfrm>
          <a:prstGeom prst="rect">
            <a:avLst/>
          </a:prstGeom>
          <a:solidFill>
            <a:schemeClr val="accent1">
              <a:hueOff val="114395"/>
              <a:lumOff val="-24975"/>
            </a:schemeClr>
          </a:solidFill>
        </p:spPr>
        <p:txBody>
          <a:bodyPr/>
          <a:lstStyle>
            <a:lvl1pPr algn="ctr" defTabSz="825500">
              <a:lnSpc>
                <a:spcPct val="100000"/>
              </a:lnSpc>
              <a:defRPr spc="0" sz="7300"/>
            </a:lvl1pPr>
          </a:lstStyle>
          <a:p>
            <a:pPr/>
            <a:r>
              <a:t>Data Description</a:t>
            </a:r>
          </a:p>
        </p:txBody>
      </p:sp>
      <p:sp>
        <p:nvSpPr>
          <p:cNvPr id="167" name="This dataset is collected from google open dataset archive. This dataset has following variables -…"/>
          <p:cNvSpPr txBox="1"/>
          <p:nvPr/>
        </p:nvSpPr>
        <p:spPr>
          <a:xfrm>
            <a:off x="8561955" y="1508132"/>
            <a:ext cx="15924341" cy="1112627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90000"/>
              </a:lnSpc>
              <a:spcBef>
                <a:spcPts val="4500"/>
              </a:spcBef>
              <a:defRPr sz="3300">
                <a:solidFill>
                  <a:srgbClr val="000000"/>
                </a:solidFill>
              </a:defRPr>
            </a:pPr>
            <a:r>
              <a:t>This dataset is collected from google open dataset archive. This dataset has following variables - </a:t>
            </a:r>
          </a:p>
          <a:p>
            <a:pPr marL="814916" indent="-814916" algn="l">
              <a:lnSpc>
                <a:spcPct val="90000"/>
              </a:lnSpc>
              <a:spcBef>
                <a:spcPts val="4500"/>
              </a:spcBef>
              <a:buSzPct val="100000"/>
              <a:buAutoNum type="arabicPeriod" startAt="1"/>
              <a:defRPr sz="3300">
                <a:solidFill>
                  <a:srgbClr val="000000"/>
                </a:solidFill>
              </a:defRPr>
            </a:pPr>
            <a:r>
              <a:t>auction_</a:t>
            </a:r>
            <a:r>
              <a:rPr i="1"/>
              <a:t>id: </a:t>
            </a:r>
            <a:r>
              <a:t>unique identifier for a single multi-lot online auction event.</a:t>
            </a:r>
          </a:p>
          <a:p>
            <a:pPr marL="814916" indent="-814916" algn="l">
              <a:lnSpc>
                <a:spcPct val="90000"/>
              </a:lnSpc>
              <a:spcBef>
                <a:spcPts val="4500"/>
              </a:spcBef>
              <a:buSzPct val="100000"/>
              <a:buAutoNum type="arabicPeriod" startAt="1"/>
              <a:defRPr sz="3300">
                <a:solidFill>
                  <a:srgbClr val="000000"/>
                </a:solidFill>
              </a:defRPr>
            </a:pPr>
            <a:r>
              <a:t>RoR: Return on Reserve over all lots sold in the auction event.</a:t>
            </a:r>
          </a:p>
          <a:p>
            <a:pPr marL="814916" indent="-814916" algn="l">
              <a:lnSpc>
                <a:spcPct val="90000"/>
              </a:lnSpc>
              <a:spcBef>
                <a:spcPts val="4500"/>
              </a:spcBef>
              <a:buSzPct val="100000"/>
              <a:buAutoNum type="arabicPeriod" startAt="1"/>
              <a:defRPr sz="3300">
                <a:solidFill>
                  <a:srgbClr val="000000"/>
                </a:solidFill>
              </a:defRPr>
            </a:pPr>
            <a:r>
              <a:t>STR: proportion of lots (by reserve value) that were successfully sold in the auction event.</a:t>
            </a:r>
          </a:p>
          <a:p>
            <a:pPr marL="814916" indent="-814916" algn="l">
              <a:lnSpc>
                <a:spcPct val="90000"/>
              </a:lnSpc>
              <a:spcBef>
                <a:spcPts val="4500"/>
              </a:spcBef>
              <a:buSzPct val="100000"/>
              <a:buAutoNum type="arabicPeriod" startAt="1"/>
              <a:defRPr sz="3300">
                <a:solidFill>
                  <a:srgbClr val="000000"/>
                </a:solidFill>
              </a:defRPr>
            </a:pPr>
            <a:r>
              <a:t>lots: number of lots offered in the auction.</a:t>
            </a:r>
          </a:p>
          <a:p>
            <a:pPr marL="814916" indent="-814916" algn="l">
              <a:lnSpc>
                <a:spcPct val="90000"/>
              </a:lnSpc>
              <a:spcBef>
                <a:spcPts val="4500"/>
              </a:spcBef>
              <a:buSzPct val="100000"/>
              <a:buAutoNum type="arabicPeriod" startAt="1"/>
              <a:defRPr sz="3300">
                <a:solidFill>
                  <a:srgbClr val="000000"/>
                </a:solidFill>
              </a:defRPr>
            </a:pPr>
            <a:r>
              <a:t>avg_</a:t>
            </a:r>
            <a:r>
              <a:rPr i="1"/>
              <a:t>reserve: </a:t>
            </a:r>
            <a:r>
              <a:t>average reserve price over all lots in the multi-lot online auction.</a:t>
            </a:r>
          </a:p>
          <a:p>
            <a:pPr marL="814916" indent="-814916" algn="l">
              <a:lnSpc>
                <a:spcPct val="90000"/>
              </a:lnSpc>
              <a:spcBef>
                <a:spcPts val="4500"/>
              </a:spcBef>
              <a:buSzPct val="100000"/>
              <a:buAutoNum type="arabicPeriod" startAt="1"/>
              <a:defRPr sz="3300">
                <a:solidFill>
                  <a:srgbClr val="000000"/>
                </a:solidFill>
              </a:defRPr>
            </a:pPr>
            <a:r>
              <a:t>avgstart</a:t>
            </a:r>
            <a:r>
              <a:rPr i="1"/>
              <a:t>bid: </a:t>
            </a:r>
            <a:r>
              <a:t>the average starting-bid (expressed as a fraction of the reserve bid).</a:t>
            </a:r>
          </a:p>
          <a:p>
            <a:pPr marL="814916" indent="-814916" algn="l">
              <a:lnSpc>
                <a:spcPct val="90000"/>
              </a:lnSpc>
              <a:spcBef>
                <a:spcPts val="4500"/>
              </a:spcBef>
              <a:buSzPct val="100000"/>
              <a:buAutoNum type="arabicPeriod" startAt="1"/>
              <a:defRPr sz="3300">
                <a:solidFill>
                  <a:srgbClr val="000000"/>
                </a:solidFill>
              </a:defRPr>
            </a:pPr>
            <a:r>
              <a:t>BPL: average number of bidders per-lot.</a:t>
            </a:r>
          </a:p>
          <a:p>
            <a:pPr marL="814916" indent="-814916" algn="l">
              <a:lnSpc>
                <a:spcPct val="90000"/>
              </a:lnSpc>
              <a:spcBef>
                <a:spcPts val="4500"/>
              </a:spcBef>
              <a:buSzPct val="100000"/>
              <a:buAutoNum type="arabicPeriod" startAt="1"/>
              <a:defRPr sz="3300">
                <a:solidFill>
                  <a:srgbClr val="000000"/>
                </a:solidFill>
              </a:defRPr>
            </a:pPr>
            <a:r>
              <a:t>auction_mech: the auction mechanism used for the auction event (English Forward, Sealed Bid or Fixed Price).</a:t>
            </a:r>
          </a:p>
          <a:p>
            <a:pPr marL="814916" indent="-814916" algn="l">
              <a:lnSpc>
                <a:spcPct val="90000"/>
              </a:lnSpc>
              <a:spcBef>
                <a:spcPts val="4500"/>
              </a:spcBef>
              <a:buSzPct val="100000"/>
              <a:buAutoNum type="arabicPeriod" startAt="1"/>
              <a:defRPr sz="3300">
                <a:solidFill>
                  <a:srgbClr val="000000"/>
                </a:solidFill>
              </a:defRPr>
            </a:pPr>
            <a:r>
              <a:t>state: state where auction happened.</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Data Cleaning"/>
          <p:cNvSpPr txBox="1"/>
          <p:nvPr>
            <p:ph type="title"/>
          </p:nvPr>
        </p:nvSpPr>
        <p:spPr>
          <a:xfrm>
            <a:off x="1396071" y="1074168"/>
            <a:ext cx="15881079" cy="1359892"/>
          </a:xfrm>
          <a:prstGeom prst="rect">
            <a:avLst/>
          </a:prstGeom>
        </p:spPr>
        <p:txBody>
          <a:bodyPr/>
          <a:lstStyle>
            <a:lvl1pPr defTabSz="1755604">
              <a:defRPr spc="-167" sz="8352"/>
            </a:lvl1pPr>
          </a:lstStyle>
          <a:p>
            <a:pPr/>
            <a:r>
              <a:t>Data Cleaning</a:t>
            </a:r>
          </a:p>
        </p:txBody>
      </p:sp>
      <p:sp>
        <p:nvSpPr>
          <p:cNvPr id="170" name="During initial analysis of data I have found some outliers in the data like average reserve price being in millions.…"/>
          <p:cNvSpPr txBox="1"/>
          <p:nvPr/>
        </p:nvSpPr>
        <p:spPr>
          <a:xfrm>
            <a:off x="1429221" y="3204461"/>
            <a:ext cx="8810544" cy="844452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90000"/>
              </a:lnSpc>
              <a:spcBef>
                <a:spcPts val="4500"/>
              </a:spcBef>
              <a:defRPr sz="4400">
                <a:solidFill>
                  <a:srgbClr val="FFFFFF"/>
                </a:solidFill>
              </a:defRPr>
            </a:pPr>
            <a:r>
              <a:t>During initial analysis of data I have found some outliers in the data like average reserve price being in millions. </a:t>
            </a:r>
          </a:p>
          <a:p>
            <a:pPr algn="l">
              <a:lnSpc>
                <a:spcPct val="90000"/>
              </a:lnSpc>
              <a:spcBef>
                <a:spcPts val="4500"/>
              </a:spcBef>
              <a:defRPr sz="4400">
                <a:solidFill>
                  <a:srgbClr val="FFFFFF"/>
                </a:solidFill>
              </a:defRPr>
            </a:pPr>
            <a:r>
              <a:t>I filtered out Fixed Price auction event because technically they are not auctions and also their RoR is fixed at 1.</a:t>
            </a:r>
          </a:p>
          <a:p>
            <a:pPr algn="l">
              <a:lnSpc>
                <a:spcPct val="90000"/>
              </a:lnSpc>
              <a:spcBef>
                <a:spcPts val="4500"/>
              </a:spcBef>
              <a:defRPr sz="4400">
                <a:solidFill>
                  <a:srgbClr val="FFFFFF"/>
                </a:solidFill>
              </a:defRPr>
            </a:pPr>
            <a:r>
              <a:t>I have also filtered out auction event where nothing was sold as we can’t particularly say anything about it’s RoR. </a:t>
            </a:r>
          </a:p>
        </p:txBody>
      </p:sp>
      <p:pic>
        <p:nvPicPr>
          <p:cNvPr id="171" name="Screenshot 2020-11-25 at 6.15.04 PM.png" descr="Screenshot 2020-11-25 at 6.15.04 PM.png"/>
          <p:cNvPicPr>
            <a:picLocks noChangeAspect="1"/>
          </p:cNvPicPr>
          <p:nvPr/>
        </p:nvPicPr>
        <p:blipFill>
          <a:blip r:embed="rId2">
            <a:extLst/>
          </a:blip>
          <a:stretch>
            <a:fillRect/>
          </a:stretch>
        </p:blipFill>
        <p:spPr>
          <a:xfrm>
            <a:off x="10569690" y="4056489"/>
            <a:ext cx="13464635" cy="6313926"/>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Data Analysis"/>
          <p:cNvSpPr txBox="1"/>
          <p:nvPr>
            <p:ph type="title"/>
          </p:nvPr>
        </p:nvSpPr>
        <p:spPr>
          <a:xfrm>
            <a:off x="1396071" y="1074168"/>
            <a:ext cx="9437010" cy="1359892"/>
          </a:xfrm>
          <a:prstGeom prst="rect">
            <a:avLst/>
          </a:prstGeom>
        </p:spPr>
        <p:txBody>
          <a:bodyPr/>
          <a:lstStyle>
            <a:lvl1pPr defTabSz="1755604">
              <a:defRPr spc="-167" sz="8352"/>
            </a:lvl1pPr>
          </a:lstStyle>
          <a:p>
            <a:pPr/>
            <a:r>
              <a:t>Data Analysis</a:t>
            </a:r>
          </a:p>
        </p:txBody>
      </p:sp>
      <p:sp>
        <p:nvSpPr>
          <p:cNvPr id="174" name="Distribution of RoR based on Auction Mechanism"/>
          <p:cNvSpPr txBox="1"/>
          <p:nvPr/>
        </p:nvSpPr>
        <p:spPr>
          <a:xfrm>
            <a:off x="4983739" y="11826966"/>
            <a:ext cx="14749596" cy="7463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90000"/>
              </a:lnSpc>
              <a:spcBef>
                <a:spcPts val="4500"/>
              </a:spcBef>
              <a:defRPr sz="4400">
                <a:solidFill>
                  <a:srgbClr val="FFFFFF"/>
                </a:solidFill>
              </a:defRPr>
            </a:lvl1pPr>
          </a:lstStyle>
          <a:p>
            <a:pPr/>
            <a:r>
              <a:t>Distribution of RoR based on Auction Mechanism</a:t>
            </a:r>
          </a:p>
        </p:txBody>
      </p:sp>
      <p:pic>
        <p:nvPicPr>
          <p:cNvPr id="175" name="Screenshot 2020-11-25 at 7.31.36 PM.png" descr="Screenshot 2020-11-25 at 7.31.36 PM.png"/>
          <p:cNvPicPr>
            <a:picLocks noChangeAspect="1"/>
          </p:cNvPicPr>
          <p:nvPr/>
        </p:nvPicPr>
        <p:blipFill>
          <a:blip r:embed="rId2">
            <a:extLst/>
          </a:blip>
          <a:stretch>
            <a:fillRect/>
          </a:stretch>
        </p:blipFill>
        <p:spPr>
          <a:xfrm>
            <a:off x="3945249" y="3369121"/>
            <a:ext cx="16493502" cy="778345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Data Analysis"/>
          <p:cNvSpPr txBox="1"/>
          <p:nvPr>
            <p:ph type="title"/>
          </p:nvPr>
        </p:nvSpPr>
        <p:spPr>
          <a:xfrm>
            <a:off x="1396071" y="1074168"/>
            <a:ext cx="9437010" cy="1359892"/>
          </a:xfrm>
          <a:prstGeom prst="rect">
            <a:avLst/>
          </a:prstGeom>
        </p:spPr>
        <p:txBody>
          <a:bodyPr/>
          <a:lstStyle>
            <a:lvl1pPr defTabSz="1755604">
              <a:defRPr spc="-167" sz="8352"/>
            </a:lvl1pPr>
          </a:lstStyle>
          <a:p>
            <a:pPr/>
            <a:r>
              <a:t>Data Analysis</a:t>
            </a:r>
          </a:p>
        </p:txBody>
      </p:sp>
      <p:sp>
        <p:nvSpPr>
          <p:cNvPr id="178" name="As we can see in above plot that there are some states where RoR is greater than average start bid price which cannot be true so we will filter out these auction events from our data before modeling."/>
          <p:cNvSpPr txBox="1"/>
          <p:nvPr/>
        </p:nvSpPr>
        <p:spPr>
          <a:xfrm>
            <a:off x="1215950" y="11528734"/>
            <a:ext cx="21952099" cy="19382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90000"/>
              </a:lnSpc>
              <a:spcBef>
                <a:spcPts val="4500"/>
              </a:spcBef>
              <a:defRPr sz="4400">
                <a:solidFill>
                  <a:srgbClr val="FFFFFF"/>
                </a:solidFill>
              </a:defRPr>
            </a:lvl1pPr>
          </a:lstStyle>
          <a:p>
            <a:pPr/>
            <a:r>
              <a:t>As we can see in above plot that there are some states where RoR is greater than average start bid price which cannot be true so we will filter out these auction events from our data before modeling.</a:t>
            </a:r>
          </a:p>
        </p:txBody>
      </p:sp>
      <p:pic>
        <p:nvPicPr>
          <p:cNvPr id="179" name="Screenshot 2020-11-25 at 7.39.22 PM.png" descr="Screenshot 2020-11-25 at 7.39.22 PM.png"/>
          <p:cNvPicPr>
            <a:picLocks noChangeAspect="1"/>
          </p:cNvPicPr>
          <p:nvPr/>
        </p:nvPicPr>
        <p:blipFill>
          <a:blip r:embed="rId2">
            <a:extLst/>
          </a:blip>
          <a:stretch>
            <a:fillRect/>
          </a:stretch>
        </p:blipFill>
        <p:spPr>
          <a:xfrm>
            <a:off x="4766232" y="2762492"/>
            <a:ext cx="14235419" cy="819101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