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Trebuchet MS" pitchFamily="34" charset="0"/>
      <p:regular r:id="rId13"/>
      <p:bold r:id="rId14"/>
      <p:italic r:id="rId15"/>
      <p:boldItalic r:id="rId16"/>
    </p:embeddedFont>
    <p:embeddedFont>
      <p:font typeface="Lato Black" charset="0"/>
      <p:bold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g2.com/products/intsig-ocr-solutions-2021-10-22/review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g2.com/products/microsoft-computer-vision-api/reviews" TargetMode="External"/><Relationship Id="rId5" Type="http://schemas.openxmlformats.org/officeDocument/2006/relationships/hyperlink" Target="https://www.g2.com/deals" TargetMode="External"/><Relationship Id="rId4" Type="http://schemas.openxmlformats.org/officeDocument/2006/relationships/hyperlink" Target="https://www.g2.com/products/superannotate/review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a:solidFill>
                  <a:schemeClr val="lt1"/>
                </a:solidFill>
                <a:latin typeface="Trebuchet MS"/>
                <a:ea typeface="Trebuchet MS"/>
                <a:cs typeface="Trebuchet MS"/>
                <a:sym typeface="Trebuchet MS"/>
              </a:rPr>
              <a:t>Your Team Name :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r>
              <a:rPr lang="en" sz="1700" i="0" u="none" strike="noStrike" cap="none" dirty="0" smtClean="0">
                <a:solidFill>
                  <a:schemeClr val="lt1"/>
                </a:solidFill>
                <a:latin typeface="Trebuchet MS"/>
                <a:ea typeface="Trebuchet MS"/>
                <a:cs typeface="Trebuchet MS"/>
                <a:sym typeface="Trebuchet MS"/>
              </a:rPr>
              <a:t>:Shaswata panda</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i="0" u="none" strike="noStrike" cap="none" dirty="0" smtClean="0">
                <a:solidFill>
                  <a:schemeClr val="lt1"/>
                </a:solidFill>
                <a:latin typeface="Trebuchet MS"/>
                <a:ea typeface="Trebuchet MS"/>
                <a:cs typeface="Trebuchet MS"/>
                <a:sym typeface="Trebuchet MS"/>
              </a:rPr>
              <a:t>:16 Aug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r>
              <a:rPr lang="en" sz="1400" b="0" i="0" u="none" strike="noStrike" cap="none" dirty="0" smtClean="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lvl="0" algn="just">
              <a:buSzPts val="1400"/>
              <a:buFont typeface="Wingdings" pitchFamily="2" charset="2"/>
              <a:buChar char="Ø"/>
            </a:pPr>
            <a:r>
              <a:rPr lang="en-US" dirty="0" smtClean="0"/>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for understand the customer sentiments, understand the patterns /behaviors/actions in certain branches for proactive surveillance and provide better services to customers.</a:t>
            </a:r>
          </a:p>
          <a:p>
            <a:pPr lvl="0" algn="just">
              <a:buSzPts val="1400"/>
              <a:buFont typeface="Wingdings" pitchFamily="2" charset="2"/>
              <a:buChar char="Ø"/>
            </a:pPr>
            <a:r>
              <a:rPr lang="en-US" dirty="0" smtClean="0"/>
              <a:t>All in all, video analytics has high potential not only for security but also for business purposes. Special VMS algorithms can be set to meet business-specific needs. Video analytics promotes the use of data-driven decision-making and Internet of Things. Finally, it gives the modern companies opportunities to grow.</a:t>
            </a:r>
          </a:p>
          <a:p>
            <a:pPr lvl="0" algn="just">
              <a:buSzPts val="1400"/>
              <a:buFont typeface="Wingdings" pitchFamily="2" charset="2"/>
              <a:buChar char="Ø"/>
            </a:pPr>
            <a:r>
              <a:rPr lang="en-US" dirty="0" smtClean="0"/>
              <a:t>The main goal of video analytics is to automatically recognize temporal and spatial events in videos. A person who moves suspiciously, traffic signs that are not obeyed, the sudden appearance of flames and smoke; these are just a few examples of what a video analytics solution can detect.</a:t>
            </a:r>
            <a:endParaRPr sz="140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r>
              <a:rPr lang="en" sz="1400" b="0" i="0" u="none" strike="noStrike" cap="none" dirty="0" smtClean="0">
                <a:solidFill>
                  <a:srgbClr val="222222"/>
                </a:solidFill>
                <a:highlight>
                  <a:srgbClr val="FFFFFF"/>
                </a:highlight>
                <a:latin typeface="Lato"/>
                <a:ea typeface="Lato"/>
                <a:cs typeface="Lato"/>
                <a:sym typeface="Lato"/>
              </a:rPr>
              <a:t>?</a:t>
            </a:r>
          </a:p>
          <a:p>
            <a:pPr>
              <a:buFont typeface="Wingdings" pitchFamily="2" charset="2"/>
              <a:buChar char="Ø"/>
            </a:pPr>
            <a:r>
              <a:rPr lang="en-US" dirty="0" smtClean="0"/>
              <a:t>video analytics can be used for:</a:t>
            </a:r>
          </a:p>
          <a:p>
            <a:pPr algn="just"/>
            <a:r>
              <a:rPr lang="en-US" dirty="0" smtClean="0"/>
              <a:t>From its inception, video analytics has been touted as a solution to assist those providing security to critical infrastructures with a powerful means for identifying and detecting intruders, tracking people or objects, and producing an alarm on types of behavior.</a:t>
            </a: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r>
              <a:rPr lang="en" sz="1400" b="0" i="0" u="none" strike="noStrike" cap="none" dirty="0" smtClean="0">
                <a:solidFill>
                  <a:srgbClr val="222222"/>
                </a:solidFill>
                <a:highlight>
                  <a:srgbClr val="FFFFFF"/>
                </a:highlight>
                <a:latin typeface="Lato"/>
                <a:ea typeface="Lato"/>
                <a:cs typeface="Lato"/>
                <a:sym typeface="Lato"/>
              </a:rPr>
              <a:t>?</a:t>
            </a:r>
          </a:p>
          <a:p>
            <a:endParaRPr lang="en-US" dirty="0" smtClean="0"/>
          </a:p>
          <a:p>
            <a:r>
              <a:rPr lang="en-US" b="1" dirty="0" err="1" smtClean="0">
                <a:hlinkClick r:id="rId3"/>
              </a:rPr>
              <a:t>IntSig</a:t>
            </a:r>
            <a:r>
              <a:rPr lang="en-US" b="1" dirty="0" smtClean="0">
                <a:hlinkClick r:id="rId3"/>
              </a:rPr>
              <a:t> OCR Solutions</a:t>
            </a:r>
          </a:p>
          <a:p>
            <a:pPr>
              <a:lnSpc>
                <a:spcPct val="115000"/>
              </a:lnSpc>
              <a:spcBef>
                <a:spcPts val="1000"/>
              </a:spcBef>
              <a:spcAft>
                <a:spcPts val="1000"/>
              </a:spcAft>
              <a:buSzPts val="1400"/>
            </a:pPr>
            <a:r>
              <a:rPr lang="en-US" b="1" dirty="0" err="1" smtClean="0">
                <a:hlinkClick r:id="rId4"/>
              </a:rPr>
              <a:t>SuperAnnotate</a:t>
            </a:r>
            <a:endParaRPr lang="en-US" b="1" dirty="0" smtClean="0">
              <a:hlinkClick r:id="rId4"/>
            </a:endParaRPr>
          </a:p>
          <a:p>
            <a:pPr>
              <a:lnSpc>
                <a:spcPct val="115000"/>
              </a:lnSpc>
              <a:spcBef>
                <a:spcPts val="1000"/>
              </a:spcBef>
              <a:spcAft>
                <a:spcPts val="1000"/>
              </a:spcAft>
              <a:buSzPts val="1400"/>
            </a:pPr>
            <a:r>
              <a:rPr lang="en-US" b="1" dirty="0" smtClean="0">
                <a:hlinkClick r:id="rId5"/>
              </a:rPr>
              <a:t>G2 Deals</a:t>
            </a:r>
          </a:p>
          <a:p>
            <a:pPr>
              <a:lnSpc>
                <a:spcPct val="115000"/>
              </a:lnSpc>
              <a:spcBef>
                <a:spcPts val="1000"/>
              </a:spcBef>
              <a:spcAft>
                <a:spcPts val="1000"/>
              </a:spcAft>
              <a:buSzPts val="1400"/>
            </a:pPr>
            <a:r>
              <a:rPr lang="en-US" b="1" dirty="0" smtClean="0">
                <a:hlinkClick r:id="rId6"/>
              </a:rPr>
              <a:t>Microsoft Computer Vision API</a:t>
            </a:r>
          </a:p>
          <a:p>
            <a:pPr marL="0" marR="0" lvl="0" indent="0" algn="l" rtl="0">
              <a:lnSpc>
                <a:spcPct val="115000"/>
              </a:lnSpc>
              <a:spcBef>
                <a:spcPts val="1000"/>
              </a:spcBef>
              <a:spcAft>
                <a:spcPts val="1000"/>
              </a:spcAft>
              <a:buClr>
                <a:srgbClr val="000000"/>
              </a:buClr>
              <a:buSzPts val="1400"/>
              <a:buFont typeface="Arial"/>
              <a:buNone/>
            </a:pPr>
            <a:endParaRPr dirty="0">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4" y="2019824"/>
            <a:ext cx="8280000" cy="2784173"/>
          </a:xfrm>
          <a:prstGeom prst="rect">
            <a:avLst/>
          </a:prstGeom>
          <a:noFill/>
          <a:ln>
            <a:noFill/>
          </a:ln>
        </p:spPr>
        <p:txBody>
          <a:bodyPr spcFirstLastPara="1" wrap="square" lIns="91425" tIns="91425" rIns="91425" bIns="91425" anchor="t" anchorCtr="0">
            <a:noAutofit/>
          </a:bodyPr>
          <a:lstStyle/>
          <a:p>
            <a:pPr>
              <a:buFont typeface="Wingdings" pitchFamily="2" charset="2"/>
              <a:buChar char="§"/>
            </a:pPr>
            <a:r>
              <a:rPr lang="en" sz="1400" b="0" dirty="0">
                <a:solidFill>
                  <a:srgbClr val="4A4548"/>
                </a:solidFill>
                <a:highlight>
                  <a:srgbClr val="FFFFFF"/>
                </a:highlight>
              </a:rPr>
              <a:t>Azure tools or resources which are likely to be used by you for the prototype, if your idea gets </a:t>
            </a:r>
            <a:r>
              <a:rPr lang="en" sz="1400" b="0" dirty="0" smtClean="0">
                <a:solidFill>
                  <a:srgbClr val="4A4548"/>
                </a:solidFill>
                <a:highlight>
                  <a:srgbClr val="FFFFFF"/>
                </a:highlight>
              </a:rPr>
              <a:t>selected</a:t>
            </a:r>
            <a:br>
              <a:rPr lang="en" sz="1400" b="0" dirty="0" smtClean="0">
                <a:solidFill>
                  <a:srgbClr val="4A4548"/>
                </a:solidFill>
                <a:highlight>
                  <a:srgbClr val="FFFFFF"/>
                </a:highlight>
              </a:rPr>
            </a:br>
            <a:r>
              <a:rPr lang="en-US" sz="1400" b="0" dirty="0" err="1" smtClean="0"/>
              <a:t>Vidooly</a:t>
            </a:r>
            <a:r>
              <a:rPr lang="en-US" sz="1400" b="0" dirty="0" smtClean="0"/>
              <a:t/>
            </a:r>
            <a:br>
              <a:rPr lang="en-US" sz="1400" b="0" dirty="0" smtClean="0"/>
            </a:br>
            <a:r>
              <a:rPr lang="en-US" sz="1400" b="0" dirty="0" err="1" smtClean="0"/>
              <a:t>TubeBuddy</a:t>
            </a:r>
            <a:r>
              <a:rPr lang="en-US" sz="1400" b="0" dirty="0" smtClean="0"/>
              <a:t/>
            </a:r>
            <a:br>
              <a:rPr lang="en-US" sz="1400" b="0" dirty="0" smtClean="0"/>
            </a:br>
            <a:r>
              <a:rPr lang="en-US" sz="1400" b="0" dirty="0" smtClean="0"/>
              <a:t>Tubular</a:t>
            </a:r>
            <a:br>
              <a:rPr lang="en-US" sz="1400" b="0" dirty="0" smtClean="0"/>
            </a:br>
            <a:r>
              <a:rPr lang="en-US" sz="1400" b="0" dirty="0" err="1" smtClean="0"/>
              <a:t>VidIQ</a:t>
            </a:r>
            <a:r>
              <a:rPr lang="en-US" sz="1400" b="0" dirty="0" smtClean="0"/>
              <a:t/>
            </a:r>
            <a:br>
              <a:rPr lang="en-US" sz="1400" b="0" dirty="0" smtClean="0"/>
            </a:br>
            <a:r>
              <a:rPr lang="en-US" sz="1400" b="0" dirty="0" err="1" smtClean="0"/>
              <a:t>Vidyard</a:t>
            </a:r>
            <a:r>
              <a:rPr lang="en-US" sz="1400" b="0" dirty="0" smtClean="0"/>
              <a:t/>
            </a:r>
            <a:br>
              <a:rPr lang="en-US" sz="1400" b="0" dirty="0" smtClean="0"/>
            </a:br>
            <a:r>
              <a:rPr lang="en-US" sz="1400" b="0" dirty="0" smtClean="0"/>
              <a:t/>
            </a:r>
            <a:br>
              <a:rPr lang="en-US" sz="1400" b="0" dirty="0" smtClean="0"/>
            </a:b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a:t>
            </a:r>
            <a:r>
              <a:rPr lang="en" sz="1400" b="0" i="0" u="none" strike="noStrike" cap="none" dirty="0" smtClean="0">
                <a:solidFill>
                  <a:srgbClr val="222222"/>
                </a:solidFill>
                <a:highlight>
                  <a:srgbClr val="FFFFFF"/>
                </a:highlight>
                <a:latin typeface="Lato"/>
                <a:ea typeface="Lato"/>
                <a:cs typeface="Lato"/>
                <a:sym typeface="Lato"/>
              </a:rPr>
              <a:t>scalability</a:t>
            </a:r>
          </a:p>
          <a:p>
            <a:pPr marL="0" marR="0" lvl="0" indent="0" algn="l" rtl="0">
              <a:lnSpc>
                <a:spcPct val="100000"/>
              </a:lnSpc>
              <a:spcBef>
                <a:spcPts val="0"/>
              </a:spcBef>
              <a:spcAft>
                <a:spcPts val="0"/>
              </a:spcAft>
              <a:buClr>
                <a:srgbClr val="000000"/>
              </a:buClr>
              <a:buSzPts val="1400"/>
              <a:buFont typeface="Arial"/>
              <a:buNone/>
            </a:pPr>
            <a:endParaRPr lang="en" dirty="0" smtClean="0">
              <a:solidFill>
                <a:srgbClr val="222222"/>
              </a:solidFill>
              <a:highlight>
                <a:srgbClr val="FFFFFF"/>
              </a:highlight>
              <a:latin typeface="Lato"/>
              <a:ea typeface="Lato"/>
              <a:cs typeface="Lato"/>
              <a:sym typeface="Lato"/>
            </a:endParaRPr>
          </a:p>
          <a:p>
            <a:pPr>
              <a:buFont typeface="Wingdings" pitchFamily="2" charset="2"/>
              <a:buChar char="Ø"/>
            </a:pPr>
            <a:r>
              <a:rPr lang="en-US" dirty="0" smtClean="0"/>
              <a:t> video analytics can do:</a:t>
            </a:r>
          </a:p>
          <a:p>
            <a:pPr algn="just"/>
            <a:r>
              <a:rPr lang="en-US" dirty="0" smtClean="0"/>
              <a:t>A video analytics solution can process the signals of home cameras to detect in real time if a person has fallen. With proper setup, such a system could also determine if a person took a given medication when they were supposed to, for instance.</a:t>
            </a:r>
          </a:p>
          <a:p>
            <a:pPr>
              <a:buFont typeface="Wingdings" pitchFamily="2" charset="2"/>
              <a:buChar char="Ø"/>
            </a:pPr>
            <a:r>
              <a:rPr lang="en-US" dirty="0" smtClean="0"/>
              <a:t> video analytics system:</a:t>
            </a:r>
          </a:p>
          <a:p>
            <a:pPr algn="just"/>
            <a:r>
              <a:rPr lang="en-US" dirty="0" smtClean="0"/>
              <a:t>Video analytics process video in real-time and transform it into intelligent data. They automatically generate descriptions of what is happening in the video (metadata) and are used to detect and track objects which also could be categorized as persons, vehicles and other objects in the video stream.</a:t>
            </a:r>
          </a:p>
          <a:p>
            <a:pPr algn="just">
              <a:buFont typeface="Wingdings" pitchFamily="2" charset="2"/>
              <a:buChar char="Ø"/>
            </a:pPr>
            <a:endParaRPr lang="en-US" dirty="0" smtClean="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r>
              <a:rPr lang="en" sz="1400" b="0" i="0" u="none" strike="noStrike" cap="none" dirty="0" smtClean="0">
                <a:solidFill>
                  <a:srgbClr val="222222"/>
                </a:solidFill>
                <a:highlight>
                  <a:srgbClr val="FFFFFF"/>
                </a:highlight>
                <a:latin typeface="Lato"/>
                <a:ea typeface="Lato"/>
                <a:cs typeface="Lato"/>
                <a:sym typeface="Lato"/>
              </a:rPr>
              <a:t>?</a:t>
            </a:r>
          </a:p>
          <a:p>
            <a:endParaRPr lang="en-US" dirty="0" smtClean="0"/>
          </a:p>
          <a:p>
            <a:pPr algn="just"/>
            <a:r>
              <a:rPr lang="en-US" b="1" dirty="0" smtClean="0"/>
              <a:t>Key Benefits of Video Analytics:</a:t>
            </a:r>
            <a:endParaRPr lang="en-US" dirty="0" smtClean="0"/>
          </a:p>
          <a:p>
            <a:pPr algn="just">
              <a:buFont typeface="Wingdings" pitchFamily="2" charset="2"/>
              <a:buChar char="Ø"/>
            </a:pPr>
            <a:r>
              <a:rPr lang="en-US" dirty="0" smtClean="0"/>
              <a:t>Automated Surveillance. </a:t>
            </a:r>
          </a:p>
          <a:p>
            <a:pPr algn="just">
              <a:buFont typeface="Wingdings" pitchFamily="2" charset="2"/>
              <a:buChar char="Ø"/>
            </a:pPr>
            <a:r>
              <a:rPr lang="en-US" dirty="0" smtClean="0"/>
              <a:t>Increased Likelihood of Crime Detection. </a:t>
            </a:r>
          </a:p>
          <a:p>
            <a:pPr algn="just">
              <a:buFont typeface="Wingdings" pitchFamily="2" charset="2"/>
              <a:buChar char="Ø"/>
            </a:pPr>
            <a:r>
              <a:rPr lang="en-US" dirty="0" smtClean="0"/>
              <a:t>Increased Likelihood of Crime Prevention. </a:t>
            </a:r>
          </a:p>
          <a:p>
            <a:pPr algn="just">
              <a:buFont typeface="Wingdings" pitchFamily="2" charset="2"/>
              <a:buChar char="Ø"/>
            </a:pPr>
            <a:r>
              <a:rPr lang="en-US" dirty="0" smtClean="0"/>
              <a:t>Easy to Use. </a:t>
            </a:r>
          </a:p>
          <a:p>
            <a:pPr algn="just">
              <a:buFont typeface="Wingdings" pitchFamily="2" charset="2"/>
              <a:buChar char="Ø"/>
            </a:pPr>
            <a:r>
              <a:rPr lang="en-US" dirty="0" smtClean="0"/>
              <a:t>No Need for New Cameras.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r>
              <a:rPr lang="en" sz="1400" b="0" i="0" u="none" strike="noStrike" cap="none" dirty="0" smtClean="0">
                <a:solidFill>
                  <a:srgbClr val="222222"/>
                </a:solidFill>
                <a:highlight>
                  <a:srgbClr val="FFFFFF"/>
                </a:highlight>
                <a:latin typeface="Lato"/>
                <a:ea typeface="Lato"/>
                <a:cs typeface="Lato"/>
                <a:sym typeface="Lato"/>
              </a:rPr>
              <a:t>?</a:t>
            </a:r>
          </a:p>
          <a:p>
            <a:pPr lvl="0" algn="just">
              <a:buSzPts val="1400"/>
            </a:pPr>
            <a:r>
              <a:rPr lang="en-US" dirty="0" smtClean="0"/>
              <a:t>Traffic monitoring systems use video analytics solutions to monitor traffic intersections, toll booths, construction zones, parking lots, traffic light control systems, and other areas where vehicles are constantly moving. The system can automatically identify individual vehicles by license plate or model.</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smtClean="0"/>
              <a:t>Shaswata panda</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320</Words>
  <Application>Microsoft Office PowerPoint</Application>
  <PresentationFormat>On-screen Show (16:9)</PresentationFormat>
  <Paragraphs>46</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Trebuchet MS</vt:lpstr>
      <vt:lpstr>Lato Black</vt:lpstr>
      <vt:lpstr>Lato</vt:lpstr>
      <vt:lpstr>Wingdings</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Shaswata</dc:creator>
  <cp:lastModifiedBy>Santosh</cp:lastModifiedBy>
  <cp:revision>2</cp:revision>
  <dcterms:modified xsi:type="dcterms:W3CDTF">2022-08-23T19:41:44Z</dcterms:modified>
</cp:coreProperties>
</file>