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40" d="100"/>
          <a:sy n="40" d="100"/>
        </p:scale>
        <p:origin x="10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B24E-77CE-9F44-9C2E-4526E631F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350611-C11F-AE44-9D24-D25CC8B7E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51B66-1D83-124A-9B04-F089F69D0B29}"/>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07B6DEE6-57DE-F54D-86AD-54CB3647B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E0829-CE9C-A64B-8970-5C292BB5C5C2}"/>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401524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6D5-D4F9-3243-B849-969E704A5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9A47E-D405-FC49-9D7A-185CFC4978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A641B-5967-F74E-9C83-83C4714BDB45}"/>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1F5946AF-52ED-7247-B5EF-B99F89C0D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DEB67-6859-BF4B-AF5F-14FF67A0B4A4}"/>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68287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0CFA6-46B7-6B49-9A38-E966023F93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E66031-E90A-E940-AD65-7CB8F95920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21760-C650-BC47-A878-B9F4F56EC448}"/>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1EED05D1-0626-DA41-A808-FA940F17B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DBE29-E48E-1047-9986-A87A29F54F02}"/>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191058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015D-F8D2-8247-9E69-F4C8BA441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BDCD1-B811-EC44-B09F-1BE12FFD42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4CE10-654D-B346-B066-9644EAE01891}"/>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6FF6E79C-FE8C-FA43-B266-D4982FE1C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8EDC3-4C1F-DF45-9618-0D7CA27EB4BA}"/>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336717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230B-7043-554A-A32B-A0BEBCB67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1FB50-7FD7-D445-93B2-048240C60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DF18A8-3000-BA4F-9F27-1D4B13529DE5}"/>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84DFF53E-AFF1-2E43-A770-C30946D56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C0EEE-604D-6A48-AC22-D61A1559E22E}"/>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306146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AA75-D736-2946-B64D-FD1BA17E6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C54AE-0ECB-A04E-9CEE-355C1070D2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4B4BB1-8D53-304A-B10D-316219B3CD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9C66F-BCD1-6747-8BB0-D1C2861DEF04}"/>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6" name="Footer Placeholder 5">
            <a:extLst>
              <a:ext uri="{FF2B5EF4-FFF2-40B4-BE49-F238E27FC236}">
                <a16:creationId xmlns:a16="http://schemas.microsoft.com/office/drawing/2014/main" id="{8349C13B-E6EB-DD49-9DB4-FAD3F2FAA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0B7A6-1460-0349-8CDA-169A01FEC0C5}"/>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89925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7B09-A66B-CD45-A670-BB39B712C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38A41-6B28-B240-9D07-66A331AB9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452DE1-23DB-1B48-9D34-C56AE3056A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48E01-590B-154C-A2BE-CC85922D9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A324A3-1905-0C49-AC55-D84B69A19C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DCF7C-5B80-DE46-9F40-C82595B808C4}"/>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8" name="Footer Placeholder 7">
            <a:extLst>
              <a:ext uri="{FF2B5EF4-FFF2-40B4-BE49-F238E27FC236}">
                <a16:creationId xmlns:a16="http://schemas.microsoft.com/office/drawing/2014/main" id="{31CAE925-B1F0-E440-8A56-0B213FC54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C4DAA2-F470-8347-927E-8CE6CED7E988}"/>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377297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919F-33C2-1345-BFD0-FFEE9D6EB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35422-2DFC-AD41-B4C0-1B04FBB05220}"/>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4" name="Footer Placeholder 3">
            <a:extLst>
              <a:ext uri="{FF2B5EF4-FFF2-40B4-BE49-F238E27FC236}">
                <a16:creationId xmlns:a16="http://schemas.microsoft.com/office/drawing/2014/main" id="{653764FF-BC0E-0549-B46A-A67D122341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BA7687-E930-7246-A1BE-B56D79FD342F}"/>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105137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B5131-596A-1647-8C84-65A753B15DCC}"/>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3" name="Footer Placeholder 2">
            <a:extLst>
              <a:ext uri="{FF2B5EF4-FFF2-40B4-BE49-F238E27FC236}">
                <a16:creationId xmlns:a16="http://schemas.microsoft.com/office/drawing/2014/main" id="{FD0C14AC-6305-4B4E-9721-2D0AB9D57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FF0826-9CD7-2941-BE58-27A7E1FCDFD5}"/>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99539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78E2-F1F0-2A49-98B9-8938A3269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51D75C-FAAE-F545-B017-1DAC1CB27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76A05-3D1E-5843-B207-B7E155E2F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FDEC4-C4EF-564A-ABD0-A32D2461A65C}"/>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6" name="Footer Placeholder 5">
            <a:extLst>
              <a:ext uri="{FF2B5EF4-FFF2-40B4-BE49-F238E27FC236}">
                <a16:creationId xmlns:a16="http://schemas.microsoft.com/office/drawing/2014/main" id="{343D849D-9D86-194F-99A4-576B34F03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6FABC-EB5B-B345-ABAC-3076DFD8DA4F}"/>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239373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9DD2-67BF-9F46-AE1A-6CFDEB33A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E4BEA-E2FA-9449-9CA6-58F277772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2DD5AE-0D56-ED43-A788-F4A887508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39D394-362B-BB4C-8011-767F78A48A39}"/>
              </a:ext>
            </a:extLst>
          </p:cNvPr>
          <p:cNvSpPr>
            <a:spLocks noGrp="1"/>
          </p:cNvSpPr>
          <p:nvPr>
            <p:ph type="dt" sz="half" idx="10"/>
          </p:nvPr>
        </p:nvSpPr>
        <p:spPr/>
        <p:txBody>
          <a:bodyPr/>
          <a:lstStyle/>
          <a:p>
            <a:fld id="{1E0FA0CA-1909-9341-8939-B02524AA9C14}" type="datetimeFigureOut">
              <a:rPr lang="en-US" smtClean="0"/>
              <a:t>4/4/2024</a:t>
            </a:fld>
            <a:endParaRPr lang="en-US"/>
          </a:p>
        </p:txBody>
      </p:sp>
      <p:sp>
        <p:nvSpPr>
          <p:cNvPr id="6" name="Footer Placeholder 5">
            <a:extLst>
              <a:ext uri="{FF2B5EF4-FFF2-40B4-BE49-F238E27FC236}">
                <a16:creationId xmlns:a16="http://schemas.microsoft.com/office/drawing/2014/main" id="{4E8F07D3-DCBE-B34D-A02D-9EC4232E0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7C95C-0D00-A94B-B981-6278BA4E9970}"/>
              </a:ext>
            </a:extLst>
          </p:cNvPr>
          <p:cNvSpPr>
            <a:spLocks noGrp="1"/>
          </p:cNvSpPr>
          <p:nvPr>
            <p:ph type="sldNum" sz="quarter" idx="12"/>
          </p:nvPr>
        </p:nvSpPr>
        <p:spPr/>
        <p:txBody>
          <a:bodyPr/>
          <a:lstStyle/>
          <a:p>
            <a:fld id="{BF29401C-5DC4-274F-9A34-10E5088C350C}" type="slidenum">
              <a:rPr lang="en-US" smtClean="0"/>
              <a:t>‹#›</a:t>
            </a:fld>
            <a:endParaRPr lang="en-US"/>
          </a:p>
        </p:txBody>
      </p:sp>
    </p:spTree>
    <p:extLst>
      <p:ext uri="{BB962C8B-B14F-4D97-AF65-F5344CB8AC3E}">
        <p14:creationId xmlns:p14="http://schemas.microsoft.com/office/powerpoint/2010/main" val="97158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47108-9853-5741-95B1-ADF56972E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98D5E-A754-C549-83ED-30252D15E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99B6-DDF5-6B46-A462-B50EE9B0A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FA0CA-1909-9341-8939-B02524AA9C14}" type="datetimeFigureOut">
              <a:rPr lang="en-US" smtClean="0"/>
              <a:t>4/4/2024</a:t>
            </a:fld>
            <a:endParaRPr lang="en-US"/>
          </a:p>
        </p:txBody>
      </p:sp>
      <p:sp>
        <p:nvSpPr>
          <p:cNvPr id="5" name="Footer Placeholder 4">
            <a:extLst>
              <a:ext uri="{FF2B5EF4-FFF2-40B4-BE49-F238E27FC236}">
                <a16:creationId xmlns:a16="http://schemas.microsoft.com/office/drawing/2014/main" id="{20105FB9-E727-F248-AA0C-E01ADFE4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CCF13D-7CBE-DF47-A310-F3D147B85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9401C-5DC4-274F-9A34-10E5088C350C}" type="slidenum">
              <a:rPr lang="en-US" smtClean="0"/>
              <a:t>‹#›</a:t>
            </a:fld>
            <a:endParaRPr lang="en-US"/>
          </a:p>
        </p:txBody>
      </p:sp>
    </p:spTree>
    <p:extLst>
      <p:ext uri="{BB962C8B-B14F-4D97-AF65-F5344CB8AC3E}">
        <p14:creationId xmlns:p14="http://schemas.microsoft.com/office/powerpoint/2010/main" val="411057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B22FD-196C-4D57-3FDE-4699671025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15AE0C-0F3D-5732-2F2D-AFF32EC1A938}"/>
              </a:ext>
            </a:extLst>
          </p:cNvPr>
          <p:cNvSpPr txBox="1"/>
          <p:nvPr/>
        </p:nvSpPr>
        <p:spPr>
          <a:xfrm>
            <a:off x="642486" y="128155"/>
            <a:ext cx="609760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a:t>
            </a:r>
            <a:r>
              <a:rPr lang="en-US" sz="2800" b="1" strike="noStrike" baseline="0" dirty="0">
                <a:latin typeface="Times New Roman" panose="02020603050405020304" pitchFamily="18" charset="0"/>
                <a:cs typeface="Times New Roman" panose="02020603050405020304" pitchFamily="18" charset="0"/>
              </a:rPr>
              <a:t>. </a:t>
            </a:r>
            <a:r>
              <a:rPr lang="en-US" sz="2800" b="1" u="sng" strike="noStrike" baseline="0" dirty="0">
                <a:latin typeface="Times New Roman" panose="02020603050405020304" pitchFamily="18" charset="0"/>
                <a:cs typeface="Times New Roman" panose="02020603050405020304" pitchFamily="18" charset="0"/>
              </a:rPr>
              <a:t>Boundary-layer effects</a:t>
            </a:r>
            <a:endParaRPr lang="en-US" sz="28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84448C-1B8E-6B8E-0AD6-D7CE879F2755}"/>
              </a:ext>
            </a:extLst>
          </p:cNvPr>
          <p:cNvSpPr txBox="1"/>
          <p:nvPr/>
        </p:nvSpPr>
        <p:spPr>
          <a:xfrm>
            <a:off x="642486" y="900309"/>
            <a:ext cx="10096901" cy="830997"/>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Once the surface energy budget is altered, fluxes of heat, moisture, and</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momentum</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within the planetary boundary layer are directly affected.</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E97B95-2A43-2C43-F64B-9F0E3F54DADC}"/>
              </a:ext>
            </a:extLst>
          </p:cNvPr>
          <p:cNvPicPr>
            <a:picLocks noChangeAspect="1"/>
          </p:cNvPicPr>
          <p:nvPr/>
        </p:nvPicPr>
        <p:blipFill>
          <a:blip r:embed="rId2"/>
          <a:stretch>
            <a:fillRect/>
          </a:stretch>
        </p:blipFill>
        <p:spPr>
          <a:xfrm>
            <a:off x="1251038" y="1987928"/>
            <a:ext cx="9488349" cy="3631288"/>
          </a:xfrm>
          <a:prstGeom prst="rect">
            <a:avLst/>
          </a:prstGeom>
        </p:spPr>
      </p:pic>
      <p:sp>
        <p:nvSpPr>
          <p:cNvPr id="9" name="TextBox 8">
            <a:extLst>
              <a:ext uri="{FF2B5EF4-FFF2-40B4-BE49-F238E27FC236}">
                <a16:creationId xmlns:a16="http://schemas.microsoft.com/office/drawing/2014/main" id="{1A0344F3-1D42-6DC4-CEC2-16D265B55548}"/>
              </a:ext>
            </a:extLst>
          </p:cNvPr>
          <p:cNvSpPr txBox="1"/>
          <p:nvPr/>
        </p:nvSpPr>
        <p:spPr>
          <a:xfrm>
            <a:off x="808522" y="5957691"/>
            <a:ext cx="10724704" cy="461665"/>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Fig 4: The potential temperature and heat flux profiles assumed in the “jump” model.</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B7BDC0-95BE-8660-B310-526FE2F7D120}"/>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01041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9AEC9-7C63-2117-AAF9-EB43484D92FE}"/>
              </a:ext>
            </a:extLst>
          </p:cNvPr>
          <p:cNvSpPr txBox="1"/>
          <p:nvPr/>
        </p:nvSpPr>
        <p:spPr>
          <a:xfrm>
            <a:off x="738739" y="234032"/>
            <a:ext cx="609760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3</a:t>
            </a:r>
            <a:r>
              <a:rPr lang="en-US" sz="2800" b="1" i="0" u="none" strike="noStrike" baseline="0" dirty="0">
                <a:latin typeface="Times New Roman" panose="02020603050405020304" pitchFamily="18" charset="0"/>
                <a:cs typeface="Times New Roman" panose="02020603050405020304" pitchFamily="18" charset="0"/>
              </a:rPr>
              <a:t>. </a:t>
            </a:r>
            <a:r>
              <a:rPr lang="en-US" sz="2800" b="1" i="0" u="sng" strike="noStrike" baseline="0" dirty="0">
                <a:latin typeface="Times New Roman" panose="02020603050405020304" pitchFamily="18" charset="0"/>
                <a:cs typeface="Times New Roman" panose="02020603050405020304" pitchFamily="18" charset="0"/>
              </a:rPr>
              <a:t>Desertification</a:t>
            </a:r>
            <a:endParaRPr lang="en-US" sz="28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342821D-803E-CC13-5520-FBD4DB8DE773}"/>
              </a:ext>
            </a:extLst>
          </p:cNvPr>
          <p:cNvSpPr txBox="1"/>
          <p:nvPr/>
        </p:nvSpPr>
        <p:spPr>
          <a:xfrm>
            <a:off x="892742" y="952182"/>
            <a:ext cx="10397692" cy="5632311"/>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Desertification has an opposite effect on climate to that of irrigation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Vegetation loss due to human activities can, therefore, create deserts. The Rajasthan Desert in northwest India is an example of desertification. In that area, in the millennium before the Christian era, a well-developed civilization existed.</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While the change in weather could have been part of the natural evolution of climate, major landscape changes by humans on the scale of the desert region have occurred elsewhere.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While natural large-scale fluctuations in climate could have caused the aridity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emoval of vegetation increased the albedo of the land. </a:t>
            </a:r>
            <a:r>
              <a:rPr lang="en-US" sz="2400" dirty="0">
                <a:latin typeface="Times New Roman" panose="02020603050405020304" pitchFamily="18" charset="0"/>
                <a:cs typeface="Times New Roman" panose="02020603050405020304" pitchFamily="18" charset="0"/>
              </a:rPr>
              <a:t>L</a:t>
            </a:r>
            <a:r>
              <a:rPr lang="en-US" sz="2400" b="0" i="0" u="none" strike="noStrike" baseline="0" dirty="0">
                <a:latin typeface="Times New Roman" panose="02020603050405020304" pitchFamily="18" charset="0"/>
                <a:cs typeface="Times New Roman" panose="02020603050405020304" pitchFamily="18" charset="0"/>
              </a:rPr>
              <a:t>ocal evaporation rates are as important as albedo in influencing rainfall patterns in semi-arid regions, with their relative effects dependent on location</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5569D53-78A4-F9B5-37B8-0CCA49B3FBDB}"/>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351092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CE63B-B23F-7972-E08D-913E004BD0C6}"/>
              </a:ext>
            </a:extLst>
          </p:cNvPr>
          <p:cNvSpPr txBox="1"/>
          <p:nvPr/>
        </p:nvSpPr>
        <p:spPr>
          <a:xfrm>
            <a:off x="632861" y="282159"/>
            <a:ext cx="609760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a:t>
            </a:r>
            <a:r>
              <a:rPr lang="en-US" sz="2800" b="1" i="0" u="none" strike="noStrike" baseline="0" dirty="0">
                <a:latin typeface="Times New Roman" panose="02020603050405020304" pitchFamily="18" charset="0"/>
                <a:cs typeface="Times New Roman" panose="02020603050405020304" pitchFamily="18" charset="0"/>
              </a:rPr>
              <a:t>. Deforestation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827CDC-5AB4-C48A-7CEC-4EE9E84480B4}"/>
              </a:ext>
            </a:extLst>
          </p:cNvPr>
          <p:cNvSpPr txBox="1"/>
          <p:nvPr/>
        </p:nvSpPr>
        <p:spPr>
          <a:xfrm>
            <a:off x="781651" y="1502956"/>
            <a:ext cx="10628697" cy="4154984"/>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Deforestation is another type of landscape change. Deforestation occurs when lumbering and fires remove extensive areas of trees from a region.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More recent deforestation has occurred in the Amazon region and the influence of this removal of trees on global climate has been the subject of considerable interest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Major difference between the midlatitude forests and forests in the humid tropics such as the Amazon is the absence of substantial organic material and trace metals in the soils in the tropical environment.</a:t>
            </a:r>
          </a:p>
          <a:p>
            <a:pPr algn="just"/>
            <a:endParaRPr lang="en-US" sz="240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The diurnal range of temperature is substantially greater over the cleared ground.</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E5E9BE3-B2B1-737A-8239-AC179BE02CF0}"/>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80522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23D6C-96CD-2076-8567-3B0958871C1B}"/>
              </a:ext>
            </a:extLst>
          </p:cNvPr>
          <p:cNvPicPr>
            <a:picLocks noChangeAspect="1"/>
          </p:cNvPicPr>
          <p:nvPr/>
        </p:nvPicPr>
        <p:blipFill rotWithShape="1">
          <a:blip r:embed="rId2"/>
          <a:srcRect b="4742"/>
          <a:stretch/>
        </p:blipFill>
        <p:spPr>
          <a:xfrm>
            <a:off x="549957" y="888099"/>
            <a:ext cx="5203437" cy="3712775"/>
          </a:xfrm>
          <a:prstGeom prst="rect">
            <a:avLst/>
          </a:prstGeom>
        </p:spPr>
      </p:pic>
      <p:pic>
        <p:nvPicPr>
          <p:cNvPr id="7" name="Picture 6">
            <a:extLst>
              <a:ext uri="{FF2B5EF4-FFF2-40B4-BE49-F238E27FC236}">
                <a16:creationId xmlns:a16="http://schemas.microsoft.com/office/drawing/2014/main" id="{1D854365-1F0E-68B7-5D82-B5F5166B023C}"/>
              </a:ext>
            </a:extLst>
          </p:cNvPr>
          <p:cNvPicPr>
            <a:picLocks noChangeAspect="1"/>
          </p:cNvPicPr>
          <p:nvPr/>
        </p:nvPicPr>
        <p:blipFill>
          <a:blip r:embed="rId3"/>
          <a:stretch>
            <a:fillRect/>
          </a:stretch>
        </p:blipFill>
        <p:spPr>
          <a:xfrm>
            <a:off x="6254881" y="888099"/>
            <a:ext cx="5387162" cy="3712775"/>
          </a:xfrm>
          <a:prstGeom prst="rect">
            <a:avLst/>
          </a:prstGeom>
        </p:spPr>
      </p:pic>
      <p:sp>
        <p:nvSpPr>
          <p:cNvPr id="9" name="TextBox 8">
            <a:extLst>
              <a:ext uri="{FF2B5EF4-FFF2-40B4-BE49-F238E27FC236}">
                <a16:creationId xmlns:a16="http://schemas.microsoft.com/office/drawing/2014/main" id="{2EC2B27E-33EB-280C-458A-30FC5460126E}"/>
              </a:ext>
            </a:extLst>
          </p:cNvPr>
          <p:cNvSpPr txBox="1"/>
          <p:nvPr/>
        </p:nvSpPr>
        <p:spPr>
          <a:xfrm>
            <a:off x="939329" y="5046571"/>
            <a:ext cx="5315552" cy="923330"/>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Fig 7: Mean hourly albedo at the clearing and forest sites in the Amazon for the study period from 12 October to 10 December 1990</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181124E-BA76-B8E6-C033-0FFF762E1CA2}"/>
              </a:ext>
            </a:extLst>
          </p:cNvPr>
          <p:cNvSpPr txBox="1"/>
          <p:nvPr/>
        </p:nvSpPr>
        <p:spPr>
          <a:xfrm>
            <a:off x="6663375" y="5046571"/>
            <a:ext cx="4978668" cy="646331"/>
          </a:xfrm>
          <a:prstGeom prst="rect">
            <a:avLst/>
          </a:prstGeom>
          <a:noFill/>
        </p:spPr>
        <p:txBody>
          <a:bodyPr wrap="square">
            <a:spAutoFit/>
          </a:bodyPr>
          <a:lstStyle/>
          <a:p>
            <a:pPr algn="l"/>
            <a:r>
              <a:rPr lang="en-US" sz="1800" b="0" i="0" u="none" strike="noStrike" baseline="0" dirty="0">
                <a:latin typeface="intirr"/>
              </a:rPr>
              <a:t>Fig 8: Mean hourly net all-wave radiation at the clearing and forest sites for the same study period</a:t>
            </a:r>
            <a:endParaRPr lang="en-US" dirty="0"/>
          </a:p>
        </p:txBody>
      </p:sp>
      <p:sp>
        <p:nvSpPr>
          <p:cNvPr id="2" name="TextBox 1">
            <a:extLst>
              <a:ext uri="{FF2B5EF4-FFF2-40B4-BE49-F238E27FC236}">
                <a16:creationId xmlns:a16="http://schemas.microsoft.com/office/drawing/2014/main" id="{63608F5F-E2B8-0D62-823A-8C40333C9309}"/>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369201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29822F-6D20-0DCE-E10C-680492B31A46}"/>
              </a:ext>
            </a:extLst>
          </p:cNvPr>
          <p:cNvPicPr>
            <a:picLocks noChangeAspect="1"/>
          </p:cNvPicPr>
          <p:nvPr/>
        </p:nvPicPr>
        <p:blipFill>
          <a:blip r:embed="rId2"/>
          <a:stretch>
            <a:fillRect/>
          </a:stretch>
        </p:blipFill>
        <p:spPr>
          <a:xfrm>
            <a:off x="1199792" y="921800"/>
            <a:ext cx="6490793" cy="4928946"/>
          </a:xfrm>
          <a:prstGeom prst="rect">
            <a:avLst/>
          </a:prstGeom>
        </p:spPr>
      </p:pic>
      <p:sp>
        <p:nvSpPr>
          <p:cNvPr id="7" name="TextBox 6">
            <a:extLst>
              <a:ext uri="{FF2B5EF4-FFF2-40B4-BE49-F238E27FC236}">
                <a16:creationId xmlns:a16="http://schemas.microsoft.com/office/drawing/2014/main" id="{DCEDA35D-F8E8-0969-8C4C-5EB6582E7B8D}"/>
              </a:ext>
            </a:extLst>
          </p:cNvPr>
          <p:cNvSpPr txBox="1"/>
          <p:nvPr/>
        </p:nvSpPr>
        <p:spPr>
          <a:xfrm>
            <a:off x="7815868" y="2636329"/>
            <a:ext cx="3811450" cy="1200329"/>
          </a:xfrm>
          <a:prstGeom prst="rect">
            <a:avLst/>
          </a:prstGeom>
          <a:noFill/>
        </p:spPr>
        <p:txBody>
          <a:bodyPr wrap="square">
            <a:spAutoFit/>
          </a:bodyPr>
          <a:lstStyle/>
          <a:p>
            <a:pPr algn="l"/>
            <a:r>
              <a:rPr lang="en-US" sz="1800" b="0" i="0" u="none" strike="noStrike" baseline="0" dirty="0">
                <a:latin typeface="intirr"/>
              </a:rPr>
              <a:t>Fig 9: Mean hourly wind speed at clearing and forest sites in the Amazon</a:t>
            </a:r>
          </a:p>
          <a:p>
            <a:pPr algn="l"/>
            <a:r>
              <a:rPr lang="en-US" sz="1800" b="0" i="0" u="none" strike="noStrike" baseline="0" dirty="0">
                <a:latin typeface="intirr"/>
              </a:rPr>
              <a:t>for the period 12 October to 10 December 1990</a:t>
            </a:r>
            <a:endParaRPr lang="en-US" dirty="0"/>
          </a:p>
        </p:txBody>
      </p:sp>
      <p:sp>
        <p:nvSpPr>
          <p:cNvPr id="2" name="TextBox 1">
            <a:extLst>
              <a:ext uri="{FF2B5EF4-FFF2-40B4-BE49-F238E27FC236}">
                <a16:creationId xmlns:a16="http://schemas.microsoft.com/office/drawing/2014/main" id="{E068AAA8-25B2-B4D8-0CE1-87FFE08A4784}"/>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40981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D9FB5-F660-504D-ACAE-3828F41DE59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689648-4D40-C3CC-2678-DF7A7C188975}"/>
              </a:ext>
            </a:extLst>
          </p:cNvPr>
          <p:cNvPicPr>
            <a:picLocks noChangeAspect="1"/>
          </p:cNvPicPr>
          <p:nvPr/>
        </p:nvPicPr>
        <p:blipFill>
          <a:blip r:embed="rId2"/>
          <a:stretch>
            <a:fillRect/>
          </a:stretch>
        </p:blipFill>
        <p:spPr>
          <a:xfrm>
            <a:off x="981519" y="171557"/>
            <a:ext cx="10228961" cy="5241421"/>
          </a:xfrm>
          <a:prstGeom prst="rect">
            <a:avLst/>
          </a:prstGeom>
        </p:spPr>
      </p:pic>
      <p:sp>
        <p:nvSpPr>
          <p:cNvPr id="9" name="TextBox 8">
            <a:extLst>
              <a:ext uri="{FF2B5EF4-FFF2-40B4-BE49-F238E27FC236}">
                <a16:creationId xmlns:a16="http://schemas.microsoft.com/office/drawing/2014/main" id="{388CC672-5F22-4767-DD43-AAAC3C9FB10A}"/>
              </a:ext>
            </a:extLst>
          </p:cNvPr>
          <p:cNvSpPr txBox="1"/>
          <p:nvPr/>
        </p:nvSpPr>
        <p:spPr>
          <a:xfrm>
            <a:off x="1248877" y="5451478"/>
            <a:ext cx="9030904" cy="400110"/>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Fig 10: Hypotheses of the influence of land-use/land-cover change on regional climate</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8C99DD-C01F-B8F6-B9E8-B1AAB8B59872}"/>
              </a:ext>
            </a:extLst>
          </p:cNvPr>
          <p:cNvSpPr txBox="1"/>
          <p:nvPr/>
        </p:nvSpPr>
        <p:spPr>
          <a:xfrm>
            <a:off x="981519" y="6179426"/>
            <a:ext cx="3340224"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Note: leaf area index (LAI)</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6C690E0-8587-15E1-D22D-DD22684199CB}"/>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71547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05B00-B651-D533-082D-98D2CBB18FD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211DC4-073A-C675-D614-3543AEE737EB}"/>
              </a:ext>
            </a:extLst>
          </p:cNvPr>
          <p:cNvPicPr>
            <a:picLocks noChangeAspect="1"/>
          </p:cNvPicPr>
          <p:nvPr/>
        </p:nvPicPr>
        <p:blipFill>
          <a:blip r:embed="rId2"/>
          <a:stretch>
            <a:fillRect/>
          </a:stretch>
        </p:blipFill>
        <p:spPr>
          <a:xfrm>
            <a:off x="5848337" y="3381372"/>
            <a:ext cx="495325" cy="95255"/>
          </a:xfrm>
          <a:prstGeom prst="rect">
            <a:avLst/>
          </a:prstGeom>
        </p:spPr>
      </p:pic>
      <p:pic>
        <p:nvPicPr>
          <p:cNvPr id="7" name="Picture 6">
            <a:extLst>
              <a:ext uri="{FF2B5EF4-FFF2-40B4-BE49-F238E27FC236}">
                <a16:creationId xmlns:a16="http://schemas.microsoft.com/office/drawing/2014/main" id="{A82D3431-6EB3-73BE-4D5B-AE8AC6C843B7}"/>
              </a:ext>
            </a:extLst>
          </p:cNvPr>
          <p:cNvPicPr>
            <a:picLocks noChangeAspect="1"/>
          </p:cNvPicPr>
          <p:nvPr/>
        </p:nvPicPr>
        <p:blipFill>
          <a:blip r:embed="rId3"/>
          <a:stretch>
            <a:fillRect/>
          </a:stretch>
        </p:blipFill>
        <p:spPr>
          <a:xfrm>
            <a:off x="858439" y="182880"/>
            <a:ext cx="10251308" cy="5380521"/>
          </a:xfrm>
          <a:prstGeom prst="rect">
            <a:avLst/>
          </a:prstGeom>
        </p:spPr>
      </p:pic>
      <p:sp>
        <p:nvSpPr>
          <p:cNvPr id="9" name="TextBox 8">
            <a:extLst>
              <a:ext uri="{FF2B5EF4-FFF2-40B4-BE49-F238E27FC236}">
                <a16:creationId xmlns:a16="http://schemas.microsoft.com/office/drawing/2014/main" id="{FECB3538-2255-1214-9329-B7595F61D5B3}"/>
              </a:ext>
            </a:extLst>
          </p:cNvPr>
          <p:cNvSpPr txBox="1"/>
          <p:nvPr/>
        </p:nvSpPr>
        <p:spPr>
          <a:xfrm>
            <a:off x="1210375" y="5726313"/>
            <a:ext cx="9899371" cy="461665"/>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Fig 11: Increased carbon dioxide on biological activity as it influences weather</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1B98D11-C509-66EB-79BD-C8BA79C26542}"/>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07334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F5AA8-AEF2-03B8-B1CC-A2E56654B7C2}"/>
              </a:ext>
            </a:extLst>
          </p:cNvPr>
          <p:cNvSpPr txBox="1"/>
          <p:nvPr/>
        </p:nvSpPr>
        <p:spPr>
          <a:xfrm>
            <a:off x="0" y="89654"/>
            <a:ext cx="12192000" cy="523220"/>
          </a:xfrm>
          <a:prstGeom prst="rect">
            <a:avLst/>
          </a:prstGeom>
          <a:noFill/>
        </p:spPr>
        <p:txBody>
          <a:bodyPr wrap="square">
            <a:spAutoFit/>
          </a:bodyPr>
          <a:lstStyle/>
          <a:p>
            <a:pPr algn="ctr"/>
            <a:r>
              <a:rPr lang="en-US" sz="2800" b="1" i="0" u="none" strike="noStrike" baseline="0" dirty="0">
                <a:latin typeface="Times New Roman" panose="02020603050405020304" pitchFamily="18" charset="0"/>
                <a:cs typeface="Times New Roman" panose="02020603050405020304" pitchFamily="18" charset="0"/>
              </a:rPr>
              <a:t>Quantifying land-use/land-cover forcing of climate</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860A86-B482-2570-0390-9BE9EF65FADE}"/>
              </a:ext>
            </a:extLst>
          </p:cNvPr>
          <p:cNvSpPr txBox="1"/>
          <p:nvPr/>
        </p:nvSpPr>
        <p:spPr>
          <a:xfrm>
            <a:off x="680986" y="625445"/>
            <a:ext cx="10840453" cy="1569660"/>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Carbon has become the currency used to assess the human intervention in the Earth’s climate system. Impacts on climate are compared in terms of radiative forcing, which can be considered as perturbations to the Earth’s radiation budget prior to feedbacks from the rest of the climate system.</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B56DF1F-AADB-9C3B-78AD-D855BB46777D}"/>
              </a:ext>
            </a:extLst>
          </p:cNvPr>
          <p:cNvSpPr txBox="1"/>
          <p:nvPr/>
        </p:nvSpPr>
        <p:spPr>
          <a:xfrm>
            <a:off x="680986" y="2175929"/>
            <a:ext cx="8491890" cy="461665"/>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The concept of global warming potential (GWP) where</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D36EDF3-42C3-F378-248F-E97703448B0F}"/>
              </a:ext>
            </a:extLst>
          </p:cNvPr>
          <p:cNvPicPr>
            <a:picLocks noChangeAspect="1"/>
          </p:cNvPicPr>
          <p:nvPr/>
        </p:nvPicPr>
        <p:blipFill>
          <a:blip r:embed="rId2"/>
          <a:stretch>
            <a:fillRect/>
          </a:stretch>
        </p:blipFill>
        <p:spPr>
          <a:xfrm>
            <a:off x="4468651" y="2637594"/>
            <a:ext cx="3254697" cy="1203158"/>
          </a:xfrm>
          <a:prstGeom prst="rect">
            <a:avLst/>
          </a:prstGeom>
        </p:spPr>
      </p:pic>
      <p:sp>
        <p:nvSpPr>
          <p:cNvPr id="13" name="TextBox 12">
            <a:extLst>
              <a:ext uri="{FF2B5EF4-FFF2-40B4-BE49-F238E27FC236}">
                <a16:creationId xmlns:a16="http://schemas.microsoft.com/office/drawing/2014/main" id="{162E84BC-7BCB-6630-BD71-4E0727E25500}"/>
              </a:ext>
            </a:extLst>
          </p:cNvPr>
          <p:cNvSpPr txBox="1"/>
          <p:nvPr/>
        </p:nvSpPr>
        <p:spPr>
          <a:xfrm>
            <a:off x="853839" y="3919418"/>
            <a:ext cx="10484320" cy="2308324"/>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Here, </a:t>
            </a:r>
          </a:p>
          <a:p>
            <a:pPr algn="l"/>
            <a:r>
              <a:rPr lang="en-US" sz="2400" b="0" i="0" u="none" strike="noStrike" baseline="0" dirty="0">
                <a:latin typeface="Times New Roman" panose="02020603050405020304" pitchFamily="18" charset="0"/>
                <a:cs typeface="Times New Roman" panose="02020603050405020304" pitchFamily="18" charset="0"/>
              </a:rPr>
              <a:t>TH is the time period over which the calculation is considered, </a:t>
            </a:r>
          </a:p>
          <a:p>
            <a:pPr algn="l"/>
            <a:r>
              <a:rPr lang="en-US" sz="2400" b="0" i="0" u="none" strike="noStrike" baseline="0" dirty="0">
                <a:latin typeface="Times New Roman" panose="02020603050405020304" pitchFamily="18" charset="0"/>
                <a:cs typeface="Times New Roman" panose="02020603050405020304" pitchFamily="18" charset="0"/>
              </a:rPr>
              <a:t>a</a:t>
            </a:r>
            <a:r>
              <a:rPr lang="en-US" sz="2400" b="0" i="0" u="none" strike="noStrike" baseline="-2500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 is the radiative efficiency due to a unit change in atmospheric abundance of the substance x (i.e., Wm</a:t>
            </a:r>
            <a:r>
              <a:rPr lang="en-US" sz="2400" b="0" i="0" u="none" strike="noStrike" baseline="30000" dirty="0">
                <a:latin typeface="Times New Roman" panose="02020603050405020304" pitchFamily="18" charset="0"/>
                <a:cs typeface="Times New Roman" panose="02020603050405020304" pitchFamily="18" charset="0"/>
              </a:rPr>
              <a:t>−2 </a:t>
            </a:r>
            <a:r>
              <a:rPr lang="en-US" sz="2400" b="0" i="0" u="none" strike="noStrike" baseline="0" dirty="0">
                <a:latin typeface="Times New Roman" panose="02020603050405020304" pitchFamily="18" charset="0"/>
                <a:cs typeface="Times New Roman" panose="02020603050405020304" pitchFamily="18" charset="0"/>
              </a:rPr>
              <a:t>kg</a:t>
            </a:r>
            <a:r>
              <a:rPr lang="en-US" sz="2400" b="0" i="0" u="none" strike="noStrike" baseline="30000" dirty="0">
                <a:latin typeface="Times New Roman" panose="02020603050405020304" pitchFamily="18" charset="0"/>
                <a:cs typeface="Times New Roman" panose="02020603050405020304" pitchFamily="18" charset="0"/>
              </a:rPr>
              <a:t>−1</a:t>
            </a:r>
            <a:r>
              <a:rPr lang="en-US" sz="2400" b="0" i="0" u="none" strike="noStrike" baseline="0" dirty="0">
                <a:latin typeface="Times New Roman" panose="02020603050405020304" pitchFamily="18" charset="0"/>
                <a:cs typeface="Times New Roman" panose="02020603050405020304" pitchFamily="18" charset="0"/>
              </a:rPr>
              <a:t>), and </a:t>
            </a:r>
          </a:p>
          <a:p>
            <a:pPr algn="l"/>
            <a:r>
              <a:rPr lang="en-US" sz="2400" b="0" i="0" u="none" strike="noStrike" baseline="0" dirty="0">
                <a:latin typeface="Times New Roman" panose="02020603050405020304" pitchFamily="18" charset="0"/>
                <a:cs typeface="Times New Roman" panose="02020603050405020304" pitchFamily="18" charset="0"/>
              </a:rPr>
              <a:t>x(t) is the time-dependent decay of the abundance from an instantaneous release of the substance</a:t>
            </a:r>
            <a:r>
              <a:rPr lang="en-US" sz="2400" dirty="0">
                <a:latin typeface="Times New Roman" panose="02020603050405020304" pitchFamily="18" charset="0"/>
                <a:cs typeface="Times New Roman" panose="02020603050405020304" pitchFamily="18" charset="0"/>
              </a:rPr>
              <a:t> and </a:t>
            </a:r>
            <a:r>
              <a:rPr lang="en-US" sz="2400" b="0" i="0" u="none" strike="noStrike" baseline="0" dirty="0">
                <a:latin typeface="Times New Roman" panose="02020603050405020304" pitchFamily="18" charset="0"/>
                <a:cs typeface="Times New Roman" panose="02020603050405020304" pitchFamily="18" charset="0"/>
              </a:rPr>
              <a:t>r, defined to be carbon dioxide.</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E5F13F-778B-EC13-8C27-8A7B1AE511B8}"/>
              </a:ext>
            </a:extLst>
          </p:cNvPr>
          <p:cNvSpPr txBox="1"/>
          <p:nvPr/>
        </p:nvSpPr>
        <p:spPr>
          <a:xfrm>
            <a:off x="9490509" y="3022333"/>
            <a:ext cx="559769" cy="369332"/>
          </a:xfrm>
          <a:prstGeom prst="rect">
            <a:avLst/>
          </a:prstGeom>
          <a:noFill/>
        </p:spPr>
        <p:txBody>
          <a:bodyPr wrap="none" rtlCol="0">
            <a:spAutoFit/>
          </a:bodyPr>
          <a:lstStyle/>
          <a:p>
            <a:r>
              <a:rPr lang="en-US" dirty="0"/>
              <a:t>(13)</a:t>
            </a:r>
          </a:p>
        </p:txBody>
      </p:sp>
      <p:sp>
        <p:nvSpPr>
          <p:cNvPr id="2" name="TextBox 1">
            <a:extLst>
              <a:ext uri="{FF2B5EF4-FFF2-40B4-BE49-F238E27FC236}">
                <a16:creationId xmlns:a16="http://schemas.microsoft.com/office/drawing/2014/main" id="{D482706C-6CE2-DBBC-9EA3-9F621566963A}"/>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61079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1C102-FA10-D75E-E8DD-7ADBCF7132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BB0EE6-2A6C-60EF-7474-CFD8B1A53448}"/>
              </a:ext>
            </a:extLst>
          </p:cNvPr>
          <p:cNvSpPr txBox="1"/>
          <p:nvPr/>
        </p:nvSpPr>
        <p:spPr>
          <a:xfrm>
            <a:off x="981776" y="276801"/>
            <a:ext cx="10347158" cy="2062103"/>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partitioning of available energy into latent and sensible heat fluxes exerts a direct impact on near-surface air temperature, so a change in this partitioning should be considered a climate forcing.</a:t>
            </a:r>
          </a:p>
          <a:p>
            <a:pPr algn="just"/>
            <a:endParaRPr lang="en-US" sz="320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With the surface heat energy being separated into</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AD9961-2C0D-F265-D6F7-EAB666C4199E}"/>
                  </a:ext>
                </a:extLst>
              </p:cNvPr>
              <p:cNvSpPr txBox="1"/>
              <p:nvPr/>
            </p:nvSpPr>
            <p:spPr>
              <a:xfrm>
                <a:off x="4669588" y="2503113"/>
                <a:ext cx="34778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𝑵</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𝑯</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𝑳𝑬</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𝑮</m:t>
                          </m:r>
                        </m:sub>
                      </m:sSub>
                      <m:r>
                        <a:rPr lang="en-US" sz="2400" b="1" i="1" smtClean="0">
                          <a:latin typeface="Cambria Math" panose="02040503050406030204" pitchFamily="18" charset="0"/>
                        </a:rPr>
                        <m:t>=</m:t>
                      </m:r>
                      <m:r>
                        <a:rPr lang="en-US" sz="2400" b="1" i="1" smtClean="0">
                          <a:latin typeface="Cambria Math" panose="02040503050406030204" pitchFamily="18" charset="0"/>
                        </a:rPr>
                        <m:t>𝟎</m:t>
                      </m:r>
                    </m:oMath>
                  </m:oMathPara>
                </a14:m>
                <a:endParaRPr lang="en-US" sz="2400" b="1" dirty="0"/>
              </a:p>
            </p:txBody>
          </p:sp>
        </mc:Choice>
        <mc:Fallback xmlns="">
          <p:sp>
            <p:nvSpPr>
              <p:cNvPr id="4" name="TextBox 3">
                <a:extLst>
                  <a:ext uri="{FF2B5EF4-FFF2-40B4-BE49-F238E27FC236}">
                    <a16:creationId xmlns:a16="http://schemas.microsoft.com/office/drawing/2014/main" id="{62AD9961-2C0D-F265-D6F7-EAB666C4199E}"/>
                  </a:ext>
                </a:extLst>
              </p:cNvPr>
              <p:cNvSpPr txBox="1">
                <a:spLocks noRot="1" noChangeAspect="1" noMove="1" noResize="1" noEditPoints="1" noAdjustHandles="1" noChangeArrowheads="1" noChangeShapeType="1" noTextEdit="1"/>
              </p:cNvSpPr>
              <p:nvPr/>
            </p:nvSpPr>
            <p:spPr>
              <a:xfrm>
                <a:off x="4669588" y="2503113"/>
                <a:ext cx="3477812" cy="369332"/>
              </a:xfrm>
              <a:prstGeom prst="rect">
                <a:avLst/>
              </a:prstGeom>
              <a:blipFill>
                <a:blip r:embed="rId2"/>
                <a:stretch>
                  <a:fillRect l="-2452" r="-1576" b="-30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55BE4A-6429-0E0C-5427-B997D88AF8FA}"/>
              </a:ext>
            </a:extLst>
          </p:cNvPr>
          <p:cNvSpPr txBox="1"/>
          <p:nvPr/>
        </p:nvSpPr>
        <p:spPr>
          <a:xfrm>
            <a:off x="981776" y="2994077"/>
            <a:ext cx="6097604"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Where</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784A77-5336-7381-52BA-AD6F5056079B}"/>
                  </a:ext>
                </a:extLst>
              </p:cNvPr>
              <p:cNvSpPr txBox="1"/>
              <p:nvPr/>
            </p:nvSpPr>
            <p:spPr>
              <a:xfrm>
                <a:off x="3048802" y="3246740"/>
                <a:ext cx="6097604" cy="497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𝑵</m:t>
                          </m:r>
                        </m:sub>
                      </m:sSub>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𝑸</m:t>
                          </m:r>
                        </m:e>
                        <m:sub>
                          <m:r>
                            <a:rPr lang="en-US" sz="2400" b="1" i="1" smtClean="0">
                              <a:latin typeface="Cambria Math" panose="02040503050406030204" pitchFamily="18" charset="0"/>
                            </a:rPr>
                            <m:t>𝑺</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𝑨</m:t>
                          </m:r>
                        </m:e>
                      </m:d>
                      <m:r>
                        <a:rPr lang="en-US" sz="2400" b="1" i="1" smtClean="0">
                          <a:latin typeface="Cambria Math" panose="02040503050406030204" pitchFamily="18" charset="0"/>
                        </a:rPr>
                        <m:t>+</m:t>
                      </m:r>
                      <m:sSubSup>
                        <m:sSubSupPr>
                          <m:ctrlPr>
                            <a:rPr lang="en-US" sz="2400" b="1" i="1">
                              <a:latin typeface="Cambria Math" panose="02040503050406030204" pitchFamily="18" charset="0"/>
                            </a:rPr>
                          </m:ctrlPr>
                        </m:sSubSupPr>
                        <m:e>
                          <m:r>
                            <a:rPr lang="en-US" sz="2400" b="1" i="1">
                              <a:latin typeface="Cambria Math" panose="02040503050406030204" pitchFamily="18" charset="0"/>
                            </a:rPr>
                            <m:t>𝑸</m:t>
                          </m:r>
                        </m:e>
                        <m:sub>
                          <m:r>
                            <a:rPr lang="en-US" sz="2400" b="1" i="1">
                              <a:latin typeface="Cambria Math" panose="02040503050406030204" pitchFamily="18" charset="0"/>
                            </a:rPr>
                            <m:t>𝑳𝑾</m:t>
                          </m:r>
                        </m:sub>
                        <m:sup>
                          <m:r>
                            <a:rPr lang="en-US" sz="2400" b="1" i="1">
                              <a:latin typeface="Cambria Math" panose="02040503050406030204" pitchFamily="18" charset="0"/>
                              <a:ea typeface="Cambria Math" panose="02040503050406030204" pitchFamily="18" charset="0"/>
                            </a:rPr>
                            <m:t>↓</m:t>
                          </m:r>
                        </m:sup>
                      </m:sSubSup>
                      <m:sSubSup>
                        <m:sSubSupPr>
                          <m:ctrlPr>
                            <a:rPr lang="en-US" sz="2400" b="1" i="1">
                              <a:latin typeface="Cambria Math" panose="02040503050406030204" pitchFamily="18" charset="0"/>
                            </a:rPr>
                          </m:ctrlPr>
                        </m:sSubSupPr>
                        <m:e>
                          <m:r>
                            <a:rPr lang="en-US" sz="2400" b="1" i="1" smtClean="0">
                              <a:latin typeface="Cambria Math" panose="02040503050406030204" pitchFamily="18" charset="0"/>
                            </a:rPr>
                            <m:t>−</m:t>
                          </m:r>
                          <m:r>
                            <a:rPr lang="en-US" sz="2400" b="1" i="1">
                              <a:latin typeface="Cambria Math" panose="02040503050406030204" pitchFamily="18" charset="0"/>
                            </a:rPr>
                            <m:t>𝑸</m:t>
                          </m:r>
                        </m:e>
                        <m:sub>
                          <m:r>
                            <a:rPr lang="en-US" sz="2400" b="1" i="1">
                              <a:latin typeface="Cambria Math" panose="02040503050406030204" pitchFamily="18" charset="0"/>
                            </a:rPr>
                            <m:t>𝑳𝑾</m:t>
                          </m:r>
                        </m:sub>
                        <m:sup>
                          <m:r>
                            <a:rPr lang="en-US" sz="2400" b="1" i="1">
                              <a:latin typeface="Cambria Math" panose="02040503050406030204" pitchFamily="18" charset="0"/>
                              <a:ea typeface="Cambria Math" panose="02040503050406030204" pitchFamily="18" charset="0"/>
                            </a:rPr>
                            <m:t>↑</m:t>
                          </m:r>
                        </m:sup>
                      </m:sSubSup>
                    </m:oMath>
                  </m:oMathPara>
                </a14:m>
                <a:endParaRPr lang="en-US" sz="2400" dirty="0"/>
              </a:p>
            </p:txBody>
          </p:sp>
        </mc:Choice>
        <mc:Fallback xmlns="">
          <p:sp>
            <p:nvSpPr>
              <p:cNvPr id="8" name="TextBox 7">
                <a:extLst>
                  <a:ext uri="{FF2B5EF4-FFF2-40B4-BE49-F238E27FC236}">
                    <a16:creationId xmlns:a16="http://schemas.microsoft.com/office/drawing/2014/main" id="{F7784A77-5336-7381-52BA-AD6F5056079B}"/>
                  </a:ext>
                </a:extLst>
              </p:cNvPr>
              <p:cNvSpPr txBox="1">
                <a:spLocks noRot="1" noChangeAspect="1" noMove="1" noResize="1" noEditPoints="1" noAdjustHandles="1" noChangeArrowheads="1" noChangeShapeType="1" noTextEdit="1"/>
              </p:cNvSpPr>
              <p:nvPr/>
            </p:nvSpPr>
            <p:spPr>
              <a:xfrm>
                <a:off x="3048802" y="3246740"/>
                <a:ext cx="6097604" cy="497187"/>
              </a:xfrm>
              <a:prstGeom prst="rect">
                <a:avLst/>
              </a:prstGeom>
              <a:blipFill>
                <a:blip r:embed="rId3"/>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1E3A1C-DAD9-42E7-F076-7C986B861766}"/>
                  </a:ext>
                </a:extLst>
              </p:cNvPr>
              <p:cNvSpPr txBox="1"/>
              <p:nvPr/>
            </p:nvSpPr>
            <p:spPr>
              <a:xfrm>
                <a:off x="1290051" y="3708405"/>
                <a:ext cx="9611897" cy="3117969"/>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Here, </a:t>
                </a:r>
              </a:p>
              <a:p>
                <a:pPr algn="l"/>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𝑸</m:t>
                        </m:r>
                      </m:e>
                      <m:sub>
                        <m:r>
                          <a:rPr lang="en-US" sz="2400" b="1" i="1" smtClean="0">
                            <a:latin typeface="Cambria Math" panose="02040503050406030204" pitchFamily="18" charset="0"/>
                          </a:rPr>
                          <m:t>𝑵</m:t>
                        </m:r>
                      </m:sub>
                    </m:sSub>
                  </m:oMath>
                </a14:m>
                <a:r>
                  <a:rPr lang="en-US" sz="2400" b="0" i="0" u="none" strike="noStrike" baseline="0" dirty="0">
                    <a:latin typeface="Times New Roman" panose="02020603050405020304" pitchFamily="18" charset="0"/>
                    <a:cs typeface="Times New Roman" panose="02020603050405020304" pitchFamily="18" charset="0"/>
                  </a:rPr>
                  <a:t> is the net radiative flux, </a:t>
                </a:r>
              </a:p>
              <a:p>
                <a:pPr algn="l"/>
                <a:r>
                  <a:rPr lang="en-US" sz="2400" b="1" i="1" u="none" strike="noStrike" baseline="0" dirty="0">
                    <a:latin typeface="Times New Roman" panose="02020603050405020304" pitchFamily="18" charset="0"/>
                    <a:cs typeface="Times New Roman" panose="02020603050405020304" pitchFamily="18" charset="0"/>
                  </a:rPr>
                  <a:t>Q</a:t>
                </a:r>
                <a:r>
                  <a:rPr lang="en-US" sz="2400" b="1" i="1" u="none" strike="noStrike" baseline="-2500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 is the turbulent sensible heat flux, </a:t>
                </a:r>
              </a:p>
              <a:p>
                <a:pPr algn="l"/>
                <a:r>
                  <a:rPr lang="en-US" sz="2400" b="1" i="1" u="none" strike="noStrike" baseline="0" dirty="0">
                    <a:latin typeface="Times New Roman" panose="02020603050405020304" pitchFamily="18" charset="0"/>
                    <a:cs typeface="Times New Roman" panose="02020603050405020304" pitchFamily="18" charset="0"/>
                  </a:rPr>
                  <a:t>Q</a:t>
                </a:r>
                <a:r>
                  <a:rPr lang="en-US" sz="2400" b="1" i="1" u="none" strike="noStrike" baseline="-25000" dirty="0">
                    <a:latin typeface="Times New Roman" panose="02020603050405020304" pitchFamily="18" charset="0"/>
                    <a:cs typeface="Times New Roman" panose="02020603050405020304" pitchFamily="18" charset="0"/>
                  </a:rPr>
                  <a:t>LE</a:t>
                </a:r>
                <a:r>
                  <a:rPr lang="en-US" sz="2400" b="0" i="0" u="none" strike="noStrike" baseline="0" dirty="0">
                    <a:latin typeface="Times New Roman" panose="02020603050405020304" pitchFamily="18" charset="0"/>
                    <a:cs typeface="Times New Roman" panose="02020603050405020304" pitchFamily="18" charset="0"/>
                  </a:rPr>
                  <a:t> is the turbulent latent heat flux (evaporation/transpiration), </a:t>
                </a:r>
                <a:r>
                  <a:rPr lang="en-US" sz="2400" b="1" i="1" u="none" strike="noStrike" baseline="0" dirty="0">
                    <a:latin typeface="Times New Roman" panose="02020603050405020304" pitchFamily="18" charset="0"/>
                    <a:cs typeface="Times New Roman" panose="02020603050405020304" pitchFamily="18" charset="0"/>
                  </a:rPr>
                  <a:t>Q</a:t>
                </a:r>
                <a:r>
                  <a:rPr lang="en-US" sz="2400" b="1" i="1" u="none" strike="noStrike" baseline="-25000" dirty="0">
                    <a:latin typeface="Times New Roman" panose="02020603050405020304" pitchFamily="18" charset="0"/>
                    <a:cs typeface="Times New Roman" panose="02020603050405020304" pitchFamily="18" charset="0"/>
                  </a:rPr>
                  <a:t>G</a:t>
                </a:r>
                <a:r>
                  <a:rPr lang="en-US" sz="2400" b="0" i="0" u="none" strike="noStrike" baseline="-250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is the heat flux into the Earth’s surface, </a:t>
                </a:r>
              </a:p>
              <a:p>
                <a:pPr algn="l"/>
                <a:r>
                  <a:rPr lang="en-US" sz="2400" b="1" i="1" u="none" strike="noStrike" baseline="0" dirty="0">
                    <a:latin typeface="Times New Roman" panose="02020603050405020304" pitchFamily="18" charset="0"/>
                    <a:cs typeface="Times New Roman" panose="02020603050405020304" pitchFamily="18" charset="0"/>
                  </a:rPr>
                  <a:t>Q</a:t>
                </a:r>
                <a:r>
                  <a:rPr lang="en-US" sz="2400" b="1" i="1" u="none" strike="noStrike" baseline="-25000" dirty="0">
                    <a:latin typeface="Times New Roman" panose="02020603050405020304" pitchFamily="18" charset="0"/>
                    <a:cs typeface="Times New Roman" panose="02020603050405020304" pitchFamily="18" charset="0"/>
                  </a:rPr>
                  <a:t>S</a:t>
                </a:r>
                <a:r>
                  <a:rPr lang="en-US" sz="2400" b="0" i="0" u="none" strike="noStrike" baseline="0" dirty="0">
                    <a:latin typeface="Times New Roman" panose="02020603050405020304" pitchFamily="18" charset="0"/>
                    <a:cs typeface="Times New Roman" panose="02020603050405020304" pitchFamily="18" charset="0"/>
                  </a:rPr>
                  <a:t> is the solar irradiance, A is the surface albedo, </a:t>
                </a:r>
              </a:p>
              <a:p>
                <a:pPr algn="l"/>
                <a14:m>
                  <m:oMath xmlns:m="http://schemas.openxmlformats.org/officeDocument/2006/math">
                    <m:sSubSup>
                      <m:sSubSupPr>
                        <m:ctrlPr>
                          <a:rPr lang="en-US" sz="2400" b="1" i="1" smtClean="0">
                            <a:latin typeface="Cambria Math" panose="02040503050406030204" pitchFamily="18" charset="0"/>
                          </a:rPr>
                        </m:ctrlPr>
                      </m:sSubSupPr>
                      <m:e>
                        <m:r>
                          <a:rPr lang="en-US" sz="2400" b="1" i="1">
                            <a:latin typeface="Cambria Math" panose="02040503050406030204" pitchFamily="18" charset="0"/>
                          </a:rPr>
                          <m:t>𝑸</m:t>
                        </m:r>
                      </m:e>
                      <m:sub>
                        <m:r>
                          <a:rPr lang="en-US" sz="2400" b="1" i="1">
                            <a:latin typeface="Cambria Math" panose="02040503050406030204" pitchFamily="18" charset="0"/>
                          </a:rPr>
                          <m:t>𝑳𝑾</m:t>
                        </m:r>
                      </m:sub>
                      <m:sup>
                        <m:r>
                          <a:rPr lang="en-US" sz="2400" b="1" i="1">
                            <a:latin typeface="Cambria Math" panose="02040503050406030204" pitchFamily="18" charset="0"/>
                            <a:ea typeface="Cambria Math" panose="02040503050406030204" pitchFamily="18" charset="0"/>
                          </a:rPr>
                          <m:t>↓</m:t>
                        </m:r>
                      </m:sup>
                    </m:sSubSup>
                    <m:r>
                      <a:rPr lang="en-US" sz="2400" b="1" i="1">
                        <a:latin typeface="Cambria Math" panose="02040503050406030204" pitchFamily="18" charset="0"/>
                        <a:ea typeface="Cambria Math" panose="02040503050406030204" pitchFamily="18" charset="0"/>
                      </a:rPr>
                      <m:t> </m:t>
                    </m:r>
                  </m:oMath>
                </a14:m>
                <a:r>
                  <a:rPr lang="en-US" sz="2400" b="0" i="0" u="none" strike="noStrike" baseline="0" dirty="0">
                    <a:latin typeface="Times New Roman" panose="02020603050405020304" pitchFamily="18" charset="0"/>
                    <a:cs typeface="Times New Roman" panose="02020603050405020304" pitchFamily="18" charset="0"/>
                  </a:rPr>
                  <a:t>is the downward atmospheric irradiance, and </a:t>
                </a:r>
              </a:p>
              <a:p>
                <a:pPr algn="l"/>
                <a14:m>
                  <m:oMath xmlns:m="http://schemas.openxmlformats.org/officeDocument/2006/math">
                    <m:sSubSup>
                      <m:sSubSupPr>
                        <m:ctrlPr>
                          <a:rPr lang="en-US" sz="2400" b="1" i="1" smtClean="0">
                            <a:latin typeface="Cambria Math" panose="02040503050406030204" pitchFamily="18" charset="0"/>
                          </a:rPr>
                        </m:ctrlPr>
                      </m:sSubSupPr>
                      <m:e>
                        <m:r>
                          <a:rPr lang="en-US" sz="2400" b="1" i="1">
                            <a:latin typeface="Cambria Math" panose="02040503050406030204" pitchFamily="18" charset="0"/>
                          </a:rPr>
                          <m:t>𝑸</m:t>
                        </m:r>
                      </m:e>
                      <m:sub>
                        <m:r>
                          <a:rPr lang="en-US" sz="2400" b="1" i="1">
                            <a:latin typeface="Cambria Math" panose="02040503050406030204" pitchFamily="18" charset="0"/>
                          </a:rPr>
                          <m:t>𝑳𝑾</m:t>
                        </m:r>
                      </m:sub>
                      <m:sup>
                        <m:r>
                          <a:rPr lang="en-US" sz="2400" b="1" i="1">
                            <a:latin typeface="Cambria Math" panose="02040503050406030204" pitchFamily="18" charset="0"/>
                            <a:ea typeface="Cambria Math" panose="02040503050406030204" pitchFamily="18" charset="0"/>
                          </a:rPr>
                          <m:t>↑</m:t>
                        </m:r>
                      </m:sup>
                    </m:sSubSup>
                    <m:r>
                      <a:rPr lang="en-US" sz="2400" b="1" i="1">
                        <a:latin typeface="Cambria Math" panose="02040503050406030204" pitchFamily="18" charset="0"/>
                        <a:ea typeface="Cambria Math" panose="02040503050406030204" pitchFamily="18" charset="0"/>
                      </a:rPr>
                      <m:t> </m:t>
                    </m:r>
                  </m:oMath>
                </a14:m>
                <a:r>
                  <a:rPr lang="en-US" sz="2400" b="0" i="0" u="none" strike="noStrike" baseline="0" dirty="0">
                    <a:latin typeface="Times New Roman" panose="02020603050405020304" pitchFamily="18" charset="0"/>
                    <a:cs typeface="Times New Roman" panose="02020603050405020304" pitchFamily="18" charset="0"/>
                  </a:rPr>
                  <a:t>is the upward surface irradiance.</a:t>
                </a:r>
                <a:endParaRPr lang="en-US" sz="24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AC1E3A1C-DAD9-42E7-F076-7C986B861766}"/>
                  </a:ext>
                </a:extLst>
              </p:cNvPr>
              <p:cNvSpPr txBox="1">
                <a:spLocks noRot="1" noChangeAspect="1" noMove="1" noResize="1" noEditPoints="1" noAdjustHandles="1" noChangeArrowheads="1" noChangeShapeType="1" noTextEdit="1"/>
              </p:cNvSpPr>
              <p:nvPr/>
            </p:nvSpPr>
            <p:spPr>
              <a:xfrm>
                <a:off x="1290051" y="3708405"/>
                <a:ext cx="9611897" cy="3117969"/>
              </a:xfrm>
              <a:prstGeom prst="rect">
                <a:avLst/>
              </a:prstGeom>
              <a:blipFill>
                <a:blip r:embed="rId4"/>
                <a:stretch>
                  <a:fillRect l="-1015" t="-1563" r="-1713" b="-332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1F580E7-5B2F-9870-AD77-55CF8F267DB7}"/>
              </a:ext>
            </a:extLst>
          </p:cNvPr>
          <p:cNvSpPr txBox="1"/>
          <p:nvPr/>
        </p:nvSpPr>
        <p:spPr>
          <a:xfrm>
            <a:off x="9827394" y="2503113"/>
            <a:ext cx="559769" cy="369332"/>
          </a:xfrm>
          <a:prstGeom prst="rect">
            <a:avLst/>
          </a:prstGeom>
          <a:noFill/>
        </p:spPr>
        <p:txBody>
          <a:bodyPr wrap="none" rtlCol="0">
            <a:spAutoFit/>
          </a:bodyPr>
          <a:lstStyle/>
          <a:p>
            <a:r>
              <a:rPr lang="en-US" dirty="0"/>
              <a:t>(14)</a:t>
            </a:r>
          </a:p>
        </p:txBody>
      </p:sp>
      <p:sp>
        <p:nvSpPr>
          <p:cNvPr id="2" name="TextBox 1">
            <a:extLst>
              <a:ext uri="{FF2B5EF4-FFF2-40B4-BE49-F238E27FC236}">
                <a16:creationId xmlns:a16="http://schemas.microsoft.com/office/drawing/2014/main" id="{AAD38DD8-CFD3-D381-DBCC-8090758685EA}"/>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94850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35B7F-CBE1-B3F1-005A-453107DB1B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50CB0E-3E5B-17F7-1EBC-16DF1B7710B9}"/>
              </a:ext>
            </a:extLst>
          </p:cNvPr>
          <p:cNvSpPr txBox="1"/>
          <p:nvPr/>
        </p:nvSpPr>
        <p:spPr>
          <a:xfrm>
            <a:off x="873491" y="196053"/>
            <a:ext cx="10667199" cy="1200329"/>
          </a:xfrm>
          <a:prstGeom prst="rect">
            <a:avLst/>
          </a:prstGeom>
          <a:noFill/>
        </p:spPr>
        <p:txBody>
          <a:bodyPr wrap="square">
            <a:spAutoFit/>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One measure of land-cover change forcing of climate could be the perturbation to one of the components of the surface energy balance equation (Eq. </a:t>
            </a:r>
            <a:r>
              <a:rPr lang="en-US" sz="2400" b="0" i="0" u="none" strike="noStrike" baseline="0" dirty="0">
                <a:solidFill>
                  <a:srgbClr val="408080"/>
                </a:solidFill>
                <a:latin typeface="Times New Roman" panose="02020603050405020304" pitchFamily="18" charset="0"/>
                <a:cs typeface="Times New Roman" panose="02020603050405020304" pitchFamily="18" charset="0"/>
              </a:rPr>
              <a:t>14</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prior to feedbacks from the rest of the climate system.</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18384F-9AF5-336D-CE29-EDCF0ED5B79C}"/>
              </a:ext>
            </a:extLst>
          </p:cNvPr>
          <p:cNvPicPr>
            <a:picLocks noChangeAspect="1"/>
          </p:cNvPicPr>
          <p:nvPr/>
        </p:nvPicPr>
        <p:blipFill>
          <a:blip r:embed="rId2"/>
          <a:stretch>
            <a:fillRect/>
          </a:stretch>
        </p:blipFill>
        <p:spPr>
          <a:xfrm>
            <a:off x="1439614" y="1604760"/>
            <a:ext cx="9004763" cy="3321221"/>
          </a:xfrm>
          <a:prstGeom prst="rect">
            <a:avLst/>
          </a:prstGeom>
        </p:spPr>
      </p:pic>
      <p:sp>
        <p:nvSpPr>
          <p:cNvPr id="7" name="TextBox 6">
            <a:extLst>
              <a:ext uri="{FF2B5EF4-FFF2-40B4-BE49-F238E27FC236}">
                <a16:creationId xmlns:a16="http://schemas.microsoft.com/office/drawing/2014/main" id="{E6BF247F-25EB-5B11-ADE1-009E636FC432}"/>
              </a:ext>
            </a:extLst>
          </p:cNvPr>
          <p:cNvSpPr txBox="1"/>
          <p:nvPr/>
        </p:nvSpPr>
        <p:spPr>
          <a:xfrm>
            <a:off x="873491" y="5544825"/>
            <a:ext cx="10164277" cy="1015663"/>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The 10-year average absolute value change in surface latent turbulent heat flux in Wm</a:t>
            </a:r>
            <a:r>
              <a:rPr lang="en-US" sz="2000" b="0" i="0" u="none" strike="noStrike" baseline="3000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worldwide as a result of the land-use changes. (a) January surface latent turbulent heat flux, (b) July surface latent turbulent heat flux</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FDB6A6A-A427-86AD-CE4F-574DF90D64B2}"/>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32753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9AF0-D2A2-5D01-4078-975327527F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FD7F8B-583A-783A-8E66-9FD43B2D7175}"/>
              </a:ext>
            </a:extLst>
          </p:cNvPr>
          <p:cNvSpPr txBox="1"/>
          <p:nvPr/>
        </p:nvSpPr>
        <p:spPr>
          <a:xfrm>
            <a:off x="834991" y="22278"/>
            <a:ext cx="6097604" cy="523220"/>
          </a:xfrm>
          <a:prstGeom prst="rect">
            <a:avLst/>
          </a:prstGeom>
          <a:noFill/>
        </p:spPr>
        <p:txBody>
          <a:bodyPr wrap="square">
            <a:spAutoFit/>
          </a:bodyPr>
          <a:lstStyle/>
          <a:p>
            <a:r>
              <a:rPr lang="en-US" sz="2800" b="1" i="0" u="sng" strike="noStrike" baseline="0" dirty="0">
                <a:latin typeface="Times New Roman" panose="02020603050405020304" pitchFamily="18" charset="0"/>
                <a:cs typeface="Times New Roman" panose="02020603050405020304" pitchFamily="18" charset="0"/>
              </a:rPr>
              <a:t>Atmosphere–vegetation interactions</a:t>
            </a:r>
            <a:endParaRPr lang="en-US" sz="28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87D592-28E1-2AB3-A306-3F08A67586F3}"/>
              </a:ext>
            </a:extLst>
          </p:cNvPr>
          <p:cNvSpPr txBox="1"/>
          <p:nvPr/>
        </p:nvSpPr>
        <p:spPr>
          <a:xfrm>
            <a:off x="673768" y="811548"/>
            <a:ext cx="10568539" cy="2677656"/>
          </a:xfrm>
          <a:prstGeom prst="rect">
            <a:avLst/>
          </a:prstGeom>
          <a:noFill/>
        </p:spPr>
        <p:txBody>
          <a:bodyPr wrap="square">
            <a:spAutoFit/>
          </a:bodyPr>
          <a:lstStyle/>
          <a:p>
            <a:pPr marL="342900" indent="-3429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atmosphere and biosphere are coupled, dynamic systems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daily timescales, vegetation interacts with the atmosphere through its direct influence on the partitioning between latent and sensible heat fluxes, as discussed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Several non-radiative forcings involve the biological components of the climate system. They can be categorized into three types.</a:t>
            </a:r>
          </a:p>
        </p:txBody>
      </p:sp>
      <p:sp>
        <p:nvSpPr>
          <p:cNvPr id="7" name="TextBox 6">
            <a:extLst>
              <a:ext uri="{FF2B5EF4-FFF2-40B4-BE49-F238E27FC236}">
                <a16:creationId xmlns:a16="http://schemas.microsoft.com/office/drawing/2014/main" id="{8164C143-F59D-F619-1A17-A684935DA206}"/>
              </a:ext>
            </a:extLst>
          </p:cNvPr>
          <p:cNvSpPr txBox="1"/>
          <p:nvPr/>
        </p:nvSpPr>
        <p:spPr>
          <a:xfrm>
            <a:off x="1787892" y="3807139"/>
            <a:ext cx="8819147" cy="2308324"/>
          </a:xfrm>
          <a:prstGeom prst="rect">
            <a:avLst/>
          </a:prstGeom>
          <a:noFill/>
          <a:ln>
            <a:solidFill>
              <a:srgbClr val="002060"/>
            </a:solidFill>
          </a:ln>
        </p:spPr>
        <p:txBody>
          <a:bodyPr wrap="square">
            <a:spAutoFit/>
          </a:bodyPr>
          <a:lstStyle/>
          <a:p>
            <a:pPr marL="457200" indent="-457200" algn="l">
              <a:buAutoNum type="arabicParenBoth"/>
            </a:pPr>
            <a:r>
              <a:rPr lang="en-US" sz="2400" b="1" u="none" strike="noStrike" baseline="0" dirty="0">
                <a:latin typeface="Times New Roman" panose="02020603050405020304" pitchFamily="18" charset="0"/>
                <a:cs typeface="Times New Roman" panose="02020603050405020304" pitchFamily="18" charset="0"/>
              </a:rPr>
              <a:t>Biophysical forcing </a:t>
            </a:r>
            <a:r>
              <a:rPr lang="en-US" sz="2400" b="0" u="none" strike="noStrike" baseline="0" dirty="0">
                <a:latin typeface="Times New Roman" panose="02020603050405020304" pitchFamily="18" charset="0"/>
                <a:cs typeface="Times New Roman" panose="02020603050405020304" pitchFamily="18" charset="0"/>
              </a:rPr>
              <a:t>involves changes in the fluxes of trace gases and heat between vegetation, soils, and the atmosphere.</a:t>
            </a:r>
          </a:p>
          <a:p>
            <a:pPr marL="457200" indent="-457200" algn="l">
              <a:buAutoNum type="arabicParenBoth"/>
            </a:pPr>
            <a:r>
              <a:rPr lang="en-US" sz="2400" b="1" u="none" strike="noStrike" baseline="0" dirty="0">
                <a:latin typeface="Times New Roman" panose="02020603050405020304" pitchFamily="18" charset="0"/>
                <a:cs typeface="Times New Roman" panose="02020603050405020304" pitchFamily="18" charset="0"/>
              </a:rPr>
              <a:t>Biogeochemical forcing </a:t>
            </a:r>
            <a:r>
              <a:rPr lang="en-US" sz="2400" b="0" u="none" strike="noStrike" baseline="0" dirty="0">
                <a:latin typeface="Times New Roman" panose="02020603050405020304" pitchFamily="18" charset="0"/>
                <a:cs typeface="Times New Roman" panose="02020603050405020304" pitchFamily="18" charset="0"/>
              </a:rPr>
              <a:t>involves changes in vegetation biomass and soils.</a:t>
            </a:r>
          </a:p>
          <a:p>
            <a:pPr marL="457200" indent="-457200" algn="l">
              <a:buAutoNum type="arabicParenBoth"/>
            </a:pPr>
            <a:r>
              <a:rPr lang="en-US" sz="2400" b="1" u="none" strike="noStrike" baseline="0" dirty="0">
                <a:latin typeface="Times New Roman" panose="02020603050405020304" pitchFamily="18" charset="0"/>
                <a:cs typeface="Times New Roman" panose="02020603050405020304" pitchFamily="18" charset="0"/>
              </a:rPr>
              <a:t>Biogeographic forcing </a:t>
            </a:r>
            <a:r>
              <a:rPr lang="en-US" sz="2400" b="0" u="none" strike="noStrike" baseline="0" dirty="0">
                <a:latin typeface="Times New Roman" panose="02020603050405020304" pitchFamily="18" charset="0"/>
                <a:cs typeface="Times New Roman" panose="02020603050405020304" pitchFamily="18" charset="0"/>
              </a:rPr>
              <a:t>involves alterations in plant species composition.</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B4AB398-649E-1B53-FD85-99C0BEDB66BA}"/>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37083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F6F7F-576E-F39F-EF68-59C79BE0A1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79E09-DB80-2547-A6FE-F3477BDA9043}"/>
              </a:ext>
            </a:extLst>
          </p:cNvPr>
          <p:cNvSpPr txBox="1"/>
          <p:nvPr/>
        </p:nvSpPr>
        <p:spPr>
          <a:xfrm>
            <a:off x="811730" y="219050"/>
            <a:ext cx="10568539" cy="2308324"/>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Fig. </a:t>
            </a:r>
            <a:r>
              <a:rPr lang="en-US" sz="2400" dirty="0">
                <a:solidFill>
                  <a:srgbClr val="408080"/>
                </a:solidFill>
                <a:latin typeface="Times New Roman" panose="02020603050405020304" pitchFamily="18" charset="0"/>
                <a:cs typeface="Times New Roman" panose="02020603050405020304" pitchFamily="18" charset="0"/>
              </a:rPr>
              <a:t>4</a:t>
            </a:r>
            <a:r>
              <a:rPr lang="en-US" sz="2400" b="0" i="0" u="none" strike="noStrike" baseline="0" dirty="0">
                <a:solidFill>
                  <a:srgbClr val="40808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illustrates an idealization of the vertical structure of the convective boundary layer, where the surface heat flux,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H</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depth of the layer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z</a:t>
            </a:r>
            <a:r>
              <a:rPr lang="en-US" sz="2400" b="1" i="1" u="none" strike="noStrike" baseline="-25000" dirty="0">
                <a:solidFill>
                  <a:srgbClr val="000000"/>
                </a:solidFill>
                <a:latin typeface="Times New Roman" panose="02020603050405020304" pitchFamily="18" charset="0"/>
                <a:cs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the temperature stratification just above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z</a:t>
            </a:r>
            <a:r>
              <a:rPr lang="en-US" sz="2400" b="1" i="1" u="none" strike="noStrike" baseline="-25000" dirty="0">
                <a:solidFill>
                  <a:srgbClr val="000000"/>
                </a:solidFill>
                <a:latin typeface="Times New Roman" panose="02020603050405020304" pitchFamily="18" charset="0"/>
                <a:cs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determine the vertical profile of temperature and heat flux.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A growth rate equation for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z</a:t>
            </a:r>
            <a:r>
              <a:rPr lang="en-US" sz="2400" b="1" i="1" u="none" strike="noStrike" baseline="-25000" dirty="0">
                <a:solidFill>
                  <a:srgbClr val="000000"/>
                </a:solidFill>
                <a:latin typeface="Times New Roman" panose="02020603050405020304" pitchFamily="18" charset="0"/>
                <a:cs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in the absence of large-scale wind flow, which is proportional to</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DCCFAA-F63A-9548-B39F-DE34B96B2B79}"/>
                  </a:ext>
                </a:extLst>
              </p:cNvPr>
              <p:cNvSpPr txBox="1"/>
              <p:nvPr/>
            </p:nvSpPr>
            <p:spPr>
              <a:xfrm>
                <a:off x="5261219" y="2673921"/>
                <a:ext cx="1711815" cy="764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𝒊</m:t>
                              </m:r>
                            </m:sub>
                          </m:sSub>
                        </m:num>
                        <m:den>
                          <m:r>
                            <a:rPr lang="en-US" sz="2400" b="1" i="1" smtClean="0">
                              <a:latin typeface="Cambria Math" panose="02040503050406030204" pitchFamily="18" charset="0"/>
                            </a:rPr>
                            <m:t>𝝏</m:t>
                          </m:r>
                          <m:r>
                            <a:rPr lang="en-US" sz="2400" b="1" i="1" smtClean="0">
                              <a:latin typeface="Cambria Math" panose="02040503050406030204" pitchFamily="18" charset="0"/>
                            </a:rPr>
                            <m:t>𝒕</m:t>
                          </m:r>
                        </m:den>
                      </m:f>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𝑯</m:t>
                          </m:r>
                        </m:e>
                        <m:sup>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𝟐</m:t>
                              </m:r>
                            </m:num>
                            <m:den>
                              <m:r>
                                <a:rPr lang="en-US" sz="2400" b="1" i="1" smtClean="0">
                                  <a:latin typeface="Cambria Math" panose="02040503050406030204" pitchFamily="18" charset="0"/>
                                  <a:ea typeface="Cambria Math" panose="02040503050406030204" pitchFamily="18" charset="0"/>
                                </a:rPr>
                                <m:t>𝟑</m:t>
                              </m:r>
                            </m:den>
                          </m:f>
                        </m:sup>
                      </m:sSup>
                      <m:sSubSup>
                        <m:sSubSupPr>
                          <m:ctrlPr>
                            <a:rPr lang="en-US" sz="2400" b="1" i="1" smtClean="0">
                              <a:latin typeface="Cambria Math" panose="02040503050406030204" pitchFamily="18" charset="0"/>
                              <a:ea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𝒁</m:t>
                          </m:r>
                        </m:e>
                        <m:sub>
                          <m: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𝟒</m:t>
                              </m:r>
                            </m:num>
                            <m:den>
                              <m:r>
                                <a:rPr lang="en-US" sz="2400" b="1" i="1" smtClean="0">
                                  <a:latin typeface="Cambria Math" panose="02040503050406030204" pitchFamily="18" charset="0"/>
                                  <a:ea typeface="Cambria Math" panose="02040503050406030204" pitchFamily="18" charset="0"/>
                                </a:rPr>
                                <m:t>𝟑</m:t>
                              </m:r>
                            </m:den>
                          </m:f>
                        </m:sup>
                      </m:sSubSup>
                    </m:oMath>
                  </m:oMathPara>
                </a14:m>
                <a:endParaRPr lang="en-US" sz="2400" b="1" dirty="0"/>
              </a:p>
            </p:txBody>
          </p:sp>
        </mc:Choice>
        <mc:Fallback xmlns="">
          <p:sp>
            <p:nvSpPr>
              <p:cNvPr id="6" name="TextBox 5">
                <a:extLst>
                  <a:ext uri="{FF2B5EF4-FFF2-40B4-BE49-F238E27FC236}">
                    <a16:creationId xmlns:a16="http://schemas.microsoft.com/office/drawing/2014/main" id="{D6DCCFAA-F63A-9548-B39F-DE34B96B2B79}"/>
                  </a:ext>
                </a:extLst>
              </p:cNvPr>
              <p:cNvSpPr txBox="1">
                <a:spLocks noRot="1" noChangeAspect="1" noMove="1" noResize="1" noEditPoints="1" noAdjustHandles="1" noChangeArrowheads="1" noChangeShapeType="1" noTextEdit="1"/>
              </p:cNvSpPr>
              <p:nvPr/>
            </p:nvSpPr>
            <p:spPr>
              <a:xfrm>
                <a:off x="5261219" y="2673921"/>
                <a:ext cx="1711815" cy="764889"/>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537E7EA-74E3-6A42-00EF-C285DA36899D}"/>
              </a:ext>
            </a:extLst>
          </p:cNvPr>
          <p:cNvSpPr txBox="1"/>
          <p:nvPr/>
        </p:nvSpPr>
        <p:spPr>
          <a:xfrm>
            <a:off x="960120" y="3684296"/>
            <a:ext cx="9618044"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The entrainment of air from above zi to heights below </a:t>
            </a:r>
            <a:r>
              <a:rPr lang="en-US" sz="2400" b="1" i="1" u="none" strike="noStrike" baseline="0" dirty="0">
                <a:latin typeface="Times New Roman" panose="02020603050405020304" pitchFamily="18" charset="0"/>
                <a:cs typeface="Times New Roman" panose="02020603050405020304" pitchFamily="18" charset="0"/>
              </a:rPr>
              <a:t>z</a:t>
            </a:r>
            <a:r>
              <a:rPr lang="en-US" sz="2400" b="1" i="1" u="none" strike="noStrike" baseline="-25000" dirty="0">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is given by</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84B8BD-33C7-CF69-771A-F59BDB0E1507}"/>
                  </a:ext>
                </a:extLst>
              </p:cNvPr>
              <p:cNvSpPr txBox="1"/>
              <p:nvPr/>
            </p:nvSpPr>
            <p:spPr>
              <a:xfrm>
                <a:off x="5261219" y="4595732"/>
                <a:ext cx="1876347" cy="469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𝑯</m:t>
                          </m:r>
                        </m:e>
                        <m: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𝒛</m:t>
                              </m:r>
                            </m:e>
                            <m:sub>
                              <m:r>
                                <a:rPr lang="en-US" sz="2800" b="1" i="1" smtClean="0">
                                  <a:latin typeface="Cambria Math" panose="02040503050406030204" pitchFamily="18" charset="0"/>
                                </a:rPr>
                                <m:t>𝒊</m:t>
                              </m:r>
                            </m:sub>
                          </m:sSub>
                        </m:sub>
                      </m:sSub>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𝑯</m:t>
                      </m:r>
                    </m:oMath>
                  </m:oMathPara>
                </a14:m>
                <a:endParaRPr lang="en-US" sz="2800" b="1" i="1" dirty="0"/>
              </a:p>
            </p:txBody>
          </p:sp>
        </mc:Choice>
        <mc:Fallback xmlns="">
          <p:sp>
            <p:nvSpPr>
              <p:cNvPr id="9" name="TextBox 8">
                <a:extLst>
                  <a:ext uri="{FF2B5EF4-FFF2-40B4-BE49-F238E27FC236}">
                    <a16:creationId xmlns:a16="http://schemas.microsoft.com/office/drawing/2014/main" id="{2C84B8BD-33C7-CF69-771A-F59BDB0E1507}"/>
                  </a:ext>
                </a:extLst>
              </p:cNvPr>
              <p:cNvSpPr txBox="1">
                <a:spLocks noRot="1" noChangeAspect="1" noMove="1" noResize="1" noEditPoints="1" noAdjustHandles="1" noChangeArrowheads="1" noChangeShapeType="1" noTextEdit="1"/>
              </p:cNvSpPr>
              <p:nvPr/>
            </p:nvSpPr>
            <p:spPr>
              <a:xfrm>
                <a:off x="5261219" y="4595732"/>
                <a:ext cx="1876347" cy="4695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949715-722A-100E-9F8C-BC55B8427757}"/>
                  </a:ext>
                </a:extLst>
              </p:cNvPr>
              <p:cNvSpPr txBox="1"/>
              <p:nvPr/>
            </p:nvSpPr>
            <p:spPr>
              <a:xfrm>
                <a:off x="2573771" y="5053390"/>
                <a:ext cx="6390741"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where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b="0" i="0" u="none" strike="noStrike" baseline="0" dirty="0">
                    <a:latin typeface="Times New Roman" panose="02020603050405020304" pitchFamily="18" charset="0"/>
                    <a:cs typeface="Times New Roman" panose="02020603050405020304" pitchFamily="18" charset="0"/>
                  </a:rPr>
                  <a:t> is the entrainment coefficient  (</a:t>
                </a:r>
                <a14:m>
                  <m:oMath xmlns:m="http://schemas.openxmlformats.org/officeDocument/2006/math">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oMath>
                </a14:m>
                <a:r>
                  <a:rPr lang="en-US" sz="2400" b="0" i="0" u="none" strike="noStrike" baseline="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1.2). </a:t>
                </a:r>
              </a:p>
            </p:txBody>
          </p:sp>
        </mc:Choice>
        <mc:Fallback xmlns="">
          <p:sp>
            <p:nvSpPr>
              <p:cNvPr id="11" name="TextBox 10">
                <a:extLst>
                  <a:ext uri="{FF2B5EF4-FFF2-40B4-BE49-F238E27FC236}">
                    <a16:creationId xmlns:a16="http://schemas.microsoft.com/office/drawing/2014/main" id="{05949715-722A-100E-9F8C-BC55B8427757}"/>
                  </a:ext>
                </a:extLst>
              </p:cNvPr>
              <p:cNvSpPr txBox="1">
                <a:spLocks noRot="1" noChangeAspect="1" noMove="1" noResize="1" noEditPoints="1" noAdjustHandles="1" noChangeArrowheads="1" noChangeShapeType="1" noTextEdit="1"/>
              </p:cNvSpPr>
              <p:nvPr/>
            </p:nvSpPr>
            <p:spPr>
              <a:xfrm>
                <a:off x="2573771" y="5053390"/>
                <a:ext cx="6390741" cy="461665"/>
              </a:xfrm>
              <a:prstGeom prst="rect">
                <a:avLst/>
              </a:prstGeom>
              <a:blipFill>
                <a:blip r:embed="rId4"/>
                <a:stretch>
                  <a:fillRect l="-1430" t="-10526" b="-2894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2888679-2974-1164-0A6E-B310E2819660}"/>
              </a:ext>
            </a:extLst>
          </p:cNvPr>
          <p:cNvSpPr txBox="1"/>
          <p:nvPr/>
        </p:nvSpPr>
        <p:spPr>
          <a:xfrm>
            <a:off x="811730" y="5649547"/>
            <a:ext cx="10568538"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McNider and Kopp (1990) discuss how the size of thermals generated from surface heating are a function of </a:t>
            </a:r>
            <a:r>
              <a:rPr lang="en-US" sz="2400" b="1" i="1" dirty="0">
                <a:latin typeface="Times New Roman" panose="02020603050405020304" pitchFamily="18" charset="0"/>
                <a:cs typeface="Times New Roman" panose="02020603050405020304" pitchFamily="18" charset="0"/>
              </a:rPr>
              <a:t>z</a:t>
            </a:r>
            <a:r>
              <a:rPr lang="en-US" sz="2400" b="1" i="1" baseline="-25000"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H, </a:t>
            </a:r>
            <a:r>
              <a:rPr lang="en-US" sz="2400" dirty="0">
                <a:latin typeface="Times New Roman" panose="02020603050405020304" pitchFamily="18" charset="0"/>
                <a:cs typeface="Times New Roman" panose="02020603050405020304" pitchFamily="18" charset="0"/>
              </a:rPr>
              <a:t>and height within the boundary layer.</a:t>
            </a:r>
          </a:p>
        </p:txBody>
      </p:sp>
      <p:sp>
        <p:nvSpPr>
          <p:cNvPr id="14" name="TextBox 13">
            <a:extLst>
              <a:ext uri="{FF2B5EF4-FFF2-40B4-BE49-F238E27FC236}">
                <a16:creationId xmlns:a16="http://schemas.microsoft.com/office/drawing/2014/main" id="{1AB06425-427B-4991-F321-D30300FF8475}"/>
              </a:ext>
            </a:extLst>
          </p:cNvPr>
          <p:cNvSpPr txBox="1"/>
          <p:nvPr/>
        </p:nvSpPr>
        <p:spPr>
          <a:xfrm>
            <a:off x="9163249" y="2869056"/>
            <a:ext cx="54373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(9)</a:t>
            </a:r>
          </a:p>
        </p:txBody>
      </p:sp>
      <p:sp>
        <p:nvSpPr>
          <p:cNvPr id="15" name="TextBox 14">
            <a:extLst>
              <a:ext uri="{FF2B5EF4-FFF2-40B4-BE49-F238E27FC236}">
                <a16:creationId xmlns:a16="http://schemas.microsoft.com/office/drawing/2014/main" id="{83F867DD-72CB-BDA9-9B8D-1012F743F7B3}"/>
              </a:ext>
            </a:extLst>
          </p:cNvPr>
          <p:cNvSpPr txBox="1"/>
          <p:nvPr/>
        </p:nvSpPr>
        <p:spPr>
          <a:xfrm>
            <a:off x="9163249" y="4591252"/>
            <a:ext cx="69762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(10)</a:t>
            </a:r>
          </a:p>
        </p:txBody>
      </p:sp>
      <p:sp>
        <p:nvSpPr>
          <p:cNvPr id="2" name="TextBox 1">
            <a:extLst>
              <a:ext uri="{FF2B5EF4-FFF2-40B4-BE49-F238E27FC236}">
                <a16:creationId xmlns:a16="http://schemas.microsoft.com/office/drawing/2014/main" id="{D16DD288-79A0-B1EE-FDF4-FA6EB003B360}"/>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81784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1F574-E388-B22A-F93E-3B47E9F137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387B47-BA45-F1E6-EB90-3FC70603BEB4}"/>
              </a:ext>
            </a:extLst>
          </p:cNvPr>
          <p:cNvSpPr txBox="1"/>
          <p:nvPr/>
        </p:nvSpPr>
        <p:spPr>
          <a:xfrm>
            <a:off x="770021" y="299797"/>
            <a:ext cx="10626291" cy="1200329"/>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rate of growth of the boundary layer during the day, and the ingestion of free atmospheric air into the boundary layer are, therefore, both dependent on the surface heat flux, H.</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5D4BF3-8A5B-3E55-E7FC-13169DCA3225}"/>
              </a:ext>
            </a:extLst>
          </p:cNvPr>
          <p:cNvSpPr txBox="1"/>
          <p:nvPr/>
        </p:nvSpPr>
        <p:spPr>
          <a:xfrm>
            <a:off x="782854" y="1674077"/>
            <a:ext cx="10626291" cy="830997"/>
          </a:xfrm>
          <a:prstGeom prst="rect">
            <a:avLst/>
          </a:prstGeom>
          <a:noFill/>
        </p:spPr>
        <p:txBody>
          <a:bodyPr wrap="square">
            <a:spAutoFit/>
          </a:bodyPr>
          <a:lstStyle/>
          <a:p>
            <a:pPr algn="l"/>
            <a:r>
              <a:rPr lang="el-GR" sz="2400" b="1" i="1" u="none" strike="noStrike" baseline="0" dirty="0">
                <a:latin typeface="Times New Roman" panose="02020603050405020304" pitchFamily="18" charset="0"/>
                <a:cs typeface="Times New Roman" panose="02020603050405020304" pitchFamily="18" charset="0"/>
              </a:rPr>
              <a:t>θ</a:t>
            </a:r>
            <a:r>
              <a:rPr lang="en-US" sz="2400" b="0" i="0" u="none" strike="noStrike" baseline="0" dirty="0">
                <a:latin typeface="Times New Roman" panose="02020603050405020304" pitchFamily="18" charset="0"/>
                <a:cs typeface="Times New Roman" panose="02020603050405020304" pitchFamily="18" charset="0"/>
              </a:rPr>
              <a:t> can be used to illustrate how temperature change is related to the surface heat flux, </a:t>
            </a:r>
            <a:r>
              <a:rPr lang="en-US" sz="2400" b="1" i="1" u="none" strike="noStrike" baseline="0" dirty="0">
                <a:latin typeface="Times New Roman" panose="02020603050405020304" pitchFamily="18" charset="0"/>
                <a:cs typeface="Times New Roman" panose="02020603050405020304" pitchFamily="18" charset="0"/>
              </a:rPr>
              <a:t>H</a:t>
            </a:r>
            <a:r>
              <a:rPr lang="en-US" sz="2400" b="1" i="1" u="none" strike="noStrike" baseline="-25000" dirty="0">
                <a:latin typeface="Times New Roman" panose="02020603050405020304" pitchFamily="18" charset="0"/>
                <a:cs typeface="Times New Roman" panose="02020603050405020304" pitchFamily="18" charset="0"/>
              </a:rPr>
              <a:t>s</a:t>
            </a:r>
            <a:endParaRPr lang="en-US" sz="2400" b="1" i="1"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D3F01D3-605E-5D21-CAF4-AEE15E33CD7B}"/>
                  </a:ext>
                </a:extLst>
              </p:cNvPr>
              <p:cNvSpPr txBox="1"/>
              <p:nvPr/>
            </p:nvSpPr>
            <p:spPr>
              <a:xfrm>
                <a:off x="4812632" y="2417031"/>
                <a:ext cx="2014334" cy="809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m:t>
                          </m:r>
                          <m:r>
                            <m:rPr>
                              <m:nor/>
                            </m:rPr>
                            <a:rPr lang="el-GR" sz="2400" b="1" i="1" dirty="0">
                              <a:latin typeface="Times New Roman" panose="02020603050405020304" pitchFamily="18" charset="0"/>
                              <a:cs typeface="Times New Roman" panose="02020603050405020304" pitchFamily="18" charset="0"/>
                            </a:rPr>
                            <m:t>θ</m:t>
                          </m:r>
                        </m:num>
                        <m:den>
                          <m:r>
                            <a:rPr lang="en-US" sz="2400" b="1" i="1" smtClean="0">
                              <a:latin typeface="Cambria Math" panose="02040503050406030204" pitchFamily="18" charset="0"/>
                            </a:rPr>
                            <m:t>𝝏</m:t>
                          </m:r>
                          <m:r>
                            <a:rPr lang="en-US" sz="2400" b="1" i="1" smtClean="0">
                              <a:latin typeface="Cambria Math" panose="02040503050406030204" pitchFamily="18" charset="0"/>
                            </a:rPr>
                            <m:t>𝒕</m:t>
                          </m:r>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m:t>
                          </m:r>
                        </m:num>
                        <m:den>
                          <m:r>
                            <a:rPr lang="en-US" sz="2400" b="1" i="1" smtClean="0">
                              <a:latin typeface="Cambria Math" panose="02040503050406030204" pitchFamily="18" charset="0"/>
                            </a:rPr>
                            <m:t>𝝏</m:t>
                          </m:r>
                          <m:r>
                            <a:rPr lang="en-US" sz="2400" b="1" i="1" smtClean="0">
                              <a:latin typeface="Cambria Math" panose="02040503050406030204" pitchFamily="18" charset="0"/>
                            </a:rPr>
                            <m:t>𝒛</m:t>
                          </m:r>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𝑯</m:t>
                          </m:r>
                        </m:num>
                        <m:den>
                          <m:r>
                            <a:rPr lang="en-US" sz="2400" b="1" i="1" smtClean="0">
                              <a:latin typeface="Cambria Math" panose="02040503050406030204" pitchFamily="18" charset="0"/>
                              <a:ea typeface="Cambria Math" panose="02040503050406030204" pitchFamily="18" charset="0"/>
                            </a:rPr>
                            <m:t>𝝆</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𝑪</m:t>
                              </m:r>
                            </m:e>
                            <m:sub>
                              <m:r>
                                <a:rPr lang="en-US" sz="2400" b="1" i="1" smtClean="0">
                                  <a:latin typeface="Cambria Math" panose="02040503050406030204" pitchFamily="18" charset="0"/>
                                  <a:ea typeface="Cambria Math" panose="02040503050406030204" pitchFamily="18" charset="0"/>
                                </a:rPr>
                                <m:t>𝒑</m:t>
                              </m:r>
                            </m:sub>
                          </m:sSub>
                        </m:den>
                      </m:f>
                      <m:r>
                        <a:rPr lang="en-US" sz="2400" b="1" i="1" smtClean="0">
                          <a:latin typeface="Cambria Math" panose="02040503050406030204" pitchFamily="18" charset="0"/>
                        </a:rPr>
                        <m:t>)</m:t>
                      </m:r>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D3F01D3-605E-5D21-CAF4-AEE15E33CD7B}"/>
                  </a:ext>
                </a:extLst>
              </p:cNvPr>
              <p:cNvSpPr txBox="1">
                <a:spLocks noRot="1" noChangeAspect="1" noMove="1" noResize="1" noEditPoints="1" noAdjustHandles="1" noChangeArrowheads="1" noChangeShapeType="1" noTextEdit="1"/>
              </p:cNvSpPr>
              <p:nvPr/>
            </p:nvSpPr>
            <p:spPr>
              <a:xfrm>
                <a:off x="4812632" y="2417031"/>
                <a:ext cx="2014334" cy="809837"/>
              </a:xfrm>
              <a:prstGeom prst="rect">
                <a:avLst/>
              </a:prstGeom>
              <a:blipFill>
                <a:blip r:embed="rId2"/>
                <a:stretch>
                  <a:fillRect l="-3125" r="-3750" b="-1076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BA95D8A-0C96-349E-282C-11892FB9C152}"/>
              </a:ext>
            </a:extLst>
          </p:cNvPr>
          <p:cNvSpPr txBox="1"/>
          <p:nvPr/>
        </p:nvSpPr>
        <p:spPr>
          <a:xfrm>
            <a:off x="883118" y="3429000"/>
            <a:ext cx="10513194" cy="1569660"/>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Where  is the air density, and </a:t>
            </a:r>
            <a:r>
              <a:rPr lang="en-US" sz="2400" b="1" i="1" u="none" strike="noStrike" baseline="0" dirty="0">
                <a:latin typeface="Times New Roman" panose="02020603050405020304" pitchFamily="18" charset="0"/>
                <a:cs typeface="Times New Roman" panose="02020603050405020304" pitchFamily="18" charset="0"/>
              </a:rPr>
              <a:t>C</a:t>
            </a:r>
            <a:r>
              <a:rPr lang="en-US" sz="2400" b="1" i="1" u="none" strike="noStrike" baseline="-25000" dirty="0">
                <a:latin typeface="Times New Roman" panose="02020603050405020304" pitchFamily="18" charset="0"/>
                <a:cs typeface="Times New Roman" panose="02020603050405020304" pitchFamily="18" charset="0"/>
              </a:rPr>
              <a:t>p</a:t>
            </a:r>
            <a:r>
              <a:rPr lang="en-US" sz="2400" b="0" i="0" u="none" strike="noStrike" baseline="0" dirty="0">
                <a:latin typeface="Times New Roman" panose="02020603050405020304" pitchFamily="18" charset="0"/>
                <a:cs typeface="Times New Roman" panose="02020603050405020304" pitchFamily="18" charset="0"/>
              </a:rPr>
              <a:t> is the specific heat at constant pressure. </a:t>
            </a:r>
          </a:p>
          <a:p>
            <a:pPr algn="l"/>
            <a:endParaRPr lang="en-US" sz="240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Integrating from the surface to </a:t>
            </a:r>
            <a:r>
              <a:rPr lang="en-US" sz="2400" b="1" i="1" u="none" strike="noStrike" baseline="0" dirty="0">
                <a:latin typeface="Times New Roman" panose="02020603050405020304" pitchFamily="18" charset="0"/>
                <a:cs typeface="Times New Roman" panose="02020603050405020304" pitchFamily="18" charset="0"/>
              </a:rPr>
              <a:t>z</a:t>
            </a:r>
            <a:r>
              <a:rPr lang="en-US" sz="2400" b="1" i="1" u="none" strike="noStrike" baseline="-25000" dirty="0">
                <a:latin typeface="Times New Roman" panose="02020603050405020304" pitchFamily="18" charset="0"/>
                <a:cs typeface="Times New Roman" panose="02020603050405020304" pitchFamily="18" charset="0"/>
              </a:rPr>
              <a:t>i</a:t>
            </a:r>
            <a:r>
              <a:rPr lang="en-US" sz="2400" b="0" i="0" u="none" strike="noStrike" baseline="0" dirty="0">
                <a:latin typeface="Times New Roman" panose="02020603050405020304" pitchFamily="18" charset="0"/>
                <a:cs typeface="Times New Roman" panose="02020603050405020304" pitchFamily="18" charset="0"/>
              </a:rPr>
              <a:t> and using the mean value theorem of calculus yields</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6E8A2A-1D61-A004-6697-74046354956D}"/>
                  </a:ext>
                </a:extLst>
              </p:cNvPr>
              <p:cNvSpPr txBox="1"/>
              <p:nvPr/>
            </p:nvSpPr>
            <p:spPr>
              <a:xfrm>
                <a:off x="3752939" y="4998660"/>
                <a:ext cx="4773551" cy="851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m:t>
                          </m:r>
                          <m:acc>
                            <m:accPr>
                              <m:chr m:val="̅"/>
                              <m:ctrlPr>
                                <a:rPr lang="el-GR" sz="2400" b="1" i="1" dirty="0" smtClean="0">
                                  <a:latin typeface="Cambria Math" panose="02040503050406030204" pitchFamily="18" charset="0"/>
                                  <a:cs typeface="Times New Roman" panose="02020603050405020304" pitchFamily="18" charset="0"/>
                                </a:rPr>
                              </m:ctrlPr>
                            </m:accPr>
                            <m:e>
                              <m:r>
                                <m:rPr>
                                  <m:nor/>
                                </m:rPr>
                                <a:rPr lang="el-GR" sz="2400" b="1" i="1" dirty="0">
                                  <a:latin typeface="Times New Roman" panose="02020603050405020304" pitchFamily="18" charset="0"/>
                                  <a:cs typeface="Times New Roman" panose="02020603050405020304" pitchFamily="18" charset="0"/>
                                </a:rPr>
                                <m:t>θ</m:t>
                              </m:r>
                            </m:e>
                          </m:acc>
                        </m:num>
                        <m:den>
                          <m:r>
                            <a:rPr lang="en-US" sz="2400" b="1" i="1" smtClean="0">
                              <a:latin typeface="Cambria Math" panose="02040503050406030204" pitchFamily="18" charset="0"/>
                            </a:rPr>
                            <m:t>𝝏</m:t>
                          </m:r>
                          <m:r>
                            <a:rPr lang="en-US" sz="2400" b="1" i="1" smtClean="0">
                              <a:latin typeface="Cambria Math" panose="02040503050406030204" pitchFamily="18" charset="0"/>
                            </a:rPr>
                            <m:t>𝒕</m:t>
                          </m:r>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𝝆</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𝑪</m:t>
                              </m:r>
                            </m:e>
                            <m:sub>
                              <m:r>
                                <a:rPr lang="en-US" sz="2400" b="1" i="1" smtClean="0">
                                  <a:latin typeface="Cambria Math" panose="02040503050406030204" pitchFamily="18" charset="0"/>
                                  <a:ea typeface="Cambria Math" panose="02040503050406030204" pitchFamily="18" charset="0"/>
                                </a:rPr>
                                <m:t>𝒑</m:t>
                              </m:r>
                            </m:sub>
                          </m:sSub>
                        </m:den>
                      </m:f>
                      <m:d>
                        <m:dPr>
                          <m:begChr m:val="["/>
                          <m:endChr m:val="]"/>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𝒔</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𝒊</m:t>
                                  </m:r>
                                </m:sub>
                              </m:sSub>
                            </m:sub>
                          </m:sSub>
                        </m:e>
                      </m:d>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𝟐</m:t>
                          </m:r>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𝒁</m:t>
                              </m:r>
                            </m:e>
                            <m:sub>
                              <m:r>
                                <a:rPr lang="en-US" sz="2400" b="1" i="1">
                                  <a:latin typeface="Cambria Math" panose="02040503050406030204" pitchFamily="18" charset="0"/>
                                </a:rPr>
                                <m:t>𝒊</m:t>
                              </m:r>
                            </m:sub>
                          </m:sSub>
                          <m:r>
                            <a:rPr lang="en-US" sz="2400" b="1" i="1">
                              <a:latin typeface="Cambria Math" panose="02040503050406030204" pitchFamily="18" charset="0"/>
                              <a:ea typeface="Cambria Math" panose="02040503050406030204" pitchFamily="18" charset="0"/>
                            </a:rPr>
                            <m:t>𝝆</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𝑪</m:t>
                              </m:r>
                            </m:e>
                            <m:sub>
                              <m:r>
                                <a:rPr lang="en-US" sz="2400" b="1" i="1">
                                  <a:latin typeface="Cambria Math" panose="02040503050406030204" pitchFamily="18" charset="0"/>
                                  <a:ea typeface="Cambria Math" panose="02040503050406030204" pitchFamily="18" charset="0"/>
                                </a:rPr>
                                <m:t>𝒑</m:t>
                              </m:r>
                            </m:sub>
                          </m:sSub>
                        </m:den>
                      </m:f>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𝒔</m:t>
                          </m:r>
                        </m:sub>
                      </m:sSub>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E16E8A2A-1D61-A004-6697-74046354956D}"/>
                  </a:ext>
                </a:extLst>
              </p:cNvPr>
              <p:cNvSpPr txBox="1">
                <a:spLocks noRot="1" noChangeAspect="1" noMove="1" noResize="1" noEditPoints="1" noAdjustHandles="1" noChangeArrowheads="1" noChangeShapeType="1" noTextEdit="1"/>
              </p:cNvSpPr>
              <p:nvPr/>
            </p:nvSpPr>
            <p:spPr>
              <a:xfrm>
                <a:off x="3752939" y="4998660"/>
                <a:ext cx="4773551" cy="851452"/>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3A4F750-1CE5-9E87-9535-346BDEC3E037}"/>
              </a:ext>
            </a:extLst>
          </p:cNvPr>
          <p:cNvSpPr txBox="1"/>
          <p:nvPr/>
        </p:nvSpPr>
        <p:spPr>
          <a:xfrm>
            <a:off x="9172874" y="2679025"/>
            <a:ext cx="68621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(11)</a:t>
            </a:r>
          </a:p>
        </p:txBody>
      </p:sp>
      <p:sp>
        <p:nvSpPr>
          <p:cNvPr id="11" name="TextBox 10">
            <a:extLst>
              <a:ext uri="{FF2B5EF4-FFF2-40B4-BE49-F238E27FC236}">
                <a16:creationId xmlns:a16="http://schemas.microsoft.com/office/drawing/2014/main" id="{A25BCC68-7B97-0950-71A6-CA1578DE0D56}"/>
              </a:ext>
            </a:extLst>
          </p:cNvPr>
          <p:cNvSpPr txBox="1"/>
          <p:nvPr/>
        </p:nvSpPr>
        <p:spPr>
          <a:xfrm>
            <a:off x="9283067" y="5183923"/>
            <a:ext cx="69762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(12)</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3C002AA-A8BA-DE5C-3E85-26FAB75CF3F9}"/>
                  </a:ext>
                </a:extLst>
              </p:cNvPr>
              <p:cNvSpPr txBox="1"/>
              <p:nvPr/>
            </p:nvSpPr>
            <p:spPr>
              <a:xfrm>
                <a:off x="3185463" y="6066656"/>
                <a:ext cx="6097604" cy="461665"/>
              </a:xfrm>
              <a:prstGeom prst="rect">
                <a:avLst/>
              </a:prstGeom>
              <a:noFill/>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W</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here Eq. (</a:t>
                </a:r>
                <a:r>
                  <a:rPr lang="en-US" sz="2400" dirty="0">
                    <a:solidFill>
                      <a:srgbClr val="408080"/>
                    </a:solidFill>
                    <a:latin typeface="Times New Roman" panose="02020603050405020304" pitchFamily="18" charset="0"/>
                    <a:cs typeface="Times New Roman" panose="02020603050405020304" pitchFamily="18" charset="0"/>
                  </a:rPr>
                  <a:t>10</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with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1.2 has been used.</a:t>
                </a:r>
                <a:endParaRPr lang="en-US" sz="24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A3C002AA-A8BA-DE5C-3E85-26FAB75CF3F9}"/>
                  </a:ext>
                </a:extLst>
              </p:cNvPr>
              <p:cNvSpPr txBox="1">
                <a:spLocks noRot="1" noChangeAspect="1" noMove="1" noResize="1" noEditPoints="1" noAdjustHandles="1" noChangeArrowheads="1" noChangeShapeType="1" noTextEdit="1"/>
              </p:cNvSpPr>
              <p:nvPr/>
            </p:nvSpPr>
            <p:spPr>
              <a:xfrm>
                <a:off x="3185463" y="6066656"/>
                <a:ext cx="6097604" cy="461665"/>
              </a:xfrm>
              <a:prstGeom prst="rect">
                <a:avLst/>
              </a:prstGeom>
              <a:blipFill>
                <a:blip r:embed="rId4"/>
                <a:stretch>
                  <a:fillRect l="-1455" t="-10811" b="-2973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A5B4B5B-509D-EF7D-99FD-C69C7DC6620E}"/>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418470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7A1CB-9465-D90A-BFAE-DB4DDB0DAB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2A2F58-1A06-F6A8-0DC0-F125EB8AEC34}"/>
              </a:ext>
            </a:extLst>
          </p:cNvPr>
          <p:cNvSpPr txBox="1"/>
          <p:nvPr/>
        </p:nvSpPr>
        <p:spPr>
          <a:xfrm>
            <a:off x="584734" y="209424"/>
            <a:ext cx="11042583" cy="1200329"/>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Fig </a:t>
            </a:r>
            <a:r>
              <a:rPr lang="en-US" sz="2400" dirty="0">
                <a:solidFill>
                  <a:srgbClr val="408080"/>
                </a:solidFill>
                <a:latin typeface="Times New Roman" panose="02020603050405020304" pitchFamily="18" charset="0"/>
                <a:cs typeface="Times New Roman" panose="02020603050405020304" pitchFamily="18" charset="0"/>
              </a:rPr>
              <a:t>5</a:t>
            </a:r>
            <a:r>
              <a:rPr lang="en-US" sz="2400" b="0" i="0" u="none" strike="noStrike" baseline="0" dirty="0">
                <a:solidFill>
                  <a:srgbClr val="40808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Fig </a:t>
            </a:r>
            <a:r>
              <a:rPr lang="en-US" sz="2400" b="0" i="0" u="none" strike="noStrike" baseline="0" dirty="0">
                <a:solidFill>
                  <a:srgbClr val="408080"/>
                </a:solidFill>
                <a:latin typeface="Times New Roman" panose="02020603050405020304" pitchFamily="18" charset="0"/>
                <a:cs typeface="Times New Roman" panose="02020603050405020304" pitchFamily="18" charset="0"/>
              </a:rPr>
              <a:t>6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show how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H</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therefore other characteristics of the boundary layer, including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z</a:t>
            </a:r>
            <a:r>
              <a:rPr lang="en-US" sz="2400" b="1" i="1" u="none" strike="noStrike" baseline="-25000" dirty="0">
                <a:solidFill>
                  <a:srgbClr val="000000"/>
                </a:solidFill>
                <a:latin typeface="Times New Roman" panose="02020603050405020304" pitchFamily="18" charset="0"/>
                <a:cs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as based on actual observations, are altered as a result of different land-surface characteristics.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6515D8-6F31-BD7B-C578-6BC8B6BB9312}"/>
              </a:ext>
            </a:extLst>
          </p:cNvPr>
          <p:cNvPicPr>
            <a:picLocks noChangeAspect="1"/>
          </p:cNvPicPr>
          <p:nvPr/>
        </p:nvPicPr>
        <p:blipFill>
          <a:blip r:embed="rId2"/>
          <a:stretch>
            <a:fillRect/>
          </a:stretch>
        </p:blipFill>
        <p:spPr>
          <a:xfrm>
            <a:off x="673044" y="1694047"/>
            <a:ext cx="6808101" cy="4655540"/>
          </a:xfrm>
          <a:prstGeom prst="rect">
            <a:avLst/>
          </a:prstGeom>
        </p:spPr>
      </p:pic>
      <p:sp>
        <p:nvSpPr>
          <p:cNvPr id="7" name="TextBox 6">
            <a:extLst>
              <a:ext uri="{FF2B5EF4-FFF2-40B4-BE49-F238E27FC236}">
                <a16:creationId xmlns:a16="http://schemas.microsoft.com/office/drawing/2014/main" id="{01115710-634E-3F0C-D39C-2168CE6C62CA}"/>
              </a:ext>
            </a:extLst>
          </p:cNvPr>
          <p:cNvSpPr txBox="1"/>
          <p:nvPr/>
        </p:nvSpPr>
        <p:spPr>
          <a:xfrm>
            <a:off x="7481145" y="1997839"/>
            <a:ext cx="4146172" cy="3416320"/>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Fig 5: Schematic of the differences in surface heat energy budget and planetary boundary layer over a temperate forest and or boreal forest. Horizontal fluxes of heat and heat storage by vegetation are left out of the figure (© 2001 American Geophysical.</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8C33B77-D41F-0A20-FFE0-C020E6DC89F4}"/>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19953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027BA-C5C1-2322-90D5-89897D51F3C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EBA2038-050E-232B-F61D-DFA4BA37710A}"/>
              </a:ext>
            </a:extLst>
          </p:cNvPr>
          <p:cNvPicPr>
            <a:picLocks noChangeAspect="1"/>
          </p:cNvPicPr>
          <p:nvPr/>
        </p:nvPicPr>
        <p:blipFill>
          <a:blip r:embed="rId2"/>
          <a:stretch>
            <a:fillRect/>
          </a:stretch>
        </p:blipFill>
        <p:spPr>
          <a:xfrm>
            <a:off x="820469" y="235831"/>
            <a:ext cx="7226251" cy="4779165"/>
          </a:xfrm>
          <a:prstGeom prst="rect">
            <a:avLst/>
          </a:prstGeom>
        </p:spPr>
      </p:pic>
      <p:sp>
        <p:nvSpPr>
          <p:cNvPr id="5" name="TextBox 4">
            <a:extLst>
              <a:ext uri="{FF2B5EF4-FFF2-40B4-BE49-F238E27FC236}">
                <a16:creationId xmlns:a16="http://schemas.microsoft.com/office/drawing/2014/main" id="{F4BA78A8-B32D-AFD4-A000-D77160F67379}"/>
              </a:ext>
            </a:extLst>
          </p:cNvPr>
          <p:cNvSpPr txBox="1"/>
          <p:nvPr/>
        </p:nvSpPr>
        <p:spPr>
          <a:xfrm>
            <a:off x="8186286" y="1583728"/>
            <a:ext cx="3531949" cy="1938992"/>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Fig 6: Same as Fig 5 except </a:t>
            </a:r>
            <a:r>
              <a:rPr lang="en-US" sz="2400" b="0" i="0" u="none" strike="noStrike" baseline="0" dirty="0">
                <a:latin typeface="Times New Roman" panose="02020603050405020304" pitchFamily="18" charset="0"/>
                <a:cs typeface="Times New Roman" panose="02020603050405020304" pitchFamily="18" charset="0"/>
              </a:rPr>
              <a:t>between a forest and cropland. © 2001 American Geophysical Union.</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E05916-140A-3FF5-449E-8A8651DA3A88}"/>
              </a:ext>
            </a:extLst>
          </p:cNvPr>
          <p:cNvSpPr txBox="1"/>
          <p:nvPr/>
        </p:nvSpPr>
        <p:spPr>
          <a:xfrm>
            <a:off x="741145" y="5573260"/>
            <a:ext cx="10578164" cy="830997"/>
          </a:xfrm>
          <a:prstGeom prst="rect">
            <a:avLst/>
          </a:prstGeom>
          <a:noFill/>
          <a:ln w="28575">
            <a:solidFill>
              <a:srgbClr val="002060"/>
            </a:solidFill>
          </a:ln>
        </p:spPr>
        <p:txBody>
          <a:bodyPr wrap="square">
            <a:spAutoFit/>
          </a:bodyPr>
          <a:lstStyle/>
          <a:p>
            <a:pPr algn="l"/>
            <a:r>
              <a:rPr lang="en-US" sz="2400" b="1" u="none" strike="noStrike" baseline="0" dirty="0">
                <a:latin typeface="Times New Roman" panose="02020603050405020304" pitchFamily="18" charset="0"/>
                <a:cs typeface="Times New Roman" panose="02020603050405020304" pitchFamily="18" charset="0"/>
              </a:rPr>
              <a:t>The boundary layer</a:t>
            </a:r>
            <a:r>
              <a:rPr lang="en-US" sz="2400" b="1" dirty="0">
                <a:latin typeface="Times New Roman" panose="02020603050405020304" pitchFamily="18" charset="0"/>
                <a:cs typeface="Times New Roman" panose="02020603050405020304" pitchFamily="18" charset="0"/>
              </a:rPr>
              <a:t> </a:t>
            </a:r>
            <a:r>
              <a:rPr lang="en-US" sz="2400" b="1" u="none" strike="noStrike" baseline="0" dirty="0">
                <a:latin typeface="Times New Roman" panose="02020603050405020304" pitchFamily="18" charset="0"/>
                <a:cs typeface="Times New Roman" panose="02020603050405020304" pitchFamily="18" charset="0"/>
              </a:rPr>
              <a:t>structure, including its depth, is directly influenced by the surface heat and moisture fluxes</a:t>
            </a: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2BE3D3-5A04-D2B9-C5CA-1B3BE2A49298}"/>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179592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3BEB5-8AC5-1646-A679-227EE0FE2D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F43092-9B9E-60E9-0F8D-4EE560E1ED8A}"/>
              </a:ext>
            </a:extLst>
          </p:cNvPr>
          <p:cNvSpPr txBox="1"/>
          <p:nvPr/>
        </p:nvSpPr>
        <p:spPr>
          <a:xfrm>
            <a:off x="690612" y="291784"/>
            <a:ext cx="609760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a:t>
            </a:r>
            <a:r>
              <a:rPr lang="en-US" sz="2400" b="1" u="none" strike="noStrike" baseline="0" dirty="0">
                <a:latin typeface="Times New Roman" panose="02020603050405020304" pitchFamily="18" charset="0"/>
                <a:cs typeface="Times New Roman" panose="02020603050405020304" pitchFamily="18" charset="0"/>
              </a:rPr>
              <a:t>. </a:t>
            </a:r>
            <a:r>
              <a:rPr lang="en-US" sz="2400" b="1" u="sng" strike="noStrike" baseline="0" dirty="0">
                <a:latin typeface="Times New Roman" panose="02020603050405020304" pitchFamily="18" charset="0"/>
                <a:cs typeface="Times New Roman" panose="02020603050405020304" pitchFamily="18" charset="0"/>
              </a:rPr>
              <a:t>Local wind circulations</a:t>
            </a:r>
            <a:endParaRPr lang="en-US" sz="24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5E6D5B-279B-820A-8F40-371A77916FF3}"/>
              </a:ext>
            </a:extLst>
          </p:cNvPr>
          <p:cNvSpPr txBox="1"/>
          <p:nvPr/>
        </p:nvSpPr>
        <p:spPr>
          <a:xfrm>
            <a:off x="760396" y="1131313"/>
            <a:ext cx="10145027" cy="5078313"/>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Local wind circulations can subsequently result from horizontal variations in </a:t>
            </a:r>
            <a:r>
              <a:rPr lang="en-US" sz="2400" b="1" i="1" u="none" strike="noStrike" baseline="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 and </a:t>
            </a:r>
            <a:r>
              <a:rPr lang="en-US" sz="2400" b="1" i="1" u="none" strike="noStrike" baseline="0" dirty="0">
                <a:latin typeface="Times New Roman" panose="02020603050405020304" pitchFamily="18" charset="0"/>
                <a:cs typeface="Times New Roman" panose="02020603050405020304" pitchFamily="18" charset="0"/>
              </a:rPr>
              <a:t>z</a:t>
            </a:r>
            <a:r>
              <a:rPr lang="en-US" sz="2400" b="1" i="1" u="none" strike="noStrike" baseline="-25000" dirty="0">
                <a:latin typeface="Times New Roman" panose="02020603050405020304" pitchFamily="18" charset="0"/>
                <a:cs typeface="Times New Roman" panose="02020603050405020304" pitchFamily="18" charset="0"/>
              </a:rPr>
              <a:t>i </a:t>
            </a:r>
            <a:r>
              <a:rPr lang="en-US" sz="2400" b="1" i="1" u="none" strike="noStrike" dirty="0">
                <a:latin typeface="Times New Roman" panose="02020603050405020304" pitchFamily="18" charset="0"/>
                <a:cs typeface="Times New Roman" panose="02020603050405020304" pitchFamily="18" charset="0"/>
              </a:rPr>
              <a:t>.</a:t>
            </a:r>
            <a:r>
              <a:rPr lang="en-US" sz="2400" u="none" strike="noStrike" dirty="0">
                <a:latin typeface="Times New Roman" panose="02020603050405020304" pitchFamily="18" charset="0"/>
                <a:cs typeface="Times New Roman" panose="02020603050405020304" pitchFamily="18" charset="0"/>
              </a:rPr>
              <a:t>Such wind circulations are referred to as </a:t>
            </a:r>
            <a:r>
              <a:rPr lang="en-US" sz="2400" b="1" i="1" u="none" strike="noStrike" dirty="0">
                <a:latin typeface="Times New Roman" panose="02020603050405020304" pitchFamily="18" charset="0"/>
                <a:cs typeface="Times New Roman" panose="02020603050405020304" pitchFamily="18" charset="0"/>
              </a:rPr>
              <a:t>solenoidal circulations </a:t>
            </a:r>
            <a:r>
              <a:rPr lang="en-US" sz="2400" u="none" strike="noStrike" dirty="0">
                <a:latin typeface="Times New Roman" panose="02020603050405020304" pitchFamily="18" charset="0"/>
                <a:cs typeface="Times New Roman" panose="02020603050405020304" pitchFamily="18" charset="0"/>
              </a:rPr>
              <a:t>and are the reason sea and land breezes occur.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Mesoscale circulations produce focused regions particularly favorable for deep cumulus convection. CAPE and other measures of the potential for deep cumulus convection are increased in response to boundary wind convergence associated with local wind circulations.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a:t>
            </a:r>
            <a:r>
              <a:rPr lang="en-US" sz="2400" b="1" u="none" strike="noStrike" baseline="0" dirty="0">
                <a:latin typeface="Times New Roman" panose="02020603050405020304" pitchFamily="18" charset="0"/>
                <a:cs typeface="Times New Roman" panose="02020603050405020304" pitchFamily="18" charset="0"/>
              </a:rPr>
              <a:t>he spatial structure of the surface heating, as influenced by landscape, can produce focused regions for deep cumulonimbus convection, as well as other mesoscale systems.</a:t>
            </a:r>
            <a:endParaRPr lang="en-US"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23AD2C-F04C-336E-1465-EC0B469B4186}"/>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60341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EC145-C38D-B324-7AAB-016F6F5AA9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ACE053-A3C1-C90C-1642-EBDBF987D59B}"/>
              </a:ext>
            </a:extLst>
          </p:cNvPr>
          <p:cNvSpPr txBox="1"/>
          <p:nvPr/>
        </p:nvSpPr>
        <p:spPr>
          <a:xfrm>
            <a:off x="777240" y="224407"/>
            <a:ext cx="609760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
            </a:r>
            <a:r>
              <a:rPr lang="en-US" sz="2400" b="1" u="none" strike="noStrike" baseline="0" dirty="0">
                <a:latin typeface="Times New Roman" panose="02020603050405020304" pitchFamily="18" charset="0"/>
                <a:cs typeface="Times New Roman" panose="02020603050405020304" pitchFamily="18" charset="0"/>
              </a:rPr>
              <a:t>. </a:t>
            </a:r>
            <a:r>
              <a:rPr lang="en-US" sz="2400" b="1" u="sng" strike="noStrike" baseline="0" dirty="0">
                <a:latin typeface="Times New Roman" panose="02020603050405020304" pitchFamily="18" charset="0"/>
                <a:cs typeface="Times New Roman" panose="02020603050405020304" pitchFamily="18" charset="0"/>
              </a:rPr>
              <a:t>Vertical perspective</a:t>
            </a:r>
            <a:endParaRPr lang="en-US" sz="24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1CB3C5-5079-BAA9-7B3D-6D830EF97AE5}"/>
              </a:ext>
            </a:extLst>
          </p:cNvPr>
          <p:cNvSpPr txBox="1"/>
          <p:nvPr/>
        </p:nvSpPr>
        <p:spPr>
          <a:xfrm>
            <a:off x="680986" y="632566"/>
            <a:ext cx="10907831"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L</a:t>
            </a:r>
            <a:r>
              <a:rPr lang="en-US" sz="2400" b="0" i="0" u="none" strike="noStrike" baseline="0" dirty="0">
                <a:latin typeface="Times New Roman" panose="02020603050405020304" pitchFamily="18" charset="0"/>
                <a:cs typeface="Times New Roman" panose="02020603050405020304" pitchFamily="18" charset="0"/>
              </a:rPr>
              <a:t>and-surface characteristics influence the heating and moistening of the atmospheric boundary layer. Therefore, vertical radiosonde soundings over adjacent locations that have different surface conditions offer opportunities to observationally assess the effect of landscape variations, while models and observations can be used to evaluate the importance of spatially varying boundary-layer structure in generating mesoscale circulations.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influence of landscape conditions on cumulus cloud and thunderstorm development have been evaluated using models and observations</a:t>
            </a:r>
          </a:p>
        </p:txBody>
      </p:sp>
      <p:sp>
        <p:nvSpPr>
          <p:cNvPr id="7" name="TextBox 6">
            <a:extLst>
              <a:ext uri="{FF2B5EF4-FFF2-40B4-BE49-F238E27FC236}">
                <a16:creationId xmlns:a16="http://schemas.microsoft.com/office/drawing/2014/main" id="{D167C714-6C01-1D2A-DD0E-8D7FC2FE82A6}"/>
              </a:ext>
            </a:extLst>
          </p:cNvPr>
          <p:cNvSpPr txBox="1"/>
          <p:nvPr/>
        </p:nvSpPr>
        <p:spPr>
          <a:xfrm>
            <a:off x="680986" y="4007135"/>
            <a:ext cx="77603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a:t>
            </a:r>
            <a:r>
              <a:rPr lang="en-US" sz="2400" b="1" u="none" strike="noStrike" baseline="0" dirty="0">
                <a:latin typeface="Times New Roman" panose="02020603050405020304" pitchFamily="18" charset="0"/>
                <a:cs typeface="Times New Roman" panose="02020603050405020304" pitchFamily="18" charset="0"/>
              </a:rPr>
              <a:t>. </a:t>
            </a:r>
            <a:r>
              <a:rPr lang="en-US" sz="2400" b="1" u="sng" strike="noStrike" baseline="0" dirty="0">
                <a:latin typeface="Times New Roman" panose="02020603050405020304" pitchFamily="18" charset="0"/>
                <a:cs typeface="Times New Roman" panose="02020603050405020304" pitchFamily="18" charset="0"/>
              </a:rPr>
              <a:t>Mesoscale and regional horizontal perspective</a:t>
            </a:r>
            <a:endParaRPr lang="en-US" sz="24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5075A0F-2CC1-72C1-E519-B88C5767DADF}"/>
              </a:ext>
            </a:extLst>
          </p:cNvPr>
          <p:cNvSpPr txBox="1"/>
          <p:nvPr/>
        </p:nvSpPr>
        <p:spPr>
          <a:xfrm>
            <a:off x="680986" y="4463563"/>
            <a:ext cx="10830028" cy="2308324"/>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Surface heating associated with landscape patterns and patchiness would also produce mesoscale circulations. </a:t>
            </a: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 shape of the heterogeneity strongly influences the ability of mesoscale flows to concentrate CAPE within local regions so as to permit a greater likelihood of stronger thunderstorms. The large square-shaped area, for example, is able to focus the lower tropospheric winds so as to optimize the accumulation of CAPE.</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CCD6D0E-88EE-3D83-5387-A4F3CFC00142}"/>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21614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9A044-1566-3FA1-D39B-139FFB0B10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971E0B0-E114-5DA2-606D-D9E3D577529F}"/>
              </a:ext>
            </a:extLst>
          </p:cNvPr>
          <p:cNvSpPr txBox="1"/>
          <p:nvPr/>
        </p:nvSpPr>
        <p:spPr>
          <a:xfrm>
            <a:off x="623236" y="214783"/>
            <a:ext cx="6097604" cy="523220"/>
          </a:xfrm>
          <a:prstGeom prst="rect">
            <a:avLst/>
          </a:prstGeom>
          <a:noFill/>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2. Influence of irrigation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BACC8C-9BD0-1048-1F3B-2E8A8987EDD4}"/>
              </a:ext>
            </a:extLst>
          </p:cNvPr>
          <p:cNvSpPr txBox="1"/>
          <p:nvPr/>
        </p:nvSpPr>
        <p:spPr>
          <a:xfrm>
            <a:off x="623236" y="1166842"/>
            <a:ext cx="10934298"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S</a:t>
            </a:r>
            <a:r>
              <a:rPr lang="en-US" sz="2400" b="0" i="0" u="none" strike="noStrike" baseline="0" dirty="0">
                <a:latin typeface="Times New Roman" panose="02020603050405020304" pitchFamily="18" charset="0"/>
                <a:cs typeface="Times New Roman" panose="02020603050405020304" pitchFamily="18" charset="0"/>
              </a:rPr>
              <a:t>urface temperature contrasts between agricultural irrigated areas in juxtaposition to a grazed shortgrass prairie region</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emissivity of the irrigated area, however, is likely to be somewhat higher than that of its dryland surroundings. Therefore noticeable circulations should be expected to occur with such temperature gradients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radiosonde sounding over an irrigated location had a slightly cooler, but moister lower troposphere than the sounding over the natural, shortgrass prairie location.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 moistening of the lower atmosphere over the irrigated area was more important in increasing CAPE than was the slight cooling in decreasing CAPE.</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83DCDE5-3139-281F-67CC-3055825EF9E6}"/>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354047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447FD-EE8D-5B91-89F8-86D6F97113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346C65-3C36-439A-4B78-C3DE09986F1C}"/>
              </a:ext>
            </a:extLst>
          </p:cNvPr>
          <p:cNvSpPr txBox="1"/>
          <p:nvPr/>
        </p:nvSpPr>
        <p:spPr>
          <a:xfrm>
            <a:off x="731519" y="935587"/>
            <a:ext cx="10376033" cy="4832092"/>
          </a:xfrm>
          <a:prstGeom prst="rect">
            <a:avLst/>
          </a:prstGeom>
          <a:noFill/>
        </p:spPr>
        <p:txBody>
          <a:bodyPr wrap="square">
            <a:spAutoFit/>
          </a:bodyPr>
          <a:lstStyle/>
          <a:p>
            <a:pPr marL="342900" indent="-342900" algn="just">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Important physical changes between the natural shortgrass prairie o</a:t>
            </a:r>
            <a:r>
              <a:rPr lang="en-US" sz="2800" dirty="0">
                <a:latin typeface="Times New Roman" panose="02020603050405020304" pitchFamily="18" charset="0"/>
                <a:cs typeface="Times New Roman" panose="02020603050405020304" pitchFamily="18" charset="0"/>
              </a:rPr>
              <a:t>f a</a:t>
            </a:r>
            <a:r>
              <a:rPr lang="en-US" sz="2800" b="0" i="0" u="none" strike="noStrike" baseline="0" dirty="0">
                <a:latin typeface="Times New Roman" panose="02020603050405020304" pitchFamily="18" charset="0"/>
                <a:cs typeface="Times New Roman" panose="02020603050405020304" pitchFamily="18" charset="0"/>
              </a:rPr>
              <a:t> region and the current land-use patterns include alterations in the surface albedo, roughness length changes, and increased soil moisture in the irrigated areas. These changes are capable of generating complex changes in the lower atmosphere (planetary boundary layer, PBL) energy budget.</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t>
            </a:r>
            <a:r>
              <a:rPr lang="en-US" sz="2800" b="0" i="0" u="none" strike="noStrike" baseline="0" dirty="0">
                <a:latin typeface="Times New Roman" panose="02020603050405020304" pitchFamily="18" charset="0"/>
                <a:cs typeface="Times New Roman" panose="02020603050405020304" pitchFamily="18" charset="0"/>
              </a:rPr>
              <a:t>rom analyses of long-term surface climate data indicates a steady decreasing trend in mean and maximum air temperature at locations located within heavily irrigated areas thus supporting the irrigation-induced cooling effect</a:t>
            </a:r>
            <a:endParaRPr lang="en-US"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17A1211-E06B-CCE4-97C7-F1BA8334F9EA}"/>
              </a:ext>
            </a:extLst>
          </p:cNvPr>
          <p:cNvSpPr txBox="1"/>
          <p:nvPr/>
        </p:nvSpPr>
        <p:spPr>
          <a:xfrm>
            <a:off x="10443409" y="6477801"/>
            <a:ext cx="1517082" cy="276999"/>
          </a:xfrm>
          <a:prstGeom prst="rect">
            <a:avLst/>
          </a:prstGeom>
          <a:noFill/>
        </p:spPr>
        <p:txBody>
          <a:bodyPr wrap="none" rtlCol="0">
            <a:spAutoFit/>
          </a:bodyPr>
          <a:lstStyle/>
          <a:p>
            <a:r>
              <a:rPr lang="en-US" sz="1200" i="1" dirty="0"/>
              <a:t>Ref: William R Cotton</a:t>
            </a:r>
          </a:p>
        </p:txBody>
      </p:sp>
    </p:spTree>
    <p:extLst>
      <p:ext uri="{BB962C8B-B14F-4D97-AF65-F5344CB8AC3E}">
        <p14:creationId xmlns:p14="http://schemas.microsoft.com/office/powerpoint/2010/main" val="242451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1760</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intirr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Harish</cp:lastModifiedBy>
  <cp:revision>1</cp:revision>
  <dcterms:created xsi:type="dcterms:W3CDTF">2024-04-04T05:35:02Z</dcterms:created>
  <dcterms:modified xsi:type="dcterms:W3CDTF">2024-04-04T07:15:49Z</dcterms:modified>
</cp:coreProperties>
</file>