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 Slab"/>
      <p:regular r:id="rId28"/>
      <p:bold r:id="rId29"/>
    </p:embeddedFon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Slab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Ehsan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f6c753558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f6c753558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Forest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5de005a65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5de005a65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Forest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5de005a65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5de005a65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Forest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5de005a65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5de005a65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Forest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5de005a65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5de005a65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Forest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5de005a65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15de005a65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Ehsan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5e012f13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5e012f13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Ehsan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5d62db0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15d62db0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Shatabdi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503dde54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1503dde54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Shatabdi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f92b30117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f92b30117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Shatabdi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used the same chapter of the Jane Austin Text Pride and Prejudice.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Tested on </a:t>
            </a:r>
            <a:r>
              <a:rPr lang="en"/>
              <a:t>popular summarizers found by searching online.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Ideally was summarized into 5-8 sentences, although wasn’t always given the option to specify.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Pre-processed into TSV format with context-sentence format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Surprisingly in this case GPT performed worst with 2 </a:t>
            </a:r>
            <a:r>
              <a:rPr lang="en"/>
              <a:t>abrupt</a:t>
            </a:r>
            <a:r>
              <a:rPr lang="en"/>
              <a:t> scene transitions, the rest of the summarizers mostly showed non-introduced character errors.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5e012f13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5e012f13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Ehsan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5de005a65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15de005a65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Shatabdi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15d62db01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15d62db01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15de005b0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15de005b0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5e012f1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5e012f1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Ehsan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5e012f13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5e012f13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Ehsan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5e012f13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5e012f1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Ehsan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5de005a65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5de005a65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Shreyoshi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will be discussing some of </a:t>
            </a:r>
            <a:r>
              <a:rPr lang="en"/>
              <a:t>the</a:t>
            </a:r>
            <a:r>
              <a:rPr lang="en"/>
              <a:t> issues related to long generated summaries.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here is a short example of </a:t>
            </a:r>
            <a:r>
              <a:rPr lang="en"/>
              <a:t>a generated book summary by OpenAI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here it goes … READ THE SUMMARY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event “restore him to life” is unclear. There is a missing reference, so we don’t know at this point why she wants to restore her father to life. Is he sick?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</a:t>
            </a:r>
            <a:r>
              <a:rPr lang="en"/>
              <a:t> from there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who is Mr. Lorry this new character is not introduced yet.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AGAIN…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 who is Mr Darnay, he is also not introduced and has no reference in previous text. Also there is a drastic change in the scene which is strange.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Mr Lorry explaining Miss Manette to Mr Darnay being accused in a court. What happened in between?</a:t>
            </a:r>
            <a:br>
              <a:rPr lang="en"/>
            </a:br>
            <a:br>
              <a:rPr lang="en"/>
            </a:br>
            <a:r>
              <a:rPr lang="en"/>
              <a:t>The individual segments do not follow a coherent structure and extra information is needed to understand the narrative.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they appear as a list of events stapled together without any coherent narrative structure.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SLIDE please…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5de005a65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5de005a65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Shreyoshi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These are some of the issues that needs our attention 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With recent advancements in language models generating highly fluent and on-topic sentences is not an issue but evaluating the overall coherence of a summary has become a crucial factor that must be addressed.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c</a:t>
            </a:r>
            <a:r>
              <a:rPr lang="en"/>
              <a:t>urrent </a:t>
            </a:r>
            <a:r>
              <a:rPr lang="en"/>
              <a:t>automated metrics are not perfect in evaluating long summaries. They are inadequate at identifying gaps in coherence.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Additionally, human evaluation of longer summaries is rare due to the labor-intensive nature of reading and evaluating lengthy text which makes them costly and time taking.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SLIDE please…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5de005a65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5de005a65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Forest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5de005a65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5de005a65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Forest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olab.research.google.com/drive/1MElK6evfIZRqMnPi9eGTYZ_EMMl3nyC8#scrollTo=xPqB-g7Q3F9E" TargetMode="External"/><Relationship Id="rId4" Type="http://schemas.openxmlformats.org/officeDocument/2006/relationships/hyperlink" Target="https://colab.research.google.com/drive/1Ymnufn58nN_WVpWPh8ZvAztHdqIH_7DI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freeclassicebooks.com/jane_austen.htm" TargetMode="External"/><Relationship Id="rId4" Type="http://schemas.openxmlformats.org/officeDocument/2006/relationships/hyperlink" Target="https://www.freeclassicebooks.com/william_shakespeare.htm" TargetMode="External"/><Relationship Id="rId5" Type="http://schemas.openxmlformats.org/officeDocument/2006/relationships/hyperlink" Target="https://www.researchgate.net/publication/277411157_Deep_Learning" TargetMode="External"/><Relationship Id="rId6" Type="http://schemas.openxmlformats.org/officeDocument/2006/relationships/hyperlink" Target="https://arxiv.org/abs/2205.09641" TargetMode="External"/><Relationship Id="rId7" Type="http://schemas.openxmlformats.org/officeDocument/2006/relationships/hyperlink" Target="http://jalammar.github.io/illustrated-bert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Towards Summarization Metrics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Forest Pearson</a:t>
            </a:r>
            <a:r>
              <a:rPr lang="en"/>
              <a:t>, Shreyoshi Mahato, Shatabdi Pal, Ehsan Moghaddam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8050"/>
            <a:ext cx="8839199" cy="300783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Coherency &amp; Language Errors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Character without introduction (CharE)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Missing reference to an event (RefE)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</a:t>
            </a:r>
            <a:r>
              <a:rPr lang="en"/>
              <a:t>brupt </a:t>
            </a:r>
            <a:r>
              <a:rPr lang="en"/>
              <a:t>scene transition (SceneE)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Inconsistency(InconE)</a:t>
            </a:r>
            <a:endParaRPr/>
          </a:p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Repetition (RepE)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Ungrammatical Text (GramE)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Unclear reference (CorefE)</a:t>
            </a:r>
            <a:endParaRPr/>
          </a:p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150" y="3109175"/>
            <a:ext cx="5723624" cy="19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Annotation Training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87900" y="1489825"/>
            <a:ext cx="3172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Expert Annotations, high agreement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Crowd Annotations, some inconsistency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in a dataset of ~9.6k span-level annotations</a:t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7400" y="1992238"/>
            <a:ext cx="5308874" cy="122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Detection Comparison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87900" y="1489825"/>
            <a:ext cx="40494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Tests several models against two based on SNaC data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ROC curve of different models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Shows the need for human annotations in training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SNaC can predict error category</a:t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19325"/>
            <a:ext cx="4424949" cy="301194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analysis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narrative summarizers show issues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 evaluation can’t bridge the gap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 prepackaged metric yet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Fine-grained error detection can be beneficial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focus on span coherence has </a:t>
            </a:r>
            <a:r>
              <a:rPr lang="en"/>
              <a:t>benefits</a:t>
            </a:r>
            <a:endParaRPr/>
          </a:p>
        </p:txBody>
      </p:sp>
      <p:sp>
        <p:nvSpPr>
          <p:cNvPr id="163" name="Google Shape;16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work - A Summary Scoring System  </a:t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8" y="1802100"/>
            <a:ext cx="8658225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0875" y="3506350"/>
            <a:ext cx="6022575" cy="6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Scoring System - Example</a:t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8" y="2439550"/>
            <a:ext cx="8658225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DataSet 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sample summarization created by using ChatGPT, </a:t>
            </a:r>
            <a:r>
              <a:rPr lang="en"/>
              <a:t>Facebook bart large model , T5-Base model, online summarizer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ChatGPT for </a:t>
            </a:r>
            <a:r>
              <a:rPr lang="en"/>
              <a:t>creating</a:t>
            </a:r>
            <a:r>
              <a:rPr lang="en"/>
              <a:t> summary of 3 Ebooks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Facebook bart large model for </a:t>
            </a:r>
            <a:r>
              <a:rPr lang="en"/>
              <a:t>research article, review article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T5-base for blog article on BERT</a:t>
            </a:r>
            <a:endParaRPr sz="12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Codelink:</a:t>
            </a:r>
            <a:endParaRPr sz="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 </a:t>
            </a:r>
            <a:r>
              <a:rPr lang="en" sz="7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https://colab.research.google.com/drive/1MElK6evfIZRqMnPi9eGTYZ_EMMl3nyC8#scrollTo=xPqB-g7Q3F9E</a:t>
            </a:r>
            <a:endParaRPr sz="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https://colab.research.google.com/drive/1Ymnufn58nN_WVpWPh8ZvAztHdqIH_7DI</a:t>
            </a:r>
            <a:endParaRPr sz="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85" name="Google Shape;18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Results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87900" y="1349662"/>
            <a:ext cx="8292900" cy="3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of span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Output of no span model</a:t>
            </a:r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12" y="1989662"/>
            <a:ext cx="7539977" cy="3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775" y="3188050"/>
            <a:ext cx="7611849" cy="9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87900" y="1489825"/>
            <a:ext cx="4160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Processed the same text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Pre-</a:t>
            </a:r>
            <a:r>
              <a:rPr lang="en" sz="1600"/>
              <a:t>processed</a:t>
            </a:r>
            <a:r>
              <a:rPr lang="en" sz="1600"/>
              <a:t> for the software into 5-8 sentences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Tested on five popular summarizers 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Abrupt</a:t>
            </a:r>
            <a:r>
              <a:rPr lang="en" sz="1600"/>
              <a:t> scene transitions and character introductions were common</a:t>
            </a:r>
            <a:endParaRPr sz="1600"/>
          </a:p>
        </p:txBody>
      </p:sp>
      <p:sp>
        <p:nvSpPr>
          <p:cNvPr id="201" name="Google Shape;20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2" name="Google Shape;202;p3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850" y="1450300"/>
            <a:ext cx="4393299" cy="27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Content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</a:t>
            </a:r>
            <a:r>
              <a:rPr lang="en"/>
              <a:t>Information          - Ehsan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Motivation for the subject       - Ehsan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Related Issues                          - Shreyoshi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Prior Work                                  - Forest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Work                                    - Ehsan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                                            - Shatabdi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Results                                       - Shatabdi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Conclusions                              - Shatabdi </a:t>
            </a:r>
            <a:endParaRPr/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140225" y="1324825"/>
            <a:ext cx="8880900" cy="3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400"/>
              <a:t>Existing model fails to generate coherent narrative</a:t>
            </a:r>
            <a:endParaRPr sz="64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400"/>
              <a:t>BELU, METEOR, ROUGE, BERTScore fails to evaluate coherence of summarization</a:t>
            </a:r>
            <a:endParaRPr sz="64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400"/>
              <a:t>Human fails to evaluate summary generated by GPT-3 model</a:t>
            </a:r>
            <a:endParaRPr sz="64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400"/>
              <a:t>SNac, a narrative coherence evaluation framework for long summaries.</a:t>
            </a:r>
            <a:endParaRPr sz="64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400"/>
              <a:t>SNAC model can detect span-level </a:t>
            </a:r>
            <a:r>
              <a:rPr lang="en" sz="6400"/>
              <a:t>coherence</a:t>
            </a:r>
            <a:r>
              <a:rPr lang="en" sz="6400"/>
              <a:t> error</a:t>
            </a:r>
            <a:endParaRPr sz="64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400"/>
              <a:t>SNAC </a:t>
            </a:r>
            <a:r>
              <a:rPr lang="en" sz="6400"/>
              <a:t>achieve</a:t>
            </a:r>
            <a:r>
              <a:rPr lang="en" sz="6400"/>
              <a:t> high accuracy on CharE error</a:t>
            </a:r>
            <a:endParaRPr sz="64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400"/>
              <a:t>This model is limited to English language only</a:t>
            </a:r>
            <a:endParaRPr sz="64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400"/>
              <a:t>SNac is trained on books summary and </a:t>
            </a:r>
            <a:r>
              <a:rPr lang="en" sz="6400"/>
              <a:t>movie</a:t>
            </a:r>
            <a:r>
              <a:rPr lang="en" sz="6400"/>
              <a:t> script. It model is not free from </a:t>
            </a:r>
            <a:r>
              <a:rPr lang="en" sz="6400"/>
              <a:t>societal</a:t>
            </a:r>
            <a:r>
              <a:rPr lang="en" sz="6400"/>
              <a:t> </a:t>
            </a:r>
            <a:r>
              <a:rPr lang="en" sz="6400"/>
              <a:t>biases.</a:t>
            </a:r>
            <a:endParaRPr sz="64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400"/>
              <a:t>Multi document text summarization can be applied to verify the performance of the model</a:t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SummEval: Re-evaluating Summarization Evaluation (https://arxiv.org/abs/2007.12626)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u="sng">
                <a:latin typeface="Calibri"/>
                <a:ea typeface="Calibri"/>
                <a:cs typeface="Calibri"/>
                <a:sym typeface="Calibri"/>
                <a:hlinkClick r:id="rId3"/>
              </a:rPr>
              <a:t>https://www.freeclassicebooks.com/jane_austen.htm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u="sng">
                <a:latin typeface="Calibri"/>
                <a:ea typeface="Calibri"/>
                <a:cs typeface="Calibri"/>
                <a:sym typeface="Calibri"/>
                <a:hlinkClick r:id="rId4"/>
              </a:rPr>
              <a:t>https://www.freeclassicebooks.com/william_shakespeare.htm</a:t>
            </a:r>
            <a:endParaRPr sz="14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u="sng">
                <a:latin typeface="Calibri"/>
                <a:ea typeface="Calibri"/>
                <a:cs typeface="Calibri"/>
                <a:sym typeface="Calibri"/>
                <a:hlinkClick r:id="rId5"/>
              </a:rPr>
              <a:t>https://www.researchgate.net/publication/277411157_Deep_Learning</a:t>
            </a:r>
            <a:endParaRPr sz="14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u="sng">
                <a:latin typeface="Calibri"/>
                <a:ea typeface="Calibri"/>
                <a:cs typeface="Calibri"/>
                <a:sym typeface="Calibri"/>
                <a:hlinkClick r:id="rId6"/>
              </a:rPr>
              <a:t>https://arxiv.org/abs/2205.09641</a:t>
            </a:r>
            <a:endParaRPr sz="14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u="sng">
                <a:latin typeface="Calibri"/>
                <a:ea typeface="Calibri"/>
                <a:cs typeface="Calibri"/>
                <a:sym typeface="Calibri"/>
                <a:hlinkClick r:id="rId7"/>
              </a:rPr>
              <a:t>http://jalammar.github.io/illustrated-bert/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https://analyticsindiamag.com/here-are-top-five-text-summarization-tools-that-could-be-helpful/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22" name="Google Shape;22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Summarization</a:t>
            </a:r>
            <a:r>
              <a:rPr lang="en"/>
              <a:t> </a:t>
            </a:r>
            <a:r>
              <a:rPr lang="en"/>
              <a:t>Evaluation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29265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There are two mainstream ways for summarization evaluation: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  1) Human based evaluation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  2) Automatic metrics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Evaluation is a major step for progressing in summarization research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  In summarization field a to go metric seems to be missing (Alexander et al 2021)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Human based evaluation is expensive and prone to subjectivity errors.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</a:t>
            </a:r>
            <a:endParaRPr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for </a:t>
            </a:r>
            <a:r>
              <a:rPr lang="en"/>
              <a:t>Automatic metrics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metrics for summarization can help to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Speed up progression in this field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Reduce than the evaluation cost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Compare different summirzation models</a:t>
            </a:r>
            <a:endParaRPr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SummEval: </a:t>
            </a:r>
            <a:r>
              <a:rPr lang="en"/>
              <a:t>Ensemble</a:t>
            </a:r>
            <a:r>
              <a:rPr lang="en"/>
              <a:t> of different </a:t>
            </a:r>
            <a:r>
              <a:rPr lang="en"/>
              <a:t>metrics</a:t>
            </a:r>
            <a:r>
              <a:rPr lang="en"/>
              <a:t> and different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Rouge: </a:t>
            </a:r>
            <a:r>
              <a:rPr lang="en"/>
              <a:t>ROUGE measures the overlap between the generated summary and a set of reference summaries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BertScore: computes </a:t>
            </a:r>
            <a:r>
              <a:rPr lang="en"/>
              <a:t>similarity</a:t>
            </a:r>
            <a:r>
              <a:rPr lang="en"/>
              <a:t> scores by aligning generated and </a:t>
            </a:r>
            <a:r>
              <a:rPr lang="en"/>
              <a:t>reference</a:t>
            </a:r>
            <a:r>
              <a:rPr lang="en"/>
              <a:t> summaries on a token-level.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461700"/>
            <a:ext cx="8368200" cy="4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enerated long book summaries cover the important information, but they read like a list of events stapled together without any coherent narrative structure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Wu et al.(2021)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350" y="1337750"/>
            <a:ext cx="6468749" cy="332178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Now that models are so good at generating fluent and on-topic sentences, the coherence of the whole summary becomes a first-order issue that must be evaluated.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</a:t>
            </a:r>
            <a:r>
              <a:rPr lang="en"/>
              <a:t>urrent automatic and human evaluation methods fail to identify gaps in coherence. </a:t>
            </a:r>
            <a:r>
              <a:rPr lang="en"/>
              <a:t>Lack of evaluation framework for long summaries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Human evaluation is rarely done for longer summaries due to the associated labor costs of reading and evaluating long text.</a:t>
            </a:r>
            <a:endParaRPr/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Key Ideas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87900" y="1489825"/>
            <a:ext cx="38964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Longform text is inhibited by a lack of evaluation</a:t>
            </a:r>
            <a:endParaRPr/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Presents a narrative coherence evaluation framework</a:t>
            </a:r>
            <a:endParaRPr/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Develop a t</a:t>
            </a:r>
            <a:r>
              <a:rPr lang="en"/>
              <a:t>axonomy</a:t>
            </a:r>
            <a:r>
              <a:rPr lang="en"/>
              <a:t> of coherence errors</a:t>
            </a:r>
            <a:endParaRPr/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Showcase collected </a:t>
            </a:r>
            <a:r>
              <a:rPr lang="en"/>
              <a:t>annotation</a:t>
            </a:r>
            <a:r>
              <a:rPr lang="en"/>
              <a:t> use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675" y="678600"/>
            <a:ext cx="4384654" cy="36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87900" y="1489825"/>
            <a:ext cx="4037700" cy="12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Context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span errors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550" y="2961650"/>
            <a:ext cx="6772349" cy="191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671325" y="1559850"/>
            <a:ext cx="4037700" cy="12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Ensure the summary doesn’t read like a list</a:t>
            </a:r>
            <a:endParaRPr/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Suggest the type of error present</a:t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