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29"/>
  </p:notesMasterIdLst>
  <p:sldIdLst>
    <p:sldId id="256" r:id="rId2"/>
    <p:sldId id="257" r:id="rId3"/>
    <p:sldId id="282" r:id="rId4"/>
    <p:sldId id="259" r:id="rId5"/>
    <p:sldId id="279" r:id="rId6"/>
    <p:sldId id="271" r:id="rId7"/>
    <p:sldId id="276" r:id="rId8"/>
    <p:sldId id="283" r:id="rId9"/>
    <p:sldId id="284" r:id="rId10"/>
    <p:sldId id="285" r:id="rId11"/>
    <p:sldId id="288" r:id="rId12"/>
    <p:sldId id="291" r:id="rId13"/>
    <p:sldId id="294" r:id="rId14"/>
    <p:sldId id="277" r:id="rId15"/>
    <p:sldId id="286" r:id="rId16"/>
    <p:sldId id="289" r:id="rId17"/>
    <p:sldId id="292" r:id="rId18"/>
    <p:sldId id="295" r:id="rId19"/>
    <p:sldId id="278" r:id="rId20"/>
    <p:sldId id="287" r:id="rId21"/>
    <p:sldId id="290" r:id="rId22"/>
    <p:sldId id="293" r:id="rId23"/>
    <p:sldId id="296" r:id="rId24"/>
    <p:sldId id="297" r:id="rId25"/>
    <p:sldId id="299" r:id="rId26"/>
    <p:sldId id="273" r:id="rId27"/>
    <p:sldId id="260" r:id="rId28"/>
  </p:sldIdLst>
  <p:sldSz cx="12188825" cy="6858000"/>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0000CC"/>
    <a:srgbClr val="00007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AF7438-0FCD-4457-A511-B4D1EA1E1E06}" v="11" dt="2022-12-03T14:26:40.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160"/>
        <p:guide pos="2880"/>
        <p:guide pos="3839"/>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NKSHAPRIYADARSHINIkcpsberhampur ." userId="9a6b06efa85166a8" providerId="LiveId" clId="{CDAF7438-0FCD-4457-A511-B4D1EA1E1E06}"/>
    <pc:docChg chg="undo custSel addSld delSld modSld">
      <pc:chgData name="AKANKSHAPRIYADARSHINIkcpsberhampur ." userId="9a6b06efa85166a8" providerId="LiveId" clId="{CDAF7438-0FCD-4457-A511-B4D1EA1E1E06}" dt="2022-12-03T14:49:22.533" v="667" actId="123"/>
      <pc:docMkLst>
        <pc:docMk/>
      </pc:docMkLst>
      <pc:sldChg chg="modSp mod">
        <pc:chgData name="AKANKSHAPRIYADARSHINIkcpsberhampur ." userId="9a6b06efa85166a8" providerId="LiveId" clId="{CDAF7438-0FCD-4457-A511-B4D1EA1E1E06}" dt="2022-12-03T14:20:03.536" v="447" actId="1036"/>
        <pc:sldMkLst>
          <pc:docMk/>
          <pc:sldMk cId="0" sldId="257"/>
        </pc:sldMkLst>
        <pc:spChg chg="mod">
          <ac:chgData name="AKANKSHAPRIYADARSHINIkcpsberhampur ." userId="9a6b06efa85166a8" providerId="LiveId" clId="{CDAF7438-0FCD-4457-A511-B4D1EA1E1E06}" dt="2022-12-03T14:20:03.536" v="447" actId="1036"/>
          <ac:spMkLst>
            <pc:docMk/>
            <pc:sldMk cId="0" sldId="257"/>
            <ac:spMk id="4" creationId="{AC886A08-FA43-9301-F36B-32590B9825AA}"/>
          </ac:spMkLst>
        </pc:spChg>
        <pc:spChg chg="mod">
          <ac:chgData name="AKANKSHAPRIYADARSHINIkcpsberhampur ." userId="9a6b06efa85166a8" providerId="LiveId" clId="{CDAF7438-0FCD-4457-A511-B4D1EA1E1E06}" dt="2022-12-03T06:29:32.275" v="70" actId="20577"/>
          <ac:spMkLst>
            <pc:docMk/>
            <pc:sldMk cId="0" sldId="257"/>
            <ac:spMk id="6" creationId="{00000000-0000-0000-0000-000000000000}"/>
          </ac:spMkLst>
        </pc:spChg>
      </pc:sldChg>
      <pc:sldChg chg="addSp delSp modSp mod">
        <pc:chgData name="AKANKSHAPRIYADARSHINIkcpsberhampur ." userId="9a6b06efa85166a8" providerId="LiveId" clId="{CDAF7438-0FCD-4457-A511-B4D1EA1E1E06}" dt="2022-12-03T14:21:08.497" v="473" actId="20577"/>
        <pc:sldMkLst>
          <pc:docMk/>
          <pc:sldMk cId="3883242624" sldId="262"/>
        </pc:sldMkLst>
        <pc:spChg chg="mod">
          <ac:chgData name="AKANKSHAPRIYADARSHINIkcpsberhampur ." userId="9a6b06efa85166a8" providerId="LiveId" clId="{CDAF7438-0FCD-4457-A511-B4D1EA1E1E06}" dt="2022-12-03T14:21:08.497" v="473" actId="20577"/>
          <ac:spMkLst>
            <pc:docMk/>
            <pc:sldMk cId="3883242624" sldId="262"/>
            <ac:spMk id="3" creationId="{5FEEC622-9E50-1C2E-CB5A-E39B02B98780}"/>
          </ac:spMkLst>
        </pc:spChg>
        <pc:spChg chg="add del mod">
          <ac:chgData name="AKANKSHAPRIYADARSHINIkcpsberhampur ." userId="9a6b06efa85166a8" providerId="LiveId" clId="{CDAF7438-0FCD-4457-A511-B4D1EA1E1E06}" dt="2022-12-03T06:34:51.839" v="109" actId="767"/>
          <ac:spMkLst>
            <pc:docMk/>
            <pc:sldMk cId="3883242624" sldId="262"/>
            <ac:spMk id="7" creationId="{22427D62-2FF8-E54E-6670-703DDD8A34D4}"/>
          </ac:spMkLst>
        </pc:spChg>
        <pc:spChg chg="add del mod">
          <ac:chgData name="AKANKSHAPRIYADARSHINIkcpsberhampur ." userId="9a6b06efa85166a8" providerId="LiveId" clId="{CDAF7438-0FCD-4457-A511-B4D1EA1E1E06}" dt="2022-12-03T06:34:58.607" v="111" actId="767"/>
          <ac:spMkLst>
            <pc:docMk/>
            <pc:sldMk cId="3883242624" sldId="262"/>
            <ac:spMk id="8" creationId="{562FE34B-E0D8-9BEB-6F63-3C35D3DDA521}"/>
          </ac:spMkLst>
        </pc:spChg>
        <pc:picChg chg="mod">
          <ac:chgData name="AKANKSHAPRIYADARSHINIkcpsberhampur ." userId="9a6b06efa85166a8" providerId="LiveId" clId="{CDAF7438-0FCD-4457-A511-B4D1EA1E1E06}" dt="2022-12-03T14:21:01.300" v="470" actId="1038"/>
          <ac:picMkLst>
            <pc:docMk/>
            <pc:sldMk cId="3883242624" sldId="262"/>
            <ac:picMk id="5" creationId="{BB6D0F1E-7562-D392-559F-141265F779B1}"/>
          </ac:picMkLst>
        </pc:picChg>
      </pc:sldChg>
      <pc:sldChg chg="modSp mod">
        <pc:chgData name="AKANKSHAPRIYADARSHINIkcpsberhampur ." userId="9a6b06efa85166a8" providerId="LiveId" clId="{CDAF7438-0FCD-4457-A511-B4D1EA1E1E06}" dt="2022-12-03T14:20:51.608" v="464" actId="20577"/>
        <pc:sldMkLst>
          <pc:docMk/>
          <pc:sldMk cId="1758632680" sldId="263"/>
        </pc:sldMkLst>
        <pc:spChg chg="mod">
          <ac:chgData name="AKANKSHAPRIYADARSHINIkcpsberhampur ." userId="9a6b06efa85166a8" providerId="LiveId" clId="{CDAF7438-0FCD-4457-A511-B4D1EA1E1E06}" dt="2022-12-03T14:20:51.608" v="464" actId="20577"/>
          <ac:spMkLst>
            <pc:docMk/>
            <pc:sldMk cId="1758632680" sldId="263"/>
            <ac:spMk id="3" creationId="{5FEEC622-9E50-1C2E-CB5A-E39B02B98780}"/>
          </ac:spMkLst>
        </pc:spChg>
        <pc:picChg chg="mod">
          <ac:chgData name="AKANKSHAPRIYADARSHINIkcpsberhampur ." userId="9a6b06efa85166a8" providerId="LiveId" clId="{CDAF7438-0FCD-4457-A511-B4D1EA1E1E06}" dt="2022-12-03T14:20:41.159" v="455" actId="1038"/>
          <ac:picMkLst>
            <pc:docMk/>
            <pc:sldMk cId="1758632680" sldId="263"/>
            <ac:picMk id="5" creationId="{5A5AB309-6F89-8F14-2BCD-CB8DE1E2EFB0}"/>
          </ac:picMkLst>
        </pc:picChg>
      </pc:sldChg>
      <pc:sldChg chg="modSp mod">
        <pc:chgData name="AKANKSHAPRIYADARSHINIkcpsberhampur ." userId="9a6b06efa85166a8" providerId="LiveId" clId="{CDAF7438-0FCD-4457-A511-B4D1EA1E1E06}" dt="2022-12-03T14:49:22.533" v="667" actId="123"/>
        <pc:sldMkLst>
          <pc:docMk/>
          <pc:sldMk cId="2710288673" sldId="264"/>
        </pc:sldMkLst>
        <pc:spChg chg="mod">
          <ac:chgData name="AKANKSHAPRIYADARSHINIkcpsberhampur ." userId="9a6b06efa85166a8" providerId="LiveId" clId="{CDAF7438-0FCD-4457-A511-B4D1EA1E1E06}" dt="2022-12-03T14:49:22.533" v="667" actId="123"/>
          <ac:spMkLst>
            <pc:docMk/>
            <pc:sldMk cId="2710288673" sldId="264"/>
            <ac:spMk id="3" creationId="{5FEEC622-9E50-1C2E-CB5A-E39B02B98780}"/>
          </ac:spMkLst>
        </pc:spChg>
      </pc:sldChg>
      <pc:sldChg chg="modSp mod">
        <pc:chgData name="AKANKSHAPRIYADARSHINIkcpsberhampur ." userId="9a6b06efa85166a8" providerId="LiveId" clId="{CDAF7438-0FCD-4457-A511-B4D1EA1E1E06}" dt="2022-12-03T14:49:06.917" v="665" actId="123"/>
        <pc:sldMkLst>
          <pc:docMk/>
          <pc:sldMk cId="2556489433" sldId="265"/>
        </pc:sldMkLst>
        <pc:spChg chg="mod">
          <ac:chgData name="AKANKSHAPRIYADARSHINIkcpsberhampur ." userId="9a6b06efa85166a8" providerId="LiveId" clId="{CDAF7438-0FCD-4457-A511-B4D1EA1E1E06}" dt="2022-12-03T14:49:06.917" v="665" actId="123"/>
          <ac:spMkLst>
            <pc:docMk/>
            <pc:sldMk cId="2556489433" sldId="265"/>
            <ac:spMk id="3" creationId="{5FEEC622-9E50-1C2E-CB5A-E39B02B98780}"/>
          </ac:spMkLst>
        </pc:spChg>
      </pc:sldChg>
      <pc:sldChg chg="modSp mod">
        <pc:chgData name="AKANKSHAPRIYADARSHINIkcpsberhampur ." userId="9a6b06efa85166a8" providerId="LiveId" clId="{CDAF7438-0FCD-4457-A511-B4D1EA1E1E06}" dt="2022-12-03T14:21:37.769" v="493" actId="20577"/>
        <pc:sldMkLst>
          <pc:docMk/>
          <pc:sldMk cId="75597495" sldId="266"/>
        </pc:sldMkLst>
        <pc:spChg chg="mod">
          <ac:chgData name="AKANKSHAPRIYADARSHINIkcpsberhampur ." userId="9a6b06efa85166a8" providerId="LiveId" clId="{CDAF7438-0FCD-4457-A511-B4D1EA1E1E06}" dt="2022-12-03T14:21:37.769" v="493" actId="20577"/>
          <ac:spMkLst>
            <pc:docMk/>
            <pc:sldMk cId="75597495" sldId="266"/>
            <ac:spMk id="3" creationId="{5FEEC622-9E50-1C2E-CB5A-E39B02B98780}"/>
          </ac:spMkLst>
        </pc:spChg>
        <pc:picChg chg="mod">
          <ac:chgData name="AKANKSHAPRIYADARSHINIkcpsberhampur ." userId="9a6b06efa85166a8" providerId="LiveId" clId="{CDAF7438-0FCD-4457-A511-B4D1EA1E1E06}" dt="2022-12-03T14:21:32.283" v="489" actId="1037"/>
          <ac:picMkLst>
            <pc:docMk/>
            <pc:sldMk cId="75597495" sldId="266"/>
            <ac:picMk id="5" creationId="{F1A8E6C8-9D9E-7738-FE1E-788D40B36F53}"/>
          </ac:picMkLst>
        </pc:picChg>
      </pc:sldChg>
      <pc:sldChg chg="modSp mod">
        <pc:chgData name="AKANKSHAPRIYADARSHINIkcpsberhampur ." userId="9a6b06efa85166a8" providerId="LiveId" clId="{CDAF7438-0FCD-4457-A511-B4D1EA1E1E06}" dt="2022-12-03T14:48:45.004" v="664" actId="123"/>
        <pc:sldMkLst>
          <pc:docMk/>
          <pc:sldMk cId="3318352538" sldId="268"/>
        </pc:sldMkLst>
        <pc:spChg chg="mod">
          <ac:chgData name="AKANKSHAPRIYADARSHINIkcpsberhampur ." userId="9a6b06efa85166a8" providerId="LiveId" clId="{CDAF7438-0FCD-4457-A511-B4D1EA1E1E06}" dt="2022-12-03T14:48:45.004" v="664" actId="123"/>
          <ac:spMkLst>
            <pc:docMk/>
            <pc:sldMk cId="3318352538" sldId="268"/>
            <ac:spMk id="3" creationId="{5FEEC622-9E50-1C2E-CB5A-E39B02B98780}"/>
          </ac:spMkLst>
        </pc:spChg>
        <pc:picChg chg="mod">
          <ac:chgData name="AKANKSHAPRIYADARSHINIkcpsberhampur ." userId="9a6b06efa85166a8" providerId="LiveId" clId="{CDAF7438-0FCD-4457-A511-B4D1EA1E1E06}" dt="2022-12-03T14:22:29.355" v="509" actId="1037"/>
          <ac:picMkLst>
            <pc:docMk/>
            <pc:sldMk cId="3318352538" sldId="268"/>
            <ac:picMk id="6" creationId="{67F65434-3123-D5AA-040F-A8422C68A2C2}"/>
          </ac:picMkLst>
        </pc:picChg>
      </pc:sldChg>
      <pc:sldChg chg="modSp mod">
        <pc:chgData name="AKANKSHAPRIYADARSHINIkcpsberhampur ." userId="9a6b06efa85166a8" providerId="LiveId" clId="{CDAF7438-0FCD-4457-A511-B4D1EA1E1E06}" dt="2022-12-03T14:47:19.088" v="663" actId="20577"/>
        <pc:sldMkLst>
          <pc:docMk/>
          <pc:sldMk cId="4191805123" sldId="269"/>
        </pc:sldMkLst>
        <pc:spChg chg="mod">
          <ac:chgData name="AKANKSHAPRIYADARSHINIkcpsberhampur ." userId="9a6b06efa85166a8" providerId="LiveId" clId="{CDAF7438-0FCD-4457-A511-B4D1EA1E1E06}" dt="2022-12-03T14:47:19.088" v="663" actId="20577"/>
          <ac:spMkLst>
            <pc:docMk/>
            <pc:sldMk cId="4191805123" sldId="269"/>
            <ac:spMk id="3" creationId="{5FEEC622-9E50-1C2E-CB5A-E39B02B98780}"/>
          </ac:spMkLst>
        </pc:spChg>
        <pc:spChg chg="mod">
          <ac:chgData name="AKANKSHAPRIYADARSHINIkcpsberhampur ." userId="9a6b06efa85166a8" providerId="LiveId" clId="{CDAF7438-0FCD-4457-A511-B4D1EA1E1E06}" dt="2022-12-03T14:23:16.666" v="534" actId="20577"/>
          <ac:spMkLst>
            <pc:docMk/>
            <pc:sldMk cId="4191805123" sldId="269"/>
            <ac:spMk id="7" creationId="{21619623-FE61-D5CC-A48E-B82A5637ECC8}"/>
          </ac:spMkLst>
        </pc:spChg>
        <pc:picChg chg="mod">
          <ac:chgData name="AKANKSHAPRIYADARSHINIkcpsberhampur ." userId="9a6b06efa85166a8" providerId="LiveId" clId="{CDAF7438-0FCD-4457-A511-B4D1EA1E1E06}" dt="2022-12-03T14:22:50.150" v="528" actId="1038"/>
          <ac:picMkLst>
            <pc:docMk/>
            <pc:sldMk cId="4191805123" sldId="269"/>
            <ac:picMk id="6" creationId="{B4035EE0-8D18-87E2-46C1-89412F22349F}"/>
          </ac:picMkLst>
        </pc:picChg>
      </pc:sldChg>
      <pc:sldChg chg="modSp mod">
        <pc:chgData name="AKANKSHAPRIYADARSHINIkcpsberhampur ." userId="9a6b06efa85166a8" providerId="LiveId" clId="{CDAF7438-0FCD-4457-A511-B4D1EA1E1E06}" dt="2022-12-03T14:44:10.269" v="580" actId="313"/>
        <pc:sldMkLst>
          <pc:docMk/>
          <pc:sldMk cId="597556087" sldId="270"/>
        </pc:sldMkLst>
        <pc:spChg chg="mod">
          <ac:chgData name="AKANKSHAPRIYADARSHINIkcpsberhampur ." userId="9a6b06efa85166a8" providerId="LiveId" clId="{CDAF7438-0FCD-4457-A511-B4D1EA1E1E06}" dt="2022-12-03T14:44:10.269" v="580" actId="313"/>
          <ac:spMkLst>
            <pc:docMk/>
            <pc:sldMk cId="597556087" sldId="270"/>
            <ac:spMk id="3" creationId="{5FEEC622-9E50-1C2E-CB5A-E39B02B98780}"/>
          </ac:spMkLst>
        </pc:spChg>
        <pc:spChg chg="mod">
          <ac:chgData name="AKANKSHAPRIYADARSHINIkcpsberhampur ." userId="9a6b06efa85166a8" providerId="LiveId" clId="{CDAF7438-0FCD-4457-A511-B4D1EA1E1E06}" dt="2022-12-03T06:41:53.627" v="364" actId="1038"/>
          <ac:spMkLst>
            <pc:docMk/>
            <pc:sldMk cId="597556087" sldId="270"/>
            <ac:spMk id="6" creationId="{CD297A97-AEB7-DA24-FE7F-152A45C14DD0}"/>
          </ac:spMkLst>
        </pc:spChg>
        <pc:picChg chg="mod">
          <ac:chgData name="AKANKSHAPRIYADARSHINIkcpsberhampur ." userId="9a6b06efa85166a8" providerId="LiveId" clId="{CDAF7438-0FCD-4457-A511-B4D1EA1E1E06}" dt="2022-12-03T06:41:32.853" v="325" actId="208"/>
          <ac:picMkLst>
            <pc:docMk/>
            <pc:sldMk cId="597556087" sldId="270"/>
            <ac:picMk id="5" creationId="{8070551E-34C0-3AD3-E620-9C65AE564EAF}"/>
          </ac:picMkLst>
        </pc:picChg>
      </pc:sldChg>
      <pc:sldChg chg="addSp delSp modSp mod">
        <pc:chgData name="AKANKSHAPRIYADARSHINIkcpsberhampur ." userId="9a6b06efa85166a8" providerId="LiveId" clId="{CDAF7438-0FCD-4457-A511-B4D1EA1E1E06}" dt="2022-12-03T14:26:09.377" v="547" actId="14100"/>
        <pc:sldMkLst>
          <pc:docMk/>
          <pc:sldMk cId="541509332" sldId="271"/>
        </pc:sldMkLst>
        <pc:spChg chg="add del mod">
          <ac:chgData name="AKANKSHAPRIYADARSHINIkcpsberhampur ." userId="9a6b06efa85166a8" providerId="LiveId" clId="{CDAF7438-0FCD-4457-A511-B4D1EA1E1E06}" dt="2022-12-03T14:24:38.941" v="538" actId="931"/>
          <ac:spMkLst>
            <pc:docMk/>
            <pc:sldMk cId="541509332" sldId="271"/>
            <ac:spMk id="7" creationId="{4760F53F-BC6B-53E2-3CB8-6B4E55E64064}"/>
          </ac:spMkLst>
        </pc:spChg>
        <pc:picChg chg="del">
          <ac:chgData name="AKANKSHAPRIYADARSHINIkcpsberhampur ." userId="9a6b06efa85166a8" providerId="LiveId" clId="{CDAF7438-0FCD-4457-A511-B4D1EA1E1E06}" dt="2022-12-03T14:24:00.045" v="535" actId="478"/>
          <ac:picMkLst>
            <pc:docMk/>
            <pc:sldMk cId="541509332" sldId="271"/>
            <ac:picMk id="6" creationId="{E1BAC2DD-5E2C-17C1-E29A-66FBB06F780B}"/>
          </ac:picMkLst>
        </pc:picChg>
        <pc:picChg chg="add mod modCrop">
          <ac:chgData name="AKANKSHAPRIYADARSHINIkcpsberhampur ." userId="9a6b06efa85166a8" providerId="LiveId" clId="{CDAF7438-0FCD-4457-A511-B4D1EA1E1E06}" dt="2022-12-03T14:26:09.377" v="547" actId="14100"/>
          <ac:picMkLst>
            <pc:docMk/>
            <pc:sldMk cId="541509332" sldId="271"/>
            <ac:picMk id="9" creationId="{9720CAC7-6385-F2BE-66D4-5B978DBA0535}"/>
          </ac:picMkLst>
        </pc:picChg>
      </pc:sldChg>
      <pc:sldChg chg="modSp mod">
        <pc:chgData name="AKANKSHAPRIYADARSHINIkcpsberhampur ." userId="9a6b06efa85166a8" providerId="LiveId" clId="{CDAF7438-0FCD-4457-A511-B4D1EA1E1E06}" dt="2022-12-03T14:43:37.054" v="578" actId="123"/>
        <pc:sldMkLst>
          <pc:docMk/>
          <pc:sldMk cId="134240547" sldId="273"/>
        </pc:sldMkLst>
        <pc:spChg chg="mod">
          <ac:chgData name="AKANKSHAPRIYADARSHINIkcpsberhampur ." userId="9a6b06efa85166a8" providerId="LiveId" clId="{CDAF7438-0FCD-4457-A511-B4D1EA1E1E06}" dt="2022-12-03T14:43:37.054" v="578" actId="123"/>
          <ac:spMkLst>
            <pc:docMk/>
            <pc:sldMk cId="134240547" sldId="273"/>
            <ac:spMk id="3" creationId="{5FEEC622-9E50-1C2E-CB5A-E39B02B98780}"/>
          </ac:spMkLst>
        </pc:spChg>
      </pc:sldChg>
      <pc:sldChg chg="modSp mod">
        <pc:chgData name="AKANKSHAPRIYADARSHINIkcpsberhampur ." userId="9a6b06efa85166a8" providerId="LiveId" clId="{CDAF7438-0FCD-4457-A511-B4D1EA1E1E06}" dt="2022-12-03T06:35:33.641" v="112" actId="208"/>
        <pc:sldMkLst>
          <pc:docMk/>
          <pc:sldMk cId="2249435277" sldId="274"/>
        </pc:sldMkLst>
        <pc:spChg chg="mod">
          <ac:chgData name="AKANKSHAPRIYADARSHINIkcpsberhampur ." userId="9a6b06efa85166a8" providerId="LiveId" clId="{CDAF7438-0FCD-4457-A511-B4D1EA1E1E06}" dt="2022-12-03T06:33:44.960" v="107" actId="20577"/>
          <ac:spMkLst>
            <pc:docMk/>
            <pc:sldMk cId="2249435277" sldId="274"/>
            <ac:spMk id="8" creationId="{66E84EA7-4002-CF11-B878-0BB9C9CE1369}"/>
          </ac:spMkLst>
        </pc:spChg>
        <pc:picChg chg="mod">
          <ac:chgData name="AKANKSHAPRIYADARSHINIkcpsberhampur ." userId="9a6b06efa85166a8" providerId="LiveId" clId="{CDAF7438-0FCD-4457-A511-B4D1EA1E1E06}" dt="2022-12-03T06:35:33.641" v="112" actId="208"/>
          <ac:picMkLst>
            <pc:docMk/>
            <pc:sldMk cId="2249435277" sldId="274"/>
            <ac:picMk id="4" creationId="{26B5D56B-0095-4CB9-C911-F33D2609A356}"/>
          </ac:picMkLst>
        </pc:picChg>
      </pc:sldChg>
      <pc:sldChg chg="modSp mod">
        <pc:chgData name="AKANKSHAPRIYADARSHINIkcpsberhampur ." userId="9a6b06efa85166a8" providerId="LiveId" clId="{CDAF7438-0FCD-4457-A511-B4D1EA1E1E06}" dt="2022-12-03T14:22:14.384" v="505" actId="20577"/>
        <pc:sldMkLst>
          <pc:docMk/>
          <pc:sldMk cId="2041870100" sldId="275"/>
        </pc:sldMkLst>
        <pc:spChg chg="mod">
          <ac:chgData name="AKANKSHAPRIYADARSHINIkcpsberhampur ." userId="9a6b06efa85166a8" providerId="LiveId" clId="{CDAF7438-0FCD-4457-A511-B4D1EA1E1E06}" dt="2022-12-03T14:22:14.384" v="505" actId="20577"/>
          <ac:spMkLst>
            <pc:docMk/>
            <pc:sldMk cId="2041870100" sldId="275"/>
            <ac:spMk id="7" creationId="{20A000B6-3F9E-1262-C4C2-60481E8BC0BC}"/>
          </ac:spMkLst>
        </pc:spChg>
        <pc:picChg chg="mod">
          <ac:chgData name="AKANKSHAPRIYADARSHINIkcpsberhampur ." userId="9a6b06efa85166a8" providerId="LiveId" clId="{CDAF7438-0FCD-4457-A511-B4D1EA1E1E06}" dt="2022-12-03T14:21:48.983" v="496" actId="1038"/>
          <ac:picMkLst>
            <pc:docMk/>
            <pc:sldMk cId="2041870100" sldId="275"/>
            <ac:picMk id="9" creationId="{DA17CA6F-028C-B82F-88E4-35C8245EC939}"/>
          </ac:picMkLst>
        </pc:picChg>
        <pc:picChg chg="mod">
          <ac:chgData name="AKANKSHAPRIYADARSHINIkcpsberhampur ." userId="9a6b06efa85166a8" providerId="LiveId" clId="{CDAF7438-0FCD-4457-A511-B4D1EA1E1E06}" dt="2022-12-03T06:39:35.068" v="210" actId="208"/>
          <ac:picMkLst>
            <pc:docMk/>
            <pc:sldMk cId="2041870100" sldId="275"/>
            <ac:picMk id="11" creationId="{EACE5854-88AD-5E6D-D507-9B904311E66B}"/>
          </ac:picMkLst>
        </pc:picChg>
      </pc:sldChg>
      <pc:sldChg chg="addSp delSp modSp mod">
        <pc:chgData name="AKANKSHAPRIYADARSHINIkcpsberhampur ." userId="9a6b06efa85166a8" providerId="LiveId" clId="{CDAF7438-0FCD-4457-A511-B4D1EA1E1E06}" dt="2022-12-03T14:27:33.990" v="554" actId="1037"/>
        <pc:sldMkLst>
          <pc:docMk/>
          <pc:sldMk cId="2822898904" sldId="276"/>
        </pc:sldMkLst>
        <pc:spChg chg="add del mod">
          <ac:chgData name="AKANKSHAPRIYADARSHINIkcpsberhampur ." userId="9a6b06efa85166a8" providerId="LiveId" clId="{CDAF7438-0FCD-4457-A511-B4D1EA1E1E06}" dt="2022-12-03T14:26:40.047" v="549" actId="931"/>
          <ac:spMkLst>
            <pc:docMk/>
            <pc:sldMk cId="2822898904" sldId="276"/>
            <ac:spMk id="7" creationId="{FA3CA077-0ACA-1D23-1109-095FFE8DEC88}"/>
          </ac:spMkLst>
        </pc:spChg>
        <pc:picChg chg="mod">
          <ac:chgData name="AKANKSHAPRIYADARSHINIkcpsberhampur ." userId="9a6b06efa85166a8" providerId="LiveId" clId="{CDAF7438-0FCD-4457-A511-B4D1EA1E1E06}" dt="2022-12-03T09:55:18.273" v="369" actId="1035"/>
          <ac:picMkLst>
            <pc:docMk/>
            <pc:sldMk cId="2822898904" sldId="276"/>
            <ac:picMk id="4" creationId="{CEE1E661-A3E3-A2D4-8D14-05D0E5F93789}"/>
          </ac:picMkLst>
        </pc:picChg>
        <pc:picChg chg="del">
          <ac:chgData name="AKANKSHAPRIYADARSHINIkcpsberhampur ." userId="9a6b06efa85166a8" providerId="LiveId" clId="{CDAF7438-0FCD-4457-A511-B4D1EA1E1E06}" dt="2022-12-03T14:24:09.266" v="536" actId="478"/>
          <ac:picMkLst>
            <pc:docMk/>
            <pc:sldMk cId="2822898904" sldId="276"/>
            <ac:picMk id="5" creationId="{4010F04F-CDAF-3E96-FAEA-E028FF203554}"/>
          </ac:picMkLst>
        </pc:picChg>
        <pc:picChg chg="add mod modCrop">
          <ac:chgData name="AKANKSHAPRIYADARSHINIkcpsberhampur ." userId="9a6b06efa85166a8" providerId="LiveId" clId="{CDAF7438-0FCD-4457-A511-B4D1EA1E1E06}" dt="2022-12-03T14:27:33.990" v="554" actId="1037"/>
          <ac:picMkLst>
            <pc:docMk/>
            <pc:sldMk cId="2822898904" sldId="276"/>
            <ac:picMk id="9" creationId="{C0389998-A2A5-DE71-9CDF-18AA24D933CC}"/>
          </ac:picMkLst>
        </pc:picChg>
      </pc:sldChg>
      <pc:sldChg chg="addSp modSp new del">
        <pc:chgData name="AKANKSHAPRIYADARSHINIkcpsberhampur ." userId="9a6b06efa85166a8" providerId="LiveId" clId="{CDAF7438-0FCD-4457-A511-B4D1EA1E1E06}" dt="2022-12-03T09:55:46.499" v="371" actId="2696"/>
        <pc:sldMkLst>
          <pc:docMk/>
          <pc:sldMk cId="1185467405" sldId="277"/>
        </pc:sldMkLst>
        <pc:spChg chg="add mod">
          <ac:chgData name="AKANKSHAPRIYADARSHINIkcpsberhampur ." userId="9a6b06efa85166a8" providerId="LiveId" clId="{CDAF7438-0FCD-4457-A511-B4D1EA1E1E06}" dt="2022-12-03T09:55:33.595" v="370"/>
          <ac:spMkLst>
            <pc:docMk/>
            <pc:sldMk cId="1185467405" sldId="277"/>
            <ac:spMk id="2" creationId="{F667190C-F5C1-D3CF-3254-776ECAA52F73}"/>
          </ac:spMkLst>
        </pc:spChg>
      </pc:sldChg>
      <pc:sldChg chg="addSp delSp modSp new mod">
        <pc:chgData name="AKANKSHAPRIYADARSHINIkcpsberhampur ." userId="9a6b06efa85166a8" providerId="LiveId" clId="{CDAF7438-0FCD-4457-A511-B4D1EA1E1E06}" dt="2022-12-03T10:04:41.843" v="445" actId="1038"/>
        <pc:sldMkLst>
          <pc:docMk/>
          <pc:sldMk cId="3375747596" sldId="277"/>
        </pc:sldMkLst>
        <pc:spChg chg="mod">
          <ac:chgData name="AKANKSHAPRIYADARSHINIkcpsberhampur ." userId="9a6b06efa85166a8" providerId="LiveId" clId="{CDAF7438-0FCD-4457-A511-B4D1EA1E1E06}" dt="2022-12-03T09:57:13.659" v="382" actId="20577"/>
          <ac:spMkLst>
            <pc:docMk/>
            <pc:sldMk cId="3375747596" sldId="277"/>
            <ac:spMk id="2" creationId="{90EC290B-F9E6-2B41-3FE4-658ECD5AD693}"/>
          </ac:spMkLst>
        </pc:spChg>
        <pc:spChg chg="del mod">
          <ac:chgData name="AKANKSHAPRIYADARSHINIkcpsberhampur ." userId="9a6b06efa85166a8" providerId="LiveId" clId="{CDAF7438-0FCD-4457-A511-B4D1EA1E1E06}" dt="2022-12-03T09:58:54.341" v="384" actId="931"/>
          <ac:spMkLst>
            <pc:docMk/>
            <pc:sldMk cId="3375747596" sldId="277"/>
            <ac:spMk id="3" creationId="{B5ACF222-9785-1EFA-EC34-D6A9C33999E1}"/>
          </ac:spMkLst>
        </pc:spChg>
        <pc:spChg chg="add mod">
          <ac:chgData name="AKANKSHAPRIYADARSHINIkcpsberhampur ." userId="9a6b06efa85166a8" providerId="LiveId" clId="{CDAF7438-0FCD-4457-A511-B4D1EA1E1E06}" dt="2022-12-03T10:01:59.792" v="392"/>
          <ac:spMkLst>
            <pc:docMk/>
            <pc:sldMk cId="3375747596" sldId="277"/>
            <ac:spMk id="10" creationId="{9F89BA78-061E-43EC-2DBE-732F7CEA01EC}"/>
          </ac:spMkLst>
        </pc:spChg>
        <pc:picChg chg="add mod">
          <ac:chgData name="AKANKSHAPRIYADARSHINIkcpsberhampur ." userId="9a6b06efa85166a8" providerId="LiveId" clId="{CDAF7438-0FCD-4457-A511-B4D1EA1E1E06}" dt="2022-12-03T10:04:41.843" v="445" actId="1038"/>
          <ac:picMkLst>
            <pc:docMk/>
            <pc:sldMk cId="3375747596" sldId="277"/>
            <ac:picMk id="5" creationId="{7E0E2DC6-A4FF-A869-A211-F033F418ED71}"/>
          </ac:picMkLst>
        </pc:picChg>
        <pc:picChg chg="add mod">
          <ac:chgData name="AKANKSHAPRIYADARSHINIkcpsberhampur ." userId="9a6b06efa85166a8" providerId="LiveId" clId="{CDAF7438-0FCD-4457-A511-B4D1EA1E1E06}" dt="2022-12-03T10:01:37.222" v="389" actId="14100"/>
          <ac:picMkLst>
            <pc:docMk/>
            <pc:sldMk cId="3375747596" sldId="277"/>
            <ac:picMk id="7" creationId="{40C4EACA-4360-6405-CFE5-99F0A05ABC38}"/>
          </ac:picMkLst>
        </pc:picChg>
        <pc:picChg chg="add del">
          <ac:chgData name="AKANKSHAPRIYADARSHINIkcpsberhampur ." userId="9a6b06efa85166a8" providerId="LiveId" clId="{CDAF7438-0FCD-4457-A511-B4D1EA1E1E06}" dt="2022-12-03T10:01:48.278" v="391" actId="22"/>
          <ac:picMkLst>
            <pc:docMk/>
            <pc:sldMk cId="3375747596" sldId="277"/>
            <ac:picMk id="9" creationId="{C6041A2A-B432-EBE7-6B3E-4BAD4C81DED6}"/>
          </ac:picMkLst>
        </pc:picChg>
      </pc:sldChg>
      <pc:sldChg chg="addSp delSp modSp add mod">
        <pc:chgData name="AKANKSHAPRIYADARSHINIkcpsberhampur ." userId="9a6b06efa85166a8" providerId="LiveId" clId="{CDAF7438-0FCD-4457-A511-B4D1EA1E1E06}" dt="2022-12-03T10:04:32.425" v="441" actId="1038"/>
        <pc:sldMkLst>
          <pc:docMk/>
          <pc:sldMk cId="392297290" sldId="278"/>
        </pc:sldMkLst>
        <pc:spChg chg="mod">
          <ac:chgData name="AKANKSHAPRIYADARSHINIkcpsberhampur ." userId="9a6b06efa85166a8" providerId="LiveId" clId="{CDAF7438-0FCD-4457-A511-B4D1EA1E1E06}" dt="2022-12-03T10:02:57.639" v="409" actId="20577"/>
          <ac:spMkLst>
            <pc:docMk/>
            <pc:sldMk cId="392297290" sldId="278"/>
            <ac:spMk id="2" creationId="{90EC290B-F9E6-2B41-3FE4-658ECD5AD693}"/>
          </ac:spMkLst>
        </pc:spChg>
        <pc:spChg chg="add del mod">
          <ac:chgData name="AKANKSHAPRIYADARSHINIkcpsberhampur ." userId="9a6b06efa85166a8" providerId="LiveId" clId="{CDAF7438-0FCD-4457-A511-B4D1EA1E1E06}" dt="2022-12-03T10:03:22.660" v="412" actId="931"/>
          <ac:spMkLst>
            <pc:docMk/>
            <pc:sldMk cId="392297290" sldId="278"/>
            <ac:spMk id="4" creationId="{3918A0B6-F4B6-C284-821F-548B28D9CB69}"/>
          </ac:spMkLst>
        </pc:spChg>
        <pc:picChg chg="del mod">
          <ac:chgData name="AKANKSHAPRIYADARSHINIkcpsberhampur ." userId="9a6b06efa85166a8" providerId="LiveId" clId="{CDAF7438-0FCD-4457-A511-B4D1EA1E1E06}" dt="2022-12-03T10:03:00.959" v="411" actId="478"/>
          <ac:picMkLst>
            <pc:docMk/>
            <pc:sldMk cId="392297290" sldId="278"/>
            <ac:picMk id="5" creationId="{7E0E2DC6-A4FF-A869-A211-F033F418ED71}"/>
          </ac:picMkLst>
        </pc:picChg>
        <pc:picChg chg="add mod modCrop">
          <ac:chgData name="AKANKSHAPRIYADARSHINIkcpsberhampur ." userId="9a6b06efa85166a8" providerId="LiveId" clId="{CDAF7438-0FCD-4457-A511-B4D1EA1E1E06}" dt="2022-12-03T10:04:32.425" v="441" actId="1038"/>
          <ac:picMkLst>
            <pc:docMk/>
            <pc:sldMk cId="392297290" sldId="278"/>
            <ac:picMk id="8" creationId="{FFD2C6ED-F6A5-9912-B2BE-5C6031DEAEEE}"/>
          </ac:picMkLst>
        </pc:picChg>
      </pc:sldChg>
      <pc:sldChg chg="new del">
        <pc:chgData name="AKANKSHAPRIYADARSHINIkcpsberhampur ." userId="9a6b06efa85166a8" providerId="LiveId" clId="{CDAF7438-0FCD-4457-A511-B4D1EA1E1E06}" dt="2022-12-03T10:02:34.670" v="395" actId="2696"/>
        <pc:sldMkLst>
          <pc:docMk/>
          <pc:sldMk cId="3161909522"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2050" name="Rectangle 2"/>
          <p:cNvSpPr>
            <a:spLocks noGrp="1" noChangeArrowheads="1"/>
          </p:cNvSpPr>
          <p:nvPr>
            <p:ph type="hdr"/>
          </p:nvPr>
        </p:nvSpPr>
        <p:spPr bwMode="auto">
          <a:xfrm>
            <a:off x="0" y="0"/>
            <a:ext cx="2970213" cy="45720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a:t>B-TECH PROJECT MID-SEM PRESENTATION 2011</a:t>
            </a:r>
          </a:p>
        </p:txBody>
      </p:sp>
      <p:sp>
        <p:nvSpPr>
          <p:cNvPr id="2051" name="Rectangle 3"/>
          <p:cNvSpPr>
            <a:spLocks noGrp="1" noChangeArrowheads="1"/>
          </p:cNvSpPr>
          <p:nvPr>
            <p:ph type="dt"/>
          </p:nvPr>
        </p:nvSpPr>
        <p:spPr bwMode="auto">
          <a:xfrm>
            <a:off x="3886200" y="0"/>
            <a:ext cx="2970213" cy="4556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endParaRPr lang="en-US"/>
          </a:p>
        </p:txBody>
      </p:sp>
      <p:sp>
        <p:nvSpPr>
          <p:cNvPr id="2052" name="Rectangle 4"/>
          <p:cNvSpPr>
            <a:spLocks noGrp="1" noRot="1" noChangeAspect="1" noChangeArrowheads="1"/>
          </p:cNvSpPr>
          <p:nvPr>
            <p:ph type="sldImg"/>
          </p:nvPr>
        </p:nvSpPr>
        <p:spPr bwMode="auto">
          <a:xfrm>
            <a:off x="382588" y="685800"/>
            <a:ext cx="6091237" cy="3427413"/>
          </a:xfrm>
          <a:prstGeom prst="rect">
            <a:avLst/>
          </a:prstGeom>
          <a:noFill/>
          <a:ln w="9360" cap="sq">
            <a:solidFill>
              <a:srgbClr val="000000"/>
            </a:solidFill>
            <a:miter lim="800000"/>
            <a:headEnd/>
            <a:tailEnd/>
          </a:ln>
          <a:effectLst/>
        </p:spPr>
      </p:sp>
      <p:sp>
        <p:nvSpPr>
          <p:cNvPr id="2053" name="Rectangle 5"/>
          <p:cNvSpPr>
            <a:spLocks noGrp="1" noChangeArrowheads="1"/>
          </p:cNvSpPr>
          <p:nvPr>
            <p:ph type="body"/>
          </p:nvPr>
        </p:nvSpPr>
        <p:spPr bwMode="auto">
          <a:xfrm>
            <a:off x="914400" y="4343400"/>
            <a:ext cx="5027613" cy="41132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Rectangle 6"/>
          <p:cNvSpPr>
            <a:spLocks noGrp="1" noChangeArrowheads="1"/>
          </p:cNvSpPr>
          <p:nvPr>
            <p:ph type="ftr"/>
          </p:nvPr>
        </p:nvSpPr>
        <p:spPr bwMode="auto">
          <a:xfrm>
            <a:off x="0" y="8686800"/>
            <a:ext cx="2970213" cy="455613"/>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a:t>BY KHUSHBU KHAN &amp; ISAN SAHOO </a:t>
            </a:r>
          </a:p>
        </p:txBody>
      </p:sp>
      <p:sp>
        <p:nvSpPr>
          <p:cNvPr id="2055" name="Rectangle 7"/>
          <p:cNvSpPr>
            <a:spLocks noGrp="1" noChangeArrowheads="1"/>
          </p:cNvSpPr>
          <p:nvPr>
            <p:ph type="sldNum"/>
          </p:nvPr>
        </p:nvSpPr>
        <p:spPr bwMode="auto">
          <a:xfrm>
            <a:off x="3886200" y="8686800"/>
            <a:ext cx="2970213" cy="455613"/>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fld id="{90173F01-018E-44DD-8CA5-61626393428E}" type="slidenum">
              <a:rPr lang="en-US"/>
              <a:pPr/>
              <a:t>‹#›</a:t>
            </a:fld>
            <a:endParaRPr lang="en-US"/>
          </a:p>
        </p:txBody>
      </p:sp>
    </p:spTree>
    <p:extLst>
      <p:ext uri="{BB962C8B-B14F-4D97-AF65-F5344CB8AC3E}">
        <p14:creationId xmlns:p14="http://schemas.microsoft.com/office/powerpoint/2010/main" val="3421633109"/>
      </p:ext>
    </p:extLst>
  </p:cSld>
  <p:clrMap bg1="lt1" tx1="dk1" bg2="lt2" tx2="dk2" accent1="accent1" accent2="accent2" accent3="accent3" accent4="accent4" accent5="accent5" accent6="accent6" hlink="hlink" folHlink="folHlink"/>
  <p:hf dt="0"/>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a:ln/>
        </p:spPr>
        <p:txBody>
          <a:bodyPr/>
          <a:lstStyle/>
          <a:p>
            <a:r>
              <a:rPr lang="en-US"/>
              <a:t>B-TECH PROJECT MID-SEM PRESENTATION 2011</a:t>
            </a:r>
          </a:p>
        </p:txBody>
      </p:sp>
      <p:sp>
        <p:nvSpPr>
          <p:cNvPr id="8" name="Rectangle 6"/>
          <p:cNvSpPr>
            <a:spLocks noGrp="1" noChangeArrowheads="1"/>
          </p:cNvSpPr>
          <p:nvPr>
            <p:ph type="ftr"/>
          </p:nvPr>
        </p:nvSpPr>
        <p:spPr>
          <a:ln/>
        </p:spPr>
        <p:txBody>
          <a:bodyPr/>
          <a:lstStyle/>
          <a:p>
            <a:r>
              <a:rPr lang="en-US"/>
              <a:t>BY KHUSHBU KHAN &amp; ISAN SAHOO </a:t>
            </a:r>
          </a:p>
        </p:txBody>
      </p:sp>
      <p:sp>
        <p:nvSpPr>
          <p:cNvPr id="9" name="Rectangle 7"/>
          <p:cNvSpPr>
            <a:spLocks noGrp="1" noChangeArrowheads="1"/>
          </p:cNvSpPr>
          <p:nvPr>
            <p:ph type="sldNum"/>
          </p:nvPr>
        </p:nvSpPr>
        <p:spPr>
          <a:ln/>
        </p:spPr>
        <p:txBody>
          <a:bodyPr/>
          <a:lstStyle/>
          <a:p>
            <a:fld id="{D486F327-06FC-42EA-BF79-15D71132BE00}" type="slidenum">
              <a:rPr lang="en-US"/>
              <a:pPr/>
              <a:t>1</a:t>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7650" name="Text Box 2"/>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97838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p:nvPr>
        </p:nvSpPr>
        <p:spPr>
          <a:ln/>
        </p:spPr>
        <p:txBody>
          <a:bodyPr/>
          <a:lstStyle/>
          <a:p>
            <a:r>
              <a:rPr lang="en-US"/>
              <a:t>B-TECH PROJECT MID-SEM PRESENTATION 2011</a:t>
            </a:r>
          </a:p>
        </p:txBody>
      </p:sp>
      <p:sp>
        <p:nvSpPr>
          <p:cNvPr id="9" name="Rectangle 6"/>
          <p:cNvSpPr>
            <a:spLocks noGrp="1" noChangeArrowheads="1"/>
          </p:cNvSpPr>
          <p:nvPr>
            <p:ph type="ftr"/>
          </p:nvPr>
        </p:nvSpPr>
        <p:spPr>
          <a:ln/>
        </p:spPr>
        <p:txBody>
          <a:bodyPr/>
          <a:lstStyle/>
          <a:p>
            <a:r>
              <a:rPr lang="en-US"/>
              <a:t>BY KHUSHBU KHAN &amp; ISAN SAHOO </a:t>
            </a:r>
          </a:p>
        </p:txBody>
      </p:sp>
      <p:sp>
        <p:nvSpPr>
          <p:cNvPr id="10" name="Rectangle 7"/>
          <p:cNvSpPr>
            <a:spLocks noGrp="1" noChangeArrowheads="1"/>
          </p:cNvSpPr>
          <p:nvPr>
            <p:ph type="sldNum"/>
          </p:nvPr>
        </p:nvSpPr>
        <p:spPr>
          <a:ln/>
        </p:spPr>
        <p:txBody>
          <a:bodyPr/>
          <a:lstStyle/>
          <a:p>
            <a:fld id="{ED4EDF8B-684A-4260-8B04-CE71A75B3088}" type="slidenum">
              <a:rPr lang="en-US"/>
              <a:pPr/>
              <a:t>2</a:t>
            </a:fld>
            <a:endParaRPr lang="en-US"/>
          </a:p>
        </p:txBody>
      </p:sp>
      <p:sp>
        <p:nvSpPr>
          <p:cNvPr id="28673"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
        <p:nvSpPr>
          <p:cNvPr id="28675" name="Text Box 3"/>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8676" name="Text Box 4"/>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8677" name="Text Box 5"/>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1200">
              <a:solidFill>
                <a:srgbClr val="000000"/>
              </a:solidFill>
              <a:ea typeface="DejaVu Sans" charset="0"/>
              <a:cs typeface="DejaVu Sans" charset="0"/>
            </a:endParaRPr>
          </a:p>
        </p:txBody>
      </p:sp>
    </p:spTree>
    <p:extLst>
      <p:ext uri="{BB962C8B-B14F-4D97-AF65-F5344CB8AC3E}">
        <p14:creationId xmlns:p14="http://schemas.microsoft.com/office/powerpoint/2010/main" val="1412890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p:nvPr>
        </p:nvSpPr>
        <p:spPr>
          <a:ln/>
        </p:spPr>
        <p:txBody>
          <a:bodyPr/>
          <a:lstStyle/>
          <a:p>
            <a:r>
              <a:rPr lang="en-US"/>
              <a:t>B-TECH PROJECT MID-SEM PRESENTATION 2011</a:t>
            </a:r>
          </a:p>
        </p:txBody>
      </p:sp>
      <p:sp>
        <p:nvSpPr>
          <p:cNvPr id="9" name="Rectangle 6"/>
          <p:cNvSpPr>
            <a:spLocks noGrp="1" noChangeArrowheads="1"/>
          </p:cNvSpPr>
          <p:nvPr>
            <p:ph type="ftr"/>
          </p:nvPr>
        </p:nvSpPr>
        <p:spPr>
          <a:ln/>
        </p:spPr>
        <p:txBody>
          <a:bodyPr/>
          <a:lstStyle/>
          <a:p>
            <a:r>
              <a:rPr lang="en-US"/>
              <a:t>BY KHUSHBU KHAN &amp; ISAN SAHOO </a:t>
            </a:r>
          </a:p>
        </p:txBody>
      </p:sp>
      <p:sp>
        <p:nvSpPr>
          <p:cNvPr id="10" name="Rectangle 7"/>
          <p:cNvSpPr>
            <a:spLocks noGrp="1" noChangeArrowheads="1"/>
          </p:cNvSpPr>
          <p:nvPr>
            <p:ph type="sldNum"/>
          </p:nvPr>
        </p:nvSpPr>
        <p:spPr>
          <a:ln/>
        </p:spPr>
        <p:txBody>
          <a:bodyPr/>
          <a:lstStyle/>
          <a:p>
            <a:fld id="{ED4EDF8B-684A-4260-8B04-CE71A75B3088}" type="slidenum">
              <a:rPr lang="en-US"/>
              <a:pPr/>
              <a:t>3</a:t>
            </a:fld>
            <a:endParaRPr lang="en-US"/>
          </a:p>
        </p:txBody>
      </p:sp>
      <p:sp>
        <p:nvSpPr>
          <p:cNvPr id="28673"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
        <p:nvSpPr>
          <p:cNvPr id="28675" name="Text Box 3"/>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8676" name="Text Box 4"/>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8677" name="Text Box 5"/>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US" sz="1200">
              <a:solidFill>
                <a:srgbClr val="000000"/>
              </a:solidFill>
              <a:ea typeface="DejaVu Sans" charset="0"/>
              <a:cs typeface="DejaVu Sans" charset="0"/>
            </a:endParaRPr>
          </a:p>
        </p:txBody>
      </p:sp>
    </p:spTree>
    <p:extLst>
      <p:ext uri="{BB962C8B-B14F-4D97-AF65-F5344CB8AC3E}">
        <p14:creationId xmlns:p14="http://schemas.microsoft.com/office/powerpoint/2010/main" val="3552005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6" y="457200"/>
            <a:ext cx="10055781" cy="614346"/>
          </a:xfrm>
          <a:prstGeom prst="rect">
            <a:avLst/>
          </a:prstGeom>
        </p:spPr>
        <p:txBody>
          <a:bodyPr/>
          <a:lstStyle>
            <a:lvl1pPr>
              <a:defRPr sz="3200" b="1">
                <a:solidFill>
                  <a:srgbClr val="002A7E"/>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737959" y="1117619"/>
            <a:ext cx="11212846" cy="5311781"/>
          </a:xfrm>
          <a:prstGeom prst="rect">
            <a:avLst/>
          </a:prstGeom>
        </p:spPr>
        <p:txBody>
          <a:bodyPr/>
          <a:lstStyle>
            <a:lvl1pPr marL="519113" indent="-519113">
              <a:lnSpc>
                <a:spcPct val="120000"/>
              </a:lnSpc>
              <a:buFont typeface="Wingdings" pitchFamily="2" charset="2"/>
              <a:buChar char="q"/>
              <a:defRPr sz="2600"/>
            </a:lvl1pPr>
            <a:lvl2pPr marL="1146175" indent="450850">
              <a:lnSpc>
                <a:spcPct val="120000"/>
              </a:lnSpc>
              <a:buFont typeface="Wingdings" pitchFamily="2" charset="2"/>
              <a:buChar char="v"/>
              <a:defRPr sz="2400"/>
            </a:lvl2pPr>
            <a:lvl3pPr marL="2116138" indent="-287338">
              <a:lnSpc>
                <a:spcPct val="120000"/>
              </a:lnSpc>
              <a:defRPr sz="2400"/>
            </a:lvl3pPr>
            <a:lvl4pPr>
              <a:lnSpc>
                <a:spcPct val="120000"/>
              </a:lnSpc>
              <a:defRPr sz="2400"/>
            </a:lvl4pPr>
            <a:lvl5pPr>
              <a:lnSpc>
                <a:spcPct val="120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8"/>
          <p:cNvSpPr>
            <a:spLocks noChangeShapeType="1"/>
          </p:cNvSpPr>
          <p:nvPr userDrawn="1"/>
        </p:nvSpPr>
        <p:spPr bwMode="auto">
          <a:xfrm>
            <a:off x="702550" y="1088408"/>
            <a:ext cx="11457496" cy="1588"/>
          </a:xfrm>
          <a:prstGeom prst="line">
            <a:avLst/>
          </a:prstGeom>
          <a:noFill/>
          <a:ln w="34925" cap="sq">
            <a:solidFill>
              <a:srgbClr val="FF0000"/>
            </a:solidFill>
            <a:miter lim="800000"/>
            <a:headEnd/>
            <a:tailEnd/>
          </a:ln>
          <a:effectLst/>
        </p:spPr>
        <p:txBody>
          <a:bodyPr/>
          <a:lstStyle/>
          <a:p>
            <a:endParaRPr lang="en-US"/>
          </a:p>
        </p:txBody>
      </p:sp>
      <p:sp>
        <p:nvSpPr>
          <p:cNvPr id="6" name="Google Shape;14;p17"/>
          <p:cNvSpPr txBox="1">
            <a:spLocks noChangeArrowheads="1"/>
          </p:cNvSpPr>
          <p:nvPr userDrawn="1"/>
        </p:nvSpPr>
        <p:spPr bwMode="auto">
          <a:xfrm>
            <a:off x="11162479" y="6438900"/>
            <a:ext cx="914162" cy="419100"/>
          </a:xfrm>
          <a:prstGeom prst="rect">
            <a:avLst/>
          </a:prstGeom>
          <a:noFill/>
          <a:ln>
            <a:noFill/>
          </a:ln>
        </p:spPr>
        <p:txBody>
          <a:bodyPr lIns="91425" tIns="45700" rIns="91425" bIns="45700"/>
          <a:lstStyle/>
          <a:p>
            <a:pPr algn="ctr" eaLnBrk="1" hangingPunct="1">
              <a:buClr>
                <a:srgbClr val="0D0D0D"/>
              </a:buClr>
              <a:buSzPts val="2000"/>
              <a:buFont typeface="Calibri" pitchFamily="34" charset="0"/>
              <a:buNone/>
              <a:defRPr/>
            </a:pPr>
            <a:fld id="{E272016D-8C43-44D8-986D-350DDA9DFE98}" type="slidenum">
              <a:rPr lang="en-US" altLang="en-US" sz="2400" b="1">
                <a:solidFill>
                  <a:srgbClr val="0D0D0D"/>
                </a:solidFill>
                <a:latin typeface="+mn-lt"/>
                <a:cs typeface="Calibri" pitchFamily="34" charset="0"/>
                <a:sym typeface="Calibri" pitchFamily="34" charset="0"/>
              </a:rPr>
              <a:pPr algn="ctr" eaLnBrk="1" hangingPunct="1">
                <a:buClr>
                  <a:srgbClr val="0D0D0D"/>
                </a:buClr>
                <a:buSzPts val="2000"/>
                <a:buFont typeface="Calibri" pitchFamily="34" charset="0"/>
                <a:buNone/>
                <a:defRPr/>
              </a:pPr>
              <a:t>‹#›</a:t>
            </a:fld>
            <a:endParaRPr lang="en-US" altLang="en-US" b="1" dirty="0">
              <a:latin typeface="+mn-lt"/>
              <a:cs typeface="Arial" charset="0"/>
              <a:sym typeface="Arial" charset="0"/>
            </a:endParaRPr>
          </a:p>
        </p:txBody>
      </p:sp>
      <p:sp>
        <p:nvSpPr>
          <p:cNvPr id="10" name="Rectangle 9"/>
          <p:cNvSpPr/>
          <p:nvPr userDrawn="1"/>
        </p:nvSpPr>
        <p:spPr>
          <a:xfrm>
            <a:off x="760412" y="6457890"/>
            <a:ext cx="10363200" cy="400110"/>
          </a:xfrm>
          <a:prstGeom prst="rect">
            <a:avLst/>
          </a:prstGeom>
        </p:spPr>
        <p:txBody>
          <a:bodyPr wrap="square">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FF0000"/>
                </a:solidFill>
                <a:latin typeface="Arial" charset="0"/>
                <a:ea typeface="DejaVu Sans" charset="0"/>
                <a:cs typeface="DejaVu Sans" charset="0"/>
              </a:rPr>
              <a:t>Student 1 (Roll#ECE2019XXXXX)       &amp;        Student 2 </a:t>
            </a:r>
            <a:r>
              <a:rPr lang="en-US" sz="2000">
                <a:solidFill>
                  <a:srgbClr val="FF0000"/>
                </a:solidFill>
                <a:latin typeface="Arial" charset="0"/>
                <a:ea typeface="DejaVu Sans" charset="0"/>
                <a:cs typeface="DejaVu Sans" charset="0"/>
              </a:rPr>
              <a:t>(Roll#ECE2019XXXXX</a:t>
            </a:r>
            <a:r>
              <a:rPr lang="en-US" sz="2000" dirty="0">
                <a:solidFill>
                  <a:srgbClr val="FF0000"/>
                </a:solidFill>
                <a:latin typeface="Arial" charset="0"/>
                <a:ea typeface="DejaVu Sans" charset="0"/>
                <a:cs typeface="DejaVu Sans" charset="0"/>
              </a:rPr>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10563648" y="6324600"/>
            <a:ext cx="1320456" cy="533400"/>
          </a:xfrm>
          <a:prstGeom prst="rect">
            <a:avLst/>
          </a:prstGeom>
          <a:noFill/>
          <a:ln w="9525" cap="flat">
            <a:noFill/>
            <a:round/>
            <a:headEnd/>
            <a:tailE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1" dirty="0">
              <a:solidFill>
                <a:schemeClr val="tx1"/>
              </a:solidFill>
              <a:latin typeface="Arial" charset="0"/>
              <a:ea typeface="DejaVu Sans" charset="0"/>
              <a:cs typeface="DejaVu Sans"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Google Shape;14;p17"/>
          <p:cNvSpPr txBox="1">
            <a:spLocks noChangeArrowheads="1"/>
          </p:cNvSpPr>
          <p:nvPr userDrawn="1"/>
        </p:nvSpPr>
        <p:spPr bwMode="auto">
          <a:xfrm>
            <a:off x="11162479" y="6438900"/>
            <a:ext cx="914162" cy="419100"/>
          </a:xfrm>
          <a:prstGeom prst="rect">
            <a:avLst/>
          </a:prstGeom>
          <a:noFill/>
          <a:ln>
            <a:noFill/>
          </a:ln>
        </p:spPr>
        <p:txBody>
          <a:bodyPr lIns="91425" tIns="45700" rIns="91425" bIns="45700"/>
          <a:lstStyle/>
          <a:p>
            <a:pPr algn="ctr" eaLnBrk="1" hangingPunct="1">
              <a:buClr>
                <a:srgbClr val="0D0D0D"/>
              </a:buClr>
              <a:buSzPts val="2000"/>
              <a:buFont typeface="Calibri" pitchFamily="34" charset="0"/>
              <a:buNone/>
              <a:defRPr/>
            </a:pPr>
            <a:fld id="{E272016D-8C43-44D8-986D-350DDA9DFE98}" type="slidenum">
              <a:rPr lang="en-US" altLang="en-US" sz="2400" b="1">
                <a:solidFill>
                  <a:srgbClr val="0D0D0D"/>
                </a:solidFill>
                <a:latin typeface="+mn-lt"/>
                <a:cs typeface="Calibri" pitchFamily="34" charset="0"/>
                <a:sym typeface="Calibri" pitchFamily="34" charset="0"/>
              </a:rPr>
              <a:pPr algn="ctr" eaLnBrk="1" hangingPunct="1">
                <a:buClr>
                  <a:srgbClr val="0D0D0D"/>
                </a:buClr>
                <a:buSzPts val="2000"/>
                <a:buFont typeface="Calibri" pitchFamily="34" charset="0"/>
                <a:buNone/>
                <a:defRPr/>
              </a:pPr>
              <a:t>‹#›</a:t>
            </a:fld>
            <a:endParaRPr lang="en-US" altLang="en-US" b="1" dirty="0">
              <a:latin typeface="+mn-lt"/>
              <a:cs typeface="Arial" charset="0"/>
              <a:sym typeface="Arial" charset="0"/>
            </a:endParaRPr>
          </a:p>
        </p:txBody>
      </p:sp>
      <p:sp>
        <p:nvSpPr>
          <p:cNvPr id="7" name="Rectangle 6"/>
          <p:cNvSpPr/>
          <p:nvPr userDrawn="1"/>
        </p:nvSpPr>
        <p:spPr>
          <a:xfrm>
            <a:off x="760412" y="6457890"/>
            <a:ext cx="10363200" cy="400110"/>
          </a:xfrm>
          <a:prstGeom prst="rect">
            <a:avLst/>
          </a:prstGeom>
        </p:spPr>
        <p:txBody>
          <a:bodyPr wrap="square">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FF0000"/>
                </a:solidFill>
                <a:latin typeface="Arial" charset="0"/>
                <a:ea typeface="DejaVu Sans" charset="0"/>
                <a:cs typeface="DejaVu Sans" charset="0"/>
              </a:rPr>
              <a:t>Student 1 (Roll#ECE2018XXXXX)       &amp;        Student 2 (Roll#ECE2018XXXXX)</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Google Shape;6;p17"/>
          <p:cNvSpPr txBox="1">
            <a:spLocks noChangeArrowheads="1"/>
          </p:cNvSpPr>
          <p:nvPr/>
        </p:nvSpPr>
        <p:spPr bwMode="auto">
          <a:xfrm>
            <a:off x="11364492" y="6438900"/>
            <a:ext cx="558654" cy="419100"/>
          </a:xfrm>
          <a:prstGeom prst="rect">
            <a:avLst/>
          </a:prstGeom>
          <a:solidFill>
            <a:srgbClr val="F79646"/>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7" name="Google Shape;7;p17"/>
          <p:cNvSpPr txBox="1">
            <a:spLocks noChangeArrowheads="1"/>
          </p:cNvSpPr>
          <p:nvPr/>
        </p:nvSpPr>
        <p:spPr bwMode="auto">
          <a:xfrm>
            <a:off x="4164515" y="6248400"/>
            <a:ext cx="3859795" cy="457200"/>
          </a:xfrm>
          <a:prstGeom prst="rect">
            <a:avLst/>
          </a:prstGeom>
          <a:noFill/>
          <a:ln>
            <a:no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8" name="Google Shape;8;p17"/>
          <p:cNvSpPr txBox="1">
            <a:spLocks noChangeArrowheads="1"/>
          </p:cNvSpPr>
          <p:nvPr/>
        </p:nvSpPr>
        <p:spPr bwMode="auto">
          <a:xfrm>
            <a:off x="8735324" y="6248400"/>
            <a:ext cx="2539339" cy="457200"/>
          </a:xfrm>
          <a:prstGeom prst="rect">
            <a:avLst/>
          </a:prstGeom>
          <a:noFill/>
          <a:ln>
            <a:no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9" name="Google Shape;9;p17"/>
          <p:cNvSpPr txBox="1">
            <a:spLocks noChangeArrowheads="1"/>
          </p:cNvSpPr>
          <p:nvPr/>
        </p:nvSpPr>
        <p:spPr bwMode="auto">
          <a:xfrm>
            <a:off x="0" y="733427"/>
            <a:ext cx="711015" cy="6124575"/>
          </a:xfrm>
          <a:prstGeom prst="rect">
            <a:avLst/>
          </a:prstGeom>
          <a:solidFill>
            <a:srgbClr val="2E4698"/>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30" name="Google Shape;10;p17"/>
          <p:cNvSpPr txBox="1">
            <a:spLocks noChangeArrowheads="1"/>
          </p:cNvSpPr>
          <p:nvPr/>
        </p:nvSpPr>
        <p:spPr bwMode="auto">
          <a:xfrm rot="-5400000">
            <a:off x="-2976641" y="3579740"/>
            <a:ext cx="6567487" cy="446236"/>
          </a:xfrm>
          <a:prstGeom prst="rect">
            <a:avLst/>
          </a:prstGeom>
          <a:noFill/>
          <a:ln>
            <a:noFill/>
          </a:ln>
        </p:spPr>
        <p:txBody>
          <a:bodyPr lIns="91425" tIns="45700" rIns="91425" bIns="4570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FFFFFF"/>
              </a:buClr>
              <a:buSzPts val="2300"/>
              <a:defRPr/>
            </a:pPr>
            <a:r>
              <a:rPr lang="en-US" sz="2300" b="1">
                <a:solidFill>
                  <a:srgbClr val="FFFFFF"/>
                </a:solidFill>
              </a:rPr>
              <a:t>National Institute of Science &amp; Technology </a:t>
            </a:r>
            <a:endParaRPr lang="en-US"/>
          </a:p>
        </p:txBody>
      </p:sp>
      <p:sp>
        <p:nvSpPr>
          <p:cNvPr id="1031" name="Google Shape;11;p17"/>
          <p:cNvSpPr txBox="1">
            <a:spLocks noChangeArrowheads="1"/>
          </p:cNvSpPr>
          <p:nvPr/>
        </p:nvSpPr>
        <p:spPr bwMode="auto">
          <a:xfrm>
            <a:off x="761802" y="76202"/>
            <a:ext cx="10179574" cy="646113"/>
          </a:xfrm>
          <a:prstGeom prst="rect">
            <a:avLst/>
          </a:prstGeom>
          <a:noFill/>
          <a:ln>
            <a:noFill/>
          </a:ln>
        </p:spPr>
        <p:txBody>
          <a:bodyPr lIns="91425" tIns="45700" rIns="91425" bIns="4570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D43A2A"/>
              </a:buClr>
              <a:buSzPts val="3600"/>
              <a:defRPr/>
            </a:pPr>
            <a:r>
              <a:rPr lang="en-US" sz="3600" b="1">
                <a:solidFill>
                  <a:srgbClr val="D43A2A"/>
                </a:solidFill>
              </a:rPr>
              <a:t> </a:t>
            </a:r>
            <a:endParaRPr lang="en-US"/>
          </a:p>
        </p:txBody>
      </p:sp>
      <p:pic>
        <p:nvPicPr>
          <p:cNvPr id="68616" name="Google Shape;12;p17"/>
          <p:cNvPicPr preferRelativeResize="0">
            <a:picLocks noChangeAspect="1" noChangeArrowheads="1"/>
          </p:cNvPicPr>
          <p:nvPr/>
        </p:nvPicPr>
        <p:blipFill>
          <a:blip r:embed="rId5"/>
          <a:srcRect/>
          <a:stretch>
            <a:fillRect/>
          </a:stretch>
        </p:blipFill>
        <p:spPr bwMode="auto">
          <a:xfrm>
            <a:off x="10820914" y="40945"/>
            <a:ext cx="1369498" cy="873455"/>
          </a:xfrm>
          <a:prstGeom prst="rect">
            <a:avLst/>
          </a:prstGeom>
          <a:noFill/>
          <a:ln w="9525">
            <a:noFill/>
            <a:miter lim="800000"/>
            <a:headEnd/>
            <a:tailEnd/>
          </a:ln>
        </p:spPr>
      </p:pic>
      <p:sp>
        <p:nvSpPr>
          <p:cNvPr id="1033" name="Google Shape;13;p17"/>
          <p:cNvSpPr txBox="1">
            <a:spLocks noChangeArrowheads="1"/>
          </p:cNvSpPr>
          <p:nvPr/>
        </p:nvSpPr>
        <p:spPr bwMode="auto">
          <a:xfrm>
            <a:off x="0" y="2"/>
            <a:ext cx="711015" cy="733425"/>
          </a:xfrm>
          <a:prstGeom prst="rect">
            <a:avLst/>
          </a:prstGeom>
          <a:solidFill>
            <a:srgbClr val="F79646"/>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cxnSp>
        <p:nvCxnSpPr>
          <p:cNvPr id="68619" name="Google Shape;15;p17"/>
          <p:cNvCxnSpPr>
            <a:cxnSpLocks noChangeShapeType="1"/>
          </p:cNvCxnSpPr>
          <p:nvPr userDrawn="1"/>
        </p:nvCxnSpPr>
        <p:spPr bwMode="auto">
          <a:xfrm>
            <a:off x="679928" y="6463352"/>
            <a:ext cx="10698480" cy="0"/>
          </a:xfrm>
          <a:prstGeom prst="straightConnector1">
            <a:avLst/>
          </a:prstGeom>
          <a:noFill/>
          <a:ln w="38100">
            <a:solidFill>
              <a:srgbClr val="FF0000"/>
            </a:solidFill>
            <a:miter lim="800000"/>
            <a:headEnd/>
            <a:tailEnd/>
          </a:ln>
        </p:spPr>
      </p:cxnSp>
      <p:sp>
        <p:nvSpPr>
          <p:cNvPr id="13" name="Text Box 4"/>
          <p:cNvSpPr txBox="1">
            <a:spLocks noChangeArrowheads="1"/>
          </p:cNvSpPr>
          <p:nvPr userDrawn="1"/>
        </p:nvSpPr>
        <p:spPr bwMode="auto">
          <a:xfrm>
            <a:off x="711063" y="2"/>
            <a:ext cx="5969624" cy="371513"/>
          </a:xfrm>
          <a:prstGeom prst="rect">
            <a:avLst/>
          </a:prstGeom>
          <a:noFill/>
          <a:ln w="9525" cap="flat">
            <a:noFill/>
            <a:round/>
            <a:headEnd/>
            <a:tailEnd/>
          </a:ln>
          <a:effectLst/>
        </p:spPr>
        <p:txBody>
          <a:bodyPr wrap="none" lIns="90000" tIns="46800" rIns="90000" bIns="46800">
            <a:spAutoFit/>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chemeClr val="accent6">
                    <a:lumMod val="75000"/>
                  </a:schemeClr>
                </a:solidFill>
                <a:latin typeface="Arial" charset="0"/>
                <a:ea typeface="DejaVu Sans" charset="0"/>
                <a:cs typeface="DejaVu Sans" charset="0"/>
              </a:rPr>
              <a:t>B.TECH  MINOR PROJECT  PRESENTATION  2022-23</a:t>
            </a:r>
          </a:p>
        </p:txBody>
      </p:sp>
      <p:sp>
        <p:nvSpPr>
          <p:cNvPr id="16" name="Line 8"/>
          <p:cNvSpPr>
            <a:spLocks noChangeShapeType="1"/>
          </p:cNvSpPr>
          <p:nvPr userDrawn="1"/>
        </p:nvSpPr>
        <p:spPr bwMode="auto">
          <a:xfrm>
            <a:off x="702550" y="1088408"/>
            <a:ext cx="11457496" cy="1588"/>
          </a:xfrm>
          <a:prstGeom prst="line">
            <a:avLst/>
          </a:prstGeom>
          <a:noFill/>
          <a:ln w="34925" cap="sq">
            <a:solidFill>
              <a:srgbClr val="FF0000"/>
            </a:solidFill>
            <a:miter lim="800000"/>
            <a:headEnd/>
            <a:tailEnd/>
          </a:ln>
          <a:effectLst/>
        </p:spPr>
        <p:txBody>
          <a:bodyPr/>
          <a:lstStyle/>
          <a:p>
            <a:endParaRPr lang="en-US"/>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 id="2147483666" r:id="rId3"/>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1pPr>
      <a:lvl2pPr marL="742950" lvl="1" indent="-28575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2pPr>
      <a:lvl3pPr marL="1143000" lvl="2"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3pPr>
      <a:lvl4pPr marL="1600200" lvl="3"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4pPr>
      <a:lvl5pPr marL="2057400" lvl="4"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tmp"/><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3.tmp"/></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1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1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tmp"/><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1.tmp"/></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24.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2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tm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tmp"/></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636402" y="914400"/>
            <a:ext cx="11477810" cy="1295400"/>
          </a:xfrm>
          <a:prstGeom prst="rect">
            <a:avLst/>
          </a:prstGeom>
          <a:noFill/>
          <a:ln w="9525" cap="flat">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b="1" dirty="0">
                <a:solidFill>
                  <a:schemeClr val="tx1"/>
                </a:solidFill>
                <a:ea typeface="DejaVu Sans" charset="0"/>
                <a:cs typeface="DejaVu Sans" charset="0"/>
              </a:rPr>
              <a:t>TEXT FILE COMPRESSION</a:t>
            </a:r>
          </a:p>
        </p:txBody>
      </p:sp>
      <p:pic>
        <p:nvPicPr>
          <p:cNvPr id="3075" name="Picture 3"/>
          <p:cNvPicPr>
            <a:picLocks noChangeAspect="1" noChangeArrowheads="1"/>
          </p:cNvPicPr>
          <p:nvPr/>
        </p:nvPicPr>
        <p:blipFill>
          <a:blip r:embed="rId3" cstate="print"/>
          <a:srcRect/>
          <a:stretch>
            <a:fillRect/>
          </a:stretch>
        </p:blipFill>
        <p:spPr bwMode="auto">
          <a:xfrm>
            <a:off x="5332412" y="2590800"/>
            <a:ext cx="1893013" cy="1066800"/>
          </a:xfrm>
          <a:prstGeom prst="rect">
            <a:avLst/>
          </a:prstGeom>
          <a:noFill/>
          <a:ln w="9525" cap="flat">
            <a:noFill/>
            <a:round/>
            <a:headEnd/>
            <a:tailEnd/>
          </a:ln>
          <a:effectLst/>
        </p:spPr>
      </p:pic>
      <p:sp>
        <p:nvSpPr>
          <p:cNvPr id="2" name="Rectangle 1"/>
          <p:cNvSpPr/>
          <p:nvPr/>
        </p:nvSpPr>
        <p:spPr>
          <a:xfrm>
            <a:off x="6018212" y="3581400"/>
            <a:ext cx="543739" cy="461665"/>
          </a:xfrm>
          <a:prstGeom prst="rect">
            <a:avLst/>
          </a:prstGeom>
        </p:spPr>
        <p:txBody>
          <a:bodyPr wrap="none">
            <a:spAutoFit/>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DejaVu Sans" charset="0"/>
                <a:cs typeface="DejaVu Sans" charset="0"/>
              </a:rPr>
              <a:t>By</a:t>
            </a:r>
          </a:p>
        </p:txBody>
      </p:sp>
      <p:sp>
        <p:nvSpPr>
          <p:cNvPr id="7" name="Text Box 2"/>
          <p:cNvSpPr txBox="1">
            <a:spLocks noChangeArrowheads="1"/>
          </p:cNvSpPr>
          <p:nvPr/>
        </p:nvSpPr>
        <p:spPr bwMode="auto">
          <a:xfrm>
            <a:off x="379412" y="5410200"/>
            <a:ext cx="11477810" cy="945357"/>
          </a:xfrm>
          <a:prstGeom prst="rect">
            <a:avLst/>
          </a:prstGeom>
          <a:noFill/>
          <a:ln w="9525" cap="flat">
            <a:noFill/>
            <a:round/>
            <a:headEnd/>
            <a:tailEnd/>
          </a:ln>
          <a:effectLst/>
        </p:spPr>
        <p:txBody>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i="1" dirty="0">
                <a:solidFill>
                  <a:srgbClr val="0000CC"/>
                </a:solidFill>
                <a:ea typeface="DejaVu Sans" charset="0"/>
                <a:cs typeface="DejaVu Sans" charset="0"/>
              </a:rPr>
              <a:t>Under the guidance of</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solidFill>
                  <a:schemeClr val="tx1"/>
                </a:solidFill>
                <a:ea typeface="DejaVu Sans" charset="0"/>
                <a:cs typeface="DejaVu Sans" charset="0"/>
              </a:rPr>
              <a:t>Dr. </a:t>
            </a:r>
            <a:r>
              <a:rPr lang="en-US" sz="2800" b="1" dirty="0" err="1">
                <a:solidFill>
                  <a:schemeClr val="tx1"/>
                </a:solidFill>
                <a:ea typeface="DejaVu Sans" charset="0"/>
                <a:cs typeface="DejaVu Sans" charset="0"/>
              </a:rPr>
              <a:t>Susmita</a:t>
            </a:r>
            <a:r>
              <a:rPr lang="en-US" sz="2800" b="1" dirty="0">
                <a:solidFill>
                  <a:schemeClr val="tx1"/>
                </a:solidFill>
                <a:ea typeface="DejaVu Sans" charset="0"/>
                <a:cs typeface="DejaVu Sans" charset="0"/>
              </a:rPr>
              <a:t> </a:t>
            </a:r>
            <a:r>
              <a:rPr lang="en-US" sz="2800" b="1" dirty="0" err="1">
                <a:solidFill>
                  <a:schemeClr val="tx1"/>
                </a:solidFill>
                <a:ea typeface="DejaVu Sans" charset="0"/>
                <a:cs typeface="DejaVu Sans" charset="0"/>
              </a:rPr>
              <a:t>Mahato</a:t>
            </a:r>
            <a:endParaRPr lang="en-US" sz="2800" b="1" dirty="0">
              <a:solidFill>
                <a:schemeClr val="tx1"/>
              </a:solidFill>
              <a:ea typeface="DejaVu Sans" charset="0"/>
              <a:cs typeface="DejaVu Sans" charset="0"/>
            </a:endParaRPr>
          </a:p>
          <a:p>
            <a:pPr algn="ctr" eaLnBrk="1" hangingPunct="1">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i="1" dirty="0">
              <a:solidFill>
                <a:srgbClr val="0000FF"/>
              </a:solidFill>
              <a:ea typeface="DejaVu Sans" charset="0"/>
              <a:cs typeface="DejaVu Sans" charset="0"/>
            </a:endParaRPr>
          </a:p>
        </p:txBody>
      </p:sp>
      <p:sp>
        <p:nvSpPr>
          <p:cNvPr id="6" name="TextBox 5">
            <a:extLst>
              <a:ext uri="{FF2B5EF4-FFF2-40B4-BE49-F238E27FC236}">
                <a16:creationId xmlns:a16="http://schemas.microsoft.com/office/drawing/2014/main" id="{3EF8B6E4-8D07-0449-6A9D-CA537314CD25}"/>
              </a:ext>
            </a:extLst>
          </p:cNvPr>
          <p:cNvSpPr txBox="1"/>
          <p:nvPr/>
        </p:nvSpPr>
        <p:spPr>
          <a:xfrm>
            <a:off x="3219773" y="1969369"/>
            <a:ext cx="6092890" cy="461665"/>
          </a:xfrm>
          <a:prstGeom prst="rect">
            <a:avLst/>
          </a:prstGeom>
          <a:noFill/>
        </p:spPr>
        <p:txBody>
          <a:bodyPr wrap="square">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tx1"/>
                </a:solidFill>
                <a:ea typeface="DejaVu Sans" charset="0"/>
                <a:cs typeface="DejaVu Sans" charset="0"/>
              </a:rPr>
              <a:t>Project ID:26121</a:t>
            </a:r>
          </a:p>
        </p:txBody>
      </p:sp>
      <p:sp>
        <p:nvSpPr>
          <p:cNvPr id="11" name="Text Box 2">
            <a:extLst>
              <a:ext uri="{FF2B5EF4-FFF2-40B4-BE49-F238E27FC236}">
                <a16:creationId xmlns:a16="http://schemas.microsoft.com/office/drawing/2014/main" id="{83B3C8F2-492E-1E54-E5AB-8465ECF9E152}"/>
              </a:ext>
            </a:extLst>
          </p:cNvPr>
          <p:cNvSpPr txBox="1">
            <a:spLocks noChangeArrowheads="1"/>
          </p:cNvSpPr>
          <p:nvPr/>
        </p:nvSpPr>
        <p:spPr bwMode="auto">
          <a:xfrm>
            <a:off x="1085314" y="4510790"/>
            <a:ext cx="3276600" cy="899410"/>
          </a:xfrm>
          <a:prstGeom prst="rect">
            <a:avLst/>
          </a:prstGeom>
          <a:noFill/>
          <a:ln w="9525" cap="flat">
            <a:noFill/>
            <a:round/>
            <a:headEnd/>
            <a:tailEnd/>
          </a:ln>
          <a:effectLst/>
        </p:spPr>
        <p:txBody>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ea typeface="DejaVu Sans" charset="0"/>
                <a:cs typeface="DejaVu Sans" charset="0"/>
              </a:rPr>
              <a:t>	Shubhashree Muni</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ea typeface="DejaVu Sans" charset="0"/>
                <a:cs typeface="DejaVu Sans" charset="0"/>
              </a:rPr>
              <a:t>CSE201911430</a:t>
            </a:r>
          </a:p>
        </p:txBody>
      </p:sp>
      <p:sp>
        <p:nvSpPr>
          <p:cNvPr id="12" name="Text Box 2">
            <a:extLst>
              <a:ext uri="{FF2B5EF4-FFF2-40B4-BE49-F238E27FC236}">
                <a16:creationId xmlns:a16="http://schemas.microsoft.com/office/drawing/2014/main" id="{048CD07B-5BDF-940C-4E8B-32B40821DD49}"/>
              </a:ext>
            </a:extLst>
          </p:cNvPr>
          <p:cNvSpPr txBox="1">
            <a:spLocks noChangeArrowheads="1"/>
          </p:cNvSpPr>
          <p:nvPr/>
        </p:nvSpPr>
        <p:spPr bwMode="auto">
          <a:xfrm>
            <a:off x="7445763" y="4464843"/>
            <a:ext cx="3733800" cy="945357"/>
          </a:xfrm>
          <a:prstGeom prst="rect">
            <a:avLst/>
          </a:prstGeom>
          <a:noFill/>
          <a:ln w="9525" cap="flat">
            <a:noFill/>
            <a:round/>
            <a:headEnd/>
            <a:tailEnd/>
          </a:ln>
          <a:effectLst/>
        </p:spPr>
        <p:txBody>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ea typeface="DejaVu Sans" charset="0"/>
                <a:cs typeface="DejaVu Sans" charset="0"/>
              </a:rPr>
              <a:t>       Sh</a:t>
            </a:r>
            <a:r>
              <a:rPr lang="en-US" sz="2000" b="1" dirty="0">
                <a:solidFill>
                  <a:schemeClr val="tx1"/>
                </a:solidFill>
                <a:ea typeface="DejaVu Sans" charset="0"/>
                <a:cs typeface="DejaVu Sans" charset="0"/>
              </a:rPr>
              <a:t>ata</a:t>
            </a:r>
            <a:r>
              <a:rPr lang="en-US" sz="2000" b="1" dirty="0">
                <a:solidFill>
                  <a:srgbClr val="000000"/>
                </a:solidFill>
                <a:ea typeface="DejaVu Sans" charset="0"/>
                <a:cs typeface="DejaVu Sans" charset="0"/>
              </a:rPr>
              <a:t>bdi Dash                                                 	       CSE201911481</a:t>
            </a:r>
            <a:endParaRPr lang="en-US" sz="2000" dirty="0">
              <a:solidFill>
                <a:srgbClr val="0000FF"/>
              </a:solidFill>
              <a:ea typeface="DejaVu Sans" charset="0"/>
              <a:cs typeface="DejaVu Sans" charset="0"/>
            </a:endParaRPr>
          </a:p>
          <a:p>
            <a:pPr algn="ctr" eaLnBrk="1" hangingPunct="1">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0000FF"/>
              </a:solidFill>
              <a:ea typeface="DejaVu Sans" charset="0"/>
              <a:cs typeface="DejaVu Sans" charset="0"/>
            </a:endParaRPr>
          </a:p>
        </p:txBody>
      </p:sp>
      <p:pic>
        <p:nvPicPr>
          <p:cNvPr id="5" name="Picture 4" descr="A picture containing person, wall, person, smiling&#10;&#10;Description automatically generated">
            <a:extLst>
              <a:ext uri="{FF2B5EF4-FFF2-40B4-BE49-F238E27FC236}">
                <a16:creationId xmlns:a16="http://schemas.microsoft.com/office/drawing/2014/main" id="{4E952CE7-A3AF-B560-ACFA-75EF835EBE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7383" y="2393157"/>
            <a:ext cx="2321995" cy="2144046"/>
          </a:xfrm>
          <a:prstGeom prst="rect">
            <a:avLst/>
          </a:prstGeom>
        </p:spPr>
      </p:pic>
      <p:pic>
        <p:nvPicPr>
          <p:cNvPr id="4" name="Picture 3" descr="A person wearing a blue shirt&#10;&#10;Description automatically generated with low confidence">
            <a:extLst>
              <a:ext uri="{FF2B5EF4-FFF2-40B4-BE49-F238E27FC236}">
                <a16:creationId xmlns:a16="http://schemas.microsoft.com/office/drawing/2014/main" id="{12CD3FA1-B46F-765A-EB0A-A47FF08A1F6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05770" y="2393158"/>
            <a:ext cx="2102642" cy="2102642"/>
          </a:xfrm>
          <a:prstGeom prst="rect">
            <a:avLst/>
          </a:prstGeom>
        </p:spPr>
      </p:pic>
      <p:pic>
        <p:nvPicPr>
          <p:cNvPr id="10" name="Picture 9">
            <a:extLst>
              <a:ext uri="{FF2B5EF4-FFF2-40B4-BE49-F238E27FC236}">
                <a16:creationId xmlns:a16="http://schemas.microsoft.com/office/drawing/2014/main" id="{92885CFB-FA72-3C97-576A-41E6B9474A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FLOW CHART </a:t>
            </a:r>
          </a:p>
        </p:txBody>
      </p:sp>
      <p:pic>
        <p:nvPicPr>
          <p:cNvPr id="4" name="Picture 3">
            <a:extLst>
              <a:ext uri="{FF2B5EF4-FFF2-40B4-BE49-F238E27FC236}">
                <a16:creationId xmlns:a16="http://schemas.microsoft.com/office/drawing/2014/main" id="{46DCD027-23A4-9100-85C2-15B62FEB1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5" name="Text Box 2">
            <a:extLst>
              <a:ext uri="{FF2B5EF4-FFF2-40B4-BE49-F238E27FC236}">
                <a16:creationId xmlns:a16="http://schemas.microsoft.com/office/drawing/2014/main" id="{75F60640-3DCC-D120-DFB0-29922DAB2BEE}"/>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3" name="Picture 2">
            <a:extLst>
              <a:ext uri="{FF2B5EF4-FFF2-40B4-BE49-F238E27FC236}">
                <a16:creationId xmlns:a16="http://schemas.microsoft.com/office/drawing/2014/main" id="{AD0CFCC2-95FA-57E2-1BF3-27213516D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pic>
        <p:nvPicPr>
          <p:cNvPr id="9" name="Picture 8">
            <a:extLst>
              <a:ext uri="{FF2B5EF4-FFF2-40B4-BE49-F238E27FC236}">
                <a16:creationId xmlns:a16="http://schemas.microsoft.com/office/drawing/2014/main" id="{5E143AD4-1C07-763E-2066-547648CA26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957" y="1146048"/>
            <a:ext cx="4286456" cy="5136889"/>
          </a:xfrm>
          <a:prstGeom prst="rect">
            <a:avLst/>
          </a:prstGeom>
        </p:spPr>
      </p:pic>
    </p:spTree>
    <p:extLst>
      <p:ext uri="{BB962C8B-B14F-4D97-AF65-F5344CB8AC3E}">
        <p14:creationId xmlns:p14="http://schemas.microsoft.com/office/powerpoint/2010/main" val="1111639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D96A-3F4A-D3B8-229F-A24B96183A65}"/>
              </a:ext>
            </a:extLst>
          </p:cNvPr>
          <p:cNvSpPr>
            <a:spLocks noGrp="1"/>
          </p:cNvSpPr>
          <p:nvPr>
            <p:ph type="title"/>
          </p:nvPr>
        </p:nvSpPr>
        <p:spPr/>
        <p:txBody>
          <a:bodyPr/>
          <a:lstStyle/>
          <a:p>
            <a:r>
              <a:rPr lang="en-IN" dirty="0"/>
              <a:t>BEFORE COMPRESSION</a:t>
            </a:r>
          </a:p>
        </p:txBody>
      </p:sp>
      <p:pic>
        <p:nvPicPr>
          <p:cNvPr id="4" name="Picture 3">
            <a:extLst>
              <a:ext uri="{FF2B5EF4-FFF2-40B4-BE49-F238E27FC236}">
                <a16:creationId xmlns:a16="http://schemas.microsoft.com/office/drawing/2014/main" id="{400B3B2B-12D6-F3BD-6B4C-10379C4E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3" name="Text Box 2">
            <a:extLst>
              <a:ext uri="{FF2B5EF4-FFF2-40B4-BE49-F238E27FC236}">
                <a16:creationId xmlns:a16="http://schemas.microsoft.com/office/drawing/2014/main" id="{9448F342-3561-2CD9-D8F6-D18B943745F6}"/>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9" name="Content Placeholder 8">
            <a:extLst>
              <a:ext uri="{FF2B5EF4-FFF2-40B4-BE49-F238E27FC236}">
                <a16:creationId xmlns:a16="http://schemas.microsoft.com/office/drawing/2014/main" id="{FDA06DD9-1EBB-A8DE-5128-5605934C483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5075" t="-12422" b="35913"/>
          <a:stretch/>
        </p:blipFill>
        <p:spPr>
          <a:xfrm>
            <a:off x="1512214" y="450980"/>
            <a:ext cx="9611398" cy="5820456"/>
          </a:xfrm>
        </p:spPr>
      </p:pic>
      <p:pic>
        <p:nvPicPr>
          <p:cNvPr id="5" name="Picture 4">
            <a:extLst>
              <a:ext uri="{FF2B5EF4-FFF2-40B4-BE49-F238E27FC236}">
                <a16:creationId xmlns:a16="http://schemas.microsoft.com/office/drawing/2014/main" id="{0D464EC9-ADF8-8503-B641-72D0C75D7B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4143990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8FE15-A9E3-ED15-E705-025F910327F1}"/>
              </a:ext>
            </a:extLst>
          </p:cNvPr>
          <p:cNvSpPr>
            <a:spLocks noGrp="1"/>
          </p:cNvSpPr>
          <p:nvPr>
            <p:ph type="title"/>
          </p:nvPr>
        </p:nvSpPr>
        <p:spPr/>
        <p:txBody>
          <a:bodyPr/>
          <a:lstStyle/>
          <a:p>
            <a:r>
              <a:rPr lang="en-US" dirty="0"/>
              <a:t>R</a:t>
            </a:r>
            <a:r>
              <a:rPr lang="en-IN" dirty="0"/>
              <a:t>UN PROCESS</a:t>
            </a:r>
          </a:p>
        </p:txBody>
      </p:sp>
      <p:pic>
        <p:nvPicPr>
          <p:cNvPr id="4" name="Picture 3">
            <a:extLst>
              <a:ext uri="{FF2B5EF4-FFF2-40B4-BE49-F238E27FC236}">
                <a16:creationId xmlns:a16="http://schemas.microsoft.com/office/drawing/2014/main" id="{CEE1E661-A3E3-A2D4-8D14-05D0E5F9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477000"/>
            <a:ext cx="9067800" cy="336479"/>
          </a:xfrm>
          <a:prstGeom prst="rect">
            <a:avLst/>
          </a:prstGeom>
        </p:spPr>
      </p:pic>
      <p:sp>
        <p:nvSpPr>
          <p:cNvPr id="3" name="Text Box 2">
            <a:extLst>
              <a:ext uri="{FF2B5EF4-FFF2-40B4-BE49-F238E27FC236}">
                <a16:creationId xmlns:a16="http://schemas.microsoft.com/office/drawing/2014/main" id="{2C31EEAC-F63B-6ED0-E748-3A4D280FC0FE}"/>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9" name="Content Placeholder 8">
            <a:extLst>
              <a:ext uri="{FF2B5EF4-FFF2-40B4-BE49-F238E27FC236}">
                <a16:creationId xmlns:a16="http://schemas.microsoft.com/office/drawing/2014/main" id="{E905F28B-AC36-8885-3E26-32A2791DB83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064" r="-1" b="32098"/>
          <a:stretch/>
        </p:blipFill>
        <p:spPr>
          <a:xfrm>
            <a:off x="1065212" y="1676400"/>
            <a:ext cx="10887777" cy="4114799"/>
          </a:xfrm>
        </p:spPr>
      </p:pic>
      <p:pic>
        <p:nvPicPr>
          <p:cNvPr id="5" name="Picture 4">
            <a:extLst>
              <a:ext uri="{FF2B5EF4-FFF2-40B4-BE49-F238E27FC236}">
                <a16:creationId xmlns:a16="http://schemas.microsoft.com/office/drawing/2014/main" id="{1569ED31-C7EC-CC0E-2E63-198C08A593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1771334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D96A-3F4A-D3B8-229F-A24B96183A65}"/>
              </a:ext>
            </a:extLst>
          </p:cNvPr>
          <p:cNvSpPr>
            <a:spLocks noGrp="1"/>
          </p:cNvSpPr>
          <p:nvPr>
            <p:ph type="title"/>
          </p:nvPr>
        </p:nvSpPr>
        <p:spPr/>
        <p:txBody>
          <a:bodyPr/>
          <a:lstStyle/>
          <a:p>
            <a:r>
              <a:rPr lang="en-IN" dirty="0"/>
              <a:t>AFTER COMPRESSION AND DECOMPRESSION</a:t>
            </a:r>
          </a:p>
        </p:txBody>
      </p:sp>
      <p:pic>
        <p:nvPicPr>
          <p:cNvPr id="4" name="Picture 3">
            <a:extLst>
              <a:ext uri="{FF2B5EF4-FFF2-40B4-BE49-F238E27FC236}">
                <a16:creationId xmlns:a16="http://schemas.microsoft.com/office/drawing/2014/main" id="{400B3B2B-12D6-F3BD-6B4C-10379C4E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3" name="Text Box 2">
            <a:extLst>
              <a:ext uri="{FF2B5EF4-FFF2-40B4-BE49-F238E27FC236}">
                <a16:creationId xmlns:a16="http://schemas.microsoft.com/office/drawing/2014/main" id="{9448F342-3561-2CD9-D8F6-D18B943745F6}"/>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8" name="Content Placeholder 7">
            <a:extLst>
              <a:ext uri="{FF2B5EF4-FFF2-40B4-BE49-F238E27FC236}">
                <a16:creationId xmlns:a16="http://schemas.microsoft.com/office/drawing/2014/main" id="{EFBFFB99-8BBF-FE30-2D0C-E3CFBDCC9DB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4268" b="24925"/>
          <a:stretch/>
        </p:blipFill>
        <p:spPr>
          <a:xfrm>
            <a:off x="1412390" y="1384161"/>
            <a:ext cx="9101622" cy="4483239"/>
          </a:xfrm>
        </p:spPr>
      </p:pic>
      <p:pic>
        <p:nvPicPr>
          <p:cNvPr id="5" name="Picture 4">
            <a:extLst>
              <a:ext uri="{FF2B5EF4-FFF2-40B4-BE49-F238E27FC236}">
                <a16:creationId xmlns:a16="http://schemas.microsoft.com/office/drawing/2014/main" id="{34AD968D-6CF0-DAEB-955C-649EFA747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325358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290B-F9E6-2B41-3FE4-658ECD5AD693}"/>
              </a:ext>
            </a:extLst>
          </p:cNvPr>
          <p:cNvSpPr>
            <a:spLocks noGrp="1"/>
          </p:cNvSpPr>
          <p:nvPr>
            <p:ph type="title"/>
          </p:nvPr>
        </p:nvSpPr>
        <p:spPr/>
        <p:txBody>
          <a:bodyPr/>
          <a:lstStyle/>
          <a:p>
            <a:r>
              <a:rPr lang="en-IN" dirty="0"/>
              <a:t>LZW CODING</a:t>
            </a:r>
          </a:p>
        </p:txBody>
      </p:sp>
      <p:pic>
        <p:nvPicPr>
          <p:cNvPr id="7" name="Picture 6">
            <a:extLst>
              <a:ext uri="{FF2B5EF4-FFF2-40B4-BE49-F238E27FC236}">
                <a16:creationId xmlns:a16="http://schemas.microsoft.com/office/drawing/2014/main" id="{40C4EACA-4360-6405-CFE5-99F0A05AB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016" y="6493285"/>
            <a:ext cx="9193396" cy="364234"/>
          </a:xfrm>
          <a:prstGeom prst="rect">
            <a:avLst/>
          </a:prstGeom>
        </p:spPr>
      </p:pic>
      <p:sp>
        <p:nvSpPr>
          <p:cNvPr id="10" name="Text Box 2">
            <a:extLst>
              <a:ext uri="{FF2B5EF4-FFF2-40B4-BE49-F238E27FC236}">
                <a16:creationId xmlns:a16="http://schemas.microsoft.com/office/drawing/2014/main" id="{9F89BA78-061E-43EC-2DBE-732F7CEA01EC}"/>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sp>
        <p:nvSpPr>
          <p:cNvPr id="4" name="Content Placeholder 3">
            <a:extLst>
              <a:ext uri="{FF2B5EF4-FFF2-40B4-BE49-F238E27FC236}">
                <a16:creationId xmlns:a16="http://schemas.microsoft.com/office/drawing/2014/main" id="{35263811-F039-BC25-BD12-D90FA94AC611}"/>
              </a:ext>
            </a:extLst>
          </p:cNvPr>
          <p:cNvSpPr>
            <a:spLocks noGrp="1"/>
          </p:cNvSpPr>
          <p:nvPr>
            <p:ph idx="1"/>
          </p:nvPr>
        </p:nvSpPr>
        <p:spPr>
          <a:xfrm>
            <a:off x="711016" y="990600"/>
            <a:ext cx="11212846" cy="5311781"/>
          </a:xfrm>
        </p:spPr>
        <p:txBody>
          <a:bodyPr/>
          <a:lstStyle/>
          <a:p>
            <a:pPr algn="just">
              <a:lnSpc>
                <a:spcPct val="150000"/>
              </a:lnSpc>
            </a:pPr>
            <a:r>
              <a:rPr lang="en-US" sz="2300" dirty="0"/>
              <a:t>Lempel-Ziv-Welch (LZW) coding is the foremost technique for general purpose data compression due to its simplicity and versatility.</a:t>
            </a:r>
          </a:p>
          <a:p>
            <a:pPr algn="just">
              <a:lnSpc>
                <a:spcPct val="150000"/>
              </a:lnSpc>
            </a:pPr>
            <a:r>
              <a:rPr lang="en-US" sz="2300" dirty="0"/>
              <a:t>It addresses spatial redundancies in an image.</a:t>
            </a:r>
          </a:p>
          <a:p>
            <a:pPr algn="just">
              <a:lnSpc>
                <a:spcPct val="150000"/>
              </a:lnSpc>
            </a:pPr>
            <a:r>
              <a:rPr lang="en-US" sz="2300" dirty="0"/>
              <a:t>It is an error free compression approach.</a:t>
            </a:r>
          </a:p>
          <a:p>
            <a:pPr algn="just">
              <a:lnSpc>
                <a:spcPct val="150000"/>
              </a:lnSpc>
            </a:pPr>
            <a:r>
              <a:rPr lang="en-US" sz="2300" dirty="0"/>
              <a:t>Prior knowledge of probability of occurrences of symbols to be encoded is not required.</a:t>
            </a:r>
          </a:p>
          <a:p>
            <a:pPr algn="just">
              <a:lnSpc>
                <a:spcPct val="150000"/>
              </a:lnSpc>
            </a:pPr>
            <a:r>
              <a:rPr lang="en-US" sz="2300" dirty="0"/>
              <a:t>As it's lossless, it produces files that are generally larger than other compressions.</a:t>
            </a:r>
          </a:p>
          <a:p>
            <a:pPr algn="just">
              <a:lnSpc>
                <a:spcPct val="150000"/>
              </a:lnSpc>
            </a:pPr>
            <a:r>
              <a:rPr lang="en-US" sz="2300" dirty="0"/>
              <a:t>LZW coding facilitates more compression ratio than Huffman algorithm.</a:t>
            </a:r>
          </a:p>
          <a:p>
            <a:pPr marL="0" indent="0" algn="just">
              <a:lnSpc>
                <a:spcPct val="150000"/>
              </a:lnSpc>
              <a:buNone/>
            </a:pPr>
            <a:endParaRPr lang="en-US" sz="2300" dirty="0"/>
          </a:p>
          <a:p>
            <a:pPr algn="just">
              <a:lnSpc>
                <a:spcPct val="150000"/>
              </a:lnSpc>
            </a:pPr>
            <a:endParaRPr lang="en-US" sz="2300" dirty="0"/>
          </a:p>
          <a:p>
            <a:pPr algn="just">
              <a:lnSpc>
                <a:spcPct val="150000"/>
              </a:lnSpc>
            </a:pPr>
            <a:endParaRPr lang="en-IN" sz="2300" dirty="0"/>
          </a:p>
        </p:txBody>
      </p:sp>
      <p:pic>
        <p:nvPicPr>
          <p:cNvPr id="3" name="Picture 2">
            <a:extLst>
              <a:ext uri="{FF2B5EF4-FFF2-40B4-BE49-F238E27FC236}">
                <a16:creationId xmlns:a16="http://schemas.microsoft.com/office/drawing/2014/main" id="{59A569E2-CE9D-E75E-961B-98AD58D05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3375747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FLOW CHART</a:t>
            </a:r>
          </a:p>
        </p:txBody>
      </p:sp>
      <p:pic>
        <p:nvPicPr>
          <p:cNvPr id="4" name="Picture 3">
            <a:extLst>
              <a:ext uri="{FF2B5EF4-FFF2-40B4-BE49-F238E27FC236}">
                <a16:creationId xmlns:a16="http://schemas.microsoft.com/office/drawing/2014/main" id="{46DCD027-23A4-9100-85C2-15B62FEB1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5" name="Text Box 2">
            <a:extLst>
              <a:ext uri="{FF2B5EF4-FFF2-40B4-BE49-F238E27FC236}">
                <a16:creationId xmlns:a16="http://schemas.microsoft.com/office/drawing/2014/main" id="{75F60640-3DCC-D120-DFB0-29922DAB2BEE}"/>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6" name="Picture 5">
            <a:extLst>
              <a:ext uri="{FF2B5EF4-FFF2-40B4-BE49-F238E27FC236}">
                <a16:creationId xmlns:a16="http://schemas.microsoft.com/office/drawing/2014/main" id="{3863DC70-D830-C019-E884-DDD794EF183E}"/>
              </a:ext>
            </a:extLst>
          </p:cNvPr>
          <p:cNvPicPr>
            <a:picLocks noChangeAspect="1"/>
          </p:cNvPicPr>
          <p:nvPr/>
        </p:nvPicPr>
        <p:blipFill rotWithShape="1">
          <a:blip r:embed="rId3">
            <a:extLst>
              <a:ext uri="{28A0092B-C50C-407E-A947-70E740481C1C}">
                <a14:useLocalDpi xmlns:a14="http://schemas.microsoft.com/office/drawing/2010/main" val="0"/>
              </a:ext>
            </a:extLst>
          </a:blip>
          <a:srcRect t="396"/>
          <a:stretch/>
        </p:blipFill>
        <p:spPr>
          <a:xfrm>
            <a:off x="3122355" y="1223946"/>
            <a:ext cx="5944115" cy="5123766"/>
          </a:xfrm>
          <a:prstGeom prst="rect">
            <a:avLst/>
          </a:prstGeom>
        </p:spPr>
      </p:pic>
      <p:pic>
        <p:nvPicPr>
          <p:cNvPr id="3" name="Picture 2">
            <a:extLst>
              <a:ext uri="{FF2B5EF4-FFF2-40B4-BE49-F238E27FC236}">
                <a16:creationId xmlns:a16="http://schemas.microsoft.com/office/drawing/2014/main" id="{704A0F60-613C-EBDB-4607-62DA4BDA5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1596658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D96A-3F4A-D3B8-229F-A24B96183A65}"/>
              </a:ext>
            </a:extLst>
          </p:cNvPr>
          <p:cNvSpPr>
            <a:spLocks noGrp="1"/>
          </p:cNvSpPr>
          <p:nvPr>
            <p:ph type="title"/>
          </p:nvPr>
        </p:nvSpPr>
        <p:spPr/>
        <p:txBody>
          <a:bodyPr/>
          <a:lstStyle/>
          <a:p>
            <a:r>
              <a:rPr lang="en-IN" dirty="0"/>
              <a:t>BEFORE COMPRESSION</a:t>
            </a:r>
          </a:p>
        </p:txBody>
      </p:sp>
      <p:pic>
        <p:nvPicPr>
          <p:cNvPr id="4" name="Picture 3">
            <a:extLst>
              <a:ext uri="{FF2B5EF4-FFF2-40B4-BE49-F238E27FC236}">
                <a16:creationId xmlns:a16="http://schemas.microsoft.com/office/drawing/2014/main" id="{400B3B2B-12D6-F3BD-6B4C-10379C4E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3" name="Text Box 2">
            <a:extLst>
              <a:ext uri="{FF2B5EF4-FFF2-40B4-BE49-F238E27FC236}">
                <a16:creationId xmlns:a16="http://schemas.microsoft.com/office/drawing/2014/main" id="{9448F342-3561-2CD9-D8F6-D18B943745F6}"/>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9" name="Content Placeholder 8">
            <a:extLst>
              <a:ext uri="{FF2B5EF4-FFF2-40B4-BE49-F238E27FC236}">
                <a16:creationId xmlns:a16="http://schemas.microsoft.com/office/drawing/2014/main" id="{B3A0EAC1-DF95-BEB5-9E01-A857491E1D9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5075" r="9880" b="34968"/>
          <a:stretch/>
        </p:blipFill>
        <p:spPr>
          <a:xfrm>
            <a:off x="1827212" y="1524000"/>
            <a:ext cx="8852649" cy="4315269"/>
          </a:xfrm>
        </p:spPr>
      </p:pic>
      <p:pic>
        <p:nvPicPr>
          <p:cNvPr id="5" name="Picture 4">
            <a:extLst>
              <a:ext uri="{FF2B5EF4-FFF2-40B4-BE49-F238E27FC236}">
                <a16:creationId xmlns:a16="http://schemas.microsoft.com/office/drawing/2014/main" id="{363BBA0E-F185-8799-5CFD-67628CD96A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1469674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8FE15-A9E3-ED15-E705-025F910327F1}"/>
              </a:ext>
            </a:extLst>
          </p:cNvPr>
          <p:cNvSpPr>
            <a:spLocks noGrp="1"/>
          </p:cNvSpPr>
          <p:nvPr>
            <p:ph type="title"/>
          </p:nvPr>
        </p:nvSpPr>
        <p:spPr/>
        <p:txBody>
          <a:bodyPr/>
          <a:lstStyle/>
          <a:p>
            <a:r>
              <a:rPr lang="en-US" dirty="0"/>
              <a:t>R</a:t>
            </a:r>
            <a:r>
              <a:rPr lang="en-IN" dirty="0"/>
              <a:t>UN PROCESS</a:t>
            </a:r>
          </a:p>
        </p:txBody>
      </p:sp>
      <p:pic>
        <p:nvPicPr>
          <p:cNvPr id="4" name="Picture 3">
            <a:extLst>
              <a:ext uri="{FF2B5EF4-FFF2-40B4-BE49-F238E27FC236}">
                <a16:creationId xmlns:a16="http://schemas.microsoft.com/office/drawing/2014/main" id="{CEE1E661-A3E3-A2D4-8D14-05D0E5F9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477000"/>
            <a:ext cx="9067800" cy="336479"/>
          </a:xfrm>
          <a:prstGeom prst="rect">
            <a:avLst/>
          </a:prstGeom>
        </p:spPr>
      </p:pic>
      <p:sp>
        <p:nvSpPr>
          <p:cNvPr id="3" name="Text Box 2">
            <a:extLst>
              <a:ext uri="{FF2B5EF4-FFF2-40B4-BE49-F238E27FC236}">
                <a16:creationId xmlns:a16="http://schemas.microsoft.com/office/drawing/2014/main" id="{2C31EEAC-F63B-6ED0-E748-3A4D280FC0FE}"/>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9" name="Content Placeholder 8">
            <a:extLst>
              <a:ext uri="{FF2B5EF4-FFF2-40B4-BE49-F238E27FC236}">
                <a16:creationId xmlns:a16="http://schemas.microsoft.com/office/drawing/2014/main" id="{CA5B7507-8733-35E7-EA27-333EF808A67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57" b="24925"/>
          <a:stretch/>
        </p:blipFill>
        <p:spPr>
          <a:xfrm>
            <a:off x="1089318" y="1588634"/>
            <a:ext cx="10339094" cy="4354966"/>
          </a:xfrm>
        </p:spPr>
      </p:pic>
      <p:pic>
        <p:nvPicPr>
          <p:cNvPr id="5" name="Picture 4">
            <a:extLst>
              <a:ext uri="{FF2B5EF4-FFF2-40B4-BE49-F238E27FC236}">
                <a16:creationId xmlns:a16="http://schemas.microsoft.com/office/drawing/2014/main" id="{B1D5DB2A-A3A9-D6B0-B484-9EDD6A3395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1671787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D96A-3F4A-D3B8-229F-A24B96183A65}"/>
              </a:ext>
            </a:extLst>
          </p:cNvPr>
          <p:cNvSpPr>
            <a:spLocks noGrp="1"/>
          </p:cNvSpPr>
          <p:nvPr>
            <p:ph type="title"/>
          </p:nvPr>
        </p:nvSpPr>
        <p:spPr/>
        <p:txBody>
          <a:bodyPr/>
          <a:lstStyle/>
          <a:p>
            <a:r>
              <a:rPr lang="en-IN" dirty="0"/>
              <a:t>AFTER COMPRESSION AND DECOMPRESSION</a:t>
            </a:r>
          </a:p>
        </p:txBody>
      </p:sp>
      <p:pic>
        <p:nvPicPr>
          <p:cNvPr id="4" name="Picture 3">
            <a:extLst>
              <a:ext uri="{FF2B5EF4-FFF2-40B4-BE49-F238E27FC236}">
                <a16:creationId xmlns:a16="http://schemas.microsoft.com/office/drawing/2014/main" id="{400B3B2B-12D6-F3BD-6B4C-10379C4E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3" name="Text Box 2">
            <a:extLst>
              <a:ext uri="{FF2B5EF4-FFF2-40B4-BE49-F238E27FC236}">
                <a16:creationId xmlns:a16="http://schemas.microsoft.com/office/drawing/2014/main" id="{9448F342-3561-2CD9-D8F6-D18B943745F6}"/>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8" name="Content Placeholder 7">
            <a:extLst>
              <a:ext uri="{FF2B5EF4-FFF2-40B4-BE49-F238E27FC236}">
                <a16:creationId xmlns:a16="http://schemas.microsoft.com/office/drawing/2014/main" id="{678BB71E-64D1-4883-19C7-3DAB460F0EF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4268" b="32098"/>
          <a:stretch/>
        </p:blipFill>
        <p:spPr>
          <a:xfrm>
            <a:off x="1410034" y="1497609"/>
            <a:ext cx="9637378" cy="4293591"/>
          </a:xfrm>
        </p:spPr>
      </p:pic>
      <p:pic>
        <p:nvPicPr>
          <p:cNvPr id="5" name="Picture 4">
            <a:extLst>
              <a:ext uri="{FF2B5EF4-FFF2-40B4-BE49-F238E27FC236}">
                <a16:creationId xmlns:a16="http://schemas.microsoft.com/office/drawing/2014/main" id="{4833D9A4-C226-B759-11A9-AB8A7F499D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1699458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290B-F9E6-2B41-3FE4-658ECD5AD693}"/>
              </a:ext>
            </a:extLst>
          </p:cNvPr>
          <p:cNvSpPr>
            <a:spLocks noGrp="1"/>
          </p:cNvSpPr>
          <p:nvPr>
            <p:ph type="title"/>
          </p:nvPr>
        </p:nvSpPr>
        <p:spPr/>
        <p:txBody>
          <a:bodyPr/>
          <a:lstStyle/>
          <a:p>
            <a:r>
              <a:rPr lang="en-IN" dirty="0"/>
              <a:t>ARITHMETIC CODING</a:t>
            </a:r>
          </a:p>
        </p:txBody>
      </p:sp>
      <p:pic>
        <p:nvPicPr>
          <p:cNvPr id="7" name="Picture 6">
            <a:extLst>
              <a:ext uri="{FF2B5EF4-FFF2-40B4-BE49-F238E27FC236}">
                <a16:creationId xmlns:a16="http://schemas.microsoft.com/office/drawing/2014/main" id="{40C4EACA-4360-6405-CFE5-99F0A05AB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016" y="6493285"/>
            <a:ext cx="9193396" cy="364234"/>
          </a:xfrm>
          <a:prstGeom prst="rect">
            <a:avLst/>
          </a:prstGeom>
        </p:spPr>
      </p:pic>
      <p:sp>
        <p:nvSpPr>
          <p:cNvPr id="10" name="Text Box 2">
            <a:extLst>
              <a:ext uri="{FF2B5EF4-FFF2-40B4-BE49-F238E27FC236}">
                <a16:creationId xmlns:a16="http://schemas.microsoft.com/office/drawing/2014/main" id="{9F89BA78-061E-43EC-2DBE-732F7CEA01EC}"/>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sp>
        <p:nvSpPr>
          <p:cNvPr id="4" name="Content Placeholder 3">
            <a:extLst>
              <a:ext uri="{FF2B5EF4-FFF2-40B4-BE49-F238E27FC236}">
                <a16:creationId xmlns:a16="http://schemas.microsoft.com/office/drawing/2014/main" id="{4C7BF82E-3B34-B308-EE5C-B5D203BA4647}"/>
              </a:ext>
            </a:extLst>
          </p:cNvPr>
          <p:cNvSpPr>
            <a:spLocks noGrp="1"/>
          </p:cNvSpPr>
          <p:nvPr>
            <p:ph idx="1"/>
          </p:nvPr>
        </p:nvSpPr>
        <p:spPr>
          <a:xfrm>
            <a:off x="737959" y="990600"/>
            <a:ext cx="11212846" cy="5311781"/>
          </a:xfrm>
        </p:spPr>
        <p:txBody>
          <a:bodyPr/>
          <a:lstStyle/>
          <a:p>
            <a:pPr algn="just">
              <a:lnSpc>
                <a:spcPct val="150000"/>
              </a:lnSpc>
            </a:pPr>
            <a:r>
              <a:rPr lang="en-US" sz="2300" dirty="0"/>
              <a:t>Arithmetic coding is superior in most respects to the better known Huffman method.</a:t>
            </a:r>
          </a:p>
          <a:p>
            <a:pPr algn="just">
              <a:lnSpc>
                <a:spcPct val="150000"/>
              </a:lnSpc>
            </a:pPr>
            <a:r>
              <a:rPr lang="en-US" sz="2300" dirty="0"/>
              <a:t>It represents information at least as compactly-sometimes considerably more so.</a:t>
            </a:r>
          </a:p>
          <a:p>
            <a:pPr algn="just">
              <a:lnSpc>
                <a:spcPct val="150000"/>
              </a:lnSpc>
            </a:pPr>
            <a:r>
              <a:rPr lang="en-US" sz="2300" dirty="0"/>
              <a:t>Its performance is optimal without the need for blocking of input data.</a:t>
            </a:r>
          </a:p>
          <a:p>
            <a:pPr algn="just">
              <a:lnSpc>
                <a:spcPct val="150000"/>
              </a:lnSpc>
            </a:pPr>
            <a:r>
              <a:rPr lang="en-US" sz="2300" dirty="0"/>
              <a:t>It encourages a clear separation between the model for representing data and the encoding of information with respect to the model.</a:t>
            </a:r>
          </a:p>
          <a:p>
            <a:pPr algn="just">
              <a:lnSpc>
                <a:spcPct val="150000"/>
              </a:lnSpc>
            </a:pPr>
            <a:r>
              <a:rPr lang="en-US" sz="2300" dirty="0"/>
              <a:t>It accommodates adaptive models easily and is computationally efficient.</a:t>
            </a:r>
          </a:p>
          <a:p>
            <a:pPr algn="just">
              <a:lnSpc>
                <a:spcPct val="150000"/>
              </a:lnSpc>
            </a:pPr>
            <a:r>
              <a:rPr lang="en-US" sz="2300" dirty="0"/>
              <a:t>Arithmetic coding surpasses the Huffman technique in its comparison ability.</a:t>
            </a:r>
          </a:p>
          <a:p>
            <a:pPr algn="just">
              <a:lnSpc>
                <a:spcPct val="150000"/>
              </a:lnSpc>
            </a:pPr>
            <a:r>
              <a:rPr lang="en-US" sz="2300" dirty="0"/>
              <a:t>In terms of complexity arithmetic coding is asymptotically better than Huffman coding.</a:t>
            </a:r>
          </a:p>
          <a:p>
            <a:endParaRPr lang="en-IN" sz="2300" dirty="0"/>
          </a:p>
        </p:txBody>
      </p:sp>
      <p:pic>
        <p:nvPicPr>
          <p:cNvPr id="3" name="Picture 2">
            <a:extLst>
              <a:ext uri="{FF2B5EF4-FFF2-40B4-BE49-F238E27FC236}">
                <a16:creationId xmlns:a16="http://schemas.microsoft.com/office/drawing/2014/main" id="{F667F7CD-D60C-E7D9-DB8E-6AAE47BCD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39229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732176" y="1319213"/>
            <a:ext cx="10868369" cy="4724400"/>
          </a:xfrm>
          <a:prstGeom prst="rect">
            <a:avLst/>
          </a:prstGeom>
          <a:noFill/>
          <a:ln w="9525" cap="flat">
            <a:noFill/>
            <a:round/>
            <a:headEnd/>
            <a:tailEnd/>
          </a:ln>
          <a:effectLst/>
        </p:spPr>
        <p:txBody>
          <a:bodyPr/>
          <a:lstStyle/>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a:p>
            <a:pPr marL="341313" indent="-341313" eaLnBrk="1" hangingPunct="1">
              <a:lnSpc>
                <a:spcPct val="150000"/>
              </a:lnSpc>
              <a:spcBef>
                <a:spcPts val="600"/>
              </a:spcBef>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p:txBody>
      </p:sp>
      <p:sp>
        <p:nvSpPr>
          <p:cNvPr id="5" name="Title 4"/>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a:xfrm>
            <a:off x="732176" y="990600"/>
            <a:ext cx="11212846" cy="5311781"/>
          </a:xfrm>
        </p:spPr>
        <p:txBody>
          <a:bodyPr/>
          <a:lstStyle/>
          <a:p>
            <a:pPr marL="518400" indent="-518400" algn="just" eaLnBrk="1" hangingPunct="1">
              <a:lnSpc>
                <a:spcPct val="150000"/>
              </a:lnSpc>
              <a:spcBef>
                <a:spcPts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300" dirty="0">
                <a:cs typeface="Times New Roman" pitchFamily="16" charset="0"/>
              </a:rPr>
              <a:t>Compression serves to save storage space and to save transmission time. The aim of compression algorithm is to produce a new file, as short as possible.</a:t>
            </a:r>
            <a:endParaRPr lang="en-IN" sz="2300" dirty="0">
              <a:cs typeface="Times New Roman" pitchFamily="16" charset="0"/>
            </a:endParaRPr>
          </a:p>
          <a:p>
            <a:pPr marL="518400" indent="-518400" algn="just" eaLnBrk="1" hangingPunct="1">
              <a:lnSpc>
                <a:spcPct val="150000"/>
              </a:lnSpc>
              <a:spcBef>
                <a:spcPts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300" dirty="0">
                <a:cs typeface="Times New Roman" pitchFamily="16" charset="0"/>
              </a:rPr>
              <a:t>The term text should be understood in a wide sense. The interest in data compression techniques remains important even if mass storage systems improve regularly because the amount of data grows accordingly.</a:t>
            </a:r>
          </a:p>
          <a:p>
            <a:pPr marL="518400" indent="-518400" algn="just">
              <a:lnSpc>
                <a:spcPct val="150000"/>
              </a:lnSpc>
              <a:spcBef>
                <a:spcPts val="0"/>
              </a:spcBef>
            </a:pPr>
            <a:r>
              <a:rPr lang="en-US" sz="2300" dirty="0">
                <a:cs typeface="Times New Roman" pitchFamily="16" charset="0"/>
              </a:rPr>
              <a:t>Compression ratio of the methods depend on the input data. However, most often, the size of compressed text vary from 30% to 50% of the size of the input.</a:t>
            </a:r>
          </a:p>
          <a:p>
            <a:pPr marL="518400" indent="-518400" algn="just">
              <a:lnSpc>
                <a:spcPct val="150000"/>
              </a:lnSpc>
              <a:spcBef>
                <a:spcPts val="0"/>
              </a:spcBef>
            </a:pPr>
            <a:r>
              <a:rPr lang="en-US" sz="2300" dirty="0">
                <a:effectLst/>
                <a:latin typeface="Arial" panose="020B0604020202020204" pitchFamily="34" charset="0"/>
                <a:ea typeface="Times New Roman" panose="02020603050405020304" pitchFamily="18" charset="0"/>
                <a:cs typeface="Arial" panose="020B0604020202020204" pitchFamily="34" charset="0"/>
              </a:rPr>
              <a:t>Compression is the process of coding that will effectively reduce the total number of bits needed to represent certain information. </a:t>
            </a:r>
            <a:endParaRPr lang="en-US" sz="2300" dirty="0">
              <a:cs typeface="Times New Roman" pitchFamily="16" charset="0"/>
            </a:endParaRPr>
          </a:p>
          <a:p>
            <a:pPr marL="518400" indent="-518400" algn="just">
              <a:lnSpc>
                <a:spcPct val="150000"/>
              </a:lnSpc>
              <a:spcBef>
                <a:spcPts val="0"/>
              </a:spcBef>
            </a:pPr>
            <a:r>
              <a:rPr lang="en-US" sz="2300" dirty="0"/>
              <a:t>The first algorithm that takes into account is Static Huffman Coding.</a:t>
            </a:r>
          </a:p>
          <a:p>
            <a:pPr marL="518400" indent="-518400" algn="just" eaLnBrk="1" hangingPunct="1">
              <a:lnSpc>
                <a:spcPct val="150000"/>
              </a:lnSpc>
              <a:spcBef>
                <a:spcPts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300" dirty="0">
              <a:cs typeface="Times New Roman" pitchFamily="16" charset="0"/>
            </a:endParaRPr>
          </a:p>
        </p:txBody>
      </p:sp>
      <p:pic>
        <p:nvPicPr>
          <p:cNvPr id="3" name="Picture 2">
            <a:extLst>
              <a:ext uri="{FF2B5EF4-FFF2-40B4-BE49-F238E27FC236}">
                <a16:creationId xmlns:a16="http://schemas.microsoft.com/office/drawing/2014/main" id="{C5B382CE-0C2F-4A23-A507-0ED0D64864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4" name="Text Box 2">
            <a:extLst>
              <a:ext uri="{FF2B5EF4-FFF2-40B4-BE49-F238E27FC236}">
                <a16:creationId xmlns:a16="http://schemas.microsoft.com/office/drawing/2014/main" id="{AC886A08-FA43-9301-F36B-32590B9825AA}"/>
              </a:ext>
            </a:extLst>
          </p:cNvPr>
          <p:cNvSpPr txBox="1">
            <a:spLocks noChangeArrowheads="1"/>
          </p:cNvSpPr>
          <p:nvPr/>
        </p:nvSpPr>
        <p:spPr bwMode="auto">
          <a:xfrm>
            <a:off x="1" y="638706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2" name="Picture 1">
            <a:extLst>
              <a:ext uri="{FF2B5EF4-FFF2-40B4-BE49-F238E27FC236}">
                <a16:creationId xmlns:a16="http://schemas.microsoft.com/office/drawing/2014/main" id="{79B96112-7331-EC78-E1F4-F809DECEC2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FLOW CHART</a:t>
            </a:r>
          </a:p>
        </p:txBody>
      </p:sp>
      <p:pic>
        <p:nvPicPr>
          <p:cNvPr id="4" name="Picture 3">
            <a:extLst>
              <a:ext uri="{FF2B5EF4-FFF2-40B4-BE49-F238E27FC236}">
                <a16:creationId xmlns:a16="http://schemas.microsoft.com/office/drawing/2014/main" id="{46DCD027-23A4-9100-85C2-15B62FEB1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5" name="Text Box 2">
            <a:extLst>
              <a:ext uri="{FF2B5EF4-FFF2-40B4-BE49-F238E27FC236}">
                <a16:creationId xmlns:a16="http://schemas.microsoft.com/office/drawing/2014/main" id="{75F60640-3DCC-D120-DFB0-29922DAB2BEE}"/>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3" name="Picture 2">
            <a:extLst>
              <a:ext uri="{FF2B5EF4-FFF2-40B4-BE49-F238E27FC236}">
                <a16:creationId xmlns:a16="http://schemas.microsoft.com/office/drawing/2014/main" id="{B34160DD-8E7A-FD64-A164-B4ADB65A5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pic>
        <p:nvPicPr>
          <p:cNvPr id="7" name="Picture 6">
            <a:extLst>
              <a:ext uri="{FF2B5EF4-FFF2-40B4-BE49-F238E27FC236}">
                <a16:creationId xmlns:a16="http://schemas.microsoft.com/office/drawing/2014/main" id="{65E3D2F0-1A47-77B0-460D-AE83848C6C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0561" y="1130576"/>
            <a:ext cx="4358852" cy="5259050"/>
          </a:xfrm>
          <a:prstGeom prst="rect">
            <a:avLst/>
          </a:prstGeom>
        </p:spPr>
      </p:pic>
    </p:spTree>
    <p:extLst>
      <p:ext uri="{BB962C8B-B14F-4D97-AF65-F5344CB8AC3E}">
        <p14:creationId xmlns:p14="http://schemas.microsoft.com/office/powerpoint/2010/main" val="4286381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D96A-3F4A-D3B8-229F-A24B96183A65}"/>
              </a:ext>
            </a:extLst>
          </p:cNvPr>
          <p:cNvSpPr>
            <a:spLocks noGrp="1"/>
          </p:cNvSpPr>
          <p:nvPr>
            <p:ph type="title"/>
          </p:nvPr>
        </p:nvSpPr>
        <p:spPr/>
        <p:txBody>
          <a:bodyPr/>
          <a:lstStyle/>
          <a:p>
            <a:r>
              <a:rPr lang="en-IN" dirty="0"/>
              <a:t>BEFORE COMPRESSION</a:t>
            </a:r>
          </a:p>
        </p:txBody>
      </p:sp>
      <p:pic>
        <p:nvPicPr>
          <p:cNvPr id="4" name="Picture 3">
            <a:extLst>
              <a:ext uri="{FF2B5EF4-FFF2-40B4-BE49-F238E27FC236}">
                <a16:creationId xmlns:a16="http://schemas.microsoft.com/office/drawing/2014/main" id="{400B3B2B-12D6-F3BD-6B4C-10379C4E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3" name="Text Box 2">
            <a:extLst>
              <a:ext uri="{FF2B5EF4-FFF2-40B4-BE49-F238E27FC236}">
                <a16:creationId xmlns:a16="http://schemas.microsoft.com/office/drawing/2014/main" id="{9448F342-3561-2CD9-D8F6-D18B943745F6}"/>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9" name="Content Placeholder 8">
            <a:extLst>
              <a:ext uri="{FF2B5EF4-FFF2-40B4-BE49-F238E27FC236}">
                <a16:creationId xmlns:a16="http://schemas.microsoft.com/office/drawing/2014/main" id="{2A15C32C-4CC4-6EC1-BDE8-1D479D1F489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4268" r="17143" b="33533"/>
          <a:stretch/>
        </p:blipFill>
        <p:spPr>
          <a:xfrm>
            <a:off x="1259209" y="1223946"/>
            <a:ext cx="9507588" cy="5182566"/>
          </a:xfrm>
        </p:spPr>
      </p:pic>
      <p:pic>
        <p:nvPicPr>
          <p:cNvPr id="5" name="Picture 4">
            <a:extLst>
              <a:ext uri="{FF2B5EF4-FFF2-40B4-BE49-F238E27FC236}">
                <a16:creationId xmlns:a16="http://schemas.microsoft.com/office/drawing/2014/main" id="{2D38A23A-3E63-8475-0377-88036E9152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3425446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8FE15-A9E3-ED15-E705-025F910327F1}"/>
              </a:ext>
            </a:extLst>
          </p:cNvPr>
          <p:cNvSpPr>
            <a:spLocks noGrp="1"/>
          </p:cNvSpPr>
          <p:nvPr>
            <p:ph type="title"/>
          </p:nvPr>
        </p:nvSpPr>
        <p:spPr/>
        <p:txBody>
          <a:bodyPr/>
          <a:lstStyle/>
          <a:p>
            <a:r>
              <a:rPr lang="en-US" dirty="0"/>
              <a:t>R</a:t>
            </a:r>
            <a:r>
              <a:rPr lang="en-IN" dirty="0"/>
              <a:t>UN PROCESS</a:t>
            </a:r>
          </a:p>
        </p:txBody>
      </p:sp>
      <p:pic>
        <p:nvPicPr>
          <p:cNvPr id="4" name="Picture 3">
            <a:extLst>
              <a:ext uri="{FF2B5EF4-FFF2-40B4-BE49-F238E27FC236}">
                <a16:creationId xmlns:a16="http://schemas.microsoft.com/office/drawing/2014/main" id="{CEE1E661-A3E3-A2D4-8D14-05D0E5F9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477000"/>
            <a:ext cx="9067800" cy="336479"/>
          </a:xfrm>
          <a:prstGeom prst="rect">
            <a:avLst/>
          </a:prstGeom>
        </p:spPr>
      </p:pic>
      <p:sp>
        <p:nvSpPr>
          <p:cNvPr id="3" name="Text Box 2">
            <a:extLst>
              <a:ext uri="{FF2B5EF4-FFF2-40B4-BE49-F238E27FC236}">
                <a16:creationId xmlns:a16="http://schemas.microsoft.com/office/drawing/2014/main" id="{2C31EEAC-F63B-6ED0-E748-3A4D280FC0FE}"/>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9" name="Content Placeholder 8">
            <a:extLst>
              <a:ext uri="{FF2B5EF4-FFF2-40B4-BE49-F238E27FC236}">
                <a16:creationId xmlns:a16="http://schemas.microsoft.com/office/drawing/2014/main" id="{6DD7361D-F3DE-390F-C64A-110E50A92F6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57" b="19187"/>
          <a:stretch/>
        </p:blipFill>
        <p:spPr>
          <a:xfrm>
            <a:off x="1522412" y="1569657"/>
            <a:ext cx="9467409" cy="4292600"/>
          </a:xfrm>
        </p:spPr>
      </p:pic>
      <p:pic>
        <p:nvPicPr>
          <p:cNvPr id="5" name="Picture 4">
            <a:extLst>
              <a:ext uri="{FF2B5EF4-FFF2-40B4-BE49-F238E27FC236}">
                <a16:creationId xmlns:a16="http://schemas.microsoft.com/office/drawing/2014/main" id="{F2CBE0F7-51D4-1AFE-79C0-CD4616A018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3304972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D96A-3F4A-D3B8-229F-A24B96183A65}"/>
              </a:ext>
            </a:extLst>
          </p:cNvPr>
          <p:cNvSpPr>
            <a:spLocks noGrp="1"/>
          </p:cNvSpPr>
          <p:nvPr>
            <p:ph type="title"/>
          </p:nvPr>
        </p:nvSpPr>
        <p:spPr/>
        <p:txBody>
          <a:bodyPr/>
          <a:lstStyle/>
          <a:p>
            <a:r>
              <a:rPr lang="en-IN" dirty="0"/>
              <a:t>AFTER COMPRESSION AND DECOMPRESSION</a:t>
            </a:r>
          </a:p>
        </p:txBody>
      </p:sp>
      <p:pic>
        <p:nvPicPr>
          <p:cNvPr id="4" name="Picture 3">
            <a:extLst>
              <a:ext uri="{FF2B5EF4-FFF2-40B4-BE49-F238E27FC236}">
                <a16:creationId xmlns:a16="http://schemas.microsoft.com/office/drawing/2014/main" id="{400B3B2B-12D6-F3BD-6B4C-10379C4E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3" name="Text Box 2">
            <a:extLst>
              <a:ext uri="{FF2B5EF4-FFF2-40B4-BE49-F238E27FC236}">
                <a16:creationId xmlns:a16="http://schemas.microsoft.com/office/drawing/2014/main" id="{9448F342-3561-2CD9-D8F6-D18B943745F6}"/>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8" name="Content Placeholder 7">
            <a:extLst>
              <a:ext uri="{FF2B5EF4-FFF2-40B4-BE49-F238E27FC236}">
                <a16:creationId xmlns:a16="http://schemas.microsoft.com/office/drawing/2014/main" id="{DB9B4905-77C4-E90B-174E-FC114AA39FF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5075" r="14722" b="29229"/>
          <a:stretch/>
        </p:blipFill>
        <p:spPr>
          <a:xfrm>
            <a:off x="1334615" y="1223945"/>
            <a:ext cx="9432181" cy="5024455"/>
          </a:xfrm>
        </p:spPr>
      </p:pic>
      <p:pic>
        <p:nvPicPr>
          <p:cNvPr id="5" name="Picture 4">
            <a:extLst>
              <a:ext uri="{FF2B5EF4-FFF2-40B4-BE49-F238E27FC236}">
                <a16:creationId xmlns:a16="http://schemas.microsoft.com/office/drawing/2014/main" id="{71B4EAC9-B2F5-D930-6A59-FFEBBF53E0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4037036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D96A-3F4A-D3B8-229F-A24B96183A65}"/>
              </a:ext>
            </a:extLst>
          </p:cNvPr>
          <p:cNvSpPr>
            <a:spLocks noGrp="1"/>
          </p:cNvSpPr>
          <p:nvPr>
            <p:ph type="title"/>
          </p:nvPr>
        </p:nvSpPr>
        <p:spPr/>
        <p:txBody>
          <a:bodyPr/>
          <a:lstStyle/>
          <a:p>
            <a:r>
              <a:rPr lang="en-IN" dirty="0"/>
              <a:t>OUTPUT COMPARISON TABLE</a:t>
            </a:r>
          </a:p>
        </p:txBody>
      </p:sp>
      <p:pic>
        <p:nvPicPr>
          <p:cNvPr id="4" name="Picture 3">
            <a:extLst>
              <a:ext uri="{FF2B5EF4-FFF2-40B4-BE49-F238E27FC236}">
                <a16:creationId xmlns:a16="http://schemas.microsoft.com/office/drawing/2014/main" id="{400B3B2B-12D6-F3BD-6B4C-10379C4E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3" name="Text Box 2">
            <a:extLst>
              <a:ext uri="{FF2B5EF4-FFF2-40B4-BE49-F238E27FC236}">
                <a16:creationId xmlns:a16="http://schemas.microsoft.com/office/drawing/2014/main" id="{9448F342-3561-2CD9-D8F6-D18B943745F6}"/>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9" name="Content Placeholder 8">
            <a:extLst>
              <a:ext uri="{FF2B5EF4-FFF2-40B4-BE49-F238E27FC236}">
                <a16:creationId xmlns:a16="http://schemas.microsoft.com/office/drawing/2014/main" id="{657545FD-DFC2-A979-F815-88000D1CE8D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266" t="5053" r="3110" b="3429"/>
          <a:stretch/>
        </p:blipFill>
        <p:spPr>
          <a:xfrm>
            <a:off x="2855912" y="1600200"/>
            <a:ext cx="6591300" cy="4394199"/>
          </a:xfrm>
        </p:spPr>
      </p:pic>
      <p:pic>
        <p:nvPicPr>
          <p:cNvPr id="5" name="Picture 4">
            <a:extLst>
              <a:ext uri="{FF2B5EF4-FFF2-40B4-BE49-F238E27FC236}">
                <a16:creationId xmlns:a16="http://schemas.microsoft.com/office/drawing/2014/main" id="{CEC4352A-9D3A-EF57-62B0-0CFD4E9A7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1807399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D96A-3F4A-D3B8-229F-A24B96183A65}"/>
              </a:ext>
            </a:extLst>
          </p:cNvPr>
          <p:cNvSpPr>
            <a:spLocks noGrp="1"/>
          </p:cNvSpPr>
          <p:nvPr>
            <p:ph type="title"/>
          </p:nvPr>
        </p:nvSpPr>
        <p:spPr/>
        <p:txBody>
          <a:bodyPr/>
          <a:lstStyle/>
          <a:p>
            <a:r>
              <a:rPr lang="en-US" dirty="0"/>
              <a:t>C</a:t>
            </a:r>
            <a:r>
              <a:rPr lang="en-IN" dirty="0"/>
              <a:t>ONCLUSION</a:t>
            </a:r>
          </a:p>
        </p:txBody>
      </p:sp>
      <p:pic>
        <p:nvPicPr>
          <p:cNvPr id="4" name="Picture 3">
            <a:extLst>
              <a:ext uri="{FF2B5EF4-FFF2-40B4-BE49-F238E27FC236}">
                <a16:creationId xmlns:a16="http://schemas.microsoft.com/office/drawing/2014/main" id="{400B3B2B-12D6-F3BD-6B4C-10379C4E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3" name="Text Box 2">
            <a:extLst>
              <a:ext uri="{FF2B5EF4-FFF2-40B4-BE49-F238E27FC236}">
                <a16:creationId xmlns:a16="http://schemas.microsoft.com/office/drawing/2014/main" id="{9448F342-3561-2CD9-D8F6-D18B943745F6}"/>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5" name="Picture 4">
            <a:extLst>
              <a:ext uri="{FF2B5EF4-FFF2-40B4-BE49-F238E27FC236}">
                <a16:creationId xmlns:a16="http://schemas.microsoft.com/office/drawing/2014/main" id="{CEC4352A-9D3A-EF57-62B0-0CFD4E9A7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
        <p:nvSpPr>
          <p:cNvPr id="7" name="Content Placeholder 6">
            <a:extLst>
              <a:ext uri="{FF2B5EF4-FFF2-40B4-BE49-F238E27FC236}">
                <a16:creationId xmlns:a16="http://schemas.microsoft.com/office/drawing/2014/main" id="{DDB8D6F5-B3E6-F885-7FB3-94794051C23C}"/>
              </a:ext>
            </a:extLst>
          </p:cNvPr>
          <p:cNvSpPr>
            <a:spLocks noGrp="1"/>
          </p:cNvSpPr>
          <p:nvPr>
            <p:ph idx="1"/>
          </p:nvPr>
        </p:nvSpPr>
        <p:spPr>
          <a:xfrm>
            <a:off x="737959" y="1012819"/>
            <a:ext cx="11212846" cy="5311781"/>
          </a:xfrm>
        </p:spPr>
        <p:txBody>
          <a:bodyPr/>
          <a:lstStyle/>
          <a:p>
            <a:pPr algn="just">
              <a:lnSpc>
                <a:spcPct val="150000"/>
              </a:lnSpc>
            </a:pPr>
            <a:r>
              <a:rPr lang="en-US" sz="2300" dirty="0">
                <a:effectLst/>
                <a:latin typeface="+mn-lt"/>
                <a:ea typeface="Times New Roman" panose="02020603050405020304" pitchFamily="18" charset="0"/>
              </a:rPr>
              <a:t>The choice of compression algorithm depends on the specific requirements of the system and the characteristics of the input data. </a:t>
            </a:r>
            <a:endParaRPr lang="en-IN" sz="2300" dirty="0">
              <a:effectLst/>
              <a:latin typeface="+mn-lt"/>
              <a:ea typeface="Times New Roman" panose="02020603050405020304" pitchFamily="18" charset="0"/>
              <a:cs typeface="Times New Roman" panose="02020603050405020304" pitchFamily="18" charset="0"/>
            </a:endParaRPr>
          </a:p>
          <a:p>
            <a:pPr algn="just">
              <a:lnSpc>
                <a:spcPct val="150000"/>
              </a:lnSpc>
            </a:pPr>
            <a:r>
              <a:rPr lang="en-US" sz="2300" dirty="0">
                <a:effectLst/>
                <a:latin typeface="+mn-lt"/>
                <a:ea typeface="Times New Roman" panose="02020603050405020304" pitchFamily="18" charset="0"/>
              </a:rPr>
              <a:t>The most commonly used algorithms for text file compression are Huffman coding and Lempel-Ziv-Welch (LZW) compression because of it’s lossless nature.</a:t>
            </a:r>
          </a:p>
          <a:p>
            <a:pPr algn="just">
              <a:lnSpc>
                <a:spcPct val="150000"/>
              </a:lnSpc>
            </a:pPr>
            <a:r>
              <a:rPr lang="en-US" sz="2300" dirty="0">
                <a:effectLst/>
                <a:latin typeface="+mn-lt"/>
                <a:ea typeface="Times New Roman" panose="02020603050405020304" pitchFamily="18" charset="0"/>
              </a:rPr>
              <a:t>Huffman coding is particularly effective for text file compression</a:t>
            </a:r>
            <a:r>
              <a:rPr lang="en-US" sz="2300" dirty="0">
                <a:latin typeface="+mn-lt"/>
                <a:ea typeface="Times New Roman" panose="02020603050405020304" pitchFamily="18" charset="0"/>
              </a:rPr>
              <a:t>.</a:t>
            </a:r>
          </a:p>
          <a:p>
            <a:pPr algn="just">
              <a:lnSpc>
                <a:spcPct val="150000"/>
              </a:lnSpc>
            </a:pPr>
            <a:r>
              <a:rPr lang="en-US" sz="2300" dirty="0">
                <a:effectLst/>
                <a:latin typeface="+mn-lt"/>
                <a:ea typeface="Times New Roman" panose="02020603050405020304" pitchFamily="18" charset="0"/>
              </a:rPr>
              <a:t>LZW compression is especially good at compressing text files with repeating patterns of characters or words.</a:t>
            </a:r>
          </a:p>
          <a:p>
            <a:pPr algn="just">
              <a:lnSpc>
                <a:spcPct val="150000"/>
              </a:lnSpc>
            </a:pPr>
            <a:r>
              <a:rPr lang="en-US" sz="2300" dirty="0">
                <a:latin typeface="+mn-lt"/>
                <a:ea typeface="Times New Roman" panose="02020603050405020304" pitchFamily="18" charset="0"/>
                <a:cs typeface="Times New Roman" panose="02020603050405020304" pitchFamily="18" charset="0"/>
              </a:rPr>
              <a:t>T</a:t>
            </a:r>
            <a:r>
              <a:rPr lang="en-US" sz="2300" dirty="0">
                <a:effectLst/>
                <a:latin typeface="+mn-lt"/>
                <a:ea typeface="Times New Roman" panose="02020603050405020304" pitchFamily="18" charset="0"/>
                <a:cs typeface="Times New Roman" panose="02020603050405020304" pitchFamily="18" charset="0"/>
              </a:rPr>
              <a:t>he most popular compression format, ZIP, uses both algorithms to achieve efficient text file compression.</a:t>
            </a:r>
            <a:endParaRPr lang="en-IN" sz="2300" dirty="0">
              <a:effectLst/>
              <a:latin typeface="+mn-lt"/>
              <a:ea typeface="Times New Roman" panose="02020603050405020304" pitchFamily="18" charset="0"/>
              <a:cs typeface="Times New Roman" panose="02020603050405020304" pitchFamily="18" charset="0"/>
            </a:endParaRPr>
          </a:p>
          <a:p>
            <a:pPr algn="just">
              <a:lnSpc>
                <a:spcPct val="150000"/>
              </a:lnSpc>
            </a:pPr>
            <a:endParaRPr lang="en-IN" sz="2300" dirty="0">
              <a:latin typeface="+mn-lt"/>
            </a:endParaRPr>
          </a:p>
        </p:txBody>
      </p:sp>
    </p:spTree>
    <p:extLst>
      <p:ext uri="{BB962C8B-B14F-4D97-AF65-F5344CB8AC3E}">
        <p14:creationId xmlns:p14="http://schemas.microsoft.com/office/powerpoint/2010/main" val="224742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D96A-3F4A-D3B8-229F-A24B96183A65}"/>
              </a:ext>
            </a:extLst>
          </p:cNvPr>
          <p:cNvSpPr>
            <a:spLocks noGrp="1"/>
          </p:cNvSpPr>
          <p:nvPr>
            <p:ph type="title"/>
          </p:nvPr>
        </p:nvSpPr>
        <p:spPr/>
        <p:txBody>
          <a:bodyPr/>
          <a:lstStyle/>
          <a:p>
            <a:r>
              <a:rPr lang="en-US"/>
              <a:t>REFERENCES</a:t>
            </a:r>
            <a:endParaRPr lang="en-IN" dirty="0"/>
          </a:p>
        </p:txBody>
      </p:sp>
      <p:sp>
        <p:nvSpPr>
          <p:cNvPr id="3" name="Content Placeholder 2">
            <a:extLst>
              <a:ext uri="{FF2B5EF4-FFF2-40B4-BE49-F238E27FC236}">
                <a16:creationId xmlns:a16="http://schemas.microsoft.com/office/drawing/2014/main" id="{5FEEC622-9E50-1C2E-CB5A-E39B02B98780}"/>
              </a:ext>
            </a:extLst>
          </p:cNvPr>
          <p:cNvSpPr>
            <a:spLocks noGrp="1"/>
          </p:cNvSpPr>
          <p:nvPr>
            <p:ph idx="1"/>
          </p:nvPr>
        </p:nvSpPr>
        <p:spPr>
          <a:xfrm>
            <a:off x="741383" y="1195812"/>
            <a:ext cx="11212846" cy="5311781"/>
          </a:xfrm>
        </p:spPr>
        <p:txBody>
          <a:bodyPr/>
          <a:lstStyle/>
          <a:p>
            <a:pPr marL="0" indent="0" algn="just">
              <a:buNone/>
            </a:pPr>
            <a:r>
              <a:rPr lang="en-US" sz="2300" dirty="0">
                <a:effectLst/>
                <a:latin typeface="Arial" panose="020B0604020202020204" pitchFamily="34" charset="0"/>
                <a:ea typeface="Times New Roman" panose="02020603050405020304" pitchFamily="18" charset="0"/>
                <a:cs typeface="Times New Roman" panose="02020603050405020304" pitchFamily="18" charset="0"/>
              </a:rPr>
              <a:t>[1]   M. R. Hasan, M. I. </a:t>
            </a:r>
            <a:r>
              <a:rPr lang="en-US" sz="2300" dirty="0" err="1">
                <a:effectLst/>
                <a:latin typeface="Arial" panose="020B0604020202020204" pitchFamily="34" charset="0"/>
                <a:ea typeface="Times New Roman" panose="02020603050405020304" pitchFamily="18" charset="0"/>
                <a:cs typeface="Times New Roman" panose="02020603050405020304" pitchFamily="18" charset="0"/>
              </a:rPr>
              <a:t>Ibrahimy</a:t>
            </a:r>
            <a:r>
              <a:rPr lang="en-US" sz="2300" dirty="0">
                <a:effectLst/>
                <a:latin typeface="Arial" panose="020B0604020202020204" pitchFamily="34" charset="0"/>
                <a:ea typeface="Times New Roman" panose="02020603050405020304" pitchFamily="18" charset="0"/>
                <a:cs typeface="Times New Roman" panose="02020603050405020304" pitchFamily="18" charset="0"/>
              </a:rPr>
              <a:t>, S. M. A. </a:t>
            </a:r>
            <a:r>
              <a:rPr lang="en-US" sz="2300" dirty="0" err="1">
                <a:effectLst/>
                <a:latin typeface="Arial" panose="020B0604020202020204" pitchFamily="34" charset="0"/>
                <a:ea typeface="Times New Roman" panose="02020603050405020304" pitchFamily="18" charset="0"/>
                <a:cs typeface="Times New Roman" panose="02020603050405020304" pitchFamily="18" charset="0"/>
              </a:rPr>
              <a:t>Motakabber</a:t>
            </a:r>
            <a:r>
              <a:rPr lang="en-US" sz="2300" dirty="0">
                <a:effectLst/>
                <a:latin typeface="Arial" panose="020B0604020202020204" pitchFamily="34" charset="0"/>
                <a:ea typeface="Times New Roman" panose="02020603050405020304" pitchFamily="18" charset="0"/>
                <a:cs typeface="Times New Roman" panose="02020603050405020304" pitchFamily="18" charset="0"/>
              </a:rPr>
              <a:t>, M. M. </a:t>
            </a:r>
            <a:r>
              <a:rPr lang="en-US" sz="2300" dirty="0" err="1">
                <a:effectLst/>
                <a:latin typeface="Arial" panose="020B0604020202020204" pitchFamily="34" charset="0"/>
                <a:ea typeface="Times New Roman" panose="02020603050405020304" pitchFamily="18" charset="0"/>
                <a:cs typeface="Times New Roman" panose="02020603050405020304" pitchFamily="18" charset="0"/>
              </a:rPr>
              <a:t>Ferdaus</a:t>
            </a:r>
            <a:r>
              <a:rPr lang="en-US" sz="2300" dirty="0">
                <a:effectLst/>
                <a:latin typeface="Arial" panose="020B0604020202020204" pitchFamily="34" charset="0"/>
                <a:ea typeface="Times New Roman" panose="02020603050405020304" pitchFamily="18" charset="0"/>
                <a:cs typeface="Times New Roman" panose="02020603050405020304" pitchFamily="18" charset="0"/>
              </a:rPr>
              <a:t> and M. N. H. Khan, “Comparative data compression techniques and </a:t>
            </a:r>
            <a:r>
              <a:rPr lang="en-US" sz="2300" dirty="0" err="1">
                <a:effectLst/>
                <a:latin typeface="Arial" panose="020B0604020202020204" pitchFamily="34" charset="0"/>
                <a:ea typeface="Times New Roman" panose="02020603050405020304" pitchFamily="18" charset="0"/>
                <a:cs typeface="Times New Roman" panose="02020603050405020304" pitchFamily="18" charset="0"/>
              </a:rPr>
              <a:t>multicompression</a:t>
            </a:r>
            <a:r>
              <a:rPr lang="en-US" sz="2300" dirty="0">
                <a:effectLst/>
                <a:latin typeface="Arial" panose="020B0604020202020204" pitchFamily="34" charset="0"/>
                <a:ea typeface="Times New Roman" panose="02020603050405020304" pitchFamily="18" charset="0"/>
                <a:cs typeface="Times New Roman" panose="02020603050405020304" pitchFamily="18" charset="0"/>
              </a:rPr>
              <a:t> results,” IOP Conference, 2013.</a:t>
            </a:r>
            <a:endParaRPr lang="en-IN" sz="23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US" sz="23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IN" sz="23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US" sz="2300" dirty="0">
                <a:effectLst/>
                <a:latin typeface="Arial" panose="020B0604020202020204" pitchFamily="34" charset="0"/>
                <a:ea typeface="Times New Roman" panose="02020603050405020304" pitchFamily="18" charset="0"/>
                <a:cs typeface="Times New Roman" panose="02020603050405020304" pitchFamily="18" charset="0"/>
              </a:rPr>
              <a:t>[2] C. </a:t>
            </a:r>
            <a:r>
              <a:rPr lang="en-US" sz="2300" dirty="0" err="1">
                <a:effectLst/>
                <a:latin typeface="Arial" panose="020B0604020202020204" pitchFamily="34" charset="0"/>
                <a:ea typeface="Times New Roman" panose="02020603050405020304" pitchFamily="18" charset="0"/>
                <a:cs typeface="Times New Roman" panose="02020603050405020304" pitchFamily="18" charset="0"/>
              </a:rPr>
              <a:t>Lamorahan</a:t>
            </a:r>
            <a:r>
              <a:rPr lang="en-US" sz="2300" dirty="0">
                <a:effectLst/>
                <a:latin typeface="Arial" panose="020B0604020202020204" pitchFamily="34" charset="0"/>
                <a:ea typeface="Times New Roman" panose="02020603050405020304" pitchFamily="18" charset="0"/>
                <a:cs typeface="Times New Roman" panose="02020603050405020304" pitchFamily="18" charset="0"/>
              </a:rPr>
              <a:t>, B. </a:t>
            </a:r>
            <a:r>
              <a:rPr lang="en-US" sz="2300" dirty="0" err="1">
                <a:effectLst/>
                <a:latin typeface="Arial" panose="020B0604020202020204" pitchFamily="34" charset="0"/>
                <a:ea typeface="Times New Roman" panose="02020603050405020304" pitchFamily="18" charset="0"/>
                <a:cs typeface="Times New Roman" panose="02020603050405020304" pitchFamily="18" charset="0"/>
              </a:rPr>
              <a:t>Pinontoan</a:t>
            </a:r>
            <a:r>
              <a:rPr lang="en-US" sz="2300" dirty="0">
                <a:effectLst/>
                <a:latin typeface="Arial" panose="020B0604020202020204" pitchFamily="34" charset="0"/>
                <a:ea typeface="Times New Roman" panose="02020603050405020304" pitchFamily="18" charset="0"/>
                <a:cs typeface="Times New Roman" panose="02020603050405020304" pitchFamily="18" charset="0"/>
              </a:rPr>
              <a:t> and N. Nainggolan, “ Data Compression Using Shannon-Fano Algorithm,” </a:t>
            </a:r>
            <a:r>
              <a:rPr lang="en-US" sz="2300" dirty="0" err="1">
                <a:effectLst/>
                <a:latin typeface="Arial" panose="020B0604020202020204" pitchFamily="34" charset="0"/>
                <a:ea typeface="Times New Roman" panose="02020603050405020304" pitchFamily="18" charset="0"/>
                <a:cs typeface="Times New Roman" panose="02020603050405020304" pitchFamily="18" charset="0"/>
              </a:rPr>
              <a:t>JdC</a:t>
            </a:r>
            <a:r>
              <a:rPr lang="en-US" sz="2300" dirty="0">
                <a:effectLst/>
                <a:latin typeface="Arial" panose="020B0604020202020204" pitchFamily="34" charset="0"/>
                <a:ea typeface="Times New Roman" panose="02020603050405020304" pitchFamily="18" charset="0"/>
                <a:cs typeface="Times New Roman" panose="02020603050405020304" pitchFamily="18" charset="0"/>
              </a:rPr>
              <a:t>, Vol. 2, No. 2, September, 2013, pp. 10-17.</a:t>
            </a:r>
            <a:endParaRPr lang="en-IN" sz="23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US" sz="23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IN" sz="23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US" sz="2300" dirty="0">
                <a:effectLst/>
                <a:latin typeface="Arial" panose="020B0604020202020204" pitchFamily="34" charset="0"/>
                <a:ea typeface="Times New Roman" panose="02020603050405020304" pitchFamily="18" charset="0"/>
                <a:cs typeface="Times New Roman" panose="02020603050405020304" pitchFamily="18" charset="0"/>
              </a:rPr>
              <a:t>[3]  P. </a:t>
            </a:r>
            <a:r>
              <a:rPr lang="en-US" sz="2300" dirty="0" err="1">
                <a:effectLst/>
                <a:latin typeface="Arial" panose="020B0604020202020204" pitchFamily="34" charset="0"/>
                <a:ea typeface="Times New Roman" panose="02020603050405020304" pitchFamily="18" charset="0"/>
                <a:cs typeface="Times New Roman" panose="02020603050405020304" pitchFamily="18" charset="0"/>
              </a:rPr>
              <a:t>Yellamma</a:t>
            </a:r>
            <a:r>
              <a:rPr lang="en-US" sz="2300" dirty="0">
                <a:effectLst/>
                <a:latin typeface="Arial" panose="020B0604020202020204" pitchFamily="34" charset="0"/>
                <a:ea typeface="Times New Roman" panose="02020603050405020304" pitchFamily="18" charset="0"/>
                <a:cs typeface="Times New Roman" panose="02020603050405020304" pitchFamily="18" charset="0"/>
              </a:rPr>
              <a:t> and N. </a:t>
            </a:r>
            <a:r>
              <a:rPr lang="en-US" sz="2300" dirty="0" err="1">
                <a:effectLst/>
                <a:latin typeface="Arial" panose="020B0604020202020204" pitchFamily="34" charset="0"/>
                <a:ea typeface="Times New Roman" panose="02020603050405020304" pitchFamily="18" charset="0"/>
                <a:cs typeface="Times New Roman" panose="02020603050405020304" pitchFamily="18" charset="0"/>
              </a:rPr>
              <a:t>Challa</a:t>
            </a:r>
            <a:r>
              <a:rPr lang="en-US" sz="2300" dirty="0">
                <a:effectLst/>
                <a:latin typeface="Arial" panose="020B0604020202020204" pitchFamily="34" charset="0"/>
                <a:ea typeface="Times New Roman" panose="02020603050405020304" pitchFamily="18" charset="0"/>
                <a:cs typeface="Times New Roman" panose="02020603050405020304" pitchFamily="18" charset="0"/>
              </a:rPr>
              <a:t>, “Performance Analysis of Different Data Compression Techniques On Text File,” International Journal of Engineering Research &amp; Technology (IJERT), Vol. 1 Issue 8, October – 2012.</a:t>
            </a:r>
            <a:endParaRPr lang="en-IN" sz="23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IN" sz="23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US" sz="2300" dirty="0">
                <a:effectLst/>
                <a:latin typeface="Arial" panose="020B0604020202020204" pitchFamily="34" charset="0"/>
                <a:ea typeface="Times New Roman" panose="02020603050405020304" pitchFamily="18" charset="0"/>
                <a:cs typeface="Times New Roman" panose="02020603050405020304" pitchFamily="18" charset="0"/>
              </a:rPr>
              <a:t>[4] K. </a:t>
            </a:r>
            <a:r>
              <a:rPr lang="en-US" sz="2300" dirty="0" err="1">
                <a:effectLst/>
                <a:latin typeface="Arial" panose="020B0604020202020204" pitchFamily="34" charset="0"/>
                <a:ea typeface="Times New Roman" panose="02020603050405020304" pitchFamily="18" charset="0"/>
                <a:cs typeface="Times New Roman" panose="02020603050405020304" pitchFamily="18" charset="0"/>
              </a:rPr>
              <a:t>Sayood</a:t>
            </a:r>
            <a:r>
              <a:rPr lang="en-US" sz="2300" dirty="0">
                <a:effectLst/>
                <a:latin typeface="Arial" panose="020B0604020202020204" pitchFamily="34" charset="0"/>
                <a:ea typeface="Times New Roman" panose="02020603050405020304" pitchFamily="18" charset="0"/>
                <a:cs typeface="Times New Roman" panose="02020603050405020304" pitchFamily="18" charset="0"/>
              </a:rPr>
              <a:t>, “Introduction to Data Compression,” 4th ed., Elsevier, 2012. </a:t>
            </a:r>
            <a:endParaRPr lang="en-IN" sz="2300" dirty="0"/>
          </a:p>
        </p:txBody>
      </p:sp>
      <p:pic>
        <p:nvPicPr>
          <p:cNvPr id="4" name="Picture 3">
            <a:extLst>
              <a:ext uri="{FF2B5EF4-FFF2-40B4-BE49-F238E27FC236}">
                <a16:creationId xmlns:a16="http://schemas.microsoft.com/office/drawing/2014/main" id="{400B3B2B-12D6-F3BD-6B4C-10379C4E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5" name="Text Box 2">
            <a:extLst>
              <a:ext uri="{FF2B5EF4-FFF2-40B4-BE49-F238E27FC236}">
                <a16:creationId xmlns:a16="http://schemas.microsoft.com/office/drawing/2014/main" id="{348F83EA-4825-73A2-69F8-AA030F65B558}"/>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6" name="Picture 5">
            <a:extLst>
              <a:ext uri="{FF2B5EF4-FFF2-40B4-BE49-F238E27FC236}">
                <a16:creationId xmlns:a16="http://schemas.microsoft.com/office/drawing/2014/main" id="{890A26F6-0C02-84A9-6391-563D5724C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134240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CBF2CC-F13C-4936-6CF8-3A96CC47F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7" name="TextBox 6">
            <a:extLst>
              <a:ext uri="{FF2B5EF4-FFF2-40B4-BE49-F238E27FC236}">
                <a16:creationId xmlns:a16="http://schemas.microsoft.com/office/drawing/2014/main" id="{48F5AF72-83FA-3A66-B2DA-158804CE7CD1}"/>
              </a:ext>
            </a:extLst>
          </p:cNvPr>
          <p:cNvSpPr txBox="1"/>
          <p:nvPr/>
        </p:nvSpPr>
        <p:spPr>
          <a:xfrm>
            <a:off x="1674812" y="2590799"/>
            <a:ext cx="9144000" cy="1982535"/>
          </a:xfrm>
          <a:prstGeom prst="rect">
            <a:avLst/>
          </a:prstGeom>
          <a:noFill/>
        </p:spPr>
        <p:txBody>
          <a:bodyPr wrap="square" rtlCol="0">
            <a:prstTxWarp prst="textCanDown">
              <a:avLst/>
            </a:prstTxWarp>
            <a:spAutoFit/>
          </a:bodyPr>
          <a:lstStyle/>
          <a:p>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ell MT" panose="02020503060305020303" pitchFamily="18" charset="0"/>
              </a:rPr>
              <a:t>Thank You</a:t>
            </a:r>
            <a:endPar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ell MT" panose="02020503060305020303" pitchFamily="18" charset="0"/>
            </a:endParaRPr>
          </a:p>
        </p:txBody>
      </p:sp>
      <p:sp>
        <p:nvSpPr>
          <p:cNvPr id="3" name="Text Box 2">
            <a:extLst>
              <a:ext uri="{FF2B5EF4-FFF2-40B4-BE49-F238E27FC236}">
                <a16:creationId xmlns:a16="http://schemas.microsoft.com/office/drawing/2014/main" id="{E5FAC8DF-064A-0229-C370-2A9B7CAD43A8}"/>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4" name="Picture 3">
            <a:extLst>
              <a:ext uri="{FF2B5EF4-FFF2-40B4-BE49-F238E27FC236}">
                <a16:creationId xmlns:a16="http://schemas.microsoft.com/office/drawing/2014/main" id="{1B331DF8-CE3C-A1C0-804B-E6410B9BC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732176" y="1319213"/>
            <a:ext cx="10868369" cy="4724400"/>
          </a:xfrm>
          <a:prstGeom prst="rect">
            <a:avLst/>
          </a:prstGeom>
          <a:noFill/>
          <a:ln w="9525" cap="flat">
            <a:noFill/>
            <a:round/>
            <a:headEnd/>
            <a:tailEnd/>
          </a:ln>
          <a:effectLst/>
        </p:spPr>
        <p:txBody>
          <a:bodyPr/>
          <a:lstStyle/>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a:p>
            <a:pPr marL="341313" indent="-341313" eaLnBrk="1" hangingPunct="1">
              <a:lnSpc>
                <a:spcPct val="150000"/>
              </a:lnSpc>
              <a:spcBef>
                <a:spcPts val="600"/>
              </a:spcBef>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p:txBody>
      </p:sp>
      <p:sp>
        <p:nvSpPr>
          <p:cNvPr id="5" name="Title 4"/>
          <p:cNvSpPr>
            <a:spLocks noGrp="1"/>
          </p:cNvSpPr>
          <p:nvPr>
            <p:ph type="title"/>
          </p:nvPr>
        </p:nvSpPr>
        <p:spPr/>
        <p:txBody>
          <a:bodyPr/>
          <a:lstStyle/>
          <a:p>
            <a:r>
              <a:rPr lang="en-US" dirty="0"/>
              <a:t>PROBLEM STATEMENT</a:t>
            </a:r>
          </a:p>
        </p:txBody>
      </p:sp>
      <p:sp>
        <p:nvSpPr>
          <p:cNvPr id="6" name="Content Placeholder 5"/>
          <p:cNvSpPr>
            <a:spLocks noGrp="1"/>
          </p:cNvSpPr>
          <p:nvPr>
            <p:ph idx="1"/>
          </p:nvPr>
        </p:nvSpPr>
        <p:spPr>
          <a:xfrm>
            <a:off x="732176" y="975766"/>
            <a:ext cx="11212846" cy="4548186"/>
          </a:xfrm>
        </p:spPr>
        <p:txBody>
          <a:bodyPr/>
          <a:lstStyle/>
          <a:p>
            <a:pPr algn="just">
              <a:lnSpc>
                <a:spcPct val="150000"/>
              </a:lnSpc>
            </a:pPr>
            <a:r>
              <a:rPr lang="en-US"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focus is directed mainly to different file compression coding techniques and comparisons between them. Some memory efficient encoding schemes are analyzed and implemented in this work. They are</a:t>
            </a:r>
            <a:r>
              <a:rPr lang="en-US" sz="23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 </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marL="2971800" lvl="6" indent="-228600" algn="just">
              <a:lnSpc>
                <a:spcPct val="150000"/>
              </a:lnSpc>
              <a:buFont typeface="Symbol" panose="05050102010706020507" pitchFamily="18" charset="2"/>
              <a:buChar char=""/>
            </a:pPr>
            <a:r>
              <a:rPr lang="en-US" sz="2300" dirty="0">
                <a:effectLst/>
                <a:latin typeface="Arial" panose="020B0604020202020204" pitchFamily="34" charset="0"/>
                <a:ea typeface="Times New Roman" panose="02020603050405020304" pitchFamily="18" charset="0"/>
                <a:cs typeface="Arial" panose="020B0604020202020204" pitchFamily="34" charset="0"/>
              </a:rPr>
              <a:t>STATIC HUFFMAN CODING </a:t>
            </a:r>
          </a:p>
          <a:p>
            <a:pPr marL="2971800" lvl="6" indent="-228600" algn="just">
              <a:lnSpc>
                <a:spcPct val="150000"/>
              </a:lnSpc>
              <a:buFont typeface="Symbol" panose="05050102010706020507" pitchFamily="18" charset="2"/>
              <a:buChar char=""/>
            </a:pPr>
            <a:r>
              <a:rPr lang="en-US" sz="2300" dirty="0">
                <a:latin typeface="Arial" panose="020B0604020202020204" pitchFamily="34" charset="0"/>
                <a:ea typeface="Times New Roman" panose="02020603050405020304" pitchFamily="18" charset="0"/>
                <a:cs typeface="Arial" panose="020B0604020202020204" pitchFamily="34" charset="0"/>
              </a:rPr>
              <a:t>DYNAMIC HUFFMAN CODING</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marL="2971800" lvl="6" indent="-228600" algn="just">
              <a:lnSpc>
                <a:spcPct val="150000"/>
              </a:lnSpc>
              <a:buFont typeface="Symbol" panose="05050102010706020507" pitchFamily="18" charset="2"/>
              <a:buChar char=""/>
            </a:pPr>
            <a:r>
              <a:rPr lang="en-US" sz="2300" dirty="0">
                <a:effectLst/>
                <a:latin typeface="Arial" panose="020B0604020202020204" pitchFamily="34" charset="0"/>
                <a:ea typeface="Times New Roman" panose="02020603050405020304" pitchFamily="18" charset="0"/>
                <a:cs typeface="Arial" panose="020B0604020202020204" pitchFamily="34" charset="0"/>
              </a:rPr>
              <a:t>LZW CODING </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marL="2971800" lvl="6" indent="-228600" algn="just">
              <a:lnSpc>
                <a:spcPct val="150000"/>
              </a:lnSpc>
              <a:buFont typeface="Symbol" panose="05050102010706020507" pitchFamily="18" charset="2"/>
              <a:buChar char=""/>
            </a:pPr>
            <a:r>
              <a:rPr lang="en-US" sz="2300" dirty="0">
                <a:effectLst/>
                <a:latin typeface="Arial" panose="020B0604020202020204" pitchFamily="34" charset="0"/>
                <a:ea typeface="Times New Roman" panose="02020603050405020304" pitchFamily="18" charset="0"/>
                <a:cs typeface="Arial" panose="020B0604020202020204" pitchFamily="34" charset="0"/>
              </a:rPr>
              <a:t>ARITHMATIC CODING. </a:t>
            </a:r>
            <a:r>
              <a:rPr lang="en-US"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n-US"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These analyses show how these coding techniques work, how much compression is possible for these coding techniques, comparison between these techniques to find out which technique is better in what conditions.</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marL="518400" indent="-518400" algn="just" eaLnBrk="1" hangingPunct="1">
              <a:lnSpc>
                <a:spcPct val="150000"/>
              </a:lnSpc>
              <a:spcBef>
                <a:spcPts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300" dirty="0">
              <a:cs typeface="Times New Roman" pitchFamily="16" charset="0"/>
            </a:endParaRPr>
          </a:p>
        </p:txBody>
      </p:sp>
      <p:pic>
        <p:nvPicPr>
          <p:cNvPr id="3" name="Picture 2">
            <a:extLst>
              <a:ext uri="{FF2B5EF4-FFF2-40B4-BE49-F238E27FC236}">
                <a16:creationId xmlns:a16="http://schemas.microsoft.com/office/drawing/2014/main" id="{C5B382CE-0C2F-4A23-A507-0ED0D64864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4" name="Text Box 2">
            <a:extLst>
              <a:ext uri="{FF2B5EF4-FFF2-40B4-BE49-F238E27FC236}">
                <a16:creationId xmlns:a16="http://schemas.microsoft.com/office/drawing/2014/main" id="{AC886A08-FA43-9301-F36B-32590B9825AA}"/>
              </a:ext>
            </a:extLst>
          </p:cNvPr>
          <p:cNvSpPr txBox="1">
            <a:spLocks noChangeArrowheads="1"/>
          </p:cNvSpPr>
          <p:nvPr/>
        </p:nvSpPr>
        <p:spPr bwMode="auto">
          <a:xfrm>
            <a:off x="1" y="638706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2" name="Picture 1">
            <a:extLst>
              <a:ext uri="{FF2B5EF4-FFF2-40B4-BE49-F238E27FC236}">
                <a16:creationId xmlns:a16="http://schemas.microsoft.com/office/drawing/2014/main" id="{709BDA4A-499F-A699-9C4A-325CA33625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76200"/>
            <a:ext cx="5854250" cy="328986"/>
          </a:xfrm>
          <a:prstGeom prst="rect">
            <a:avLst/>
          </a:prstGeom>
        </p:spPr>
      </p:pic>
    </p:spTree>
    <p:extLst>
      <p:ext uri="{BB962C8B-B14F-4D97-AF65-F5344CB8AC3E}">
        <p14:creationId xmlns:p14="http://schemas.microsoft.com/office/powerpoint/2010/main" val="26648829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STATIC HUFFMAN CODING</a:t>
            </a:r>
          </a:p>
        </p:txBody>
      </p:sp>
      <p:sp>
        <p:nvSpPr>
          <p:cNvPr id="3" name="Content Placeholder 2"/>
          <p:cNvSpPr>
            <a:spLocks noGrp="1"/>
          </p:cNvSpPr>
          <p:nvPr>
            <p:ph idx="1"/>
          </p:nvPr>
        </p:nvSpPr>
        <p:spPr>
          <a:xfrm>
            <a:off x="711016" y="990600"/>
            <a:ext cx="11212846" cy="5311781"/>
          </a:xfrm>
        </p:spPr>
        <p:txBody>
          <a:bodyPr/>
          <a:lstStyle/>
          <a:p>
            <a:pPr algn="just">
              <a:lnSpc>
                <a:spcPct val="150000"/>
              </a:lnSpc>
              <a:spcBef>
                <a:spcPts val="0"/>
              </a:spcBef>
              <a:spcAft>
                <a:spcPts val="0"/>
              </a:spcAft>
            </a:pPr>
            <a:r>
              <a:rPr lang="en-US" sz="2300" dirty="0"/>
              <a:t>The Huffman method is an optimal statistical coding.</a:t>
            </a:r>
          </a:p>
          <a:p>
            <a:pPr algn="just">
              <a:lnSpc>
                <a:spcPct val="150000"/>
              </a:lnSpc>
              <a:spcBef>
                <a:spcPts val="0"/>
              </a:spcBef>
              <a:spcAft>
                <a:spcPts val="0"/>
              </a:spcAft>
            </a:pPr>
            <a:r>
              <a:rPr lang="en-US" sz="2300" dirty="0"/>
              <a:t>It transform the original code used for characters of the text.</a:t>
            </a:r>
          </a:p>
          <a:p>
            <a:pPr algn="just">
              <a:lnSpc>
                <a:spcPct val="150000"/>
              </a:lnSpc>
              <a:spcBef>
                <a:spcPts val="0"/>
              </a:spcBef>
              <a:spcAft>
                <a:spcPts val="0"/>
              </a:spcAft>
            </a:pPr>
            <a:r>
              <a:rPr lang="en-US" sz="2300" dirty="0"/>
              <a:t>The Huffman algorithm uses the notion of prefix code.</a:t>
            </a:r>
          </a:p>
          <a:p>
            <a:pPr algn="just">
              <a:lnSpc>
                <a:spcPct val="150000"/>
              </a:lnSpc>
              <a:spcBef>
                <a:spcPts val="0"/>
              </a:spcBef>
              <a:spcAft>
                <a:spcPts val="0"/>
              </a:spcAft>
            </a:pPr>
            <a:r>
              <a:rPr lang="en-US" sz="2300" dirty="0"/>
              <a:t>In the model where characters of the text are given new code wards, the Huffman algorithm builds code that is optimal in the sense that comparison is the best possible.</a:t>
            </a:r>
          </a:p>
          <a:p>
            <a:pPr algn="just">
              <a:lnSpc>
                <a:spcPct val="150000"/>
              </a:lnSpc>
              <a:spcBef>
                <a:spcPts val="0"/>
              </a:spcBef>
              <a:spcAft>
                <a:spcPts val="0"/>
              </a:spcAft>
            </a:pPr>
            <a:r>
              <a:rPr lang="en-US" sz="2300" dirty="0"/>
              <a:t>It is an effective technique of lossless data compression which means no information is lost</a:t>
            </a:r>
          </a:p>
          <a:p>
            <a:pPr algn="just">
              <a:lnSpc>
                <a:spcPct val="150000"/>
              </a:lnSpc>
              <a:spcBef>
                <a:spcPts val="0"/>
              </a:spcBef>
              <a:spcAft>
                <a:spcPts val="0"/>
              </a:spcAft>
            </a:pPr>
            <a:r>
              <a:rPr lang="en-US" sz="2300" dirty="0"/>
              <a:t>The length of the encoded text is minimum.</a:t>
            </a:r>
          </a:p>
          <a:p>
            <a:pPr marL="0" indent="0" algn="just">
              <a:lnSpc>
                <a:spcPct val="150000"/>
              </a:lnSpc>
              <a:buNone/>
            </a:pPr>
            <a:endParaRPr lang="en-US" sz="2300" dirty="0"/>
          </a:p>
          <a:p>
            <a:pPr>
              <a:lnSpc>
                <a:spcPct val="150000"/>
              </a:lnSpc>
            </a:pPr>
            <a:endParaRPr lang="en-US" sz="2300" dirty="0"/>
          </a:p>
        </p:txBody>
      </p:sp>
      <p:pic>
        <p:nvPicPr>
          <p:cNvPr id="4" name="Picture 3">
            <a:extLst>
              <a:ext uri="{FF2B5EF4-FFF2-40B4-BE49-F238E27FC236}">
                <a16:creationId xmlns:a16="http://schemas.microsoft.com/office/drawing/2014/main" id="{46DCD027-23A4-9100-85C2-15B62FEB1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5" name="Text Box 2">
            <a:extLst>
              <a:ext uri="{FF2B5EF4-FFF2-40B4-BE49-F238E27FC236}">
                <a16:creationId xmlns:a16="http://schemas.microsoft.com/office/drawing/2014/main" id="{75F60640-3DCC-D120-DFB0-29922DAB2BEE}"/>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6" name="Picture 5">
            <a:extLst>
              <a:ext uri="{FF2B5EF4-FFF2-40B4-BE49-F238E27FC236}">
                <a16:creationId xmlns:a16="http://schemas.microsoft.com/office/drawing/2014/main" id="{7F4B2A49-01AF-91A1-9D3D-C5F1AED5FF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FLOW CHART</a:t>
            </a:r>
          </a:p>
        </p:txBody>
      </p:sp>
      <p:pic>
        <p:nvPicPr>
          <p:cNvPr id="4" name="Picture 3">
            <a:extLst>
              <a:ext uri="{FF2B5EF4-FFF2-40B4-BE49-F238E27FC236}">
                <a16:creationId xmlns:a16="http://schemas.microsoft.com/office/drawing/2014/main" id="{46DCD027-23A4-9100-85C2-15B62FEB1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5" name="Text Box 2">
            <a:extLst>
              <a:ext uri="{FF2B5EF4-FFF2-40B4-BE49-F238E27FC236}">
                <a16:creationId xmlns:a16="http://schemas.microsoft.com/office/drawing/2014/main" id="{75F60640-3DCC-D120-DFB0-29922DAB2BEE}"/>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3" name="Picture 2">
            <a:extLst>
              <a:ext uri="{FF2B5EF4-FFF2-40B4-BE49-F238E27FC236}">
                <a16:creationId xmlns:a16="http://schemas.microsoft.com/office/drawing/2014/main" id="{658970C0-1995-B17D-A604-ABC90D912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pic>
        <p:nvPicPr>
          <p:cNvPr id="7" name="Picture 6">
            <a:extLst>
              <a:ext uri="{FF2B5EF4-FFF2-40B4-BE49-F238E27FC236}">
                <a16:creationId xmlns:a16="http://schemas.microsoft.com/office/drawing/2014/main" id="{674D5691-452A-7314-96D5-A7270C0097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813" y="1154258"/>
            <a:ext cx="6484516" cy="5094142"/>
          </a:xfrm>
          <a:prstGeom prst="rect">
            <a:avLst/>
          </a:prstGeom>
        </p:spPr>
      </p:pic>
    </p:spTree>
    <p:extLst>
      <p:ext uri="{BB962C8B-B14F-4D97-AF65-F5344CB8AC3E}">
        <p14:creationId xmlns:p14="http://schemas.microsoft.com/office/powerpoint/2010/main" val="413811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D96A-3F4A-D3B8-229F-A24B96183A65}"/>
              </a:ext>
            </a:extLst>
          </p:cNvPr>
          <p:cNvSpPr>
            <a:spLocks noGrp="1"/>
          </p:cNvSpPr>
          <p:nvPr>
            <p:ph type="title"/>
          </p:nvPr>
        </p:nvSpPr>
        <p:spPr/>
        <p:txBody>
          <a:bodyPr/>
          <a:lstStyle/>
          <a:p>
            <a:r>
              <a:rPr lang="en-IN" dirty="0"/>
              <a:t>BEFORE COMPRESSION</a:t>
            </a:r>
          </a:p>
        </p:txBody>
      </p:sp>
      <p:pic>
        <p:nvPicPr>
          <p:cNvPr id="4" name="Picture 3">
            <a:extLst>
              <a:ext uri="{FF2B5EF4-FFF2-40B4-BE49-F238E27FC236}">
                <a16:creationId xmlns:a16="http://schemas.microsoft.com/office/drawing/2014/main" id="{400B3B2B-12D6-F3BD-6B4C-10379C4E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3" name="Text Box 2">
            <a:extLst>
              <a:ext uri="{FF2B5EF4-FFF2-40B4-BE49-F238E27FC236}">
                <a16:creationId xmlns:a16="http://schemas.microsoft.com/office/drawing/2014/main" id="{9448F342-3561-2CD9-D8F6-D18B943745F6}"/>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8" name="Content Placeholder 7">
            <a:extLst>
              <a:ext uri="{FF2B5EF4-FFF2-40B4-BE49-F238E27FC236}">
                <a16:creationId xmlns:a16="http://schemas.microsoft.com/office/drawing/2014/main" id="{056B42D0-28DF-39D4-A2E1-73A16AC0D1C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2849" t="1045" r="11198" b="25490"/>
          <a:stretch/>
        </p:blipFill>
        <p:spPr>
          <a:xfrm>
            <a:off x="1217613" y="1295399"/>
            <a:ext cx="9753599" cy="5019549"/>
          </a:xfrm>
        </p:spPr>
      </p:pic>
      <p:pic>
        <p:nvPicPr>
          <p:cNvPr id="5" name="Picture 4">
            <a:extLst>
              <a:ext uri="{FF2B5EF4-FFF2-40B4-BE49-F238E27FC236}">
                <a16:creationId xmlns:a16="http://schemas.microsoft.com/office/drawing/2014/main" id="{02D2DF07-675B-934F-57C3-FF6A75AC6A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54150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8FE15-A9E3-ED15-E705-025F910327F1}"/>
              </a:ext>
            </a:extLst>
          </p:cNvPr>
          <p:cNvSpPr>
            <a:spLocks noGrp="1"/>
          </p:cNvSpPr>
          <p:nvPr>
            <p:ph type="title"/>
          </p:nvPr>
        </p:nvSpPr>
        <p:spPr/>
        <p:txBody>
          <a:bodyPr/>
          <a:lstStyle/>
          <a:p>
            <a:r>
              <a:rPr lang="en-US" dirty="0"/>
              <a:t>R</a:t>
            </a:r>
            <a:r>
              <a:rPr lang="en-IN" dirty="0"/>
              <a:t>UN PROCESS</a:t>
            </a:r>
          </a:p>
        </p:txBody>
      </p:sp>
      <p:pic>
        <p:nvPicPr>
          <p:cNvPr id="4" name="Picture 3">
            <a:extLst>
              <a:ext uri="{FF2B5EF4-FFF2-40B4-BE49-F238E27FC236}">
                <a16:creationId xmlns:a16="http://schemas.microsoft.com/office/drawing/2014/main" id="{CEE1E661-A3E3-A2D4-8D14-05D0E5F9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477000"/>
            <a:ext cx="9067800" cy="336479"/>
          </a:xfrm>
          <a:prstGeom prst="rect">
            <a:avLst/>
          </a:prstGeom>
        </p:spPr>
      </p:pic>
      <p:sp>
        <p:nvSpPr>
          <p:cNvPr id="3" name="Text Box 2">
            <a:extLst>
              <a:ext uri="{FF2B5EF4-FFF2-40B4-BE49-F238E27FC236}">
                <a16:creationId xmlns:a16="http://schemas.microsoft.com/office/drawing/2014/main" id="{2C31EEAC-F63B-6ED0-E748-3A4D280FC0FE}"/>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8" name="Content Placeholder 7">
            <a:extLst>
              <a:ext uri="{FF2B5EF4-FFF2-40B4-BE49-F238E27FC236}">
                <a16:creationId xmlns:a16="http://schemas.microsoft.com/office/drawing/2014/main" id="{62A77818-D73B-25C6-8723-870379C7B5D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20002"/>
          <a:stretch/>
        </p:blipFill>
        <p:spPr>
          <a:xfrm>
            <a:off x="1370012" y="1524000"/>
            <a:ext cx="9696009" cy="4140200"/>
          </a:xfrm>
        </p:spPr>
      </p:pic>
      <p:pic>
        <p:nvPicPr>
          <p:cNvPr id="5" name="Picture 4">
            <a:extLst>
              <a:ext uri="{FF2B5EF4-FFF2-40B4-BE49-F238E27FC236}">
                <a16:creationId xmlns:a16="http://schemas.microsoft.com/office/drawing/2014/main" id="{C6FD7081-B6B3-495A-F9C0-E97B31BD18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282289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D96A-3F4A-D3B8-229F-A24B96183A65}"/>
              </a:ext>
            </a:extLst>
          </p:cNvPr>
          <p:cNvSpPr>
            <a:spLocks noGrp="1"/>
          </p:cNvSpPr>
          <p:nvPr>
            <p:ph type="title"/>
          </p:nvPr>
        </p:nvSpPr>
        <p:spPr/>
        <p:txBody>
          <a:bodyPr/>
          <a:lstStyle/>
          <a:p>
            <a:r>
              <a:rPr lang="en-IN" dirty="0"/>
              <a:t>AFTER COMPRESSION AND DECOMPRESSION</a:t>
            </a:r>
          </a:p>
        </p:txBody>
      </p:sp>
      <p:pic>
        <p:nvPicPr>
          <p:cNvPr id="4" name="Picture 3">
            <a:extLst>
              <a:ext uri="{FF2B5EF4-FFF2-40B4-BE49-F238E27FC236}">
                <a16:creationId xmlns:a16="http://schemas.microsoft.com/office/drawing/2014/main" id="{400B3B2B-12D6-F3BD-6B4C-10379C4E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553200"/>
            <a:ext cx="8991600" cy="266801"/>
          </a:xfrm>
          <a:prstGeom prst="rect">
            <a:avLst/>
          </a:prstGeom>
        </p:spPr>
      </p:pic>
      <p:sp>
        <p:nvSpPr>
          <p:cNvPr id="3" name="Text Box 2">
            <a:extLst>
              <a:ext uri="{FF2B5EF4-FFF2-40B4-BE49-F238E27FC236}">
                <a16:creationId xmlns:a16="http://schemas.microsoft.com/office/drawing/2014/main" id="{9448F342-3561-2CD9-D8F6-D18B943745F6}"/>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pic>
        <p:nvPicPr>
          <p:cNvPr id="9" name="Content Placeholder 8">
            <a:extLst>
              <a:ext uri="{FF2B5EF4-FFF2-40B4-BE49-F238E27FC236}">
                <a16:creationId xmlns:a16="http://schemas.microsoft.com/office/drawing/2014/main" id="{EECE5C14-B73F-EB12-4006-4181BF3D8C3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4268" t="-1" r="8267" b="42141"/>
          <a:stretch/>
        </p:blipFill>
        <p:spPr>
          <a:xfrm>
            <a:off x="1598612" y="1193801"/>
            <a:ext cx="9296400" cy="4749799"/>
          </a:xfrm>
        </p:spPr>
      </p:pic>
      <p:pic>
        <p:nvPicPr>
          <p:cNvPr id="5" name="Picture 4">
            <a:extLst>
              <a:ext uri="{FF2B5EF4-FFF2-40B4-BE49-F238E27FC236}">
                <a16:creationId xmlns:a16="http://schemas.microsoft.com/office/drawing/2014/main" id="{65AC10DD-9AFA-19B8-BEAB-DFAC37A7BF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172573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290B-F9E6-2B41-3FE4-658ECD5AD693}"/>
              </a:ext>
            </a:extLst>
          </p:cNvPr>
          <p:cNvSpPr>
            <a:spLocks noGrp="1"/>
          </p:cNvSpPr>
          <p:nvPr>
            <p:ph type="title"/>
          </p:nvPr>
        </p:nvSpPr>
        <p:spPr/>
        <p:txBody>
          <a:bodyPr/>
          <a:lstStyle/>
          <a:p>
            <a:r>
              <a:rPr lang="en-IN" dirty="0"/>
              <a:t>DYNAMIC HUFFMAN CODING</a:t>
            </a:r>
          </a:p>
        </p:txBody>
      </p:sp>
      <p:pic>
        <p:nvPicPr>
          <p:cNvPr id="7" name="Picture 6">
            <a:extLst>
              <a:ext uri="{FF2B5EF4-FFF2-40B4-BE49-F238E27FC236}">
                <a16:creationId xmlns:a16="http://schemas.microsoft.com/office/drawing/2014/main" id="{40C4EACA-4360-6405-CFE5-99F0A05AB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016" y="6493285"/>
            <a:ext cx="9193396" cy="364234"/>
          </a:xfrm>
          <a:prstGeom prst="rect">
            <a:avLst/>
          </a:prstGeom>
        </p:spPr>
      </p:pic>
      <p:sp>
        <p:nvSpPr>
          <p:cNvPr id="10" name="Text Box 2">
            <a:extLst>
              <a:ext uri="{FF2B5EF4-FFF2-40B4-BE49-F238E27FC236}">
                <a16:creationId xmlns:a16="http://schemas.microsoft.com/office/drawing/2014/main" id="{9F89BA78-061E-43EC-2DBE-732F7CEA01EC}"/>
              </a:ext>
            </a:extLst>
          </p:cNvPr>
          <p:cNvSpPr txBox="1">
            <a:spLocks noChangeArrowheads="1"/>
          </p:cNvSpPr>
          <p:nvPr/>
        </p:nvSpPr>
        <p:spPr bwMode="auto">
          <a:xfrm>
            <a:off x="1" y="6400800"/>
            <a:ext cx="11600544" cy="39474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201911430- Shubhashree Muni                                          201911481- Shatabdi Dash </a:t>
            </a:r>
          </a:p>
        </p:txBody>
      </p:sp>
      <p:sp>
        <p:nvSpPr>
          <p:cNvPr id="4" name="Content Placeholder 3">
            <a:extLst>
              <a:ext uri="{FF2B5EF4-FFF2-40B4-BE49-F238E27FC236}">
                <a16:creationId xmlns:a16="http://schemas.microsoft.com/office/drawing/2014/main" id="{35263811-F039-BC25-BD12-D90FA94AC611}"/>
              </a:ext>
            </a:extLst>
          </p:cNvPr>
          <p:cNvSpPr>
            <a:spLocks noGrp="1"/>
          </p:cNvSpPr>
          <p:nvPr>
            <p:ph idx="1"/>
          </p:nvPr>
        </p:nvSpPr>
        <p:spPr>
          <a:xfrm>
            <a:off x="711016" y="990600"/>
            <a:ext cx="11212846" cy="5311781"/>
          </a:xfrm>
        </p:spPr>
        <p:txBody>
          <a:bodyPr/>
          <a:lstStyle/>
          <a:p>
            <a:pPr algn="just">
              <a:lnSpc>
                <a:spcPct val="150000"/>
              </a:lnSpc>
            </a:pPr>
            <a:r>
              <a:rPr lang="en-US" sz="2300" dirty="0">
                <a:effectLst/>
                <a:latin typeface="Arial" panose="020B0604020202020204" pitchFamily="34" charset="0"/>
                <a:ea typeface="Times New Roman" panose="02020603050405020304" pitchFamily="18" charset="0"/>
                <a:cs typeface="Arial" panose="020B0604020202020204" pitchFamily="34" charset="0"/>
              </a:rPr>
              <a:t>Dynamic Huffman Coding is also known as Adaptive Huffman Coding. </a:t>
            </a:r>
          </a:p>
          <a:p>
            <a:pPr algn="just">
              <a:lnSpc>
                <a:spcPct val="150000"/>
              </a:lnSpc>
            </a:pPr>
            <a:r>
              <a:rPr lang="en-US" sz="2300" dirty="0">
                <a:effectLst/>
                <a:latin typeface="Arial" panose="020B0604020202020204" pitchFamily="34" charset="0"/>
                <a:ea typeface="Times New Roman" panose="02020603050405020304" pitchFamily="18" charset="0"/>
                <a:cs typeface="Arial" panose="020B0604020202020204" pitchFamily="34" charset="0"/>
              </a:rPr>
              <a:t>It permits building the code as the symbols are being transmitted, having no initial knowledge of source distribution, that allows one-pass encoding and adaptation to changing conditions in data.</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n-US" sz="2300" dirty="0">
                <a:latin typeface="Arial" panose="020B0604020202020204" pitchFamily="34" charset="0"/>
                <a:cs typeface="Arial" panose="020B0604020202020204" pitchFamily="34" charset="0"/>
              </a:rPr>
              <a:t>In dynamic Huffman coding, the tree is initially empty, and symbols are added to the tree as they appear in the input stream. As symbols are added, the tree is dynamically modified to maintain the optimal code for each symbol.</a:t>
            </a:r>
          </a:p>
          <a:p>
            <a:pPr algn="just">
              <a:lnSpc>
                <a:spcPct val="150000"/>
              </a:lnSpc>
            </a:pPr>
            <a:r>
              <a:rPr lang="en-US" sz="2300" dirty="0">
                <a:latin typeface="Arial" panose="020B0604020202020204" pitchFamily="34" charset="0"/>
                <a:cs typeface="Arial" panose="020B0604020202020204" pitchFamily="34" charset="0"/>
              </a:rPr>
              <a:t>The dynamic nature of the algorithm also means that it can be more computationally expensive than traditional Huffman coding, since the tree must be rebuilt as new symbols are added.</a:t>
            </a:r>
          </a:p>
          <a:p>
            <a:pPr algn="just">
              <a:lnSpc>
                <a:spcPct val="150000"/>
              </a:lnSpc>
            </a:pPr>
            <a:endParaRPr lang="en-IN" sz="2300" dirty="0"/>
          </a:p>
        </p:txBody>
      </p:sp>
      <p:pic>
        <p:nvPicPr>
          <p:cNvPr id="3" name="Picture 2">
            <a:extLst>
              <a:ext uri="{FF2B5EF4-FFF2-40B4-BE49-F238E27FC236}">
                <a16:creationId xmlns:a16="http://schemas.microsoft.com/office/drawing/2014/main" id="{FBEF47ED-E629-AEC8-3ED7-C3A8FA061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2" y="90114"/>
            <a:ext cx="5854250" cy="328986"/>
          </a:xfrm>
          <a:prstGeom prst="rect">
            <a:avLst/>
          </a:prstGeom>
        </p:spPr>
      </p:pic>
    </p:spTree>
    <p:extLst>
      <p:ext uri="{BB962C8B-B14F-4D97-AF65-F5344CB8AC3E}">
        <p14:creationId xmlns:p14="http://schemas.microsoft.com/office/powerpoint/2010/main" val="650227305"/>
      </p:ext>
    </p:extLst>
  </p:cSld>
  <p:clrMapOvr>
    <a:masterClrMapping/>
  </p:clrMapOvr>
</p:sld>
</file>

<file path=ppt/theme/theme1.xml><?xml version="1.0" encoding="utf-8"?>
<a:theme xmlns:a="http://schemas.openxmlformats.org/drawingml/2006/main" name="ADMISSION PPT AS RECEIVED FROM CHAIRM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6555</TotalTime>
  <Words>1150</Words>
  <Application>Microsoft Office PowerPoint</Application>
  <PresentationFormat>Custom</PresentationFormat>
  <Paragraphs>128</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Bell MT</vt:lpstr>
      <vt:lpstr>Calibri</vt:lpstr>
      <vt:lpstr>Symbol</vt:lpstr>
      <vt:lpstr>Times New Roman</vt:lpstr>
      <vt:lpstr>Wingdings</vt:lpstr>
      <vt:lpstr>ADMISSION PPT AS RECEIVED FROM CHAIRMAN</vt:lpstr>
      <vt:lpstr>PowerPoint Presentation</vt:lpstr>
      <vt:lpstr>INTRODUCTION</vt:lpstr>
      <vt:lpstr>PROBLEM STATEMENT</vt:lpstr>
      <vt:lpstr>STATIC HUFFMAN CODING</vt:lpstr>
      <vt:lpstr>FLOW CHART</vt:lpstr>
      <vt:lpstr>BEFORE COMPRESSION</vt:lpstr>
      <vt:lpstr>RUN PROCESS</vt:lpstr>
      <vt:lpstr>AFTER COMPRESSION AND DECOMPRESSION</vt:lpstr>
      <vt:lpstr>DYNAMIC HUFFMAN CODING</vt:lpstr>
      <vt:lpstr>FLOW CHART </vt:lpstr>
      <vt:lpstr>BEFORE COMPRESSION</vt:lpstr>
      <vt:lpstr>RUN PROCESS</vt:lpstr>
      <vt:lpstr>AFTER COMPRESSION AND DECOMPRESSION</vt:lpstr>
      <vt:lpstr>LZW CODING</vt:lpstr>
      <vt:lpstr>FLOW CHART</vt:lpstr>
      <vt:lpstr>BEFORE COMPRESSION</vt:lpstr>
      <vt:lpstr>RUN PROCESS</vt:lpstr>
      <vt:lpstr>AFTER COMPRESSION AND DECOMPRESSION</vt:lpstr>
      <vt:lpstr>ARITHMETIC CODING</vt:lpstr>
      <vt:lpstr>FLOW CHART</vt:lpstr>
      <vt:lpstr>BEFORE COMPRESSION</vt:lpstr>
      <vt:lpstr>RUN PROCESS</vt:lpstr>
      <vt:lpstr>AFTER COMPRESSION AND DECOMPRESSION</vt:lpstr>
      <vt:lpstr>OUTPUT COMPARISON TABLE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TECHNICAL SEMINAR  ON  CARBON NANOTUBE</dc:title>
  <dc:creator>Surjyo</dc:creator>
  <cp:lastModifiedBy>Shubhashree Muni</cp:lastModifiedBy>
  <cp:revision>777</cp:revision>
  <cp:lastPrinted>1601-01-01T00:00:00Z</cp:lastPrinted>
  <dcterms:created xsi:type="dcterms:W3CDTF">2005-01-24T10:28:59Z</dcterms:created>
  <dcterms:modified xsi:type="dcterms:W3CDTF">2023-04-04T18:48:23Z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2022-12-03T02:36:20Z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b9eb14b5-a8e5-47c2-b6c9-9e62e4d45b1d</vt:lpwstr>
  </property>
  <property fmtid="{D5CDD505-2E9C-101B-9397-08002B2CF9AE}" pid="7" name="MSIP_Label_defa4170-0d19-0005-0004-bc88714345d2_ActionId">
    <vt:lpwstr>c843a2c5-181c-49dc-b5c5-25f86ede3867</vt:lpwstr>
  </property>
  <property fmtid="{D5CDD505-2E9C-101B-9397-08002B2CF9AE}" pid="8" name="MSIP_Label_defa4170-0d19-0005-0004-bc88714345d2_ContentBits">
    <vt:lpwstr>0</vt:lpwstr>
  </property>
</Properties>
</file>