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AA88-421E-41F8-99E0-5FEACA9BCB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1E0DD4-F113-4E87-870E-264B9342B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121767-0758-484D-998D-481F94D01A9F}"/>
              </a:ext>
            </a:extLst>
          </p:cNvPr>
          <p:cNvSpPr>
            <a:spLocks noGrp="1"/>
          </p:cNvSpPr>
          <p:nvPr>
            <p:ph type="dt" sz="half" idx="10"/>
          </p:nvPr>
        </p:nvSpPr>
        <p:spPr/>
        <p:txBody>
          <a:bodyPr/>
          <a:lstStyle/>
          <a:p>
            <a:fld id="{5D888DD8-4D44-4F09-BC48-DE33650CF9BA}" type="datetimeFigureOut">
              <a:rPr lang="en-IN" smtClean="0"/>
              <a:t>27-01-2022</a:t>
            </a:fld>
            <a:endParaRPr lang="en-IN"/>
          </a:p>
        </p:txBody>
      </p:sp>
      <p:sp>
        <p:nvSpPr>
          <p:cNvPr id="5" name="Footer Placeholder 4">
            <a:extLst>
              <a:ext uri="{FF2B5EF4-FFF2-40B4-BE49-F238E27FC236}">
                <a16:creationId xmlns:a16="http://schemas.microsoft.com/office/drawing/2014/main" id="{57929412-1D29-4FBD-B51D-1E4D9D4810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CA960-590F-4D7A-A1EE-E3CE0264C03B}"/>
              </a:ext>
            </a:extLst>
          </p:cNvPr>
          <p:cNvSpPr>
            <a:spLocks noGrp="1"/>
          </p:cNvSpPr>
          <p:nvPr>
            <p:ph type="sldNum" sz="quarter" idx="12"/>
          </p:nvPr>
        </p:nvSpPr>
        <p:spPr/>
        <p:txBody>
          <a:bodyPr/>
          <a:lstStyle/>
          <a:p>
            <a:fld id="{CF7553EE-325D-4C42-AFD3-F221BBD9F47B}" type="slidenum">
              <a:rPr lang="en-IN" smtClean="0"/>
              <a:t>‹#›</a:t>
            </a:fld>
            <a:endParaRPr lang="en-IN"/>
          </a:p>
        </p:txBody>
      </p:sp>
    </p:spTree>
    <p:extLst>
      <p:ext uri="{BB962C8B-B14F-4D97-AF65-F5344CB8AC3E}">
        <p14:creationId xmlns:p14="http://schemas.microsoft.com/office/powerpoint/2010/main" val="82465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142D-A578-4E69-BE50-1C2015FFE0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CB5DD-1B05-47D0-BED3-BA8FC89029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C4EF8-1CA0-406B-8CED-F972849DE878}"/>
              </a:ext>
            </a:extLst>
          </p:cNvPr>
          <p:cNvSpPr>
            <a:spLocks noGrp="1"/>
          </p:cNvSpPr>
          <p:nvPr>
            <p:ph type="dt" sz="half" idx="10"/>
          </p:nvPr>
        </p:nvSpPr>
        <p:spPr/>
        <p:txBody>
          <a:bodyPr/>
          <a:lstStyle/>
          <a:p>
            <a:fld id="{5D888DD8-4D44-4F09-BC48-DE33650CF9BA}" type="datetimeFigureOut">
              <a:rPr lang="en-IN" smtClean="0"/>
              <a:t>27-01-2022</a:t>
            </a:fld>
            <a:endParaRPr lang="en-IN"/>
          </a:p>
        </p:txBody>
      </p:sp>
      <p:sp>
        <p:nvSpPr>
          <p:cNvPr id="5" name="Footer Placeholder 4">
            <a:extLst>
              <a:ext uri="{FF2B5EF4-FFF2-40B4-BE49-F238E27FC236}">
                <a16:creationId xmlns:a16="http://schemas.microsoft.com/office/drawing/2014/main" id="{C1BDB8AB-ECF4-43BA-B5C1-06B0C9CDBA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B096E-F930-4BBF-877A-ED7D5A0601B6}"/>
              </a:ext>
            </a:extLst>
          </p:cNvPr>
          <p:cNvSpPr>
            <a:spLocks noGrp="1"/>
          </p:cNvSpPr>
          <p:nvPr>
            <p:ph type="sldNum" sz="quarter" idx="12"/>
          </p:nvPr>
        </p:nvSpPr>
        <p:spPr/>
        <p:txBody>
          <a:bodyPr/>
          <a:lstStyle/>
          <a:p>
            <a:fld id="{CF7553EE-325D-4C42-AFD3-F221BBD9F47B}" type="slidenum">
              <a:rPr lang="en-IN" smtClean="0"/>
              <a:t>‹#›</a:t>
            </a:fld>
            <a:endParaRPr lang="en-IN"/>
          </a:p>
        </p:txBody>
      </p:sp>
    </p:spTree>
    <p:extLst>
      <p:ext uri="{BB962C8B-B14F-4D97-AF65-F5344CB8AC3E}">
        <p14:creationId xmlns:p14="http://schemas.microsoft.com/office/powerpoint/2010/main" val="360905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8493A6-8048-49F1-A60C-D1DEE2E32B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F99BAA-C018-4A9A-A9C0-9F5A904290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735BD-1419-452F-9E9C-04D01C7B282F}"/>
              </a:ext>
            </a:extLst>
          </p:cNvPr>
          <p:cNvSpPr>
            <a:spLocks noGrp="1"/>
          </p:cNvSpPr>
          <p:nvPr>
            <p:ph type="dt" sz="half" idx="10"/>
          </p:nvPr>
        </p:nvSpPr>
        <p:spPr/>
        <p:txBody>
          <a:bodyPr/>
          <a:lstStyle/>
          <a:p>
            <a:fld id="{5D888DD8-4D44-4F09-BC48-DE33650CF9BA}" type="datetimeFigureOut">
              <a:rPr lang="en-IN" smtClean="0"/>
              <a:t>27-01-2022</a:t>
            </a:fld>
            <a:endParaRPr lang="en-IN"/>
          </a:p>
        </p:txBody>
      </p:sp>
      <p:sp>
        <p:nvSpPr>
          <p:cNvPr id="5" name="Footer Placeholder 4">
            <a:extLst>
              <a:ext uri="{FF2B5EF4-FFF2-40B4-BE49-F238E27FC236}">
                <a16:creationId xmlns:a16="http://schemas.microsoft.com/office/drawing/2014/main" id="{7925B216-8FF6-42C7-BF31-D75E6410D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473C67-77C9-48A2-886D-243697F5A707}"/>
              </a:ext>
            </a:extLst>
          </p:cNvPr>
          <p:cNvSpPr>
            <a:spLocks noGrp="1"/>
          </p:cNvSpPr>
          <p:nvPr>
            <p:ph type="sldNum" sz="quarter" idx="12"/>
          </p:nvPr>
        </p:nvSpPr>
        <p:spPr/>
        <p:txBody>
          <a:bodyPr/>
          <a:lstStyle/>
          <a:p>
            <a:fld id="{CF7553EE-325D-4C42-AFD3-F221BBD9F47B}" type="slidenum">
              <a:rPr lang="en-IN" smtClean="0"/>
              <a:t>‹#›</a:t>
            </a:fld>
            <a:endParaRPr lang="en-IN"/>
          </a:p>
        </p:txBody>
      </p:sp>
    </p:spTree>
    <p:extLst>
      <p:ext uri="{BB962C8B-B14F-4D97-AF65-F5344CB8AC3E}">
        <p14:creationId xmlns:p14="http://schemas.microsoft.com/office/powerpoint/2010/main" val="3607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EB030-8B62-4618-A666-08D24E4789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E021C6-292A-4CC6-8C32-38B1170DCE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0E34F7-CFF5-4525-A75F-6ED2B9EE3446}"/>
              </a:ext>
            </a:extLst>
          </p:cNvPr>
          <p:cNvSpPr>
            <a:spLocks noGrp="1"/>
          </p:cNvSpPr>
          <p:nvPr>
            <p:ph type="dt" sz="half" idx="10"/>
          </p:nvPr>
        </p:nvSpPr>
        <p:spPr/>
        <p:txBody>
          <a:bodyPr/>
          <a:lstStyle/>
          <a:p>
            <a:fld id="{5D888DD8-4D44-4F09-BC48-DE33650CF9BA}" type="datetimeFigureOut">
              <a:rPr lang="en-IN" smtClean="0"/>
              <a:t>27-01-2022</a:t>
            </a:fld>
            <a:endParaRPr lang="en-IN"/>
          </a:p>
        </p:txBody>
      </p:sp>
      <p:sp>
        <p:nvSpPr>
          <p:cNvPr id="5" name="Footer Placeholder 4">
            <a:extLst>
              <a:ext uri="{FF2B5EF4-FFF2-40B4-BE49-F238E27FC236}">
                <a16:creationId xmlns:a16="http://schemas.microsoft.com/office/drawing/2014/main" id="{822B0FD7-B846-46F1-B9DB-EE44DEE48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11324-4CEC-416B-8516-850B62D5DD80}"/>
              </a:ext>
            </a:extLst>
          </p:cNvPr>
          <p:cNvSpPr>
            <a:spLocks noGrp="1"/>
          </p:cNvSpPr>
          <p:nvPr>
            <p:ph type="sldNum" sz="quarter" idx="12"/>
          </p:nvPr>
        </p:nvSpPr>
        <p:spPr/>
        <p:txBody>
          <a:bodyPr/>
          <a:lstStyle/>
          <a:p>
            <a:fld id="{CF7553EE-325D-4C42-AFD3-F221BBD9F47B}" type="slidenum">
              <a:rPr lang="en-IN" smtClean="0"/>
              <a:t>‹#›</a:t>
            </a:fld>
            <a:endParaRPr lang="en-IN"/>
          </a:p>
        </p:txBody>
      </p:sp>
    </p:spTree>
    <p:extLst>
      <p:ext uri="{BB962C8B-B14F-4D97-AF65-F5344CB8AC3E}">
        <p14:creationId xmlns:p14="http://schemas.microsoft.com/office/powerpoint/2010/main" val="404933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9270-21FC-4F37-BAF8-A8D549047D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A62690-EF47-4985-BE49-B3823E7AB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690CA4-B633-4673-8B0F-DD50CED8E4C6}"/>
              </a:ext>
            </a:extLst>
          </p:cNvPr>
          <p:cNvSpPr>
            <a:spLocks noGrp="1"/>
          </p:cNvSpPr>
          <p:nvPr>
            <p:ph type="dt" sz="half" idx="10"/>
          </p:nvPr>
        </p:nvSpPr>
        <p:spPr/>
        <p:txBody>
          <a:bodyPr/>
          <a:lstStyle/>
          <a:p>
            <a:fld id="{5D888DD8-4D44-4F09-BC48-DE33650CF9BA}" type="datetimeFigureOut">
              <a:rPr lang="en-IN" smtClean="0"/>
              <a:t>27-01-2022</a:t>
            </a:fld>
            <a:endParaRPr lang="en-IN"/>
          </a:p>
        </p:txBody>
      </p:sp>
      <p:sp>
        <p:nvSpPr>
          <p:cNvPr id="5" name="Footer Placeholder 4">
            <a:extLst>
              <a:ext uri="{FF2B5EF4-FFF2-40B4-BE49-F238E27FC236}">
                <a16:creationId xmlns:a16="http://schemas.microsoft.com/office/drawing/2014/main" id="{267F27AF-43A4-496B-82D6-C43158A82B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75F49-834C-4843-A0FF-3FF6D1215731}"/>
              </a:ext>
            </a:extLst>
          </p:cNvPr>
          <p:cNvSpPr>
            <a:spLocks noGrp="1"/>
          </p:cNvSpPr>
          <p:nvPr>
            <p:ph type="sldNum" sz="quarter" idx="12"/>
          </p:nvPr>
        </p:nvSpPr>
        <p:spPr/>
        <p:txBody>
          <a:bodyPr/>
          <a:lstStyle/>
          <a:p>
            <a:fld id="{CF7553EE-325D-4C42-AFD3-F221BBD9F47B}" type="slidenum">
              <a:rPr lang="en-IN" smtClean="0"/>
              <a:t>‹#›</a:t>
            </a:fld>
            <a:endParaRPr lang="en-IN"/>
          </a:p>
        </p:txBody>
      </p:sp>
    </p:spTree>
    <p:extLst>
      <p:ext uri="{BB962C8B-B14F-4D97-AF65-F5344CB8AC3E}">
        <p14:creationId xmlns:p14="http://schemas.microsoft.com/office/powerpoint/2010/main" val="69873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0B31-3E53-4E8A-AE80-1C95A9EBFA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378B98-DD1C-4635-9074-4521530851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D6E7B2-AECD-435D-A1D0-112727B0BB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72B6A4-61CF-4179-B0D3-32E701879F6F}"/>
              </a:ext>
            </a:extLst>
          </p:cNvPr>
          <p:cNvSpPr>
            <a:spLocks noGrp="1"/>
          </p:cNvSpPr>
          <p:nvPr>
            <p:ph type="dt" sz="half" idx="10"/>
          </p:nvPr>
        </p:nvSpPr>
        <p:spPr/>
        <p:txBody>
          <a:bodyPr/>
          <a:lstStyle/>
          <a:p>
            <a:fld id="{5D888DD8-4D44-4F09-BC48-DE33650CF9BA}" type="datetimeFigureOut">
              <a:rPr lang="en-IN" smtClean="0"/>
              <a:t>27-01-2022</a:t>
            </a:fld>
            <a:endParaRPr lang="en-IN"/>
          </a:p>
        </p:txBody>
      </p:sp>
      <p:sp>
        <p:nvSpPr>
          <p:cNvPr id="6" name="Footer Placeholder 5">
            <a:extLst>
              <a:ext uri="{FF2B5EF4-FFF2-40B4-BE49-F238E27FC236}">
                <a16:creationId xmlns:a16="http://schemas.microsoft.com/office/drawing/2014/main" id="{28D3B51B-5891-4B73-AFC6-582A82BF86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9EDDA4-FA2C-4FAA-88C7-A89A34C23FAB}"/>
              </a:ext>
            </a:extLst>
          </p:cNvPr>
          <p:cNvSpPr>
            <a:spLocks noGrp="1"/>
          </p:cNvSpPr>
          <p:nvPr>
            <p:ph type="sldNum" sz="quarter" idx="12"/>
          </p:nvPr>
        </p:nvSpPr>
        <p:spPr/>
        <p:txBody>
          <a:bodyPr/>
          <a:lstStyle/>
          <a:p>
            <a:fld id="{CF7553EE-325D-4C42-AFD3-F221BBD9F47B}" type="slidenum">
              <a:rPr lang="en-IN" smtClean="0"/>
              <a:t>‹#›</a:t>
            </a:fld>
            <a:endParaRPr lang="en-IN"/>
          </a:p>
        </p:txBody>
      </p:sp>
    </p:spTree>
    <p:extLst>
      <p:ext uri="{BB962C8B-B14F-4D97-AF65-F5344CB8AC3E}">
        <p14:creationId xmlns:p14="http://schemas.microsoft.com/office/powerpoint/2010/main" val="95275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BAB4-4804-43A1-9932-77FA10A3D1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EF7CCF-349B-4292-A8A7-21CA52DD2E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4C4B6B-30B0-4400-86FF-58BF0950F0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2E1F6D-2647-4E8B-945B-E612D7545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E27696-BA06-4AA9-9448-B6BFB4179F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BC459E-A04C-407D-9A2D-9DFA1DD03A50}"/>
              </a:ext>
            </a:extLst>
          </p:cNvPr>
          <p:cNvSpPr>
            <a:spLocks noGrp="1"/>
          </p:cNvSpPr>
          <p:nvPr>
            <p:ph type="dt" sz="half" idx="10"/>
          </p:nvPr>
        </p:nvSpPr>
        <p:spPr/>
        <p:txBody>
          <a:bodyPr/>
          <a:lstStyle/>
          <a:p>
            <a:fld id="{5D888DD8-4D44-4F09-BC48-DE33650CF9BA}" type="datetimeFigureOut">
              <a:rPr lang="en-IN" smtClean="0"/>
              <a:t>27-01-2022</a:t>
            </a:fld>
            <a:endParaRPr lang="en-IN"/>
          </a:p>
        </p:txBody>
      </p:sp>
      <p:sp>
        <p:nvSpPr>
          <p:cNvPr id="8" name="Footer Placeholder 7">
            <a:extLst>
              <a:ext uri="{FF2B5EF4-FFF2-40B4-BE49-F238E27FC236}">
                <a16:creationId xmlns:a16="http://schemas.microsoft.com/office/drawing/2014/main" id="{C6788C43-1316-48CA-83C4-B51350919D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538FDA-DA6A-448B-B731-C6869137978B}"/>
              </a:ext>
            </a:extLst>
          </p:cNvPr>
          <p:cNvSpPr>
            <a:spLocks noGrp="1"/>
          </p:cNvSpPr>
          <p:nvPr>
            <p:ph type="sldNum" sz="quarter" idx="12"/>
          </p:nvPr>
        </p:nvSpPr>
        <p:spPr/>
        <p:txBody>
          <a:bodyPr/>
          <a:lstStyle/>
          <a:p>
            <a:fld id="{CF7553EE-325D-4C42-AFD3-F221BBD9F47B}" type="slidenum">
              <a:rPr lang="en-IN" smtClean="0"/>
              <a:t>‹#›</a:t>
            </a:fld>
            <a:endParaRPr lang="en-IN"/>
          </a:p>
        </p:txBody>
      </p:sp>
    </p:spTree>
    <p:extLst>
      <p:ext uri="{BB962C8B-B14F-4D97-AF65-F5344CB8AC3E}">
        <p14:creationId xmlns:p14="http://schemas.microsoft.com/office/powerpoint/2010/main" val="107481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E6F0-F3B7-40D1-ACB3-6169BA533D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9B252D-8482-4B53-91EA-6C020AEE6FD9}"/>
              </a:ext>
            </a:extLst>
          </p:cNvPr>
          <p:cNvSpPr>
            <a:spLocks noGrp="1"/>
          </p:cNvSpPr>
          <p:nvPr>
            <p:ph type="dt" sz="half" idx="10"/>
          </p:nvPr>
        </p:nvSpPr>
        <p:spPr/>
        <p:txBody>
          <a:bodyPr/>
          <a:lstStyle/>
          <a:p>
            <a:fld id="{5D888DD8-4D44-4F09-BC48-DE33650CF9BA}" type="datetimeFigureOut">
              <a:rPr lang="en-IN" smtClean="0"/>
              <a:t>27-01-2022</a:t>
            </a:fld>
            <a:endParaRPr lang="en-IN"/>
          </a:p>
        </p:txBody>
      </p:sp>
      <p:sp>
        <p:nvSpPr>
          <p:cNvPr id="4" name="Footer Placeholder 3">
            <a:extLst>
              <a:ext uri="{FF2B5EF4-FFF2-40B4-BE49-F238E27FC236}">
                <a16:creationId xmlns:a16="http://schemas.microsoft.com/office/drawing/2014/main" id="{F883FEB5-4E51-41E9-A527-776582F148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BE96EC-4320-4F0E-BE7B-7E2CACD2EDF0}"/>
              </a:ext>
            </a:extLst>
          </p:cNvPr>
          <p:cNvSpPr>
            <a:spLocks noGrp="1"/>
          </p:cNvSpPr>
          <p:nvPr>
            <p:ph type="sldNum" sz="quarter" idx="12"/>
          </p:nvPr>
        </p:nvSpPr>
        <p:spPr/>
        <p:txBody>
          <a:bodyPr/>
          <a:lstStyle/>
          <a:p>
            <a:fld id="{CF7553EE-325D-4C42-AFD3-F221BBD9F47B}" type="slidenum">
              <a:rPr lang="en-IN" smtClean="0"/>
              <a:t>‹#›</a:t>
            </a:fld>
            <a:endParaRPr lang="en-IN"/>
          </a:p>
        </p:txBody>
      </p:sp>
    </p:spTree>
    <p:extLst>
      <p:ext uri="{BB962C8B-B14F-4D97-AF65-F5344CB8AC3E}">
        <p14:creationId xmlns:p14="http://schemas.microsoft.com/office/powerpoint/2010/main" val="412880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9E4988-C24E-4D48-9684-18984F5C7497}"/>
              </a:ext>
            </a:extLst>
          </p:cNvPr>
          <p:cNvSpPr>
            <a:spLocks noGrp="1"/>
          </p:cNvSpPr>
          <p:nvPr>
            <p:ph type="dt" sz="half" idx="10"/>
          </p:nvPr>
        </p:nvSpPr>
        <p:spPr/>
        <p:txBody>
          <a:bodyPr/>
          <a:lstStyle/>
          <a:p>
            <a:fld id="{5D888DD8-4D44-4F09-BC48-DE33650CF9BA}" type="datetimeFigureOut">
              <a:rPr lang="en-IN" smtClean="0"/>
              <a:t>27-01-2022</a:t>
            </a:fld>
            <a:endParaRPr lang="en-IN"/>
          </a:p>
        </p:txBody>
      </p:sp>
      <p:sp>
        <p:nvSpPr>
          <p:cNvPr id="3" name="Footer Placeholder 2">
            <a:extLst>
              <a:ext uri="{FF2B5EF4-FFF2-40B4-BE49-F238E27FC236}">
                <a16:creationId xmlns:a16="http://schemas.microsoft.com/office/drawing/2014/main" id="{F7023B17-E5B8-4B90-BA04-8F7298FF8E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BB2F47-46C3-43D1-BF3A-1279FE9209E1}"/>
              </a:ext>
            </a:extLst>
          </p:cNvPr>
          <p:cNvSpPr>
            <a:spLocks noGrp="1"/>
          </p:cNvSpPr>
          <p:nvPr>
            <p:ph type="sldNum" sz="quarter" idx="12"/>
          </p:nvPr>
        </p:nvSpPr>
        <p:spPr/>
        <p:txBody>
          <a:bodyPr/>
          <a:lstStyle/>
          <a:p>
            <a:fld id="{CF7553EE-325D-4C42-AFD3-F221BBD9F47B}" type="slidenum">
              <a:rPr lang="en-IN" smtClean="0"/>
              <a:t>‹#›</a:t>
            </a:fld>
            <a:endParaRPr lang="en-IN"/>
          </a:p>
        </p:txBody>
      </p:sp>
    </p:spTree>
    <p:extLst>
      <p:ext uri="{BB962C8B-B14F-4D97-AF65-F5344CB8AC3E}">
        <p14:creationId xmlns:p14="http://schemas.microsoft.com/office/powerpoint/2010/main" val="106581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C269-267C-45B5-B29C-A533B9A90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90D277-D129-4903-87D1-00610EC58C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409F36-2DCB-4B14-A1D1-0FB271B10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819025-7D1A-41FF-8EFA-ACDFBFA8CA13}"/>
              </a:ext>
            </a:extLst>
          </p:cNvPr>
          <p:cNvSpPr>
            <a:spLocks noGrp="1"/>
          </p:cNvSpPr>
          <p:nvPr>
            <p:ph type="dt" sz="half" idx="10"/>
          </p:nvPr>
        </p:nvSpPr>
        <p:spPr/>
        <p:txBody>
          <a:bodyPr/>
          <a:lstStyle/>
          <a:p>
            <a:fld id="{5D888DD8-4D44-4F09-BC48-DE33650CF9BA}" type="datetimeFigureOut">
              <a:rPr lang="en-IN" smtClean="0"/>
              <a:t>27-01-2022</a:t>
            </a:fld>
            <a:endParaRPr lang="en-IN"/>
          </a:p>
        </p:txBody>
      </p:sp>
      <p:sp>
        <p:nvSpPr>
          <p:cNvPr id="6" name="Footer Placeholder 5">
            <a:extLst>
              <a:ext uri="{FF2B5EF4-FFF2-40B4-BE49-F238E27FC236}">
                <a16:creationId xmlns:a16="http://schemas.microsoft.com/office/drawing/2014/main" id="{F661D09B-CFF6-4E3A-9A35-6B6D89A058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3AC19E-683A-43FC-A3DB-ADE941BF431E}"/>
              </a:ext>
            </a:extLst>
          </p:cNvPr>
          <p:cNvSpPr>
            <a:spLocks noGrp="1"/>
          </p:cNvSpPr>
          <p:nvPr>
            <p:ph type="sldNum" sz="quarter" idx="12"/>
          </p:nvPr>
        </p:nvSpPr>
        <p:spPr/>
        <p:txBody>
          <a:bodyPr/>
          <a:lstStyle/>
          <a:p>
            <a:fld id="{CF7553EE-325D-4C42-AFD3-F221BBD9F47B}" type="slidenum">
              <a:rPr lang="en-IN" smtClean="0"/>
              <a:t>‹#›</a:t>
            </a:fld>
            <a:endParaRPr lang="en-IN"/>
          </a:p>
        </p:txBody>
      </p:sp>
    </p:spTree>
    <p:extLst>
      <p:ext uri="{BB962C8B-B14F-4D97-AF65-F5344CB8AC3E}">
        <p14:creationId xmlns:p14="http://schemas.microsoft.com/office/powerpoint/2010/main" val="414934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3644-250A-4C9E-B402-527D0EF91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1805A0-AB4F-4494-A543-EEFF58CCF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69F351-9BFB-40AD-9F72-0EA25760D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BFAAB7-045D-4BF0-BC66-6EC15961FECF}"/>
              </a:ext>
            </a:extLst>
          </p:cNvPr>
          <p:cNvSpPr>
            <a:spLocks noGrp="1"/>
          </p:cNvSpPr>
          <p:nvPr>
            <p:ph type="dt" sz="half" idx="10"/>
          </p:nvPr>
        </p:nvSpPr>
        <p:spPr/>
        <p:txBody>
          <a:bodyPr/>
          <a:lstStyle/>
          <a:p>
            <a:fld id="{5D888DD8-4D44-4F09-BC48-DE33650CF9BA}" type="datetimeFigureOut">
              <a:rPr lang="en-IN" smtClean="0"/>
              <a:t>27-01-2022</a:t>
            </a:fld>
            <a:endParaRPr lang="en-IN"/>
          </a:p>
        </p:txBody>
      </p:sp>
      <p:sp>
        <p:nvSpPr>
          <p:cNvPr id="6" name="Footer Placeholder 5">
            <a:extLst>
              <a:ext uri="{FF2B5EF4-FFF2-40B4-BE49-F238E27FC236}">
                <a16:creationId xmlns:a16="http://schemas.microsoft.com/office/drawing/2014/main" id="{A3ED3E46-362F-4F8D-906F-1BB49217D6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1018A1-12AC-45E7-AC7C-C3851D034DC7}"/>
              </a:ext>
            </a:extLst>
          </p:cNvPr>
          <p:cNvSpPr>
            <a:spLocks noGrp="1"/>
          </p:cNvSpPr>
          <p:nvPr>
            <p:ph type="sldNum" sz="quarter" idx="12"/>
          </p:nvPr>
        </p:nvSpPr>
        <p:spPr/>
        <p:txBody>
          <a:bodyPr/>
          <a:lstStyle/>
          <a:p>
            <a:fld id="{CF7553EE-325D-4C42-AFD3-F221BBD9F47B}" type="slidenum">
              <a:rPr lang="en-IN" smtClean="0"/>
              <a:t>‹#›</a:t>
            </a:fld>
            <a:endParaRPr lang="en-IN"/>
          </a:p>
        </p:txBody>
      </p:sp>
    </p:spTree>
    <p:extLst>
      <p:ext uri="{BB962C8B-B14F-4D97-AF65-F5344CB8AC3E}">
        <p14:creationId xmlns:p14="http://schemas.microsoft.com/office/powerpoint/2010/main" val="342444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9DD7C7-1278-4455-9D81-DA03017E6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D46DF9-B69E-45A4-850F-492F0815B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CD5370-DED6-49E4-942D-B4DC00FE5F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88DD8-4D44-4F09-BC48-DE33650CF9BA}" type="datetimeFigureOut">
              <a:rPr lang="en-IN" smtClean="0"/>
              <a:t>27-01-2022</a:t>
            </a:fld>
            <a:endParaRPr lang="en-IN"/>
          </a:p>
        </p:txBody>
      </p:sp>
      <p:sp>
        <p:nvSpPr>
          <p:cNvPr id="5" name="Footer Placeholder 4">
            <a:extLst>
              <a:ext uri="{FF2B5EF4-FFF2-40B4-BE49-F238E27FC236}">
                <a16:creationId xmlns:a16="http://schemas.microsoft.com/office/drawing/2014/main" id="{630B189E-821D-4186-BCBE-BBC4E98CC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9A076C-E1C0-43B7-8C27-CF02F7F0A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553EE-325D-4C42-AFD3-F221BBD9F47B}" type="slidenum">
              <a:rPr lang="en-IN" smtClean="0"/>
              <a:t>‹#›</a:t>
            </a:fld>
            <a:endParaRPr lang="en-IN"/>
          </a:p>
        </p:txBody>
      </p:sp>
    </p:spTree>
    <p:extLst>
      <p:ext uri="{BB962C8B-B14F-4D97-AF65-F5344CB8AC3E}">
        <p14:creationId xmlns:p14="http://schemas.microsoft.com/office/powerpoint/2010/main" val="75792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3DC3-DF82-4BE9-B870-F8807C6BFE83}"/>
              </a:ext>
            </a:extLst>
          </p:cNvPr>
          <p:cNvSpPr>
            <a:spLocks noGrp="1"/>
          </p:cNvSpPr>
          <p:nvPr>
            <p:ph type="ctrTitle"/>
          </p:nvPr>
        </p:nvSpPr>
        <p:spPr/>
        <p:txBody>
          <a:bodyPr/>
          <a:lstStyle/>
          <a:p>
            <a:r>
              <a:rPr lang="en-US" dirty="0"/>
              <a:t>Python Overview</a:t>
            </a:r>
            <a:endParaRPr lang="en-IN" dirty="0"/>
          </a:p>
        </p:txBody>
      </p:sp>
    </p:spTree>
    <p:extLst>
      <p:ext uri="{BB962C8B-B14F-4D97-AF65-F5344CB8AC3E}">
        <p14:creationId xmlns:p14="http://schemas.microsoft.com/office/powerpoint/2010/main" val="196520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28A428-47B1-496F-AD00-0D7155201DB9}"/>
              </a:ext>
            </a:extLst>
          </p:cNvPr>
          <p:cNvPicPr>
            <a:picLocks noChangeAspect="1"/>
          </p:cNvPicPr>
          <p:nvPr/>
        </p:nvPicPr>
        <p:blipFill rotWithShape="1">
          <a:blip r:embed="rId2"/>
          <a:srcRect l="10196" t="17484" r="36836" b="57087"/>
          <a:stretch/>
        </p:blipFill>
        <p:spPr>
          <a:xfrm>
            <a:off x="428624" y="1271587"/>
            <a:ext cx="11486683" cy="3100388"/>
          </a:xfrm>
          <a:prstGeom prst="rect">
            <a:avLst/>
          </a:prstGeom>
        </p:spPr>
      </p:pic>
    </p:spTree>
    <p:extLst>
      <p:ext uri="{BB962C8B-B14F-4D97-AF65-F5344CB8AC3E}">
        <p14:creationId xmlns:p14="http://schemas.microsoft.com/office/powerpoint/2010/main" val="392048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7E5F62-12BB-4F47-9318-08F7B6E2EFE2}"/>
              </a:ext>
            </a:extLst>
          </p:cNvPr>
          <p:cNvSpPr/>
          <p:nvPr/>
        </p:nvSpPr>
        <p:spPr>
          <a:xfrm>
            <a:off x="268454" y="1515546"/>
            <a:ext cx="11332996" cy="1569660"/>
          </a:xfrm>
          <a:prstGeom prst="rect">
            <a:avLst/>
          </a:prstGeom>
        </p:spPr>
        <p:txBody>
          <a:bodyPr wrap="square">
            <a:spAutoFit/>
          </a:bodyPr>
          <a:lstStyle/>
          <a:p>
            <a:pPr fontAlgn="base"/>
            <a:r>
              <a:rPr lang="en-IN" sz="9600" b="1" dirty="0">
                <a:solidFill>
                  <a:srgbClr val="FF0000"/>
                </a:solidFill>
                <a:latin typeface="Times New Roman" panose="02020603050405020304" pitchFamily="18" charset="0"/>
                <a:cs typeface="Times New Roman" panose="02020603050405020304" pitchFamily="18" charset="0"/>
              </a:rPr>
              <a:t>Libraries in Python</a:t>
            </a:r>
            <a:endParaRPr lang="en-IN" sz="9600" b="1"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19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0A545B-F0DD-466F-B8B9-74F0E1B50A61}"/>
              </a:ext>
            </a:extLst>
          </p:cNvPr>
          <p:cNvSpPr/>
          <p:nvPr/>
        </p:nvSpPr>
        <p:spPr>
          <a:xfrm>
            <a:off x="314325" y="828675"/>
            <a:ext cx="11601450" cy="4154984"/>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Normally, a library is a collection of books or is a room or place where many books are stored to be used later. Similarly, in the programming world, a library is a collection of precompiled codes that can be used later on in a program for some specific well-defined operations. Other than pre-compiled codes, a library may contain documentation, configuration data, message templates, classes, and values, etc.</a:t>
            </a:r>
          </a:p>
          <a:p>
            <a:pPr algn="just" fontAlgn="base"/>
            <a:endParaRPr lang="en-US" sz="2400" dirty="0">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A Python library is a collection of related modules. It contains bundles of code that can be used repeatedly in different programs. It makes Python Programming simpler and convenient for the programmer. As we don’t need to write the same code again and again for different programs. Python libraries play a very vital role in fields of Machine Learning, Data Science, Data Visualization, etc.</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98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432488-B672-468B-B9B2-3795C24015DB}"/>
              </a:ext>
            </a:extLst>
          </p:cNvPr>
          <p:cNvSpPr/>
          <p:nvPr/>
        </p:nvSpPr>
        <p:spPr>
          <a:xfrm>
            <a:off x="271463" y="700089"/>
            <a:ext cx="11101387" cy="5262979"/>
          </a:xfrm>
          <a:prstGeom prst="rect">
            <a:avLst/>
          </a:prstGeom>
        </p:spPr>
        <p:txBody>
          <a:bodyPr wrap="square">
            <a:spAutoFit/>
          </a:bodyPr>
          <a:lstStyle/>
          <a:p>
            <a:pPr algn="just" fontAlgn="base"/>
            <a:r>
              <a:rPr lang="en-US" sz="2800" b="1" dirty="0">
                <a:latin typeface="Times New Roman" panose="02020603050405020304" pitchFamily="18" charset="0"/>
                <a:cs typeface="Times New Roman" panose="02020603050405020304" pitchFamily="18" charset="0"/>
              </a:rPr>
              <a:t>Working of Python Library</a:t>
            </a:r>
          </a:p>
          <a:p>
            <a:pPr algn="just" fontAlgn="base"/>
            <a:endParaRPr lang="en-US" sz="2800" dirty="0">
              <a:latin typeface="Times New Roman" panose="02020603050405020304" pitchFamily="18" charset="0"/>
              <a:cs typeface="Times New Roman" panose="02020603050405020304" pitchFamily="18" charset="0"/>
            </a:endParaRPr>
          </a:p>
          <a:p>
            <a:pPr algn="just" fontAlgn="base"/>
            <a:r>
              <a:rPr lang="en-US" sz="2800" dirty="0">
                <a:latin typeface="Times New Roman" panose="02020603050405020304" pitchFamily="18" charset="0"/>
                <a:cs typeface="Times New Roman" panose="02020603050405020304" pitchFamily="18" charset="0"/>
              </a:rPr>
              <a:t>As is stated above, a Python library is simply a collection of codes or modules of codes that we can use in a program for specific operations. We use libraries so that we don’t need to write the code again in our program that is already available. But how it works. Actually, in the MS Windows environment, the library files have a DLL extension (Dynamic Load Libraries). When we link a library with our program and run that program, the linker automatically searches for that library. It extracts the functionalities of that library and interprets the program accordingly. That’s how we use the methods of a library in our program. We will see further, how we bring in the libraries in our Python programs.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83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B0D862-C622-4E79-8DBA-BD8A906F8144}"/>
              </a:ext>
            </a:extLst>
          </p:cNvPr>
          <p:cNvSpPr/>
          <p:nvPr/>
        </p:nvSpPr>
        <p:spPr>
          <a:xfrm>
            <a:off x="342900" y="1582341"/>
            <a:ext cx="11601450" cy="2862322"/>
          </a:xfrm>
          <a:prstGeom prst="rect">
            <a:avLst/>
          </a:prstGeom>
        </p:spPr>
        <p:txBody>
          <a:bodyPr wrap="square">
            <a:spAutoFit/>
          </a:bodyPr>
          <a:lstStyle/>
          <a:p>
            <a:pPr algn="just" fontAlgn="base"/>
            <a:r>
              <a:rPr lang="en-US" sz="2000" b="1" dirty="0">
                <a:latin typeface="Times New Roman" panose="02020603050405020304" pitchFamily="18" charset="0"/>
                <a:cs typeface="Times New Roman" panose="02020603050405020304" pitchFamily="18" charset="0"/>
              </a:rPr>
              <a:t>Python standard library</a:t>
            </a:r>
          </a:p>
          <a:p>
            <a:pPr algn="just" fontAlgn="base"/>
            <a:endParaRPr lang="en-US" sz="2000" b="1"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The Python Standard Library contains the exact syntax, semantics, and tokens of Python. It contains built-in modules that provide access to basic system functionality like I/O and some other core modules. Most of the Python Libraries are written in the C programming language. The Python standard library consists of more than 200 core modules. All these work together to make Python a high-level programming language. Python Standard Library plays a very important role. Without it, the programmers can’t have access to the functionalities of Python. But other than this, there are several other libraries in Python that make a programmer’s life easier. Let’s have a look at some of the commonly used libraries:</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043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2D493-9461-483C-9DD0-2E6884FF0F2A}"/>
              </a:ext>
            </a:extLst>
          </p:cNvPr>
          <p:cNvSpPr/>
          <p:nvPr/>
        </p:nvSpPr>
        <p:spPr>
          <a:xfrm>
            <a:off x="1328738" y="1071562"/>
            <a:ext cx="8386762" cy="3886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3200" b="1" dirty="0">
                <a:solidFill>
                  <a:schemeClr val="tx1"/>
                </a:solidFill>
                <a:latin typeface="Times New Roman" panose="02020603050405020304" pitchFamily="18" charset="0"/>
                <a:cs typeface="Times New Roman" panose="02020603050405020304" pitchFamily="18" charset="0"/>
              </a:rPr>
              <a:t>Matplotlib</a:t>
            </a:r>
          </a:p>
          <a:p>
            <a:pPr marL="342900" indent="-342900">
              <a:buFont typeface="+mj-lt"/>
              <a:buAutoNum type="arabicPeriod"/>
            </a:pPr>
            <a:r>
              <a:rPr lang="en-US" sz="3200" b="1" dirty="0">
                <a:solidFill>
                  <a:schemeClr val="tx1"/>
                </a:solidFill>
                <a:latin typeface="Times New Roman" panose="02020603050405020304" pitchFamily="18" charset="0"/>
                <a:cs typeface="Times New Roman" panose="02020603050405020304" pitchFamily="18" charset="0"/>
              </a:rPr>
              <a:t>Pandas</a:t>
            </a:r>
          </a:p>
          <a:p>
            <a:pPr marL="342900" indent="-342900">
              <a:buFont typeface="+mj-lt"/>
              <a:buAutoNum type="arabicPeriod"/>
            </a:pPr>
            <a:r>
              <a:rPr lang="en-US" sz="3200" b="1" dirty="0">
                <a:solidFill>
                  <a:schemeClr val="tx1"/>
                </a:solidFill>
                <a:latin typeface="Times New Roman" panose="02020603050405020304" pitchFamily="18" charset="0"/>
                <a:cs typeface="Times New Roman" panose="02020603050405020304" pitchFamily="18" charset="0"/>
              </a:rPr>
              <a:t>NumPy</a:t>
            </a:r>
          </a:p>
          <a:p>
            <a:pPr marL="342900" indent="-342900">
              <a:buFont typeface="+mj-lt"/>
              <a:buAutoNum type="arabicPeriod"/>
            </a:pPr>
            <a:r>
              <a:rPr lang="en-US" sz="3200" b="1" dirty="0">
                <a:solidFill>
                  <a:schemeClr val="tx1"/>
                </a:solidFill>
                <a:latin typeface="Times New Roman" panose="02020603050405020304" pitchFamily="18" charset="0"/>
                <a:cs typeface="Times New Roman" panose="02020603050405020304" pitchFamily="18" charset="0"/>
              </a:rPr>
              <a:t>TensorFlow</a:t>
            </a:r>
          </a:p>
          <a:p>
            <a:pPr marL="342900" indent="-342900">
              <a:buFont typeface="+mj-lt"/>
              <a:buAutoNum type="arabicPeriod"/>
            </a:pPr>
            <a:r>
              <a:rPr lang="en-US" sz="3200" b="1" dirty="0">
                <a:solidFill>
                  <a:schemeClr val="tx1"/>
                </a:solidFill>
                <a:latin typeface="Times New Roman" panose="02020603050405020304" pitchFamily="18" charset="0"/>
                <a:cs typeface="Times New Roman" panose="02020603050405020304" pitchFamily="18" charset="0"/>
              </a:rPr>
              <a:t>SciPy</a:t>
            </a:r>
          </a:p>
          <a:p>
            <a:pPr marL="342900" indent="-342900">
              <a:buFont typeface="+mj-lt"/>
              <a:buAutoNum type="arabicPeriod"/>
            </a:pPr>
            <a:r>
              <a:rPr lang="en-IN" sz="3200" b="1" dirty="0">
                <a:solidFill>
                  <a:schemeClr val="tx1"/>
                </a:solidFill>
                <a:latin typeface="Times New Roman" panose="02020603050405020304" pitchFamily="18" charset="0"/>
                <a:cs typeface="Times New Roman" panose="02020603050405020304" pitchFamily="18" charset="0"/>
              </a:rPr>
              <a:t>Scrapy</a:t>
            </a:r>
          </a:p>
          <a:p>
            <a:r>
              <a:rPr lang="en-US" sz="3200" b="1" dirty="0">
                <a:solidFill>
                  <a:schemeClr val="tx1"/>
                </a:solidFill>
                <a:latin typeface="Times New Roman" panose="02020603050405020304" pitchFamily="18" charset="0"/>
                <a:cs typeface="Times New Roman" panose="02020603050405020304" pitchFamily="18" charset="0"/>
              </a:rPr>
              <a:t>E</a:t>
            </a:r>
            <a:r>
              <a:rPr lang="en-IN" sz="3200" b="1" dirty="0" err="1">
                <a:solidFill>
                  <a:schemeClr val="tx1"/>
                </a:solidFill>
                <a:latin typeface="Times New Roman" panose="02020603050405020304" pitchFamily="18" charset="0"/>
                <a:cs typeface="Times New Roman" panose="02020603050405020304" pitchFamily="18" charset="0"/>
              </a:rPr>
              <a:t>tc</a:t>
            </a:r>
            <a:r>
              <a:rPr lang="en-IN" sz="3200" b="1" dirty="0">
                <a:solidFill>
                  <a:schemeClr val="tx1"/>
                </a:solidFill>
                <a:latin typeface="Times New Roman" panose="02020603050405020304" pitchFamily="18" charset="0"/>
                <a:cs typeface="Times New Roman" panose="02020603050405020304" pitchFamily="18" charset="0"/>
              </a:rPr>
              <a:t>….</a:t>
            </a:r>
            <a:endParaRPr lang="en-US" sz="3200" b="1" dirty="0">
              <a:solidFill>
                <a:schemeClr val="tx1"/>
              </a:solidFill>
              <a:latin typeface="Times New Roman" panose="02020603050405020304" pitchFamily="18" charset="0"/>
              <a:cs typeface="Times New Roman" panose="02020603050405020304" pitchFamily="18" charset="0"/>
            </a:endParaRPr>
          </a:p>
          <a:p>
            <a:endParaRPr lang="en-IN"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12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17A9AE-B1CA-4C7B-A263-A751118B01D1}"/>
              </a:ext>
            </a:extLst>
          </p:cNvPr>
          <p:cNvSpPr/>
          <p:nvPr/>
        </p:nvSpPr>
        <p:spPr>
          <a:xfrm>
            <a:off x="457200" y="785812"/>
            <a:ext cx="10572750" cy="4524315"/>
          </a:xfrm>
          <a:prstGeom prst="rect">
            <a:avLst/>
          </a:prstGeom>
        </p:spPr>
        <p:txBody>
          <a:bodyPr wrap="square">
            <a:spAutoFit/>
          </a:bodyPr>
          <a:lstStyle/>
          <a:p>
            <a:pPr algn="just"/>
            <a:r>
              <a:rPr lang="en-US" dirty="0">
                <a:solidFill>
                  <a:srgbClr val="000000"/>
                </a:solidFill>
                <a:latin typeface="Arial" panose="020B0604020202020204" pitchFamily="34" charset="0"/>
              </a:rPr>
              <a:t>Python is a high-level, interpreted, interactive and object-oriented scripting language. Python is designed to be highly readable. It uses English keywords frequently whereas other languages use punctuation, and it has fewer syntactical constructions than other languages.</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Python is Interpreted</a:t>
            </a:r>
            <a:r>
              <a:rPr lang="en-US" dirty="0">
                <a:solidFill>
                  <a:srgbClr val="000000"/>
                </a:solidFill>
                <a:latin typeface="Arial" panose="020B0604020202020204" pitchFamily="34" charset="0"/>
              </a:rPr>
              <a:t> − Python is processed at runtime by the interpreter. You do not need to compile your program before executing it. This is similar to PERL and PHP.</a:t>
            </a:r>
          </a:p>
          <a:p>
            <a:pPr algn="just">
              <a:buFont typeface="Arial" panose="020B0604020202020204" pitchFamily="34" charset="0"/>
              <a:buChar char="•"/>
            </a:pP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Python is Interactive</a:t>
            </a:r>
            <a:r>
              <a:rPr lang="en-US" dirty="0">
                <a:solidFill>
                  <a:srgbClr val="000000"/>
                </a:solidFill>
                <a:latin typeface="Arial" panose="020B0604020202020204" pitchFamily="34" charset="0"/>
              </a:rPr>
              <a:t> − You can actually sit at a Python prompt and interact with the interpreter directly to write your programs.</a:t>
            </a:r>
          </a:p>
          <a:p>
            <a:pPr algn="just">
              <a:buFont typeface="Arial" panose="020B0604020202020204" pitchFamily="34" charset="0"/>
              <a:buChar char="•"/>
            </a:pP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Python is Object-Oriented</a:t>
            </a:r>
            <a:r>
              <a:rPr lang="en-US" dirty="0">
                <a:solidFill>
                  <a:srgbClr val="000000"/>
                </a:solidFill>
                <a:latin typeface="Arial" panose="020B0604020202020204" pitchFamily="34" charset="0"/>
              </a:rPr>
              <a:t> − Python supports an Object-Oriented style or technique of programming that encapsulates code within objects.</a:t>
            </a:r>
          </a:p>
          <a:p>
            <a:pPr algn="just">
              <a:buFont typeface="Arial" panose="020B0604020202020204" pitchFamily="34" charset="0"/>
              <a:buChar char="•"/>
            </a:pP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Python is a Beginner's Language</a:t>
            </a:r>
            <a:r>
              <a:rPr lang="en-US" dirty="0">
                <a:solidFill>
                  <a:srgbClr val="000000"/>
                </a:solidFill>
                <a:latin typeface="Arial" panose="020B0604020202020204" pitchFamily="34" charset="0"/>
              </a:rPr>
              <a:t> − Python is a great language for the beginner-level programmers and supports the development of a wide range of applications from simple text processing to WWW browsers to games.</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97146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63D3A8-340E-45D9-AF69-B9989ADE420E}"/>
              </a:ext>
            </a:extLst>
          </p:cNvPr>
          <p:cNvSpPr/>
          <p:nvPr/>
        </p:nvSpPr>
        <p:spPr>
          <a:xfrm>
            <a:off x="571500" y="1371600"/>
            <a:ext cx="11044238" cy="3693319"/>
          </a:xfrm>
          <a:prstGeom prst="rect">
            <a:avLst/>
          </a:prstGeom>
        </p:spPr>
        <p:txBody>
          <a:bodyPr wrap="square">
            <a:spAutoFit/>
          </a:bodyPr>
          <a:lstStyle/>
          <a:p>
            <a:r>
              <a:rPr lang="en-US" b="1" dirty="0">
                <a:latin typeface="Arial" panose="020B0604020202020204" pitchFamily="34" charset="0"/>
              </a:rPr>
              <a:t>History of Python</a:t>
            </a:r>
          </a:p>
          <a:p>
            <a:endParaRPr lang="en-US" dirty="0">
              <a:latin typeface="Arial" panose="020B0604020202020204" pitchFamily="34" charset="0"/>
            </a:endParaRPr>
          </a:p>
          <a:p>
            <a:pPr algn="just"/>
            <a:r>
              <a:rPr lang="en-US" dirty="0">
                <a:solidFill>
                  <a:srgbClr val="000000"/>
                </a:solidFill>
                <a:latin typeface="Arial" panose="020B0604020202020204" pitchFamily="34" charset="0"/>
              </a:rPr>
              <a:t>Python was developed by Guido van Rossum in the late eighties and early nineties at the National Research Institute for Mathematics and Computer Science in the Netherlands.</a:t>
            </a:r>
          </a:p>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Python is derived from many other languages, including ABC, Modula-3, C, C++, Algol-68, Small Talk, and Unix shell, and other scripting languages.</a:t>
            </a:r>
          </a:p>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Python is copyrighted. Like Perl, Python source code is now available under the GNU General Public License (GPL).</a:t>
            </a:r>
          </a:p>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Python is now maintained by a core development team at the institute, although Guido van Rossum still holds a vital role in directing its progress.</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15474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9DDA3-E55E-457C-AADE-B39C6603B0E3}"/>
              </a:ext>
            </a:extLst>
          </p:cNvPr>
          <p:cNvSpPr/>
          <p:nvPr/>
        </p:nvSpPr>
        <p:spPr>
          <a:xfrm>
            <a:off x="414337" y="1371599"/>
            <a:ext cx="11401425" cy="4801314"/>
          </a:xfrm>
          <a:prstGeom prst="rect">
            <a:avLst/>
          </a:prstGeom>
        </p:spPr>
        <p:txBody>
          <a:bodyPr wrap="square">
            <a:spAutoFit/>
          </a:bodyPr>
          <a:lstStyle/>
          <a:p>
            <a:r>
              <a:rPr lang="en-US" b="1" dirty="0">
                <a:latin typeface="Arial" panose="020B0604020202020204" pitchFamily="34" charset="0"/>
              </a:rPr>
              <a:t>Python Features</a:t>
            </a:r>
          </a:p>
          <a:p>
            <a:pPr algn="just"/>
            <a:r>
              <a:rPr lang="en-US" b="1" dirty="0">
                <a:solidFill>
                  <a:srgbClr val="000000"/>
                </a:solidFill>
                <a:latin typeface="Arial" panose="020B0604020202020204" pitchFamily="34" charset="0"/>
              </a:rPr>
              <a:t>Python's features include −</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Easy-to-learn</a:t>
            </a:r>
            <a:r>
              <a:rPr lang="en-US" dirty="0">
                <a:solidFill>
                  <a:srgbClr val="000000"/>
                </a:solidFill>
                <a:latin typeface="Arial" panose="020B0604020202020204" pitchFamily="34" charset="0"/>
              </a:rPr>
              <a:t> − Python has few keywords, a simple structure, and a clearly defined syntax. This allows the student to pick up the language quickly.</a:t>
            </a:r>
          </a:p>
          <a:p>
            <a:pPr algn="just">
              <a:buFont typeface="Arial" panose="020B0604020202020204" pitchFamily="34" charset="0"/>
              <a:buChar char="•"/>
            </a:pP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Easy-to-read</a:t>
            </a:r>
            <a:r>
              <a:rPr lang="en-US" dirty="0">
                <a:solidFill>
                  <a:srgbClr val="000000"/>
                </a:solidFill>
                <a:latin typeface="Arial" panose="020B0604020202020204" pitchFamily="34" charset="0"/>
              </a:rPr>
              <a:t> − Python code is more clearly defined and visible to the eyes.</a:t>
            </a:r>
          </a:p>
          <a:p>
            <a:pPr algn="just">
              <a:buFont typeface="Arial" panose="020B0604020202020204" pitchFamily="34" charset="0"/>
              <a:buChar char="•"/>
            </a:pPr>
            <a:r>
              <a:rPr lang="en-US" b="1" dirty="0">
                <a:solidFill>
                  <a:srgbClr val="000000"/>
                </a:solidFill>
                <a:latin typeface="Arial" panose="020B0604020202020204" pitchFamily="34" charset="0"/>
              </a:rPr>
              <a:t>Easy-to-maintain</a:t>
            </a:r>
            <a:r>
              <a:rPr lang="en-US" dirty="0">
                <a:solidFill>
                  <a:srgbClr val="000000"/>
                </a:solidFill>
                <a:latin typeface="Arial" panose="020B0604020202020204" pitchFamily="34" charset="0"/>
              </a:rPr>
              <a:t> − Python's source code is fairly easy-to-maintain.</a:t>
            </a:r>
          </a:p>
          <a:p>
            <a:pPr algn="just">
              <a:buFont typeface="Arial" panose="020B0604020202020204" pitchFamily="34" charset="0"/>
              <a:buChar char="•"/>
            </a:pP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A broad standard library</a:t>
            </a:r>
            <a:r>
              <a:rPr lang="en-US" dirty="0">
                <a:solidFill>
                  <a:srgbClr val="000000"/>
                </a:solidFill>
                <a:latin typeface="Arial" panose="020B0604020202020204" pitchFamily="34" charset="0"/>
              </a:rPr>
              <a:t> − Python's bulk of the library is very portable and cross-platform compatible on UNIX, Windows, and Macintosh.</a:t>
            </a:r>
          </a:p>
          <a:p>
            <a:pPr algn="just">
              <a:buFont typeface="Arial" panose="020B0604020202020204" pitchFamily="34" charset="0"/>
              <a:buChar char="•"/>
            </a:pP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Interactive Mode</a:t>
            </a:r>
            <a:r>
              <a:rPr lang="en-US" dirty="0">
                <a:solidFill>
                  <a:srgbClr val="000000"/>
                </a:solidFill>
                <a:latin typeface="Arial" panose="020B0604020202020204" pitchFamily="34" charset="0"/>
              </a:rPr>
              <a:t> − Python supports an interactive mode that allows interactive testing and debugging of snippets of code.</a:t>
            </a:r>
          </a:p>
          <a:p>
            <a:pPr algn="just"/>
            <a:r>
              <a:rPr lang="en-US" dirty="0">
                <a:solidFill>
                  <a:srgbClr val="000000"/>
                </a:solidFill>
                <a:latin typeface="Arial" panose="020B0604020202020204" pitchFamily="34" charset="0"/>
              </a:rPr>
              <a:t>.</a:t>
            </a:r>
          </a:p>
          <a:p>
            <a:pPr algn="just">
              <a:buFont typeface="Arial" panose="020B0604020202020204" pitchFamily="34" charset="0"/>
              <a:buChar char="•"/>
            </a:pPr>
            <a:r>
              <a:rPr lang="en-US" b="1" dirty="0">
                <a:solidFill>
                  <a:srgbClr val="000000"/>
                </a:solidFill>
                <a:latin typeface="Arial" panose="020B0604020202020204" pitchFamily="34" charset="0"/>
              </a:rPr>
              <a:t>Portable</a:t>
            </a:r>
            <a:r>
              <a:rPr lang="en-US" dirty="0">
                <a:solidFill>
                  <a:srgbClr val="000000"/>
                </a:solidFill>
                <a:latin typeface="Arial" panose="020B0604020202020204" pitchFamily="34" charset="0"/>
              </a:rPr>
              <a:t> − Python can run on a wide variety of hardware platforms and has the same interface on all platforms</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12696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74642C-A2E9-40CD-A06D-62F9BD431963}"/>
              </a:ext>
            </a:extLst>
          </p:cNvPr>
          <p:cNvSpPr/>
          <p:nvPr/>
        </p:nvSpPr>
        <p:spPr>
          <a:xfrm>
            <a:off x="242887" y="1343026"/>
            <a:ext cx="11558587" cy="2585323"/>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Arial" panose="020B0604020202020204" pitchFamily="34" charset="0"/>
              </a:rPr>
              <a:t>Extendable</a:t>
            </a:r>
            <a:r>
              <a:rPr lang="en-US" dirty="0">
                <a:solidFill>
                  <a:srgbClr val="000000"/>
                </a:solidFill>
                <a:latin typeface="Arial" panose="020B0604020202020204" pitchFamily="34" charset="0"/>
              </a:rPr>
              <a:t> − You can add low-level modules to the Python interpreter. These modules enable programmers to add to or customize their tools to be more efficient.</a:t>
            </a:r>
          </a:p>
          <a:p>
            <a:pPr algn="just">
              <a:buFont typeface="Arial" panose="020B0604020202020204" pitchFamily="34" charset="0"/>
              <a:buChar char="•"/>
            </a:pP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Databases</a:t>
            </a:r>
            <a:r>
              <a:rPr lang="en-US" dirty="0">
                <a:solidFill>
                  <a:srgbClr val="000000"/>
                </a:solidFill>
                <a:latin typeface="Arial" panose="020B0604020202020204" pitchFamily="34" charset="0"/>
              </a:rPr>
              <a:t> − Python provides interfaces to all major commercial databases.</a:t>
            </a:r>
          </a:p>
          <a:p>
            <a:pPr algn="just">
              <a:buFont typeface="Arial" panose="020B0604020202020204" pitchFamily="34" charset="0"/>
              <a:buChar char="•"/>
            </a:pP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GUI Programming</a:t>
            </a:r>
            <a:r>
              <a:rPr lang="en-US" dirty="0">
                <a:solidFill>
                  <a:srgbClr val="000000"/>
                </a:solidFill>
                <a:latin typeface="Arial" panose="020B0604020202020204" pitchFamily="34" charset="0"/>
              </a:rPr>
              <a:t> − Python supports GUI applications that can be created and ported to many system calls, libraries, and windows systems, such as Windows MFC, Macintosh, and the X Window system of Unix.</a:t>
            </a:r>
          </a:p>
          <a:p>
            <a:pPr algn="just">
              <a:buFont typeface="Arial" panose="020B0604020202020204" pitchFamily="34" charset="0"/>
              <a:buChar char="•"/>
            </a:pP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Scalable</a:t>
            </a:r>
            <a:r>
              <a:rPr lang="en-US" dirty="0">
                <a:solidFill>
                  <a:srgbClr val="000000"/>
                </a:solidFill>
                <a:latin typeface="Arial" panose="020B0604020202020204" pitchFamily="34" charset="0"/>
              </a:rPr>
              <a:t> − Python provides a better structure and support for large programs than shell scripting.</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24861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E1BC3A-3B0D-4E18-8BD4-C17E1F0850C3}"/>
              </a:ext>
            </a:extLst>
          </p:cNvPr>
          <p:cNvSpPr/>
          <p:nvPr/>
        </p:nvSpPr>
        <p:spPr>
          <a:xfrm>
            <a:off x="400050" y="1057276"/>
            <a:ext cx="11258550" cy="3139321"/>
          </a:xfrm>
          <a:prstGeom prst="rect">
            <a:avLst/>
          </a:prstGeom>
        </p:spPr>
        <p:txBody>
          <a:bodyPr wrap="square">
            <a:spAutoFit/>
          </a:bodyPr>
          <a:lstStyle/>
          <a:p>
            <a:pPr algn="just"/>
            <a:r>
              <a:rPr lang="en-US" dirty="0">
                <a:solidFill>
                  <a:srgbClr val="000000"/>
                </a:solidFill>
                <a:latin typeface="Arial" panose="020B0604020202020204" pitchFamily="34" charset="0"/>
              </a:rPr>
              <a:t>Apart from the above-mentioned features, Python has a big list of good features, few are listed below −</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dirty="0">
                <a:solidFill>
                  <a:srgbClr val="000000"/>
                </a:solidFill>
                <a:latin typeface="Arial" panose="020B0604020202020204" pitchFamily="34" charset="0"/>
              </a:rPr>
              <a:t>It supports functional and structured programming methods as well as OOP.</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dirty="0">
                <a:solidFill>
                  <a:srgbClr val="000000"/>
                </a:solidFill>
                <a:latin typeface="Arial" panose="020B0604020202020204" pitchFamily="34" charset="0"/>
              </a:rPr>
              <a:t>It can be used as a scripting language or can be compiled to byte-code for building large applications.</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dirty="0">
                <a:solidFill>
                  <a:srgbClr val="000000"/>
                </a:solidFill>
                <a:latin typeface="Arial" panose="020B0604020202020204" pitchFamily="34" charset="0"/>
              </a:rPr>
              <a:t>It provides very high-level dynamic data types and supports dynamic type checking.</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dirty="0">
                <a:solidFill>
                  <a:srgbClr val="000000"/>
                </a:solidFill>
                <a:latin typeface="Arial" panose="020B0604020202020204" pitchFamily="34" charset="0"/>
              </a:rPr>
              <a:t>It supports automatic garbage collection.</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dirty="0">
                <a:solidFill>
                  <a:srgbClr val="000000"/>
                </a:solidFill>
                <a:latin typeface="Arial" panose="020B0604020202020204" pitchFamily="34" charset="0"/>
              </a:rPr>
              <a:t>It can be easily integrated with C, C++, COM, ActiveX, CORBA, and Java.</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5788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CF28E2-C937-4C4C-A6B7-348B9CF45FC5}"/>
              </a:ext>
            </a:extLst>
          </p:cNvPr>
          <p:cNvSpPr/>
          <p:nvPr/>
        </p:nvSpPr>
        <p:spPr>
          <a:xfrm>
            <a:off x="1071563" y="1728788"/>
            <a:ext cx="10572750" cy="3539430"/>
          </a:xfrm>
          <a:prstGeom prst="rect">
            <a:avLst/>
          </a:prstGeom>
        </p:spPr>
        <p:txBody>
          <a:bodyPr wrap="square">
            <a:spAutoFit/>
          </a:bodyPr>
          <a:lstStyle/>
          <a:p>
            <a:r>
              <a:rPr lang="en-US" sz="2800" dirty="0">
                <a:solidFill>
                  <a:srgbClr val="333333"/>
                </a:solidFill>
                <a:latin typeface="Times New Roman" panose="02020603050405020304" pitchFamily="18" charset="0"/>
                <a:cs typeface="Times New Roman" panose="02020603050405020304" pitchFamily="18" charset="0"/>
              </a:rPr>
              <a:t>In Python, code block refers to a collection of code that is in the same block or indent. This is most commonly found in classes, functions, and loops.</a:t>
            </a:r>
          </a:p>
          <a:p>
            <a:endParaRPr lang="en-US" sz="2800" dirty="0">
              <a:solidFill>
                <a:srgbClr val="333333"/>
              </a:solidFill>
              <a:latin typeface="Times New Roman" panose="02020603050405020304" pitchFamily="18" charset="0"/>
              <a:cs typeface="Times New Roman" panose="02020603050405020304" pitchFamily="18" charset="0"/>
            </a:endParaRPr>
          </a:p>
          <a:p>
            <a:r>
              <a:rPr lang="en-US" sz="2800" dirty="0">
                <a:solidFill>
                  <a:srgbClr val="333333"/>
                </a:solidFill>
                <a:latin typeface="Times New Roman" panose="02020603050405020304" pitchFamily="18" charset="0"/>
                <a:cs typeface="Times New Roman" panose="02020603050405020304" pitchFamily="18" charset="0"/>
              </a:rPr>
              <a:t>You can where code blocks are because they are </a:t>
            </a:r>
          </a:p>
          <a:p>
            <a:endParaRPr lang="en-US" sz="2800" dirty="0">
              <a:solidFill>
                <a:srgbClr val="333333"/>
              </a:solidFill>
              <a:latin typeface="Times New Roman" panose="02020603050405020304" pitchFamily="18" charset="0"/>
              <a:cs typeface="Times New Roman" panose="02020603050405020304" pitchFamily="18" charset="0"/>
            </a:endParaRPr>
          </a:p>
          <a:p>
            <a:pPr marL="342900" indent="-342900">
              <a:buAutoNum type="arabicParenR"/>
            </a:pPr>
            <a:r>
              <a:rPr lang="en-US" sz="2800" dirty="0">
                <a:solidFill>
                  <a:srgbClr val="333333"/>
                </a:solidFill>
                <a:latin typeface="Times New Roman" panose="02020603050405020304" pitchFamily="18" charset="0"/>
                <a:cs typeface="Times New Roman" panose="02020603050405020304" pitchFamily="18" charset="0"/>
              </a:rPr>
              <a:t>on the same indent and </a:t>
            </a:r>
          </a:p>
          <a:p>
            <a:pPr marL="342900" indent="-342900">
              <a:buAutoNum type="arabicParenR"/>
            </a:pPr>
            <a:r>
              <a:rPr lang="en-US" sz="2800" dirty="0">
                <a:solidFill>
                  <a:srgbClr val="333333"/>
                </a:solidFill>
                <a:latin typeface="Times New Roman" panose="02020603050405020304" pitchFamily="18" charset="0"/>
                <a:cs typeface="Times New Roman" panose="02020603050405020304" pitchFamily="18" charset="0"/>
              </a:rPr>
              <a:t>are uninterrupted by other lines of code </a:t>
            </a:r>
            <a:r>
              <a:rPr lang="en-US" sz="2800" i="1" dirty="0">
                <a:solidFill>
                  <a:srgbClr val="333333"/>
                </a:solidFill>
                <a:latin typeface="Times New Roman" panose="02020603050405020304" pitchFamily="18" charset="0"/>
                <a:cs typeface="Times New Roman" panose="02020603050405020304" pitchFamily="18" charset="0"/>
              </a:rPr>
              <a:t>not</a:t>
            </a:r>
            <a:r>
              <a:rPr lang="en-US" sz="2800" dirty="0">
                <a:solidFill>
                  <a:srgbClr val="333333"/>
                </a:solidFill>
                <a:latin typeface="Times New Roman" panose="02020603050405020304" pitchFamily="18" charset="0"/>
                <a:cs typeface="Times New Roman" panose="02020603050405020304" pitchFamily="18" charset="0"/>
              </a:rPr>
              <a:t> on the same indent.</a:t>
            </a:r>
            <a:endParaRPr lang="en-US" sz="28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265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A34B98-EC02-4FAE-84F5-C436371D74DB}"/>
              </a:ext>
            </a:extLst>
          </p:cNvPr>
          <p:cNvPicPr>
            <a:picLocks noChangeAspect="1"/>
          </p:cNvPicPr>
          <p:nvPr/>
        </p:nvPicPr>
        <p:blipFill rotWithShape="1">
          <a:blip r:embed="rId2"/>
          <a:srcRect l="7500" t="22487" r="34140" b="14983"/>
          <a:stretch/>
        </p:blipFill>
        <p:spPr>
          <a:xfrm>
            <a:off x="771525" y="500063"/>
            <a:ext cx="10215563" cy="6153954"/>
          </a:xfrm>
          <a:prstGeom prst="rect">
            <a:avLst/>
          </a:prstGeom>
        </p:spPr>
      </p:pic>
    </p:spTree>
    <p:extLst>
      <p:ext uri="{BB962C8B-B14F-4D97-AF65-F5344CB8AC3E}">
        <p14:creationId xmlns:p14="http://schemas.microsoft.com/office/powerpoint/2010/main" val="278504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0BB790-57C9-4564-B7F3-06A53125D872}"/>
              </a:ext>
            </a:extLst>
          </p:cNvPr>
          <p:cNvPicPr>
            <a:picLocks noChangeAspect="1"/>
          </p:cNvPicPr>
          <p:nvPr/>
        </p:nvPicPr>
        <p:blipFill rotWithShape="1">
          <a:blip r:embed="rId2"/>
          <a:srcRect l="6562" t="18318" r="31681" b="7480"/>
          <a:stretch/>
        </p:blipFill>
        <p:spPr>
          <a:xfrm>
            <a:off x="800100" y="176330"/>
            <a:ext cx="9129713" cy="6167320"/>
          </a:xfrm>
          <a:prstGeom prst="rect">
            <a:avLst/>
          </a:prstGeom>
        </p:spPr>
      </p:pic>
    </p:spTree>
    <p:extLst>
      <p:ext uri="{BB962C8B-B14F-4D97-AF65-F5344CB8AC3E}">
        <p14:creationId xmlns:p14="http://schemas.microsoft.com/office/powerpoint/2010/main" val="1082555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1081</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Python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Faculty[A8]</dc:creator>
  <cp:lastModifiedBy>Faculty[A8]</cp:lastModifiedBy>
  <cp:revision>9</cp:revision>
  <dcterms:created xsi:type="dcterms:W3CDTF">2022-01-03T03:49:44Z</dcterms:created>
  <dcterms:modified xsi:type="dcterms:W3CDTF">2022-01-28T04:19:29Z</dcterms:modified>
</cp:coreProperties>
</file>