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ibre Franklin" panose="020B0604020202020204" charset="0"/>
      <p:regular r:id="rId23"/>
      <p:bold r:id="rId24"/>
      <p:italic r:id="rId25"/>
      <p:boldItalic r:id="rId26"/>
    </p:embeddedFont>
    <p:embeddedFont>
      <p:font typeface="Libre Franklin Thin" panose="020B0604020202020204" charset="0"/>
      <p:regular r:id="rId27"/>
      <p:bold r:id="rId28"/>
      <p:italic r:id="rId29"/>
      <p:boldItalic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JNA9pR3mEPVO3DuSKX8frwzGj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184140-4339-4F7B-8B19-BF4EA9993053}">
  <a:tblStyle styleId="{6D184140-4339-4F7B-8B19-BF4EA999305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4F2"/>
          </a:solidFill>
        </a:fill>
      </a:tcStyle>
    </a:wholeTbl>
    <a:band1H>
      <a:tcTxStyle/>
      <a:tcStyle>
        <a:tcBdr/>
        <a:fill>
          <a:solidFill>
            <a:srgbClr val="CAE7E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7E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com Background">
  <p:cSld name="Slide com Background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2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/>
          <p:nvPr/>
        </p:nvSpPr>
        <p:spPr>
          <a:xfrm>
            <a:off x="179294" y="170329"/>
            <a:ext cx="11833412" cy="65173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7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 b="1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 b="1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179294" y="180896"/>
            <a:ext cx="11833412" cy="65053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/>
          <p:nvPr/>
        </p:nvSpPr>
        <p:spPr>
          <a:xfrm>
            <a:off x="179294" y="170327"/>
            <a:ext cx="11833412" cy="6517343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533400" y="0"/>
            <a:ext cx="8058150" cy="1703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950663" y="-66674"/>
            <a:ext cx="5526337" cy="4438649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1601268" y="2355119"/>
            <a:ext cx="5133471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pt-BR" sz="96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IDT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1651825" y="3690309"/>
            <a:ext cx="4063174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21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Trabalho prático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49044" y="438074"/>
            <a:ext cx="1495280" cy="4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/>
          <p:nvPr/>
        </p:nvSpPr>
        <p:spPr>
          <a:xfrm>
            <a:off x="1237374" y="4697678"/>
            <a:ext cx="5439747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Trabalho prático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Grupo </a:t>
            </a:r>
            <a:r>
              <a:rPr lang="pt-BR">
                <a:solidFill>
                  <a:srgbClr val="F2F2F2"/>
                </a:solidFill>
              </a:rPr>
              <a:t>13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Nomes dos participantes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F2F2"/>
                </a:solidFill>
              </a:rPr>
              <a:t>Leonardo Henrique Lages Pereira</a:t>
            </a:r>
            <a:endParaRPr>
              <a:solidFill>
                <a:srgbClr val="F2F2F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F2F2"/>
                </a:solidFill>
              </a:rPr>
              <a:t>Ulisses Brum</a:t>
            </a:r>
            <a:endParaRPr>
              <a:solidFill>
                <a:srgbClr val="F2F2F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F2F2"/>
                </a:solidFill>
              </a:rPr>
              <a:t>Rafael Carlos Alves</a:t>
            </a:r>
            <a:endParaRPr>
              <a:solidFill>
                <a:srgbClr val="F2F2F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F2F2"/>
                </a:solidFill>
              </a:rPr>
              <a:t>Sidney Hatada</a:t>
            </a:r>
            <a:endParaRPr>
              <a:solidFill>
                <a:srgbClr val="F2F2F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F2F2"/>
                </a:solidFill>
              </a:rPr>
              <a:t>Thiago Estevão Mathias Alves de Lima</a:t>
            </a:r>
            <a:endParaRPr>
              <a:solidFill>
                <a:srgbClr val="F2F2F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9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59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9"/>
          <p:cNvSpPr txBox="1"/>
          <p:nvPr/>
        </p:nvSpPr>
        <p:spPr>
          <a:xfrm>
            <a:off x="1532135" y="2274838"/>
            <a:ext cx="5107203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>
                <a:solidFill>
                  <a:srgbClr val="7EFFF8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04.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SOLUÇÃO</a:t>
            </a: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59"/>
          <p:cNvSpPr txBox="1"/>
          <p:nvPr/>
        </p:nvSpPr>
        <p:spPr>
          <a:xfrm>
            <a:off x="5958150" y="4243815"/>
            <a:ext cx="5504843" cy="3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Gerar pelo menos três ideias para solucionar o desafio priorizado (Ideação)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59"/>
          <p:cNvCxnSpPr/>
          <p:nvPr/>
        </p:nvCxnSpPr>
        <p:spPr>
          <a:xfrm>
            <a:off x="6042992" y="4748316"/>
            <a:ext cx="59634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0"/>
          <p:cNvSpPr/>
          <p:nvPr/>
        </p:nvSpPr>
        <p:spPr>
          <a:xfrm>
            <a:off x="1035114" y="3296643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3</a:t>
            </a: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216" name="Google Shape;216;p60"/>
          <p:cNvSpPr txBox="1"/>
          <p:nvPr/>
        </p:nvSpPr>
        <p:spPr>
          <a:xfrm>
            <a:off x="203111" y="66554"/>
            <a:ext cx="6458940" cy="81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accen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04. Solução</a:t>
            </a:r>
            <a:endParaRPr/>
          </a:p>
        </p:txBody>
      </p:sp>
      <p:sp>
        <p:nvSpPr>
          <p:cNvPr id="217" name="Google Shape;217;p60"/>
          <p:cNvSpPr/>
          <p:nvPr/>
        </p:nvSpPr>
        <p:spPr>
          <a:xfrm>
            <a:off x="1035114" y="4181949"/>
            <a:ext cx="51169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0"/>
          <p:cNvSpPr/>
          <p:nvPr/>
        </p:nvSpPr>
        <p:spPr>
          <a:xfrm>
            <a:off x="1035114" y="5067255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5</a:t>
            </a: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219" name="Google Shape;219;p60"/>
          <p:cNvSpPr/>
          <p:nvPr/>
        </p:nvSpPr>
        <p:spPr>
          <a:xfrm>
            <a:off x="1038068" y="1526031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1</a:t>
            </a: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220" name="Google Shape;220;p60"/>
          <p:cNvSpPr/>
          <p:nvPr/>
        </p:nvSpPr>
        <p:spPr>
          <a:xfrm>
            <a:off x="1038068" y="2411337"/>
            <a:ext cx="51169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0"/>
          <p:cNvSpPr txBox="1"/>
          <p:nvPr/>
        </p:nvSpPr>
        <p:spPr>
          <a:xfrm>
            <a:off x="1687825" y="1581800"/>
            <a:ext cx="72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Criar autenticação de dois fatores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60"/>
          <p:cNvSpPr txBox="1"/>
          <p:nvPr/>
        </p:nvSpPr>
        <p:spPr>
          <a:xfrm>
            <a:off x="1687825" y="2467100"/>
            <a:ext cx="72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Análise comportamental do cliente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60"/>
          <p:cNvSpPr txBox="1"/>
          <p:nvPr/>
        </p:nvSpPr>
        <p:spPr>
          <a:xfrm>
            <a:off x="1687825" y="3352400"/>
            <a:ext cx="72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Captura de dados de geolocalização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60"/>
          <p:cNvSpPr txBox="1"/>
          <p:nvPr/>
        </p:nvSpPr>
        <p:spPr>
          <a:xfrm>
            <a:off x="1687825" y="4237700"/>
            <a:ext cx="72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Implantar limites de transações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60"/>
          <p:cNvSpPr txBox="1"/>
          <p:nvPr/>
        </p:nvSpPr>
        <p:spPr>
          <a:xfrm>
            <a:off x="1687825" y="5123000"/>
            <a:ext cx="72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Blindagem de ambiente produtivo (Ninguém pode ter acesso)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1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61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1"/>
          <p:cNvSpPr txBox="1"/>
          <p:nvPr/>
        </p:nvSpPr>
        <p:spPr>
          <a:xfrm>
            <a:off x="1532135" y="2274838"/>
            <a:ext cx="5107203" cy="190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>
                <a:solidFill>
                  <a:srgbClr val="7EFFF8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05.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PRIORIZAÇÃO DE IDEIAS</a:t>
            </a: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1"/>
          <p:cNvSpPr txBox="1"/>
          <p:nvPr/>
        </p:nvSpPr>
        <p:spPr>
          <a:xfrm>
            <a:off x="6010420" y="4028657"/>
            <a:ext cx="5160954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Utilização da matriz BASICO ou similar para priorizar a ideia a ser prototipada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61"/>
          <p:cNvCxnSpPr/>
          <p:nvPr/>
        </p:nvCxnSpPr>
        <p:spPr>
          <a:xfrm>
            <a:off x="6042992" y="4748316"/>
            <a:ext cx="59634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2"/>
          <p:cNvSpPr txBox="1"/>
          <p:nvPr/>
        </p:nvSpPr>
        <p:spPr>
          <a:xfrm>
            <a:off x="203111" y="66554"/>
            <a:ext cx="8866244" cy="81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accen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05. Solução / Priorização das soluções</a:t>
            </a:r>
            <a:endParaRPr/>
          </a:p>
        </p:txBody>
      </p:sp>
      <p:graphicFrame>
        <p:nvGraphicFramePr>
          <p:cNvPr id="240" name="Google Shape;240;p62"/>
          <p:cNvGraphicFramePr/>
          <p:nvPr>
            <p:extLst>
              <p:ext uri="{D42A27DB-BD31-4B8C-83A1-F6EECF244321}">
                <p14:modId xmlns:p14="http://schemas.microsoft.com/office/powerpoint/2010/main" val="2404231325"/>
              </p:ext>
            </p:extLst>
          </p:nvPr>
        </p:nvGraphicFramePr>
        <p:xfrm>
          <a:off x="203111" y="1119571"/>
          <a:ext cx="11722307" cy="2961700"/>
        </p:xfrm>
        <a:graphic>
          <a:graphicData uri="http://schemas.openxmlformats.org/drawingml/2006/table">
            <a:tbl>
              <a:tblPr firstRow="1" bandRow="1">
                <a:noFill/>
                <a:tableStyleId>{6D184140-4339-4F7B-8B19-BF4EA9993053}</a:tableStyleId>
              </a:tblPr>
              <a:tblGrid>
                <a:gridCol w="200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4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53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Soluções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B – Benefícios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A – Abrangência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S – Satisfação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I – Investimentos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C – Clientes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O – Operacionalidade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Total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Criar autenticação de dois fatores</a:t>
                      </a:r>
                      <a:endParaRPr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sz="140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sz="140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sz="140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23</a:t>
                      </a:r>
                      <a:endParaRPr sz="140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Análise comportamental do cliente</a:t>
                      </a:r>
                      <a:endParaRPr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3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3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5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5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23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Captura de dados de geolocalização</a:t>
                      </a:r>
                      <a:endParaRPr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3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Implantar limites de transações</a:t>
                      </a:r>
                      <a:endParaRPr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Blindagem de ambiente produtivo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sz="14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sz="14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26</a:t>
                      </a:r>
                      <a:endParaRPr sz="14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41" name="Google Shape;24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8914" y="4120271"/>
            <a:ext cx="9245101" cy="26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3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63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63"/>
          <p:cNvSpPr txBox="1"/>
          <p:nvPr/>
        </p:nvSpPr>
        <p:spPr>
          <a:xfrm>
            <a:off x="1532135" y="2274838"/>
            <a:ext cx="5107203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>
                <a:solidFill>
                  <a:srgbClr val="7EFFF8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06.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EXPERIMENTO</a:t>
            </a: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63"/>
          <p:cNvSpPr txBox="1"/>
          <p:nvPr/>
        </p:nvSpPr>
        <p:spPr>
          <a:xfrm>
            <a:off x="5958150" y="4243815"/>
            <a:ext cx="5504843" cy="3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Definir o experimento a ser realizado para validação da ideia priorizada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63"/>
          <p:cNvCxnSpPr/>
          <p:nvPr/>
        </p:nvCxnSpPr>
        <p:spPr>
          <a:xfrm>
            <a:off x="6042992" y="4748316"/>
            <a:ext cx="59634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4"/>
          <p:cNvSpPr txBox="1"/>
          <p:nvPr/>
        </p:nvSpPr>
        <p:spPr>
          <a:xfrm>
            <a:off x="203111" y="66554"/>
            <a:ext cx="6458940" cy="81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accen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06. Experimento</a:t>
            </a:r>
            <a:endParaRPr/>
          </a:p>
        </p:txBody>
      </p:sp>
      <p:sp>
        <p:nvSpPr>
          <p:cNvPr id="256" name="Google Shape;256;p64"/>
          <p:cNvSpPr txBox="1"/>
          <p:nvPr/>
        </p:nvSpPr>
        <p:spPr>
          <a:xfrm>
            <a:off x="3048786" y="2613392"/>
            <a:ext cx="6094428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Realizar PENTEST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Redução em 80% das vulnerabilidade.</a:t>
            </a:r>
            <a:endParaRPr sz="20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3 meses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/>
          <p:nvPr/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6593278" y="1271237"/>
            <a:ext cx="4587515" cy="4287543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5982096" y="2973990"/>
            <a:ext cx="4297711" cy="88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Obrigado!</a:t>
            </a:r>
            <a:endParaRPr sz="4400" b="0" i="0" u="none" strike="noStrike" cap="none">
              <a:solidFill>
                <a:schemeClr val="accen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pic>
        <p:nvPicPr>
          <p:cNvPr id="264" name="Google Shape;26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2980" y="850425"/>
            <a:ext cx="1495280" cy="46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/>
          <p:nvPr/>
        </p:nvSpPr>
        <p:spPr>
          <a:xfrm>
            <a:off x="8309233" y="457163"/>
            <a:ext cx="3156216" cy="1910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26550" y="638472"/>
            <a:ext cx="3473727" cy="738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rgbClr val="000000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lang="pt-BR" sz="3600" b="0" i="0" u="none" strike="noStrike" cap="none">
                <a:solidFill>
                  <a:schemeClr val="accen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Sumário</a:t>
            </a:r>
            <a:endParaRPr sz="3600" b="0" i="0" u="none" strike="noStrike" cap="none">
              <a:solidFill>
                <a:schemeClr val="accen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4976325" y="1228400"/>
            <a:ext cx="2236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PROBLEMA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4976325" y="1534664"/>
            <a:ext cx="2779746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Contextualização dos desafios/ problemas reais do grupo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4976325" y="638472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01.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4599855" y="2473457"/>
            <a:ext cx="3156216" cy="1910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4976325" y="3225650"/>
            <a:ext cx="265938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PRIORIZAÇÃO DE DESAFIOS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4976325" y="3531906"/>
            <a:ext cx="2434321" cy="86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Votação ou utilização da matriz GUT (ou similar) para priorizar o desafio a ser solucionado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4976325" y="2635714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chemeClr val="accen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02.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976325" y="5156200"/>
            <a:ext cx="233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HIPÓTESES</a:t>
            </a:r>
            <a:endParaRPr sz="1400" b="0" i="0" u="none" strike="noStrike" cap="none">
              <a:solidFill>
                <a:srgbClr val="000000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4960802" y="5462468"/>
            <a:ext cx="2434321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Hipóteses em relação ao desafio/problema priorizado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4976325" y="4566276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03.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8685698" y="1228400"/>
            <a:ext cx="193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SOLUÇÃO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8685703" y="1534664"/>
            <a:ext cx="2636078" cy="86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Geração de pelo menos três ideias de solução para o desafio/problema priorizado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8685703" y="638472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chemeClr val="accen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04.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8685698" y="3224544"/>
            <a:ext cx="256629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PRIORIZAÇÃO DE IDEIAS</a:t>
            </a:r>
            <a:endParaRPr sz="1400" b="0" i="0" u="none" strike="noStrike" cap="none">
              <a:solidFill>
                <a:srgbClr val="000000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8685703" y="3531906"/>
            <a:ext cx="2434321" cy="86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Utilização da matriz BASICO ou similar para priorizar a ideia a ser prototipada.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8661076" y="2635713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05.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550" y="5752387"/>
            <a:ext cx="1295911" cy="404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/>
          <p:nvPr/>
        </p:nvSpPr>
        <p:spPr>
          <a:xfrm>
            <a:off x="8309233" y="4490394"/>
            <a:ext cx="3156216" cy="1910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8685698" y="5154668"/>
            <a:ext cx="1939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EXPERIMENTO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685703" y="5502435"/>
            <a:ext cx="2434321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Definir o experimento para validar a ideia priorizada.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685703" y="4566276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chemeClr val="accen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06.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1532136" y="2274838"/>
            <a:ext cx="3391556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>
                <a:solidFill>
                  <a:srgbClr val="7EFFF8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01.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PROBLEMA</a:t>
            </a: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6042992" y="4233511"/>
            <a:ext cx="4769224" cy="33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Contextualização dos desafios dos membros do grupo*</a:t>
            </a:r>
            <a:endParaRPr/>
          </a:p>
        </p:txBody>
      </p:sp>
      <p:cxnSp>
        <p:nvCxnSpPr>
          <p:cNvPr id="117" name="Google Shape;117;p1"/>
          <p:cNvCxnSpPr/>
          <p:nvPr/>
        </p:nvCxnSpPr>
        <p:spPr>
          <a:xfrm>
            <a:off x="6042992" y="4748316"/>
            <a:ext cx="59634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1"/>
          <p:cNvSpPr txBox="1"/>
          <p:nvPr/>
        </p:nvSpPr>
        <p:spPr>
          <a:xfrm>
            <a:off x="810987" y="5860513"/>
            <a:ext cx="4769224" cy="312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*1 desafio por aluno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/>
        </p:nvSpPr>
        <p:spPr>
          <a:xfrm>
            <a:off x="427052" y="334372"/>
            <a:ext cx="645894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0" i="0" u="none" strike="noStrike" cap="none">
                <a:solidFill>
                  <a:schemeClr val="accen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01. Desafios /  Problemas</a:t>
            </a:r>
            <a:endParaRPr sz="3800" b="0" i="0" u="none" strike="noStrike" cap="none">
              <a:solidFill>
                <a:schemeClr val="accen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1035114" y="3296643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3</a:t>
            </a: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1035114" y="4181949"/>
            <a:ext cx="51169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1035114" y="5067255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5</a:t>
            </a: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1038068" y="1526031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1</a:t>
            </a: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1038068" y="2411337"/>
            <a:ext cx="51169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1646850" y="1581800"/>
            <a:ext cx="80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Sistema de Checkup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1646850" y="3352400"/>
            <a:ext cx="80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Resíduos recicláveis com controle de descarte digital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1646850" y="4237700"/>
            <a:ext cx="80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pt-BR">
                <a:latin typeface="Calibri"/>
                <a:ea typeface="Calibri"/>
                <a:cs typeface="Calibri"/>
                <a:sym typeface="Calibri"/>
              </a:rPr>
              <a:t>Controlar movimentação da frota de aluguel de carros</a:t>
            </a:r>
            <a:endParaRPr lang="pt-BR" dirty="0"/>
          </a:p>
        </p:txBody>
      </p:sp>
      <p:sp>
        <p:nvSpPr>
          <p:cNvPr id="132" name="Google Shape;132;p2"/>
          <p:cNvSpPr txBox="1"/>
          <p:nvPr/>
        </p:nvSpPr>
        <p:spPr>
          <a:xfrm>
            <a:off x="1646850" y="5123000"/>
            <a:ext cx="80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Prática de Atividades Físicas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1646850" y="2467100"/>
            <a:ext cx="80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Detecção de fraudes no Pix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532135" y="2274838"/>
            <a:ext cx="5107203" cy="190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>
                <a:solidFill>
                  <a:srgbClr val="7EFFF8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02.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PRIORIZAÇÃO DE DESAFIOS</a:t>
            </a: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6042992" y="3981251"/>
            <a:ext cx="4858886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Votação </a:t>
            </a:r>
            <a:r>
              <a:rPr lang="pt-BR" sz="12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utilização da matriz GUT (ou similar) para priorizar o desafio a ser solucionado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6042992" y="4748316"/>
            <a:ext cx="59634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/>
        </p:nvSpPr>
        <p:spPr>
          <a:xfrm>
            <a:off x="3861669" y="1447085"/>
            <a:ext cx="1907882" cy="39702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Detecção de fraudes </a:t>
            </a:r>
            <a:br>
              <a:rPr lang="pt-BR" dirty="0">
                <a:latin typeface="Calibri"/>
                <a:ea typeface="Calibri"/>
                <a:cs typeface="Calibri"/>
                <a:sym typeface="Calibri"/>
              </a:rPr>
            </a:b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pt-BR" dirty="0" err="1">
                <a:latin typeface="Calibri"/>
                <a:ea typeface="Calibri"/>
                <a:cs typeface="Calibri"/>
                <a:sym typeface="Calibri"/>
              </a:rPr>
              <a:t>Pix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5899195" y="1447085"/>
            <a:ext cx="1909141" cy="39702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Resíduos recicláveis com controle de descarte digital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7937980" y="1447084"/>
            <a:ext cx="1909142" cy="39702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Controlar movimentação da frota de aluguel de carros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 txBox="1"/>
          <p:nvPr/>
        </p:nvSpPr>
        <p:spPr>
          <a:xfrm>
            <a:off x="9976765" y="1447084"/>
            <a:ext cx="1909142" cy="39702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Prática de Atividades Físicas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1824143" y="1447085"/>
            <a:ext cx="1907882" cy="39702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Sistema de Checkup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530004" y="390545"/>
            <a:ext cx="843671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chemeClr val="accen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02. Votação </a:t>
            </a:r>
            <a:r>
              <a:rPr lang="pt-BR" sz="3800" b="0" i="0" u="none" strike="noStrike" cap="none" dirty="0">
                <a:solidFill>
                  <a:srgbClr val="FF0000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*</a:t>
            </a:r>
            <a:endParaRPr sz="1400" b="0" i="0" u="none" strike="noStrike" cap="none" dirty="0">
              <a:solidFill>
                <a:srgbClr val="FF0000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408845" y="2150835"/>
            <a:ext cx="1158377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Aluno 1</a:t>
            </a: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408845" y="2822697"/>
            <a:ext cx="115837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Aluno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408845" y="3503385"/>
            <a:ext cx="1158377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Aluno 3</a:t>
            </a: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408845" y="4175247"/>
            <a:ext cx="115837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Aluno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408844" y="4847109"/>
            <a:ext cx="1158377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Aluno 5</a:t>
            </a: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4703975" y="897334"/>
            <a:ext cx="56843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aluno tem direito a três votos. Não é permitido atribuir mais de um voto ao mesmo desafio. O desafio mais votado é priorizado!</a:t>
            </a:r>
            <a:endParaRPr dirty="0"/>
          </a:p>
        </p:txBody>
      </p:sp>
      <p:sp>
        <p:nvSpPr>
          <p:cNvPr id="33" name="Google Shape;169;p3">
            <a:extLst>
              <a:ext uri="{FF2B5EF4-FFF2-40B4-BE49-F238E27FC236}">
                <a16:creationId xmlns:a16="http://schemas.microsoft.com/office/drawing/2014/main" id="{3F88975D-A8C3-4B9B-A342-58914D321C46}"/>
              </a:ext>
            </a:extLst>
          </p:cNvPr>
          <p:cNvSpPr txBox="1"/>
          <p:nvPr/>
        </p:nvSpPr>
        <p:spPr>
          <a:xfrm>
            <a:off x="1824143" y="5642966"/>
            <a:ext cx="56843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FF0000"/>
                </a:solidFill>
                <a:sym typeface="Arial"/>
              </a:rPr>
              <a:t>* Utilizado a Matriz GUT para priorização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/>
        </p:nvSpPr>
        <p:spPr>
          <a:xfrm>
            <a:off x="530004" y="390545"/>
            <a:ext cx="843671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>
                <a:solidFill>
                  <a:schemeClr val="accen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02. Matriz de priorização</a:t>
            </a:r>
            <a:endParaRPr sz="1400" b="0" i="0" u="none" strike="noStrike" cap="none">
              <a:solidFill>
                <a:srgbClr val="272F30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graphicFrame>
        <p:nvGraphicFramePr>
          <p:cNvPr id="182" name="Google Shape;182;p8"/>
          <p:cNvGraphicFramePr/>
          <p:nvPr>
            <p:extLst>
              <p:ext uri="{D42A27DB-BD31-4B8C-83A1-F6EECF244321}">
                <p14:modId xmlns:p14="http://schemas.microsoft.com/office/powerpoint/2010/main" val="3338828649"/>
              </p:ext>
            </p:extLst>
          </p:nvPr>
        </p:nvGraphicFramePr>
        <p:xfrm>
          <a:off x="304354" y="1653496"/>
          <a:ext cx="11569625" cy="2585780"/>
        </p:xfrm>
        <a:graphic>
          <a:graphicData uri="http://schemas.openxmlformats.org/drawingml/2006/table">
            <a:tbl>
              <a:tblPr firstRow="1" bandRow="1">
                <a:noFill/>
                <a:tableStyleId>{6D184140-4339-4F7B-8B19-BF4EA9993053}</a:tableStyleId>
              </a:tblPr>
              <a:tblGrid>
                <a:gridCol w="155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G.U.T</a:t>
                      </a:r>
                      <a:endParaRPr/>
                    </a:p>
                  </a:txBody>
                  <a:tcPr marL="91450" marR="91450" marT="45725" marB="45725"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Desafios / Problemas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 de Checkup</a:t>
                      </a:r>
                      <a:endParaRPr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Detecção de fraudes no </a:t>
                      </a:r>
                      <a:r>
                        <a:rPr lang="pt-BR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Pix</a:t>
                      </a:r>
                      <a:endParaRPr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Resíduos recicláveis com controle de descarte digital</a:t>
                      </a:r>
                      <a:endParaRPr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Controlar movimentação da frota de aluguel de carros</a:t>
                      </a:r>
                      <a:endParaRPr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Prática de Atividades Físicas</a:t>
                      </a:r>
                      <a:endParaRPr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GRAVIDADE (G)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FF0000"/>
                          </a:solidFill>
                        </a:rPr>
                        <a:t>4</a:t>
                      </a:r>
                      <a:endParaRPr sz="14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URGÊNCIA (U)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FF0000"/>
                          </a:solidFill>
                        </a:rPr>
                        <a:t>4</a:t>
                      </a:r>
                      <a:endParaRPr sz="14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TENDÊNCIA (T)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FF0000"/>
                          </a:solidFill>
                        </a:rPr>
                        <a:t>4</a:t>
                      </a:r>
                      <a:endParaRPr sz="14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Total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9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sz="14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9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8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/>
                        <a:t>10</a:t>
                      </a:r>
                      <a:endParaRPr sz="14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3" name="Google Shape;183;p8"/>
          <p:cNvGraphicFramePr/>
          <p:nvPr/>
        </p:nvGraphicFramePr>
        <p:xfrm>
          <a:off x="2483838" y="4781428"/>
          <a:ext cx="7429000" cy="1463040"/>
        </p:xfrm>
        <a:graphic>
          <a:graphicData uri="http://schemas.openxmlformats.org/drawingml/2006/table">
            <a:tbl>
              <a:tblPr firstRow="1" firstCol="1" bandRow="1">
                <a:noFill/>
                <a:tableStyleId>{6D184140-4339-4F7B-8B19-BF4EA9993053}</a:tableStyleId>
              </a:tblPr>
              <a:tblGrid>
                <a:gridCol w="40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2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3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4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5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G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Sem gravidade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Pouco grave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Grave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Muito grave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Extremamente grave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U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Pode esperar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Pouco urgente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Urgente, merece atenção no curto prazo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Muito urgente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Necessidade de ação imediata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T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Não irá mudar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Irá piorar a longo prazo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Irá piorar a médio prazo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Irá piorar a curto prazo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Irá piorar rapidamente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1532135" y="2274838"/>
            <a:ext cx="5107203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>
                <a:solidFill>
                  <a:srgbClr val="7EFFF8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03.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HIPÓTESES</a:t>
            </a: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5958150" y="4243815"/>
            <a:ext cx="5504843" cy="3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Levantar duas hipóteses para o desafio priorizado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9"/>
          <p:cNvCxnSpPr/>
          <p:nvPr/>
        </p:nvCxnSpPr>
        <p:spPr>
          <a:xfrm>
            <a:off x="6042992" y="4748316"/>
            <a:ext cx="59634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/>
          <p:nvPr/>
        </p:nvSpPr>
        <p:spPr>
          <a:xfrm>
            <a:off x="1316209" y="3800023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1316209" y="2162828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509031" y="674347"/>
            <a:ext cx="3818378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>
                <a:solidFill>
                  <a:schemeClr val="accen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03.Hipóteses</a:t>
            </a:r>
            <a:endParaRPr/>
          </a:p>
        </p:txBody>
      </p:sp>
      <p:sp>
        <p:nvSpPr>
          <p:cNvPr id="200" name="Google Shape;200;p14"/>
          <p:cNvSpPr txBox="1"/>
          <p:nvPr/>
        </p:nvSpPr>
        <p:spPr>
          <a:xfrm>
            <a:off x="2191175" y="2218575"/>
            <a:ext cx="80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 falta de proteção no gerenciamento de chaves do Pix pode gerar fraudes.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1999875" y="3640225"/>
            <a:ext cx="8061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Cliente esquece o seu smartphone desbloqueado em uma mesa de restaurante, o que possibilita uma pessoa não autorizada a realizar um </a:t>
            </a:r>
            <a:r>
              <a:rPr lang="pt-BR" dirty="0" err="1">
                <a:latin typeface="Calibri"/>
                <a:ea typeface="Calibri"/>
                <a:cs typeface="Calibri"/>
                <a:sym typeface="Calibri"/>
              </a:rPr>
              <a:t>Pix</a:t>
            </a: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 em seu aplicativo de banco visto que o mesmo já estava logado e não possuía nenhum tipo de bloqueio.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IGTI">
      <a:dk1>
        <a:srgbClr val="353F40"/>
      </a:dk1>
      <a:lt1>
        <a:srgbClr val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666</Words>
  <Application>Microsoft Office PowerPoint</Application>
  <PresentationFormat>Widescreen</PresentationFormat>
  <Paragraphs>274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Times New Roman</vt:lpstr>
      <vt:lpstr>Libre Franklin</vt:lpstr>
      <vt:lpstr>Calibri</vt:lpstr>
      <vt:lpstr>Trebuchet MS</vt:lpstr>
      <vt:lpstr>Arial</vt:lpstr>
      <vt:lpstr>Libre Franklin Thin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lucas.fonseca@igti.edu.br</dc:creator>
  <cp:lastModifiedBy>Sidney Hatada</cp:lastModifiedBy>
  <cp:revision>3</cp:revision>
  <dcterms:created xsi:type="dcterms:W3CDTF">2019-09-06T18:34:24Z</dcterms:created>
  <dcterms:modified xsi:type="dcterms:W3CDTF">2021-01-20T18:49:03Z</dcterms:modified>
</cp:coreProperties>
</file>