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8" r:id="rId4"/>
    <p:sldId id="304" r:id="rId5"/>
    <p:sldId id="305" r:id="rId6"/>
    <p:sldId id="306" r:id="rId7"/>
    <p:sldId id="293" r:id="rId8"/>
    <p:sldId id="259" r:id="rId9"/>
    <p:sldId id="294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Franklin" panose="00000500000000000000" charset="0"/>
      <p:regular r:id="rId17"/>
      <p:bold r:id="rId18"/>
      <p:italic r:id="rId19"/>
      <p:boldItalic r:id="rId20"/>
    </p:embeddedFont>
    <p:embeddedFont>
      <p:font typeface="Libre Franklin Medium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26E28-5FC6-4740-B0FC-F42A95432BD6}" v="2" dt="2021-01-19T22:03:13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Hatada" userId="f22aa0a94f4304b8" providerId="LiveId" clId="{A25F7E1E-06DB-44E3-B769-35728C045A0D}"/>
    <pc:docChg chg="modSld">
      <pc:chgData name="Sidney Hatada" userId="f22aa0a94f4304b8" providerId="LiveId" clId="{A25F7E1E-06DB-44E3-B769-35728C045A0D}" dt="2021-01-19T22:05:39.557" v="1218" actId="20577"/>
      <pc:docMkLst>
        <pc:docMk/>
      </pc:docMkLst>
      <pc:sldChg chg="modSp">
        <pc:chgData name="Sidney Hatada" userId="f22aa0a94f4304b8" providerId="LiveId" clId="{A25F7E1E-06DB-44E3-B769-35728C045A0D}" dt="2021-01-19T22:03:13.756" v="1143"/>
        <pc:sldMkLst>
          <pc:docMk/>
          <pc:sldMk cId="3401581340" sldId="294"/>
        </pc:sldMkLst>
        <pc:graphicFrameChg chg="mod">
          <ac:chgData name="Sidney Hatada" userId="f22aa0a94f4304b8" providerId="LiveId" clId="{A25F7E1E-06DB-44E3-B769-35728C045A0D}" dt="2021-01-19T22:03:13.756" v="1143"/>
          <ac:graphicFrameMkLst>
            <pc:docMk/>
            <pc:sldMk cId="3401581340" sldId="294"/>
            <ac:graphicFrameMk id="2" creationId="{0D51D187-76A8-400D-9AB4-8B0E96C32FEE}"/>
          </ac:graphicFrameMkLst>
        </pc:graphicFrameChg>
      </pc:sldChg>
      <pc:sldChg chg="modSp">
        <pc:chgData name="Sidney Hatada" userId="f22aa0a94f4304b8" providerId="LiveId" clId="{A25F7E1E-06DB-44E3-B769-35728C045A0D}" dt="2021-01-19T21:58:14.962" v="1142" actId="20577"/>
        <pc:sldMkLst>
          <pc:docMk/>
          <pc:sldMk cId="3805908366" sldId="304"/>
        </pc:sldMkLst>
        <pc:spChg chg="mod">
          <ac:chgData name="Sidney Hatada" userId="f22aa0a94f4304b8" providerId="LiveId" clId="{A25F7E1E-06DB-44E3-B769-35728C045A0D}" dt="2021-01-19T21:58:14.962" v="1142" actId="20577"/>
          <ac:spMkLst>
            <pc:docMk/>
            <pc:sldMk cId="3805908366" sldId="304"/>
            <ac:spMk id="14" creationId="{29C3F6A4-8DED-4DC6-A2F2-9C789ABE68E2}"/>
          </ac:spMkLst>
        </pc:spChg>
        <pc:spChg chg="mod">
          <ac:chgData name="Sidney Hatada" userId="f22aa0a94f4304b8" providerId="LiveId" clId="{A25F7E1E-06DB-44E3-B769-35728C045A0D}" dt="2021-01-19T03:12:29.204" v="79" actId="20577"/>
          <ac:spMkLst>
            <pc:docMk/>
            <pc:sldMk cId="3805908366" sldId="304"/>
            <ac:spMk id="15" creationId="{95AE7A28-C5F1-4461-8034-E85858226725}"/>
          </ac:spMkLst>
        </pc:spChg>
        <pc:spChg chg="mod">
          <ac:chgData name="Sidney Hatada" userId="f22aa0a94f4304b8" providerId="LiveId" clId="{A25F7E1E-06DB-44E3-B769-35728C045A0D}" dt="2021-01-19T03:11:26.964" v="62" actId="20577"/>
          <ac:spMkLst>
            <pc:docMk/>
            <pc:sldMk cId="3805908366" sldId="304"/>
            <ac:spMk id="16" creationId="{181E037C-7030-40B9-8AAF-557EED844447}"/>
          </ac:spMkLst>
        </pc:spChg>
        <pc:spChg chg="mod">
          <ac:chgData name="Sidney Hatada" userId="f22aa0a94f4304b8" providerId="LiveId" clId="{A25F7E1E-06DB-44E3-B769-35728C045A0D}" dt="2021-01-19T03:21:51.380" v="510" actId="14100"/>
          <ac:spMkLst>
            <pc:docMk/>
            <pc:sldMk cId="3805908366" sldId="304"/>
            <ac:spMk id="178" creationId="{00000000-0000-0000-0000-000000000000}"/>
          </ac:spMkLst>
        </pc:spChg>
      </pc:sldChg>
      <pc:sldChg chg="modSp">
        <pc:chgData name="Sidney Hatada" userId="f22aa0a94f4304b8" providerId="LiveId" clId="{A25F7E1E-06DB-44E3-B769-35728C045A0D}" dt="2021-01-19T03:21:44.958" v="509" actId="20577"/>
        <pc:sldMkLst>
          <pc:docMk/>
          <pc:sldMk cId="226382002" sldId="305"/>
        </pc:sldMkLst>
        <pc:spChg chg="mod">
          <ac:chgData name="Sidney Hatada" userId="f22aa0a94f4304b8" providerId="LiveId" clId="{A25F7E1E-06DB-44E3-B769-35728C045A0D}" dt="2021-01-19T03:14:48.516" v="263" actId="20577"/>
          <ac:spMkLst>
            <pc:docMk/>
            <pc:sldMk cId="226382002" sldId="305"/>
            <ac:spMk id="14" creationId="{29C3F6A4-8DED-4DC6-A2F2-9C789ABE68E2}"/>
          </ac:spMkLst>
        </pc:spChg>
        <pc:spChg chg="mod">
          <ac:chgData name="Sidney Hatada" userId="f22aa0a94f4304b8" providerId="LiveId" clId="{A25F7E1E-06DB-44E3-B769-35728C045A0D}" dt="2021-01-19T03:17:43.658" v="450" actId="20577"/>
          <ac:spMkLst>
            <pc:docMk/>
            <pc:sldMk cId="226382002" sldId="305"/>
            <ac:spMk id="15" creationId="{95AE7A28-C5F1-4461-8034-E85858226725}"/>
          </ac:spMkLst>
        </pc:spChg>
        <pc:spChg chg="mod">
          <ac:chgData name="Sidney Hatada" userId="f22aa0a94f4304b8" providerId="LiveId" clId="{A25F7E1E-06DB-44E3-B769-35728C045A0D}" dt="2021-01-19T03:18:07.362" v="467" actId="20577"/>
          <ac:spMkLst>
            <pc:docMk/>
            <pc:sldMk cId="226382002" sldId="305"/>
            <ac:spMk id="16" creationId="{181E037C-7030-40B9-8AAF-557EED844447}"/>
          </ac:spMkLst>
        </pc:spChg>
        <pc:spChg chg="mod">
          <ac:chgData name="Sidney Hatada" userId="f22aa0a94f4304b8" providerId="LiveId" clId="{A25F7E1E-06DB-44E3-B769-35728C045A0D}" dt="2021-01-19T03:21:44.958" v="509" actId="20577"/>
          <ac:spMkLst>
            <pc:docMk/>
            <pc:sldMk cId="226382002" sldId="305"/>
            <ac:spMk id="178" creationId="{00000000-0000-0000-0000-000000000000}"/>
          </ac:spMkLst>
        </pc:spChg>
      </pc:sldChg>
      <pc:sldChg chg="modSp">
        <pc:chgData name="Sidney Hatada" userId="f22aa0a94f4304b8" providerId="LiveId" clId="{A25F7E1E-06DB-44E3-B769-35728C045A0D}" dt="2021-01-19T22:05:39.557" v="1218" actId="20577"/>
        <pc:sldMkLst>
          <pc:docMk/>
          <pc:sldMk cId="3694465823" sldId="306"/>
        </pc:sldMkLst>
        <pc:spChg chg="mod">
          <ac:chgData name="Sidney Hatada" userId="f22aa0a94f4304b8" providerId="LiveId" clId="{A25F7E1E-06DB-44E3-B769-35728C045A0D}" dt="2021-01-19T22:05:39.557" v="1218" actId="20577"/>
          <ac:spMkLst>
            <pc:docMk/>
            <pc:sldMk cId="3694465823" sldId="306"/>
            <ac:spMk id="14" creationId="{29C3F6A4-8DED-4DC6-A2F2-9C789ABE68E2}"/>
          </ac:spMkLst>
        </pc:spChg>
        <pc:spChg chg="mod">
          <ac:chgData name="Sidney Hatada" userId="f22aa0a94f4304b8" providerId="LiveId" clId="{A25F7E1E-06DB-44E3-B769-35728C045A0D}" dt="2021-01-19T22:04:54.433" v="1193" actId="20577"/>
          <ac:spMkLst>
            <pc:docMk/>
            <pc:sldMk cId="3694465823" sldId="306"/>
            <ac:spMk id="15" creationId="{95AE7A28-C5F1-4461-8034-E85858226725}"/>
          </ac:spMkLst>
        </pc:spChg>
        <pc:spChg chg="mod">
          <ac:chgData name="Sidney Hatada" userId="f22aa0a94f4304b8" providerId="LiveId" clId="{A25F7E1E-06DB-44E3-B769-35728C045A0D}" dt="2021-01-19T21:52:29.037" v="1039" actId="20577"/>
          <ac:spMkLst>
            <pc:docMk/>
            <pc:sldMk cId="3694465823" sldId="306"/>
            <ac:spMk id="16" creationId="{181E037C-7030-40B9-8AAF-557EED844447}"/>
          </ac:spMkLst>
        </pc:spChg>
        <pc:spChg chg="mod">
          <ac:chgData name="Sidney Hatada" userId="f22aa0a94f4304b8" providerId="LiveId" clId="{A25F7E1E-06DB-44E3-B769-35728C045A0D}" dt="2021-01-19T22:05:13.087" v="1200" actId="14100"/>
          <ac:spMkLst>
            <pc:docMk/>
            <pc:sldMk cId="3694465823" sldId="306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3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90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42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38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627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01268" y="2355119"/>
            <a:ext cx="51334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dirty="0">
                <a:solidFill>
                  <a:schemeClr val="lt1"/>
                </a:solidFill>
                <a:latin typeface="Libre Franklin"/>
                <a:sym typeface="Libre Franklin"/>
              </a:rPr>
              <a:t>IDT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651825" y="3690309"/>
            <a:ext cx="406317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Atividade Prévia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90BDF8-0677-4451-9B4A-37F14433E7EB}"/>
              </a:ext>
            </a:extLst>
          </p:cNvPr>
          <p:cNvSpPr txBox="1"/>
          <p:nvPr/>
        </p:nvSpPr>
        <p:spPr>
          <a:xfrm>
            <a:off x="1237374" y="4697678"/>
            <a:ext cx="5439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Atividade Prévia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Aluno: Sidney Hatada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982096" y="2973990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0" i="0" u="none" strike="noStrike" cap="none" dirty="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651090" y="3225963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651090" y="3532227"/>
            <a:ext cx="277974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Contextualização dos 3 desafios/ problemas reais do aluno</a:t>
            </a:r>
            <a:endParaRPr sz="1200" dirty="0"/>
          </a:p>
        </p:txBody>
      </p:sp>
      <p:sp>
        <p:nvSpPr>
          <p:cNvPr id="106" name="Google Shape;106;p5"/>
          <p:cNvSpPr/>
          <p:nvPr/>
        </p:nvSpPr>
        <p:spPr>
          <a:xfrm>
            <a:off x="165109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6096000" y="2473778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472470" y="3225971"/>
            <a:ext cx="26593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472470" y="3532227"/>
            <a:ext cx="2434321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Utilização da matriz GUT ou similar para priorizar o desafio a ser debatido no Trabalho Prático (2ª aula interativa)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47247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PROBLEMA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42992" y="4233511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Contextualização dos desafios do aluno</a:t>
            </a: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747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11505118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Sistema de Check-up de Veículos para Empresas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353F40"/>
                </a:solidFill>
                <a:latin typeface="Arial" charset="0"/>
                <a:cs typeface="Arial" charset="0"/>
              </a:rPr>
              <a:t>Concessionárias ou Empresas com frotas que desejam </a:t>
            </a: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fazer check-up de veículo para clientes/usuários através de um sistema simples e prático, com previsão de manutenções preventivas.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 Controle de problemas com check-ups periódicos nos carros</a:t>
            </a:r>
            <a:r>
              <a:rPr lang="pt-BR" sz="1400" dirty="0">
                <a:solidFill>
                  <a:srgbClr val="353F40"/>
                </a:solidFill>
                <a:latin typeface="Arial" charset="0"/>
                <a:cs typeface="Arial" charset="0"/>
              </a:rPr>
              <a:t> gera economia e segurança.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Aumento da vida útil do carro, Desempenho de potência e consumo de combustível são melhores, Evita gastos inesperados e problemas maiores, A manutenção preventiva é mais barata que consertar os problemas, Segurança para dirigir nas cidades e estradas.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1" y="334372"/>
            <a:ext cx="11145355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B. </a:t>
            </a:r>
            <a:r>
              <a:rPr lang="pt-BR" dirty="0"/>
              <a:t>Sistema de Revisões de Veículo Particular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Donos de veículos que desejam ter um controle de manutenções do veículo</a:t>
            </a: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Será como uma ficha médica do carro, onde será possível verificar tudo o que já foi feito no carro e também agendar próximas revisões.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Um carro</a:t>
            </a:r>
            <a:r>
              <a:rPr lang="pt-BR" sz="1400" dirty="0">
                <a:solidFill>
                  <a:srgbClr val="353F40"/>
                </a:solidFill>
                <a:latin typeface="Arial" charset="0"/>
                <a:cs typeface="Arial" charset="0"/>
              </a:rPr>
              <a:t> com esse histórico é muito mais valorizado e também garante maior segurança.</a:t>
            </a:r>
          </a:p>
        </p:txBody>
      </p:sp>
    </p:spTree>
    <p:extLst>
      <p:ext uri="{BB962C8B-B14F-4D97-AF65-F5344CB8AC3E}">
        <p14:creationId xmlns:p14="http://schemas.microsoft.com/office/powerpoint/2010/main" val="2263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1" y="334372"/>
            <a:ext cx="9181643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C. </a:t>
            </a:r>
            <a:r>
              <a:rPr lang="pt-BR" dirty="0"/>
              <a:t>Sistema de CRM e Orçamento Online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Oficinas normalmente não tem um sistema de CRM e orçamento online e de forma padronizada</a:t>
            </a:r>
            <a:endParaRPr lang="pt-BR" sz="1400" b="1" i="1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solidFill>
                  <a:srgbClr val="353F40"/>
                </a:solidFill>
                <a:latin typeface="Arial" charset="0"/>
                <a:cs typeface="Arial" charset="0"/>
              </a:rPr>
              <a:t>A empresa consegue ser mais transparente com os clientes e utilizando sistemas digitais de controle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 custo de conquistar um cliente é 7 vezes maior do que sua manutenção.</a:t>
            </a:r>
            <a:endParaRPr lang="pt-BR" sz="1400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95088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Como fazer inspeções sem exposição ao risco?</a:t>
            </a:r>
            <a:endParaRPr dirty="0">
              <a:sym typeface="Libre Franklin Mediu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D8CA34-E25A-4D40-945A-85010698A1E0}"/>
              </a:ext>
            </a:extLst>
          </p:cNvPr>
          <p:cNvSpPr txBox="1"/>
          <p:nvPr/>
        </p:nvSpPr>
        <p:spPr>
          <a:xfrm>
            <a:off x="1897915" y="1457751"/>
            <a:ext cx="6567074" cy="58169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Muitos operadores em mineradoras precisam realizar atividades de inspeção em ambientes hostis, com elevada exposição a riscos.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Existe elevada incidência de acidente de trabalho e parada de produção devido ao trabalho em ambientes hostis.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Os acidentes de trabalham em áreas hostis representam 90% do total de acidentes da mineradora. Grande parte destes acidentes são críticos e os inspetores precisam se afastar, em média, por 3 meses. Adicionalmente ocorre uma parada de produção de cerca de 30 minutos por acidente, que equivale a uma perda de R$300 mil.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B5C222-D008-4198-90FE-42EBCA3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67" y="3163502"/>
            <a:ext cx="2771775" cy="1647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6AD75AD-39B9-47B7-8BDC-582D9E1B0A8B}"/>
              </a:ext>
            </a:extLst>
          </p:cNvPr>
          <p:cNvSpPr/>
          <p:nvPr/>
        </p:nvSpPr>
        <p:spPr>
          <a:xfrm rot="2556347">
            <a:off x="10503205" y="579860"/>
            <a:ext cx="1829371" cy="298029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Exemplo hipotético!</a:t>
            </a:r>
          </a:p>
        </p:txBody>
      </p:sp>
      <p:sp>
        <p:nvSpPr>
          <p:cNvPr id="14" name="Google Shape;170;p21">
            <a:extLst>
              <a:ext uri="{FF2B5EF4-FFF2-40B4-BE49-F238E27FC236}">
                <a16:creationId xmlns:a16="http://schemas.microsoft.com/office/drawing/2014/main" id="{D600E0FF-26E3-4520-B2FF-12F086BA94C2}"/>
              </a:ext>
            </a:extLst>
          </p:cNvPr>
          <p:cNvSpPr/>
          <p:nvPr/>
        </p:nvSpPr>
        <p:spPr>
          <a:xfrm>
            <a:off x="1058541" y="476050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5" name="Google Shape;170;p21">
            <a:extLst>
              <a:ext uri="{FF2B5EF4-FFF2-40B4-BE49-F238E27FC236}">
                <a16:creationId xmlns:a16="http://schemas.microsoft.com/office/drawing/2014/main" id="{BD56A20A-5B33-41FC-AAF3-065D2FA48144}"/>
              </a:ext>
            </a:extLst>
          </p:cNvPr>
          <p:cNvSpPr/>
          <p:nvPr/>
        </p:nvSpPr>
        <p:spPr>
          <a:xfrm>
            <a:off x="1058541" y="1863600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6" name="Google Shape;170;p21">
            <a:extLst>
              <a:ext uri="{FF2B5EF4-FFF2-40B4-BE49-F238E27FC236}">
                <a16:creationId xmlns:a16="http://schemas.microsoft.com/office/drawing/2014/main" id="{2F6C9D92-1904-4192-95B2-981470B666F6}"/>
              </a:ext>
            </a:extLst>
          </p:cNvPr>
          <p:cNvSpPr/>
          <p:nvPr/>
        </p:nvSpPr>
        <p:spPr>
          <a:xfrm>
            <a:off x="1058541" y="3312051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098763"/>
            <a:ext cx="5504843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Utilização da matriz GUT ou similar para priorizar o desafio a ser debatido no trabalho prático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 Matriz de priorização</a:t>
            </a:r>
            <a:endParaRPr sz="1400" b="0" i="0" u="none" strike="noStrike" cap="none" dirty="0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51D187-76A8-400D-9AB4-8B0E96C3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00290"/>
              </p:ext>
            </p:extLst>
          </p:nvPr>
        </p:nvGraphicFramePr>
        <p:xfrm>
          <a:off x="2968386" y="1653496"/>
          <a:ext cx="6255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07">
                  <a:extLst>
                    <a:ext uri="{9D8B030D-6E8A-4147-A177-3AD203B41FA5}">
                      <a16:colId xmlns:a16="http://schemas.microsoft.com/office/drawing/2014/main" val="629802929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3732309876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693816798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1897003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pt-BR" dirty="0"/>
                    </a:p>
                    <a:p>
                      <a:pPr algn="ctr"/>
                      <a:r>
                        <a:rPr lang="pt-BR" dirty="0"/>
                        <a:t>G.U.T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Desafios / Problemas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55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GRAVIDADE (G)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URGÊNCIA (U)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TENDÊNCIA (T)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76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A479D0F-39AC-4238-B5B5-C745FB35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5257"/>
              </p:ext>
            </p:extLst>
          </p:nvPr>
        </p:nvGraphicFramePr>
        <p:xfrm>
          <a:off x="2381496" y="4472984"/>
          <a:ext cx="742900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28">
                  <a:extLst>
                    <a:ext uri="{9D8B030D-6E8A-4147-A177-3AD203B41FA5}">
                      <a16:colId xmlns:a16="http://schemas.microsoft.com/office/drawing/2014/main" val="3739897428"/>
                    </a:ext>
                  </a:extLst>
                </a:gridCol>
                <a:gridCol w="1388839">
                  <a:extLst>
                    <a:ext uri="{9D8B030D-6E8A-4147-A177-3AD203B41FA5}">
                      <a16:colId xmlns:a16="http://schemas.microsoft.com/office/drawing/2014/main" val="1318666135"/>
                    </a:ext>
                  </a:extLst>
                </a:gridCol>
                <a:gridCol w="1389593">
                  <a:extLst>
                    <a:ext uri="{9D8B030D-6E8A-4147-A177-3AD203B41FA5}">
                      <a16:colId xmlns:a16="http://schemas.microsoft.com/office/drawing/2014/main" val="1646832237"/>
                    </a:ext>
                  </a:extLst>
                </a:gridCol>
                <a:gridCol w="1496659">
                  <a:extLst>
                    <a:ext uri="{9D8B030D-6E8A-4147-A177-3AD203B41FA5}">
                      <a16:colId xmlns:a16="http://schemas.microsoft.com/office/drawing/2014/main" val="639694947"/>
                    </a:ext>
                  </a:extLst>
                </a:gridCol>
                <a:gridCol w="1411459">
                  <a:extLst>
                    <a:ext uri="{9D8B030D-6E8A-4147-A177-3AD203B41FA5}">
                      <a16:colId xmlns:a16="http://schemas.microsoft.com/office/drawing/2014/main" val="2235462834"/>
                    </a:ext>
                  </a:extLst>
                </a:gridCol>
                <a:gridCol w="1339830">
                  <a:extLst>
                    <a:ext uri="{9D8B030D-6E8A-4147-A177-3AD203B41FA5}">
                      <a16:colId xmlns:a16="http://schemas.microsoft.com/office/drawing/2014/main" val="155634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88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Sem gravidade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Pouco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Muito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Extremamente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U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Pode esperar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Pouco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Urgente, merece atenção no curto prazo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Muito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Necessidade de ação imediata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22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Não irá mudar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longo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médio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curto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Irá piorar rapidamente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16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654</Words>
  <Application>Microsoft Office PowerPoint</Application>
  <PresentationFormat>Widescreen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Times New Roman</vt:lpstr>
      <vt:lpstr>Libre Franklin</vt:lpstr>
      <vt:lpstr>Calibri</vt:lpstr>
      <vt:lpstr>Trebuchet MS</vt:lpstr>
      <vt:lpstr>Libre Franklin Medium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Sidney Hatada</cp:lastModifiedBy>
  <cp:revision>37</cp:revision>
  <dcterms:created xsi:type="dcterms:W3CDTF">2019-09-06T18:34:24Z</dcterms:created>
  <dcterms:modified xsi:type="dcterms:W3CDTF">2021-01-19T22:05:43Z</dcterms:modified>
</cp:coreProperties>
</file>