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98" r:id="rId4"/>
    <p:sldId id="293" r:id="rId5"/>
    <p:sldId id="259" r:id="rId6"/>
    <p:sldId id="294" r:id="rId7"/>
    <p:sldId id="304" r:id="rId8"/>
    <p:sldId id="299" r:id="rId9"/>
    <p:sldId id="295" r:id="rId10"/>
    <p:sldId id="300" r:id="rId11"/>
    <p:sldId id="296" r:id="rId12"/>
    <p:sldId id="301" r:id="rId13"/>
    <p:sldId id="297" r:id="rId14"/>
    <p:sldId id="302" r:id="rId15"/>
    <p:sldId id="303" r:id="rId16"/>
    <p:sldId id="264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ibre Franklin" panose="00000500000000000000" charset="0"/>
      <p:regular r:id="rId23"/>
      <p:bold r:id="rId24"/>
      <p:italic r:id="rId25"/>
      <p:boldItalic r:id="rId26"/>
    </p:embeddedFont>
    <p:embeddedFont>
      <p:font typeface="Libre Franklin Medium" panose="020B0604020202020204" charset="0"/>
      <p:regular r:id="rId27"/>
      <p:bold r:id="rId28"/>
      <p:italic r:id="rId29"/>
      <p:boldItalic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8" roundtripDataSignature="AMtx7mgKX6QbVZGEskgC/OSIQa07QcGO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GTI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59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9689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6326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5414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5071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0619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7983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5416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0419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768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722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2308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6271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98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34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8602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491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442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com Background">
  <p:cSld name="Slide com Background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2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/>
          <p:nvPr/>
        </p:nvSpPr>
        <p:spPr>
          <a:xfrm>
            <a:off x="179294" y="170329"/>
            <a:ext cx="11833412" cy="65173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7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 b="1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 b="1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179294" y="180896"/>
            <a:ext cx="11833412" cy="650532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"/>
          <p:cNvSpPr/>
          <p:nvPr/>
        </p:nvSpPr>
        <p:spPr>
          <a:xfrm>
            <a:off x="179294" y="170327"/>
            <a:ext cx="11833412" cy="6517343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533400" y="0"/>
            <a:ext cx="8058150" cy="1703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950663" y="-66674"/>
            <a:ext cx="5526337" cy="4438649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1601268" y="2355119"/>
            <a:ext cx="5133471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pt-BR" sz="9600" b="1" dirty="0">
                <a:solidFill>
                  <a:schemeClr val="lt1"/>
                </a:solidFill>
                <a:latin typeface="Libre Franklin"/>
                <a:sym typeface="Libre Franklin"/>
              </a:rPr>
              <a:t>IDT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1651825" y="3690309"/>
            <a:ext cx="4063174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21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Trabalho prático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49044" y="438074"/>
            <a:ext cx="1495280" cy="4668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D90BDF8-0677-4451-9B4A-37F14433E7EB}"/>
              </a:ext>
            </a:extLst>
          </p:cNvPr>
          <p:cNvSpPr txBox="1"/>
          <p:nvPr/>
        </p:nvSpPr>
        <p:spPr>
          <a:xfrm>
            <a:off x="1237374" y="4697678"/>
            <a:ext cx="5439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Trabalho prático</a:t>
            </a:r>
          </a:p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Grupo XX</a:t>
            </a: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Nomes dos participantes</a:t>
            </a: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532135" y="2274838"/>
            <a:ext cx="5107203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7EFFF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04.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pt-BR" sz="4000" dirty="0">
                <a:solidFill>
                  <a:schemeClr val="bg1"/>
                </a:solidFill>
                <a:latin typeface="Libre Franklin Medium"/>
                <a:cs typeface="Libre Franklin Medium"/>
                <a:sym typeface="Libre Franklin Medium"/>
              </a:rPr>
              <a:t>SOLUÇÃO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5958150" y="4243815"/>
            <a:ext cx="5504843" cy="3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40000"/>
              </a:lnSpc>
              <a:buSzPts val="1200"/>
            </a:pPr>
            <a:r>
              <a:rPr lang="pt-BR" sz="1200" dirty="0">
                <a:solidFill>
                  <a:schemeClr val="bg1"/>
                </a:solidFill>
              </a:rPr>
              <a:t>Gerar pelo menos 3 ideias para solucionar o desafio priorizado (Ideação)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42" name="Google Shape;142;p6"/>
          <p:cNvCxnSpPr/>
          <p:nvPr/>
        </p:nvCxnSpPr>
        <p:spPr>
          <a:xfrm>
            <a:off x="6042992" y="4748316"/>
            <a:ext cx="59634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9909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>
            <a:off x="1038068" y="4993467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3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203111" y="66554"/>
            <a:ext cx="6458940" cy="812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3800"/>
              <a:defRPr sz="380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</a:defRPr>
            </a:lvl1pPr>
          </a:lstStyle>
          <a:p>
            <a:pPr lvl="0">
              <a:lnSpc>
                <a:spcPct val="130000"/>
              </a:lnSpc>
              <a:buSzPts val="3600"/>
            </a:pPr>
            <a:r>
              <a:rPr lang="pt-BR" sz="3600" dirty="0">
                <a:sym typeface="Libre Franklin Medium"/>
              </a:rPr>
              <a:t>04.</a:t>
            </a:r>
            <a:r>
              <a:rPr lang="pt-BR" sz="3600" dirty="0"/>
              <a:t> Solução</a:t>
            </a:r>
          </a:p>
        </p:txBody>
      </p:sp>
      <p:sp>
        <p:nvSpPr>
          <p:cNvPr id="14" name="Google Shape;170;p21">
            <a:extLst>
              <a:ext uri="{FF2B5EF4-FFF2-40B4-BE49-F238E27FC236}">
                <a16:creationId xmlns:a16="http://schemas.microsoft.com/office/drawing/2014/main" id="{C40C8194-D1BD-40ED-ADED-440706246FD7}"/>
              </a:ext>
            </a:extLst>
          </p:cNvPr>
          <p:cNvSpPr/>
          <p:nvPr/>
        </p:nvSpPr>
        <p:spPr>
          <a:xfrm>
            <a:off x="1038068" y="1526031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1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5" name="Google Shape;170;p21">
            <a:extLst>
              <a:ext uri="{FF2B5EF4-FFF2-40B4-BE49-F238E27FC236}">
                <a16:creationId xmlns:a16="http://schemas.microsoft.com/office/drawing/2014/main" id="{4F3D6776-E8AE-44D7-A18E-EE63ED62099C}"/>
              </a:ext>
            </a:extLst>
          </p:cNvPr>
          <p:cNvSpPr/>
          <p:nvPr/>
        </p:nvSpPr>
        <p:spPr>
          <a:xfrm>
            <a:off x="1038068" y="3259749"/>
            <a:ext cx="511696" cy="511696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490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532135" y="2274838"/>
            <a:ext cx="5107203" cy="190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7EFFF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05.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pt-BR" sz="4000" dirty="0">
                <a:solidFill>
                  <a:schemeClr val="bg1"/>
                </a:solidFill>
                <a:latin typeface="Libre Franklin Medium"/>
                <a:cs typeface="Libre Franklin Medium"/>
                <a:sym typeface="Libre Franklin Medium"/>
              </a:rPr>
              <a:t>PRIORIZAÇÃO DE IDEIAS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5958150" y="4243815"/>
            <a:ext cx="5504843" cy="3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40000"/>
              </a:lnSpc>
              <a:buSzPts val="1200"/>
            </a:pPr>
            <a:r>
              <a:rPr lang="pt-BR" sz="1200" dirty="0">
                <a:solidFill>
                  <a:schemeClr val="bg1"/>
                </a:solidFill>
              </a:rPr>
              <a:t>Utilização da matriz BASICO ou similar para priorizar a ideia a ser </a:t>
            </a:r>
            <a:r>
              <a:rPr lang="pt-BR" sz="1200" dirty="0" err="1">
                <a:solidFill>
                  <a:schemeClr val="bg1"/>
                </a:solidFill>
              </a:rPr>
              <a:t>prototipada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42" name="Google Shape;142;p6"/>
          <p:cNvCxnSpPr/>
          <p:nvPr/>
        </p:nvCxnSpPr>
        <p:spPr>
          <a:xfrm>
            <a:off x="6042992" y="4748316"/>
            <a:ext cx="59634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8523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203111" y="66554"/>
            <a:ext cx="8866244" cy="812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3800"/>
              <a:defRPr sz="380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</a:defRPr>
            </a:lvl1pPr>
          </a:lstStyle>
          <a:p>
            <a:pPr lvl="0">
              <a:lnSpc>
                <a:spcPct val="130000"/>
              </a:lnSpc>
              <a:buSzPts val="3600"/>
            </a:pPr>
            <a:r>
              <a:rPr lang="pt-BR" sz="3600" dirty="0">
                <a:sym typeface="Libre Franklin Medium"/>
              </a:rPr>
              <a:t>05.</a:t>
            </a:r>
            <a:r>
              <a:rPr lang="pt-BR" sz="3600" dirty="0"/>
              <a:t> Solução / Priorização das soluções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71346310-61E1-462A-9524-229A4FBAF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562148"/>
              </p:ext>
            </p:extLst>
          </p:nvPr>
        </p:nvGraphicFramePr>
        <p:xfrm>
          <a:off x="943742" y="1074601"/>
          <a:ext cx="103045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493">
                  <a:extLst>
                    <a:ext uri="{9D8B030D-6E8A-4147-A177-3AD203B41FA5}">
                      <a16:colId xmlns:a16="http://schemas.microsoft.com/office/drawing/2014/main" val="1829783962"/>
                    </a:ext>
                  </a:extLst>
                </a:gridCol>
                <a:gridCol w="1346272">
                  <a:extLst>
                    <a:ext uri="{9D8B030D-6E8A-4147-A177-3AD203B41FA5}">
                      <a16:colId xmlns:a16="http://schemas.microsoft.com/office/drawing/2014/main" val="3503605564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3819654183"/>
                    </a:ext>
                  </a:extLst>
                </a:gridCol>
                <a:gridCol w="1327835">
                  <a:extLst>
                    <a:ext uri="{9D8B030D-6E8A-4147-A177-3AD203B41FA5}">
                      <a16:colId xmlns:a16="http://schemas.microsoft.com/office/drawing/2014/main" val="2541960181"/>
                    </a:ext>
                  </a:extLst>
                </a:gridCol>
                <a:gridCol w="1462405">
                  <a:extLst>
                    <a:ext uri="{9D8B030D-6E8A-4147-A177-3AD203B41FA5}">
                      <a16:colId xmlns:a16="http://schemas.microsoft.com/office/drawing/2014/main" val="1376701512"/>
                    </a:ext>
                  </a:extLst>
                </a:gridCol>
                <a:gridCol w="1187173">
                  <a:extLst>
                    <a:ext uri="{9D8B030D-6E8A-4147-A177-3AD203B41FA5}">
                      <a16:colId xmlns:a16="http://schemas.microsoft.com/office/drawing/2014/main" val="350338157"/>
                    </a:ext>
                  </a:extLst>
                </a:gridCol>
                <a:gridCol w="1794193">
                  <a:extLst>
                    <a:ext uri="{9D8B030D-6E8A-4147-A177-3AD203B41FA5}">
                      <a16:colId xmlns:a16="http://schemas.microsoft.com/office/drawing/2014/main" val="28732685"/>
                    </a:ext>
                  </a:extLst>
                </a:gridCol>
                <a:gridCol w="739665">
                  <a:extLst>
                    <a:ext uri="{9D8B030D-6E8A-4147-A177-3AD203B41FA5}">
                      <a16:colId xmlns:a16="http://schemas.microsoft.com/office/drawing/2014/main" val="3924056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Soluções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B – Benefícios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 – Abrangência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S – Satisfação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 – Investimentos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C – Clientes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O – Operacionalidade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7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3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39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7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68137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ADD77956-F201-4981-96FE-1A8F23673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67" y="3834563"/>
            <a:ext cx="7525665" cy="21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7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532135" y="2274838"/>
            <a:ext cx="5107203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7EFFF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06.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pt-BR" sz="4000" dirty="0">
                <a:solidFill>
                  <a:schemeClr val="bg1"/>
                </a:solidFill>
                <a:latin typeface="Libre Franklin Medium"/>
                <a:cs typeface="Libre Franklin Medium"/>
                <a:sym typeface="Libre Franklin Medium"/>
              </a:rPr>
              <a:t>EXPERIMENTO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5958150" y="4243815"/>
            <a:ext cx="5504843" cy="3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40000"/>
              </a:lnSpc>
              <a:buSzPts val="1200"/>
            </a:pPr>
            <a:r>
              <a:rPr lang="pt-BR" sz="1200" dirty="0">
                <a:solidFill>
                  <a:schemeClr val="bg1"/>
                </a:solidFill>
              </a:rPr>
              <a:t>Definir o experimento a ser realizado para validação da ideia priorizada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42" name="Google Shape;142;p6"/>
          <p:cNvCxnSpPr/>
          <p:nvPr/>
        </p:nvCxnSpPr>
        <p:spPr>
          <a:xfrm>
            <a:off x="6042992" y="4748316"/>
            <a:ext cx="59634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647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203111" y="66554"/>
            <a:ext cx="6458940" cy="812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3800"/>
              <a:defRPr sz="380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</a:defRPr>
            </a:lvl1pPr>
          </a:lstStyle>
          <a:p>
            <a:pPr lvl="0">
              <a:lnSpc>
                <a:spcPct val="130000"/>
              </a:lnSpc>
              <a:buSzPts val="3600"/>
            </a:pPr>
            <a:r>
              <a:rPr lang="pt-BR" sz="3600" dirty="0">
                <a:sym typeface="Libre Franklin Medium"/>
              </a:rPr>
              <a:t>06.</a:t>
            </a:r>
            <a:r>
              <a:rPr lang="pt-BR" sz="3600" dirty="0"/>
              <a:t> Experimento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B1D8518-E5CC-4238-98A1-DF8080F657C6}"/>
              </a:ext>
            </a:extLst>
          </p:cNvPr>
          <p:cNvSpPr txBox="1"/>
          <p:nvPr/>
        </p:nvSpPr>
        <p:spPr>
          <a:xfrm>
            <a:off x="3048786" y="2613392"/>
            <a:ext cx="609442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Ação específica e replicável</a:t>
            </a:r>
          </a:p>
          <a:p>
            <a:pPr algn="ctr"/>
            <a:r>
              <a:rPr lang="pt-BR" sz="2000" dirty="0"/>
              <a:t>+</a:t>
            </a:r>
          </a:p>
          <a:p>
            <a:pPr algn="ctr"/>
            <a:r>
              <a:rPr lang="pt-BR" sz="2000" dirty="0"/>
              <a:t>Resultado esperado mensurável</a:t>
            </a:r>
          </a:p>
          <a:p>
            <a:pPr algn="ctr"/>
            <a:r>
              <a:rPr lang="pt-BR" sz="2000" dirty="0"/>
              <a:t>+ </a:t>
            </a:r>
          </a:p>
          <a:p>
            <a:pPr algn="ctr"/>
            <a:r>
              <a:rPr lang="pt-BR" sz="2000" dirty="0"/>
              <a:t>Prazo</a:t>
            </a:r>
          </a:p>
        </p:txBody>
      </p:sp>
    </p:spTree>
    <p:extLst>
      <p:ext uri="{BB962C8B-B14F-4D97-AF65-F5344CB8AC3E}">
        <p14:creationId xmlns:p14="http://schemas.microsoft.com/office/powerpoint/2010/main" val="34739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/>
          <p:nvPr/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6593278" y="1271237"/>
            <a:ext cx="4587515" cy="4287543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5982096" y="2973990"/>
            <a:ext cx="4297711" cy="88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 dirty="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Obrigado!</a:t>
            </a:r>
            <a:endParaRPr sz="4400" b="0" i="0" u="none" strike="noStrike" cap="none" dirty="0">
              <a:solidFill>
                <a:schemeClr val="accen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2980" y="850425"/>
            <a:ext cx="1495280" cy="46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/>
          <p:nvPr/>
        </p:nvSpPr>
        <p:spPr>
          <a:xfrm>
            <a:off x="8309233" y="457163"/>
            <a:ext cx="3156216" cy="1910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726550" y="638472"/>
            <a:ext cx="3473727" cy="738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lang="pt-BR" sz="36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Sumário</a:t>
            </a:r>
            <a:endParaRPr sz="3600" b="0" i="0" u="none" strike="noStrike" cap="none">
              <a:solidFill>
                <a:schemeClr val="accen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4976325" y="1228400"/>
            <a:ext cx="2236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PROBLEMA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4976325" y="1534664"/>
            <a:ext cx="2779746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/>
              <a:t>Contextualização dos desafios/ problemas reais do grupo</a:t>
            </a:r>
            <a:endParaRPr sz="1200" dirty="0"/>
          </a:p>
        </p:txBody>
      </p:sp>
      <p:sp>
        <p:nvSpPr>
          <p:cNvPr id="106" name="Google Shape;106;p5"/>
          <p:cNvSpPr/>
          <p:nvPr/>
        </p:nvSpPr>
        <p:spPr>
          <a:xfrm>
            <a:off x="4976325" y="638472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01.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4599855" y="2473457"/>
            <a:ext cx="3156216" cy="1910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4976325" y="3225650"/>
            <a:ext cx="265938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dirty="0">
                <a:latin typeface="Libre Franklin Medium"/>
                <a:cs typeface="Libre Franklin Medium"/>
                <a:sym typeface="Libre Franklin Medium"/>
              </a:rPr>
              <a:t>PRIORIZAÇÃO DE DESAFIOS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4976325" y="3531906"/>
            <a:ext cx="2434321" cy="86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/>
              <a:t>Votação ou utilização da matriz GUT (ou similar) para priorizar o desafio a ser solucionado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4976325" y="2635714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02.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4976325" y="5156200"/>
            <a:ext cx="2337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400"/>
            </a:pPr>
            <a:r>
              <a:rPr lang="pt-BR" dirty="0">
                <a:ea typeface="Libre Franklin Medium"/>
              </a:rPr>
              <a:t>HIPÓTESES</a:t>
            </a:r>
            <a:endParaRPr sz="1400" b="0" i="0" u="none" strike="noStrike" cap="none" dirty="0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4960802" y="5462468"/>
            <a:ext cx="2434321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40000"/>
              </a:lnSpc>
              <a:buSzPts val="1200"/>
            </a:pPr>
            <a:r>
              <a:rPr lang="pt-BR" sz="1200" dirty="0"/>
              <a:t>Hipóteses em relação ao desafio/problema priorizado </a:t>
            </a:r>
            <a:endParaRPr sz="1200" dirty="0"/>
          </a:p>
        </p:txBody>
      </p:sp>
      <p:sp>
        <p:nvSpPr>
          <p:cNvPr id="113" name="Google Shape;113;p5"/>
          <p:cNvSpPr/>
          <p:nvPr/>
        </p:nvSpPr>
        <p:spPr>
          <a:xfrm>
            <a:off x="4976325" y="4566276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8685698" y="1228400"/>
            <a:ext cx="193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dirty="0">
                <a:latin typeface="Libre Franklin Medium"/>
                <a:cs typeface="Libre Franklin Medium"/>
                <a:sym typeface="Libre Franklin Medium"/>
              </a:rPr>
              <a:t>SOLUÇÃO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8685703" y="1534664"/>
            <a:ext cx="2636078" cy="86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40000"/>
              </a:lnSpc>
              <a:buSzPts val="1200"/>
            </a:pPr>
            <a:r>
              <a:rPr lang="pt-BR" sz="1200" dirty="0"/>
              <a:t>Geração de pelo menos 3 ideias de solução para o desafio/problema priorizado</a:t>
            </a:r>
            <a:endParaRPr sz="1200" dirty="0"/>
          </a:p>
        </p:txBody>
      </p:sp>
      <p:sp>
        <p:nvSpPr>
          <p:cNvPr id="116" name="Google Shape;116;p5"/>
          <p:cNvSpPr/>
          <p:nvPr/>
        </p:nvSpPr>
        <p:spPr>
          <a:xfrm>
            <a:off x="8685703" y="638472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04.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8685698" y="3224544"/>
            <a:ext cx="256629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dirty="0">
                <a:latin typeface="Libre Franklin Medium"/>
                <a:ea typeface="Libre Franklin Medium"/>
                <a:cs typeface="Libre Franklin Medium"/>
                <a:sym typeface="Libre Franklin Medium"/>
              </a:rPr>
              <a:t>PRIORIZAÇÃO DE IDEIAS</a:t>
            </a:r>
            <a:endParaRPr sz="1400" b="0" i="0" u="none" strike="noStrike" cap="none" dirty="0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8685703" y="3531906"/>
            <a:ext cx="2434321" cy="86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Utilização da matriz BASICO (ou similar) para priorizar a ideia a ser </a:t>
            </a:r>
            <a:r>
              <a:rPr lang="pt-BR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prototipada</a:t>
            </a:r>
            <a:r>
              <a:rPr lang="pt-B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8661076" y="2635713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05.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550" y="5752387"/>
            <a:ext cx="1295911" cy="4045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02;p5">
            <a:extLst>
              <a:ext uri="{FF2B5EF4-FFF2-40B4-BE49-F238E27FC236}">
                <a16:creationId xmlns:a16="http://schemas.microsoft.com/office/drawing/2014/main" id="{9826DCD3-28EF-451E-9AB9-73011FCFE649}"/>
              </a:ext>
            </a:extLst>
          </p:cNvPr>
          <p:cNvSpPr/>
          <p:nvPr/>
        </p:nvSpPr>
        <p:spPr>
          <a:xfrm>
            <a:off x="8309233" y="4490394"/>
            <a:ext cx="3156216" cy="1910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14;p5">
            <a:extLst>
              <a:ext uri="{FF2B5EF4-FFF2-40B4-BE49-F238E27FC236}">
                <a16:creationId xmlns:a16="http://schemas.microsoft.com/office/drawing/2014/main" id="{1B698D5E-AA3C-4713-B767-44BE3EFA3D93}"/>
              </a:ext>
            </a:extLst>
          </p:cNvPr>
          <p:cNvSpPr txBox="1"/>
          <p:nvPr/>
        </p:nvSpPr>
        <p:spPr>
          <a:xfrm>
            <a:off x="8685698" y="5154668"/>
            <a:ext cx="1939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dirty="0">
                <a:latin typeface="Libre Franklin Medium"/>
                <a:cs typeface="Libre Franklin Medium"/>
                <a:sym typeface="Libre Franklin Medium"/>
              </a:rPr>
              <a:t>EXPERIMENTO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15;p5">
            <a:extLst>
              <a:ext uri="{FF2B5EF4-FFF2-40B4-BE49-F238E27FC236}">
                <a16:creationId xmlns:a16="http://schemas.microsoft.com/office/drawing/2014/main" id="{9F251FFF-63A3-4517-9B86-6BA0292F51EE}"/>
              </a:ext>
            </a:extLst>
          </p:cNvPr>
          <p:cNvSpPr txBox="1"/>
          <p:nvPr/>
        </p:nvSpPr>
        <p:spPr>
          <a:xfrm>
            <a:off x="8685703" y="5502435"/>
            <a:ext cx="2434321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40000"/>
              </a:lnSpc>
              <a:buSzPts val="1200"/>
            </a:pPr>
            <a:r>
              <a:rPr lang="pt-BR" sz="1200" dirty="0"/>
              <a:t>Definir o experimento para validar a ideia priorizada</a:t>
            </a:r>
            <a:endParaRPr sz="1200" dirty="0"/>
          </a:p>
        </p:txBody>
      </p:sp>
      <p:sp>
        <p:nvSpPr>
          <p:cNvPr id="24" name="Google Shape;116;p5">
            <a:extLst>
              <a:ext uri="{FF2B5EF4-FFF2-40B4-BE49-F238E27FC236}">
                <a16:creationId xmlns:a16="http://schemas.microsoft.com/office/drawing/2014/main" id="{C926865B-DA81-4C43-8096-067134FA2240}"/>
              </a:ext>
            </a:extLst>
          </p:cNvPr>
          <p:cNvSpPr/>
          <p:nvPr/>
        </p:nvSpPr>
        <p:spPr>
          <a:xfrm>
            <a:off x="8685703" y="4566276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06.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532136" y="2274838"/>
            <a:ext cx="3391556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7EFFF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01.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pt-BR" sz="4000" dirty="0">
                <a:solidFill>
                  <a:schemeClr val="bg1"/>
                </a:solidFill>
                <a:latin typeface="Libre Franklin Medium"/>
                <a:cs typeface="Libre Franklin Medium"/>
                <a:sym typeface="Libre Franklin Medium"/>
              </a:rPr>
              <a:t>PROBLEMA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6042992" y="4233511"/>
            <a:ext cx="4769224" cy="33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Contextualização dos desafios dos membros do grupo*</a:t>
            </a:r>
          </a:p>
        </p:txBody>
      </p:sp>
      <p:cxnSp>
        <p:nvCxnSpPr>
          <p:cNvPr id="142" name="Google Shape;142;p6"/>
          <p:cNvCxnSpPr/>
          <p:nvPr/>
        </p:nvCxnSpPr>
        <p:spPr>
          <a:xfrm>
            <a:off x="6042992" y="4748316"/>
            <a:ext cx="59634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41;p6">
            <a:extLst>
              <a:ext uri="{FF2B5EF4-FFF2-40B4-BE49-F238E27FC236}">
                <a16:creationId xmlns:a16="http://schemas.microsoft.com/office/drawing/2014/main" id="{94F86594-4046-45E3-9C0F-F1AB196B48EB}"/>
              </a:ext>
            </a:extLst>
          </p:cNvPr>
          <p:cNvSpPr txBox="1"/>
          <p:nvPr/>
        </p:nvSpPr>
        <p:spPr>
          <a:xfrm>
            <a:off x="810987" y="5860513"/>
            <a:ext cx="4769224" cy="312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*1 desafio por aluno (priorizado anteriormente na atividade prévia)</a:t>
            </a:r>
          </a:p>
        </p:txBody>
      </p:sp>
    </p:spTree>
    <p:extLst>
      <p:ext uri="{BB962C8B-B14F-4D97-AF65-F5344CB8AC3E}">
        <p14:creationId xmlns:p14="http://schemas.microsoft.com/office/powerpoint/2010/main" val="157476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427052" y="334372"/>
            <a:ext cx="645894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3800"/>
              <a:defRPr sz="380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</a:defRPr>
            </a:lvl1pPr>
          </a:lstStyle>
          <a:p>
            <a:r>
              <a:rPr lang="pt-BR" dirty="0">
                <a:sym typeface="Libre Franklin Medium"/>
              </a:rPr>
              <a:t>01. </a:t>
            </a:r>
            <a:r>
              <a:rPr lang="pt-BR" dirty="0"/>
              <a:t>Desafios /  Problemas</a:t>
            </a:r>
            <a:endParaRPr dirty="0">
              <a:sym typeface="Libre Franklin Medium"/>
            </a:endParaRPr>
          </a:p>
        </p:txBody>
      </p:sp>
      <p:sp>
        <p:nvSpPr>
          <p:cNvPr id="20" name="Google Shape;170;p21">
            <a:extLst>
              <a:ext uri="{FF2B5EF4-FFF2-40B4-BE49-F238E27FC236}">
                <a16:creationId xmlns:a16="http://schemas.microsoft.com/office/drawing/2014/main" id="{71BC748B-6AA9-4ED0-BDC3-B00A506ADE56}"/>
              </a:ext>
            </a:extLst>
          </p:cNvPr>
          <p:cNvSpPr/>
          <p:nvPr/>
        </p:nvSpPr>
        <p:spPr>
          <a:xfrm>
            <a:off x="1035114" y="3296643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3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21" name="Google Shape;170;p21">
            <a:extLst>
              <a:ext uri="{FF2B5EF4-FFF2-40B4-BE49-F238E27FC236}">
                <a16:creationId xmlns:a16="http://schemas.microsoft.com/office/drawing/2014/main" id="{5C37ACFF-E4B1-4758-8D6F-D27ADBBD9AFB}"/>
              </a:ext>
            </a:extLst>
          </p:cNvPr>
          <p:cNvSpPr/>
          <p:nvPr/>
        </p:nvSpPr>
        <p:spPr>
          <a:xfrm>
            <a:off x="1035114" y="4181949"/>
            <a:ext cx="511696" cy="511696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70;p21">
            <a:extLst>
              <a:ext uri="{FF2B5EF4-FFF2-40B4-BE49-F238E27FC236}">
                <a16:creationId xmlns:a16="http://schemas.microsoft.com/office/drawing/2014/main" id="{C936E8C0-E5C2-4447-9B1F-F416003B3D02}"/>
              </a:ext>
            </a:extLst>
          </p:cNvPr>
          <p:cNvSpPr/>
          <p:nvPr/>
        </p:nvSpPr>
        <p:spPr>
          <a:xfrm>
            <a:off x="1035114" y="5067255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5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23" name="Google Shape;170;p21">
            <a:extLst>
              <a:ext uri="{FF2B5EF4-FFF2-40B4-BE49-F238E27FC236}">
                <a16:creationId xmlns:a16="http://schemas.microsoft.com/office/drawing/2014/main" id="{F3783D6F-8C86-4E02-B350-D6D261040780}"/>
              </a:ext>
            </a:extLst>
          </p:cNvPr>
          <p:cNvSpPr/>
          <p:nvPr/>
        </p:nvSpPr>
        <p:spPr>
          <a:xfrm>
            <a:off x="1038068" y="1526031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1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24" name="Google Shape;170;p21">
            <a:extLst>
              <a:ext uri="{FF2B5EF4-FFF2-40B4-BE49-F238E27FC236}">
                <a16:creationId xmlns:a16="http://schemas.microsoft.com/office/drawing/2014/main" id="{D14F0555-CE43-4C9F-A04D-D5FC512BDF45}"/>
              </a:ext>
            </a:extLst>
          </p:cNvPr>
          <p:cNvSpPr/>
          <p:nvPr/>
        </p:nvSpPr>
        <p:spPr>
          <a:xfrm>
            <a:off x="1038068" y="2411337"/>
            <a:ext cx="511696" cy="511696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69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532135" y="2274838"/>
            <a:ext cx="5107203" cy="190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7EFFF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02.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pt-BR" sz="4000" dirty="0">
                <a:solidFill>
                  <a:schemeClr val="bg1"/>
                </a:solidFill>
                <a:latin typeface="Libre Franklin Medium"/>
                <a:cs typeface="Libre Franklin Medium"/>
                <a:sym typeface="Libre Franklin Medium"/>
              </a:rPr>
              <a:t>PRIORIZAÇÃO DE DESAFIOS</a:t>
            </a:r>
            <a:endParaRPr lang="pt-BR" sz="4000" dirty="0">
              <a:solidFill>
                <a:schemeClr val="bg1"/>
              </a:solidFill>
            </a:endParaRPr>
          </a:p>
        </p:txBody>
      </p:sp>
      <p:cxnSp>
        <p:nvCxnSpPr>
          <p:cNvPr id="142" name="Google Shape;142;p6"/>
          <p:cNvCxnSpPr/>
          <p:nvPr/>
        </p:nvCxnSpPr>
        <p:spPr>
          <a:xfrm>
            <a:off x="6042992" y="4748316"/>
            <a:ext cx="59634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09;p5">
            <a:extLst>
              <a:ext uri="{FF2B5EF4-FFF2-40B4-BE49-F238E27FC236}">
                <a16:creationId xmlns:a16="http://schemas.microsoft.com/office/drawing/2014/main" id="{5B4358E9-A3A9-4480-BC35-10CD00B73514}"/>
              </a:ext>
            </a:extLst>
          </p:cNvPr>
          <p:cNvSpPr txBox="1"/>
          <p:nvPr/>
        </p:nvSpPr>
        <p:spPr>
          <a:xfrm>
            <a:off x="6024138" y="4088461"/>
            <a:ext cx="5308320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chemeClr val="bg1"/>
                </a:solidFill>
              </a:rPr>
              <a:t>Votação </a:t>
            </a:r>
            <a:r>
              <a:rPr lang="pt-BR" sz="1200" b="1" u="sng" dirty="0">
                <a:solidFill>
                  <a:schemeClr val="bg1"/>
                </a:solidFill>
              </a:rPr>
              <a:t>OU</a:t>
            </a:r>
            <a:r>
              <a:rPr lang="pt-BR" sz="1200" dirty="0">
                <a:solidFill>
                  <a:schemeClr val="bg1"/>
                </a:solidFill>
              </a:rPr>
              <a:t> utilização da matriz GUT (ou similar) para priorizar o desafio a ser solucionado</a:t>
            </a:r>
            <a:endParaRPr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530004" y="390545"/>
            <a:ext cx="843671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02. Votação</a:t>
            </a:r>
            <a:endParaRPr sz="1400" b="0" i="0" u="none" strike="noStrike" cap="none" dirty="0">
              <a:solidFill>
                <a:srgbClr val="272F3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" name="Google Shape;170;p21">
            <a:extLst>
              <a:ext uri="{FF2B5EF4-FFF2-40B4-BE49-F238E27FC236}">
                <a16:creationId xmlns:a16="http://schemas.microsoft.com/office/drawing/2014/main" id="{2B1FF17A-DA04-4038-8037-0EC1D65718CE}"/>
              </a:ext>
            </a:extLst>
          </p:cNvPr>
          <p:cNvSpPr/>
          <p:nvPr/>
        </p:nvSpPr>
        <p:spPr>
          <a:xfrm>
            <a:off x="714727" y="2049235"/>
            <a:ext cx="1158377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Aluno 1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6" name="Google Shape;170;p21">
            <a:extLst>
              <a:ext uri="{FF2B5EF4-FFF2-40B4-BE49-F238E27FC236}">
                <a16:creationId xmlns:a16="http://schemas.microsoft.com/office/drawing/2014/main" id="{B52235FC-BECB-418B-A218-0CD56DF39BC7}"/>
              </a:ext>
            </a:extLst>
          </p:cNvPr>
          <p:cNvSpPr/>
          <p:nvPr/>
        </p:nvSpPr>
        <p:spPr>
          <a:xfrm>
            <a:off x="714727" y="2721097"/>
            <a:ext cx="1158376" cy="511696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Libre Franklin Medium"/>
                <a:ea typeface="Arial"/>
                <a:cs typeface="Libre Franklin Medium"/>
                <a:sym typeface="Libre Franklin Medium"/>
              </a:rPr>
              <a:t>Aluno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70;p21">
            <a:extLst>
              <a:ext uri="{FF2B5EF4-FFF2-40B4-BE49-F238E27FC236}">
                <a16:creationId xmlns:a16="http://schemas.microsoft.com/office/drawing/2014/main" id="{E2623C2F-6417-43B8-9AE0-20CAAF8FE086}"/>
              </a:ext>
            </a:extLst>
          </p:cNvPr>
          <p:cNvSpPr/>
          <p:nvPr/>
        </p:nvSpPr>
        <p:spPr>
          <a:xfrm>
            <a:off x="714727" y="3401785"/>
            <a:ext cx="1158377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Aluno 3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8" name="Google Shape;170;p21">
            <a:extLst>
              <a:ext uri="{FF2B5EF4-FFF2-40B4-BE49-F238E27FC236}">
                <a16:creationId xmlns:a16="http://schemas.microsoft.com/office/drawing/2014/main" id="{23D3C303-4FCA-4D23-87C9-EF9A22A10F4A}"/>
              </a:ext>
            </a:extLst>
          </p:cNvPr>
          <p:cNvSpPr/>
          <p:nvPr/>
        </p:nvSpPr>
        <p:spPr>
          <a:xfrm>
            <a:off x="714727" y="4073647"/>
            <a:ext cx="1158376" cy="511696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Libre Franklin Medium"/>
                <a:ea typeface="Arial"/>
                <a:cs typeface="Libre Franklin Medium"/>
                <a:sym typeface="Libre Franklin Medium"/>
              </a:rPr>
              <a:t>Aluno 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70;p21">
            <a:extLst>
              <a:ext uri="{FF2B5EF4-FFF2-40B4-BE49-F238E27FC236}">
                <a16:creationId xmlns:a16="http://schemas.microsoft.com/office/drawing/2014/main" id="{869187F5-42E3-4D22-A2F1-C714022457FE}"/>
              </a:ext>
            </a:extLst>
          </p:cNvPr>
          <p:cNvSpPr/>
          <p:nvPr/>
        </p:nvSpPr>
        <p:spPr>
          <a:xfrm>
            <a:off x="714726" y="4745509"/>
            <a:ext cx="1158377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Aluno 5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1" name="Estrela: 5 Pontas 10">
            <a:extLst>
              <a:ext uri="{FF2B5EF4-FFF2-40B4-BE49-F238E27FC236}">
                <a16:creationId xmlns:a16="http://schemas.microsoft.com/office/drawing/2014/main" id="{5134EFFA-6FEE-4143-8B18-EFFBA613FD4A}"/>
              </a:ext>
            </a:extLst>
          </p:cNvPr>
          <p:cNvSpPr/>
          <p:nvPr/>
        </p:nvSpPr>
        <p:spPr>
          <a:xfrm>
            <a:off x="2149310" y="3436333"/>
            <a:ext cx="320513" cy="320512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trela: 5 Pontas 11">
            <a:extLst>
              <a:ext uri="{FF2B5EF4-FFF2-40B4-BE49-F238E27FC236}">
                <a16:creationId xmlns:a16="http://schemas.microsoft.com/office/drawing/2014/main" id="{6DF114EC-EA13-41E7-8B58-52666AC17912}"/>
              </a:ext>
            </a:extLst>
          </p:cNvPr>
          <p:cNvSpPr/>
          <p:nvPr/>
        </p:nvSpPr>
        <p:spPr>
          <a:xfrm>
            <a:off x="2149310" y="2755769"/>
            <a:ext cx="320513" cy="320512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trela: 5 Pontas 12">
            <a:extLst>
              <a:ext uri="{FF2B5EF4-FFF2-40B4-BE49-F238E27FC236}">
                <a16:creationId xmlns:a16="http://schemas.microsoft.com/office/drawing/2014/main" id="{111D388C-62C9-4176-9F59-49959B7335E0}"/>
              </a:ext>
            </a:extLst>
          </p:cNvPr>
          <p:cNvSpPr/>
          <p:nvPr/>
        </p:nvSpPr>
        <p:spPr>
          <a:xfrm>
            <a:off x="2149310" y="4169239"/>
            <a:ext cx="320513" cy="320512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trela: 5 Pontas 13">
            <a:extLst>
              <a:ext uri="{FF2B5EF4-FFF2-40B4-BE49-F238E27FC236}">
                <a16:creationId xmlns:a16="http://schemas.microsoft.com/office/drawing/2014/main" id="{30F27DDF-54EA-4436-8C62-221DD6C4B6BB}"/>
              </a:ext>
            </a:extLst>
          </p:cNvPr>
          <p:cNvSpPr/>
          <p:nvPr/>
        </p:nvSpPr>
        <p:spPr>
          <a:xfrm>
            <a:off x="2149309" y="4841101"/>
            <a:ext cx="320513" cy="320512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trela: 5 Pontas 15">
            <a:extLst>
              <a:ext uri="{FF2B5EF4-FFF2-40B4-BE49-F238E27FC236}">
                <a16:creationId xmlns:a16="http://schemas.microsoft.com/office/drawing/2014/main" id="{84D1FE36-0504-4B41-929A-19563E9A3387}"/>
              </a:ext>
            </a:extLst>
          </p:cNvPr>
          <p:cNvSpPr/>
          <p:nvPr/>
        </p:nvSpPr>
        <p:spPr>
          <a:xfrm>
            <a:off x="2746028" y="3448903"/>
            <a:ext cx="320513" cy="320512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strela: 5 Pontas 16">
            <a:extLst>
              <a:ext uri="{FF2B5EF4-FFF2-40B4-BE49-F238E27FC236}">
                <a16:creationId xmlns:a16="http://schemas.microsoft.com/office/drawing/2014/main" id="{E3169267-F312-41CF-8955-4D0C5FCC9D4F}"/>
              </a:ext>
            </a:extLst>
          </p:cNvPr>
          <p:cNvSpPr/>
          <p:nvPr/>
        </p:nvSpPr>
        <p:spPr>
          <a:xfrm>
            <a:off x="2746028" y="2768339"/>
            <a:ext cx="320513" cy="320512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trela: 5 Pontas 17">
            <a:extLst>
              <a:ext uri="{FF2B5EF4-FFF2-40B4-BE49-F238E27FC236}">
                <a16:creationId xmlns:a16="http://schemas.microsoft.com/office/drawing/2014/main" id="{633D8D53-A69A-4162-A5AA-6ED5526CC915}"/>
              </a:ext>
            </a:extLst>
          </p:cNvPr>
          <p:cNvSpPr/>
          <p:nvPr/>
        </p:nvSpPr>
        <p:spPr>
          <a:xfrm>
            <a:off x="2746028" y="4181809"/>
            <a:ext cx="320513" cy="320512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trela: 5 Pontas 18">
            <a:extLst>
              <a:ext uri="{FF2B5EF4-FFF2-40B4-BE49-F238E27FC236}">
                <a16:creationId xmlns:a16="http://schemas.microsoft.com/office/drawing/2014/main" id="{DFB44E8B-1841-4727-9A80-6C83C3BFB8F5}"/>
              </a:ext>
            </a:extLst>
          </p:cNvPr>
          <p:cNvSpPr/>
          <p:nvPr/>
        </p:nvSpPr>
        <p:spPr>
          <a:xfrm>
            <a:off x="2746027" y="4853671"/>
            <a:ext cx="320513" cy="320512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EE5CC57-C4AA-40F5-A523-1052689FD416}"/>
              </a:ext>
            </a:extLst>
          </p:cNvPr>
          <p:cNvSpPr txBox="1"/>
          <p:nvPr/>
        </p:nvSpPr>
        <p:spPr>
          <a:xfrm>
            <a:off x="4760539" y="2049235"/>
            <a:ext cx="1158378" cy="33239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Desafio 1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3B15A87-FB18-4F05-BED0-627C31AA5224}"/>
              </a:ext>
            </a:extLst>
          </p:cNvPr>
          <p:cNvSpPr txBox="1"/>
          <p:nvPr/>
        </p:nvSpPr>
        <p:spPr>
          <a:xfrm>
            <a:off x="6064020" y="2049235"/>
            <a:ext cx="1158378" cy="33239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Desafio 2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5E183C0-D9D9-4597-A818-194FF561A6DD}"/>
              </a:ext>
            </a:extLst>
          </p:cNvPr>
          <p:cNvSpPr txBox="1"/>
          <p:nvPr/>
        </p:nvSpPr>
        <p:spPr>
          <a:xfrm>
            <a:off x="7369217" y="2049235"/>
            <a:ext cx="1158378" cy="33239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Desafio 3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47DD7B2-57C2-4B0D-8C7E-2FF9A1980C87}"/>
              </a:ext>
            </a:extLst>
          </p:cNvPr>
          <p:cNvSpPr txBox="1"/>
          <p:nvPr/>
        </p:nvSpPr>
        <p:spPr>
          <a:xfrm>
            <a:off x="8674414" y="2049234"/>
            <a:ext cx="1158378" cy="33239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Desafio 4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298FAE0-1FCE-4576-B5F6-FCF23E4BEF46}"/>
              </a:ext>
            </a:extLst>
          </p:cNvPr>
          <p:cNvSpPr txBox="1"/>
          <p:nvPr/>
        </p:nvSpPr>
        <p:spPr>
          <a:xfrm>
            <a:off x="9977895" y="2049234"/>
            <a:ext cx="1158378" cy="33239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Desafio 5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5" name="Estrela: 5 Pontas 24">
            <a:extLst>
              <a:ext uri="{FF2B5EF4-FFF2-40B4-BE49-F238E27FC236}">
                <a16:creationId xmlns:a16="http://schemas.microsoft.com/office/drawing/2014/main" id="{3440512B-8A8A-4A6E-9796-209B6DF092CE}"/>
              </a:ext>
            </a:extLst>
          </p:cNvPr>
          <p:cNvSpPr/>
          <p:nvPr/>
        </p:nvSpPr>
        <p:spPr>
          <a:xfrm>
            <a:off x="5177756" y="2560841"/>
            <a:ext cx="320513" cy="320512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trela: 5 Pontas 25">
            <a:extLst>
              <a:ext uri="{FF2B5EF4-FFF2-40B4-BE49-F238E27FC236}">
                <a16:creationId xmlns:a16="http://schemas.microsoft.com/office/drawing/2014/main" id="{4B101300-F15C-40E3-87F4-AEFC85E098DE}"/>
              </a:ext>
            </a:extLst>
          </p:cNvPr>
          <p:cNvSpPr/>
          <p:nvPr/>
        </p:nvSpPr>
        <p:spPr>
          <a:xfrm>
            <a:off x="10396827" y="2554451"/>
            <a:ext cx="320513" cy="320512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trela: 5 Pontas 26">
            <a:extLst>
              <a:ext uri="{FF2B5EF4-FFF2-40B4-BE49-F238E27FC236}">
                <a16:creationId xmlns:a16="http://schemas.microsoft.com/office/drawing/2014/main" id="{7D52D771-C857-4AE5-BC42-9B63B78EE2F7}"/>
              </a:ext>
            </a:extLst>
          </p:cNvPr>
          <p:cNvSpPr/>
          <p:nvPr/>
        </p:nvSpPr>
        <p:spPr>
          <a:xfrm>
            <a:off x="7777253" y="2557700"/>
            <a:ext cx="320513" cy="320512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strela: 5 Pontas 30">
            <a:extLst>
              <a:ext uri="{FF2B5EF4-FFF2-40B4-BE49-F238E27FC236}">
                <a16:creationId xmlns:a16="http://schemas.microsoft.com/office/drawing/2014/main" id="{7B1CC531-7AB9-4349-BB0C-293EDE802441}"/>
              </a:ext>
            </a:extLst>
          </p:cNvPr>
          <p:cNvSpPr/>
          <p:nvPr/>
        </p:nvSpPr>
        <p:spPr>
          <a:xfrm>
            <a:off x="3342746" y="2130457"/>
            <a:ext cx="320513" cy="320512"/>
          </a:xfrm>
          <a:prstGeom prst="star5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: Curvo 35">
            <a:extLst>
              <a:ext uri="{FF2B5EF4-FFF2-40B4-BE49-F238E27FC236}">
                <a16:creationId xmlns:a16="http://schemas.microsoft.com/office/drawing/2014/main" id="{35157AC0-83F8-4192-B7B9-54450D21E9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45045" y="1194072"/>
            <a:ext cx="652938" cy="9370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8B179D2-84D0-417B-9989-CD697AB83A46}"/>
              </a:ext>
            </a:extLst>
          </p:cNvPr>
          <p:cNvSpPr txBox="1"/>
          <p:nvPr/>
        </p:nvSpPr>
        <p:spPr>
          <a:xfrm>
            <a:off x="4703975" y="897334"/>
            <a:ext cx="5684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Cada aluno tem direito a 3 votos. Não é permitido atribuir mais de um voto ao mesmo desafio. O desafio mais votado é priorizado!</a:t>
            </a:r>
          </a:p>
        </p:txBody>
      </p:sp>
      <p:sp>
        <p:nvSpPr>
          <p:cNvPr id="39" name="Estrela: 5 Pontas 38">
            <a:extLst>
              <a:ext uri="{FF2B5EF4-FFF2-40B4-BE49-F238E27FC236}">
                <a16:creationId xmlns:a16="http://schemas.microsoft.com/office/drawing/2014/main" id="{6A9FAC59-D36D-4F40-8880-AD7107B2F64F}"/>
              </a:ext>
            </a:extLst>
          </p:cNvPr>
          <p:cNvSpPr/>
          <p:nvPr/>
        </p:nvSpPr>
        <p:spPr>
          <a:xfrm>
            <a:off x="2149308" y="2151869"/>
            <a:ext cx="320513" cy="320512"/>
          </a:xfrm>
          <a:prstGeom prst="star5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: 5 Pontas 39">
            <a:extLst>
              <a:ext uri="{FF2B5EF4-FFF2-40B4-BE49-F238E27FC236}">
                <a16:creationId xmlns:a16="http://schemas.microsoft.com/office/drawing/2014/main" id="{D1C0630A-25F2-41C9-ABD8-A6EBE0A6985F}"/>
              </a:ext>
            </a:extLst>
          </p:cNvPr>
          <p:cNvSpPr/>
          <p:nvPr/>
        </p:nvSpPr>
        <p:spPr>
          <a:xfrm>
            <a:off x="2746025" y="2151869"/>
            <a:ext cx="320513" cy="320512"/>
          </a:xfrm>
          <a:prstGeom prst="star5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: 5 Pontas 40">
            <a:extLst>
              <a:ext uri="{FF2B5EF4-FFF2-40B4-BE49-F238E27FC236}">
                <a16:creationId xmlns:a16="http://schemas.microsoft.com/office/drawing/2014/main" id="{3438F640-883E-4E81-97E1-73738F8D7A42}"/>
              </a:ext>
            </a:extLst>
          </p:cNvPr>
          <p:cNvSpPr/>
          <p:nvPr/>
        </p:nvSpPr>
        <p:spPr>
          <a:xfrm>
            <a:off x="3342745" y="3448903"/>
            <a:ext cx="320513" cy="320512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trela: 5 Pontas 41">
            <a:extLst>
              <a:ext uri="{FF2B5EF4-FFF2-40B4-BE49-F238E27FC236}">
                <a16:creationId xmlns:a16="http://schemas.microsoft.com/office/drawing/2014/main" id="{1B7630C3-7143-4281-BD62-4CEE08D12D76}"/>
              </a:ext>
            </a:extLst>
          </p:cNvPr>
          <p:cNvSpPr/>
          <p:nvPr/>
        </p:nvSpPr>
        <p:spPr>
          <a:xfrm>
            <a:off x="5177755" y="3189522"/>
            <a:ext cx="320513" cy="320512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strela: 5 Pontas 42">
            <a:extLst>
              <a:ext uri="{FF2B5EF4-FFF2-40B4-BE49-F238E27FC236}">
                <a16:creationId xmlns:a16="http://schemas.microsoft.com/office/drawing/2014/main" id="{36A6FB7A-28D6-47C3-B924-B7CF446B288C}"/>
              </a:ext>
            </a:extLst>
          </p:cNvPr>
          <p:cNvSpPr/>
          <p:nvPr/>
        </p:nvSpPr>
        <p:spPr>
          <a:xfrm>
            <a:off x="3342745" y="4181809"/>
            <a:ext cx="320513" cy="320512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strela: 5 Pontas 43">
            <a:extLst>
              <a:ext uri="{FF2B5EF4-FFF2-40B4-BE49-F238E27FC236}">
                <a16:creationId xmlns:a16="http://schemas.microsoft.com/office/drawing/2014/main" id="{925ADAC1-8C50-4A80-8EE4-FB427D3E145B}"/>
              </a:ext>
            </a:extLst>
          </p:cNvPr>
          <p:cNvSpPr/>
          <p:nvPr/>
        </p:nvSpPr>
        <p:spPr>
          <a:xfrm>
            <a:off x="3342744" y="4853671"/>
            <a:ext cx="320513" cy="320512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strela: 5 Pontas 44">
            <a:extLst>
              <a:ext uri="{FF2B5EF4-FFF2-40B4-BE49-F238E27FC236}">
                <a16:creationId xmlns:a16="http://schemas.microsoft.com/office/drawing/2014/main" id="{4CF923D0-5FA2-497B-B14D-6A17235DBD7A}"/>
              </a:ext>
            </a:extLst>
          </p:cNvPr>
          <p:cNvSpPr/>
          <p:nvPr/>
        </p:nvSpPr>
        <p:spPr>
          <a:xfrm>
            <a:off x="3342744" y="2761938"/>
            <a:ext cx="320513" cy="320512"/>
          </a:xfrm>
          <a:prstGeom prst="star5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5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530004" y="390545"/>
            <a:ext cx="843671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02. Matriz de priorização - GUT</a:t>
            </a:r>
            <a:endParaRPr sz="1400" b="0" i="0" u="none" strike="noStrike" cap="none" dirty="0">
              <a:solidFill>
                <a:srgbClr val="272F3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D51D187-76A8-400D-9AB4-8B0E96C32FEE}"/>
              </a:ext>
            </a:extLst>
          </p:cNvPr>
          <p:cNvGraphicFramePr>
            <a:graphicFrameLocks noGrp="1"/>
          </p:cNvGraphicFramePr>
          <p:nvPr/>
        </p:nvGraphicFramePr>
        <p:xfrm>
          <a:off x="1404579" y="1653496"/>
          <a:ext cx="93828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807">
                  <a:extLst>
                    <a:ext uri="{9D8B030D-6E8A-4147-A177-3AD203B41FA5}">
                      <a16:colId xmlns:a16="http://schemas.microsoft.com/office/drawing/2014/main" val="629802929"/>
                    </a:ext>
                  </a:extLst>
                </a:gridCol>
                <a:gridCol w="1563807">
                  <a:extLst>
                    <a:ext uri="{9D8B030D-6E8A-4147-A177-3AD203B41FA5}">
                      <a16:colId xmlns:a16="http://schemas.microsoft.com/office/drawing/2014/main" val="3732309876"/>
                    </a:ext>
                  </a:extLst>
                </a:gridCol>
                <a:gridCol w="1563807">
                  <a:extLst>
                    <a:ext uri="{9D8B030D-6E8A-4147-A177-3AD203B41FA5}">
                      <a16:colId xmlns:a16="http://schemas.microsoft.com/office/drawing/2014/main" val="693816798"/>
                    </a:ext>
                  </a:extLst>
                </a:gridCol>
                <a:gridCol w="1563807">
                  <a:extLst>
                    <a:ext uri="{9D8B030D-6E8A-4147-A177-3AD203B41FA5}">
                      <a16:colId xmlns:a16="http://schemas.microsoft.com/office/drawing/2014/main" val="189700361"/>
                    </a:ext>
                  </a:extLst>
                </a:gridCol>
                <a:gridCol w="1563807">
                  <a:extLst>
                    <a:ext uri="{9D8B030D-6E8A-4147-A177-3AD203B41FA5}">
                      <a16:colId xmlns:a16="http://schemas.microsoft.com/office/drawing/2014/main" val="4210902238"/>
                    </a:ext>
                  </a:extLst>
                </a:gridCol>
                <a:gridCol w="1563807">
                  <a:extLst>
                    <a:ext uri="{9D8B030D-6E8A-4147-A177-3AD203B41FA5}">
                      <a16:colId xmlns:a16="http://schemas.microsoft.com/office/drawing/2014/main" val="400750880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pt-BR" dirty="0"/>
                    </a:p>
                    <a:p>
                      <a:pPr algn="ctr"/>
                      <a:r>
                        <a:rPr lang="pt-BR" dirty="0"/>
                        <a:t>G.U.T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Desafios / Problemas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559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7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GRAVIDADE (G)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33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URGÊNCIA (U)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1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TENDÊNCIA (T)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81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6763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0A479D0F-39AC-4238-B5B5-C745FB359316}"/>
              </a:ext>
            </a:extLst>
          </p:cNvPr>
          <p:cNvGraphicFramePr>
            <a:graphicFrameLocks noGrp="1"/>
          </p:cNvGraphicFramePr>
          <p:nvPr/>
        </p:nvGraphicFramePr>
        <p:xfrm>
          <a:off x="2483838" y="4781428"/>
          <a:ext cx="7429008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628">
                  <a:extLst>
                    <a:ext uri="{9D8B030D-6E8A-4147-A177-3AD203B41FA5}">
                      <a16:colId xmlns:a16="http://schemas.microsoft.com/office/drawing/2014/main" val="3739897428"/>
                    </a:ext>
                  </a:extLst>
                </a:gridCol>
                <a:gridCol w="1388839">
                  <a:extLst>
                    <a:ext uri="{9D8B030D-6E8A-4147-A177-3AD203B41FA5}">
                      <a16:colId xmlns:a16="http://schemas.microsoft.com/office/drawing/2014/main" val="1318666135"/>
                    </a:ext>
                  </a:extLst>
                </a:gridCol>
                <a:gridCol w="1389593">
                  <a:extLst>
                    <a:ext uri="{9D8B030D-6E8A-4147-A177-3AD203B41FA5}">
                      <a16:colId xmlns:a16="http://schemas.microsoft.com/office/drawing/2014/main" val="1646832237"/>
                    </a:ext>
                  </a:extLst>
                </a:gridCol>
                <a:gridCol w="1496659">
                  <a:extLst>
                    <a:ext uri="{9D8B030D-6E8A-4147-A177-3AD203B41FA5}">
                      <a16:colId xmlns:a16="http://schemas.microsoft.com/office/drawing/2014/main" val="639694947"/>
                    </a:ext>
                  </a:extLst>
                </a:gridCol>
                <a:gridCol w="1411459">
                  <a:extLst>
                    <a:ext uri="{9D8B030D-6E8A-4147-A177-3AD203B41FA5}">
                      <a16:colId xmlns:a16="http://schemas.microsoft.com/office/drawing/2014/main" val="2235462834"/>
                    </a:ext>
                  </a:extLst>
                </a:gridCol>
                <a:gridCol w="1339830">
                  <a:extLst>
                    <a:ext uri="{9D8B030D-6E8A-4147-A177-3AD203B41FA5}">
                      <a16:colId xmlns:a16="http://schemas.microsoft.com/office/drawing/2014/main" val="155634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2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3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4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7887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G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Sem gravidade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Pouco grave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Grave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Muito grave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Extremamente grave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8801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U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Pode esperar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Pouco urgente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Urgente, merece atenção no curto prazo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Muito urgente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Necessidade de ação imediata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622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T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Não irá mudar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Irá piorar a longo prazo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Irá piorar a médio prazo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Irá piorar a curto prazo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Irá piorar rapidamente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1169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96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532135" y="2274838"/>
            <a:ext cx="5107203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7EFFF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pt-BR" sz="4000" dirty="0">
                <a:solidFill>
                  <a:schemeClr val="bg1"/>
                </a:solidFill>
                <a:latin typeface="Libre Franklin Medium"/>
                <a:cs typeface="Libre Franklin Medium"/>
                <a:sym typeface="Libre Franklin Medium"/>
              </a:rPr>
              <a:t>HIPÓTESES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5958150" y="4243815"/>
            <a:ext cx="5504843" cy="3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40000"/>
              </a:lnSpc>
              <a:buSzPts val="1200"/>
            </a:pPr>
            <a:r>
              <a:rPr lang="pt-BR" sz="1200" dirty="0">
                <a:solidFill>
                  <a:schemeClr val="bg1"/>
                </a:solidFill>
              </a:rPr>
              <a:t>Levantar duas hipóteses para o desafio priorizado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42" name="Google Shape;142;p6"/>
          <p:cNvCxnSpPr/>
          <p:nvPr/>
        </p:nvCxnSpPr>
        <p:spPr>
          <a:xfrm>
            <a:off x="6042992" y="4748316"/>
            <a:ext cx="59634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88619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1316209" y="3800023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1316209" y="2162828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509031" y="674347"/>
            <a:ext cx="3818378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30000"/>
              </a:lnSpc>
              <a:buSzPts val="3600"/>
            </a:pPr>
            <a:r>
              <a:rPr lang="pt-BR" sz="4000" dirty="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03.Hipóteses</a:t>
            </a:r>
          </a:p>
        </p:txBody>
      </p:sp>
    </p:spTree>
    <p:extLst>
      <p:ext uri="{BB962C8B-B14F-4D97-AF65-F5344CB8AC3E}">
        <p14:creationId xmlns:p14="http://schemas.microsoft.com/office/powerpoint/2010/main" val="266372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IGTI">
      <a:dk1>
        <a:srgbClr val="353F40"/>
      </a:dk1>
      <a:lt1>
        <a:srgbClr val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Widescreen</PresentationFormat>
  <Paragraphs>191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Times New Roman</vt:lpstr>
      <vt:lpstr>Libre Franklin</vt:lpstr>
      <vt:lpstr>Trebuchet MS</vt:lpstr>
      <vt:lpstr>Libre Franklin Medium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lucas.fonseca@igti.edu.br</dc:creator>
  <cp:lastModifiedBy>Vinícius Roman</cp:lastModifiedBy>
  <cp:revision>39</cp:revision>
  <dcterms:created xsi:type="dcterms:W3CDTF">2019-09-06T18:34:24Z</dcterms:created>
  <dcterms:modified xsi:type="dcterms:W3CDTF">2020-12-29T11:01:56Z</dcterms:modified>
</cp:coreProperties>
</file>