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e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hatGPT Image Jun 14, 2025, 11_35_22 PM.p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7812" r="0" b="781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ontent Placeholder 2"/>
          <p:cNvSpPr txBox="1"/>
          <p:nvPr>
            <p:ph type="subTitle" sz="half" idx="1"/>
          </p:nvPr>
        </p:nvSpPr>
        <p:spPr>
          <a:xfrm>
            <a:off x="1206499" y="4823565"/>
            <a:ext cx="21971001" cy="4536335"/>
          </a:xfrm>
          <a:prstGeom prst="rect">
            <a:avLst/>
          </a:prstGeom>
        </p:spPr>
        <p:txBody>
          <a:bodyPr/>
          <a:lstStyle/>
          <a:p>
            <a:pPr/>
            <a:r>
              <a:t>- Deploy model via secure REST API</a:t>
            </a:r>
          </a:p>
          <a:p>
            <a:pPr/>
            <a:r>
              <a:t>- Integrate with credit approval system</a:t>
            </a:r>
          </a:p>
          <a:p>
            <a:pPr/>
            <a:r>
              <a:t>- Retrain every 6 months or 10,000+ records</a:t>
            </a:r>
          </a:p>
          <a:p>
            <a:pPr/>
            <a:r>
              <a:t>- Monitor recall, precision, FPR</a:t>
            </a:r>
          </a:p>
        </p:txBody>
      </p:sp>
      <p:sp>
        <p:nvSpPr>
          <p:cNvPr id="201" name="Title 1"/>
          <p:cNvSpPr txBox="1"/>
          <p:nvPr>
            <p:ph type="ctrTitle"/>
          </p:nvPr>
        </p:nvSpPr>
        <p:spPr>
          <a:xfrm>
            <a:off x="1206500" y="2012290"/>
            <a:ext cx="16280566" cy="2441392"/>
          </a:xfrm>
          <a:prstGeom prst="rect">
            <a:avLst/>
          </a:prstGeom>
        </p:spPr>
        <p:txBody>
          <a:bodyPr/>
          <a:lstStyle>
            <a:lvl1pPr defTabSz="231139">
              <a:defRPr spc="-78" sz="7800"/>
            </a:lvl1pPr>
          </a:lstStyle>
          <a:p>
            <a:pPr/>
            <a:r>
              <a:t>Implementation Recommendations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ntent Placeholder 2"/>
          <p:cNvSpPr txBox="1"/>
          <p:nvPr>
            <p:ph type="subTitle" sz="half" idx="1"/>
          </p:nvPr>
        </p:nvSpPr>
        <p:spPr>
          <a:xfrm>
            <a:off x="1206499" y="4356100"/>
            <a:ext cx="21971001" cy="5003801"/>
          </a:xfrm>
          <a:prstGeom prst="rect">
            <a:avLst/>
          </a:prstGeom>
        </p:spPr>
        <p:txBody>
          <a:bodyPr/>
          <a:lstStyle/>
          <a:p>
            <a:pPr defTabSz="553084">
              <a:defRPr sz="3685"/>
            </a:pPr>
            <a:r>
              <a:t>- Benefits:</a:t>
            </a:r>
          </a:p>
          <a:p>
            <a:pPr defTabSz="553084">
              <a:defRPr sz="3685"/>
            </a:pPr>
            <a:r>
              <a:t>  - Reduced losses, faster decisions, higher fairness</a:t>
            </a:r>
          </a:p>
          <a:p>
            <a:pPr defTabSz="553084">
              <a:defRPr sz="3685"/>
            </a:pPr>
            <a:r>
              <a:t>- Risks:</a:t>
            </a:r>
          </a:p>
          <a:p>
            <a:pPr defTabSz="553084">
              <a:defRPr sz="3685"/>
            </a:pPr>
            <a:r>
              <a:t>  - False positives, data drift</a:t>
            </a:r>
          </a:p>
          <a:p>
            <a:pPr defTabSz="553084">
              <a:defRPr sz="3685"/>
            </a:pPr>
            <a:r>
              <a:t>- Next Steps:</a:t>
            </a:r>
          </a:p>
          <a:p>
            <a:pPr defTabSz="553084">
              <a:defRPr sz="3685"/>
            </a:pPr>
            <a:r>
              <a:t>  - Pilot deployment (10% of loans)</a:t>
            </a:r>
          </a:p>
          <a:p>
            <a:pPr defTabSz="553084">
              <a:defRPr sz="3685"/>
            </a:pPr>
            <a:r>
              <a:t>  - Include external credit data</a:t>
            </a:r>
          </a:p>
          <a:p>
            <a:pPr defTabSz="553084">
              <a:defRPr sz="3685"/>
            </a:pPr>
            <a:r>
              <a:t>  - Try boosting models (XGBoost, LightGBM)</a:t>
            </a:r>
          </a:p>
        </p:txBody>
      </p:sp>
      <p:sp>
        <p:nvSpPr>
          <p:cNvPr id="204" name="Title 1"/>
          <p:cNvSpPr txBox="1"/>
          <p:nvPr>
            <p:ph type="ctrTitle"/>
          </p:nvPr>
        </p:nvSpPr>
        <p:spPr>
          <a:xfrm>
            <a:off x="1206500" y="2616200"/>
            <a:ext cx="21971004" cy="1326549"/>
          </a:xfrm>
          <a:prstGeom prst="rect">
            <a:avLst/>
          </a:prstGeom>
        </p:spPr>
        <p:txBody>
          <a:bodyPr/>
          <a:lstStyle>
            <a:lvl1pPr defTabSz="213360">
              <a:defRPr spc="-72" sz="7200"/>
            </a:lvl1pPr>
          </a:lstStyle>
          <a:p>
            <a:pPr/>
            <a:r>
              <a:t>Risks, Benefits &amp; 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tent Placeholder 2"/>
          <p:cNvSpPr txBox="1"/>
          <p:nvPr>
            <p:ph type="subTitle" sz="half" idx="1"/>
          </p:nvPr>
        </p:nvSpPr>
        <p:spPr>
          <a:xfrm>
            <a:off x="1206499" y="5188140"/>
            <a:ext cx="21971001" cy="4171760"/>
          </a:xfrm>
          <a:prstGeom prst="rect">
            <a:avLst/>
          </a:prstGeom>
        </p:spPr>
        <p:txBody>
          <a:bodyPr/>
          <a:lstStyle/>
          <a:p>
            <a:pPr defTabSz="528319">
              <a:defRPr sz="3520"/>
            </a:pPr>
            <a:r>
              <a:t>- Objective: Build a predictive model to flag high-risk loan applicants before approval.</a:t>
            </a:r>
          </a:p>
          <a:p>
            <a:pPr defTabSz="528319">
              <a:defRPr sz="3520"/>
            </a:pPr>
            <a:r>
              <a:t>- Dataset analyzed: 5,960 records with 12 features.</a:t>
            </a:r>
          </a:p>
          <a:p>
            <a:pPr defTabSz="528319">
              <a:defRPr sz="3520"/>
            </a:pPr>
            <a:r>
              <a:t>- Defaulters: ~20% of applicants.</a:t>
            </a:r>
          </a:p>
          <a:p>
            <a:pPr defTabSz="528319">
              <a:defRPr sz="3520"/>
            </a:pPr>
            <a:r>
              <a:t>- Best Model: Random Forest (RandomizedSearchCV)</a:t>
            </a:r>
          </a:p>
          <a:p>
            <a:pPr defTabSz="528319">
              <a:defRPr sz="3520"/>
            </a:pPr>
            <a:r>
              <a:t>  - Accuracy: 91.05%</a:t>
            </a:r>
          </a:p>
          <a:p>
            <a:pPr defTabSz="528319">
              <a:defRPr sz="3520"/>
            </a:pPr>
            <a:r>
              <a:t>  - F1-score (Class 1): 0.77</a:t>
            </a:r>
          </a:p>
          <a:p>
            <a:pPr defTabSz="528319">
              <a:defRPr sz="3520"/>
            </a:pPr>
            <a:r>
              <a:t>- Recommendation: Deploy this model in production to reduce risk exposure.</a:t>
            </a:r>
          </a:p>
        </p:txBody>
      </p:sp>
      <p:sp>
        <p:nvSpPr>
          <p:cNvPr id="174" name="Title 1"/>
          <p:cNvSpPr txBox="1"/>
          <p:nvPr>
            <p:ph type="ctrTitle"/>
          </p:nvPr>
        </p:nvSpPr>
        <p:spPr>
          <a:xfrm>
            <a:off x="1206500" y="2616200"/>
            <a:ext cx="21971004" cy="1497647"/>
          </a:xfrm>
          <a:prstGeom prst="rect">
            <a:avLst/>
          </a:prstGeom>
        </p:spPr>
        <p:txBody>
          <a:bodyPr/>
          <a:lstStyle>
            <a:lvl1pPr defTabSz="248920">
              <a:defRPr spc="-84" sz="8400"/>
            </a:lvl1pPr>
          </a:lstStyle>
          <a:p>
            <a:pPr/>
            <a:r>
              <a:t>Executive 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ntent Placeholder 2"/>
          <p:cNvSpPr txBox="1"/>
          <p:nvPr>
            <p:ph type="subTitle" sz="half" idx="1"/>
          </p:nvPr>
        </p:nvSpPr>
        <p:spPr>
          <a:xfrm rot="21599167">
            <a:off x="1201238" y="5137818"/>
            <a:ext cx="21617368" cy="4346672"/>
          </a:xfrm>
          <a:prstGeom prst="rect">
            <a:avLst/>
          </a:prstGeom>
        </p:spPr>
        <p:txBody>
          <a:bodyPr/>
          <a:lstStyle/>
          <a:p>
            <a:pPr defTabSz="643889">
              <a:defRPr sz="4290"/>
            </a:pPr>
            <a:r>
              <a:t>- Problem: Loan defaulters increase financial risk.</a:t>
            </a:r>
          </a:p>
          <a:p>
            <a:pPr defTabSz="643889">
              <a:defRPr sz="4290"/>
            </a:pPr>
            <a:r>
              <a:t>- Goal: Use ML to predict default risk using applicant data.</a:t>
            </a:r>
          </a:p>
          <a:p>
            <a:pPr defTabSz="643889">
              <a:defRPr sz="4290"/>
            </a:pPr>
            <a:r>
              <a:t>- Benefits:</a:t>
            </a:r>
          </a:p>
          <a:p>
            <a:pPr defTabSz="643889">
              <a:defRPr sz="4290"/>
            </a:pPr>
            <a:r>
              <a:t>  - Reduce NPAs</a:t>
            </a:r>
          </a:p>
          <a:p>
            <a:pPr defTabSz="643889">
              <a:defRPr sz="4290"/>
            </a:pPr>
            <a:r>
              <a:t>  - Data-driven credit decisions</a:t>
            </a:r>
          </a:p>
          <a:p>
            <a:pPr defTabSz="643889">
              <a:defRPr sz="4290"/>
            </a:pPr>
            <a:r>
              <a:t>  - Accelerate loan processing</a:t>
            </a:r>
          </a:p>
        </p:txBody>
      </p:sp>
      <p:sp>
        <p:nvSpPr>
          <p:cNvPr id="177" name="Title 1"/>
          <p:cNvSpPr txBox="1"/>
          <p:nvPr>
            <p:ph type="ctrTitle"/>
          </p:nvPr>
        </p:nvSpPr>
        <p:spPr>
          <a:xfrm>
            <a:off x="1206500" y="2616200"/>
            <a:ext cx="21971004" cy="1468861"/>
          </a:xfrm>
          <a:prstGeom prst="rect">
            <a:avLst/>
          </a:prstGeom>
        </p:spPr>
        <p:txBody>
          <a:bodyPr/>
          <a:lstStyle>
            <a:lvl1pPr defTabSz="241808">
              <a:defRPr spc="-81" sz="8160"/>
            </a:lvl1pPr>
          </a:lstStyle>
          <a:p>
            <a:pPr/>
            <a:r>
              <a:t>Business Problem and Goals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ntent Placeholder 2"/>
          <p:cNvSpPr txBox="1"/>
          <p:nvPr>
            <p:ph type="subTitle" sz="half" idx="1"/>
          </p:nvPr>
        </p:nvSpPr>
        <p:spPr>
          <a:xfrm>
            <a:off x="1206499" y="4750785"/>
            <a:ext cx="21971001" cy="4214430"/>
          </a:xfrm>
          <a:prstGeom prst="rect">
            <a:avLst/>
          </a:prstGeom>
        </p:spPr>
        <p:txBody>
          <a:bodyPr/>
          <a:lstStyle/>
          <a:p>
            <a:pPr defTabSz="742950">
              <a:defRPr sz="4950"/>
            </a:pPr>
            <a:r>
              <a:t>- 5,960 loan applicants</a:t>
            </a:r>
          </a:p>
          <a:p>
            <a:pPr defTabSz="742950">
              <a:defRPr sz="4950"/>
            </a:pPr>
            <a:r>
              <a:t>- Target variable: BAD (1 = default)</a:t>
            </a:r>
          </a:p>
          <a:p>
            <a:pPr defTabSz="742950">
              <a:defRPr sz="4950"/>
            </a:pPr>
            <a:r>
              <a:t>- Numerical features: LOAN, MORTDUE, VALUE, DEBTINC</a:t>
            </a:r>
          </a:p>
          <a:p>
            <a:pPr defTabSz="742950">
              <a:defRPr sz="4950"/>
            </a:pPr>
            <a:r>
              <a:t>- Categorical: REASON, JOB</a:t>
            </a:r>
          </a:p>
          <a:p>
            <a:pPr defTabSz="742950">
              <a:defRPr sz="4950"/>
            </a:pPr>
            <a:r>
              <a:t>- Class imbalance handled using stratified sampling and class weights.</a:t>
            </a:r>
          </a:p>
        </p:txBody>
      </p:sp>
      <p:sp>
        <p:nvSpPr>
          <p:cNvPr id="180" name="Title 1"/>
          <p:cNvSpPr txBox="1"/>
          <p:nvPr>
            <p:ph type="ctrTitle"/>
          </p:nvPr>
        </p:nvSpPr>
        <p:spPr>
          <a:xfrm>
            <a:off x="1206500" y="2616200"/>
            <a:ext cx="21971004" cy="1568839"/>
          </a:xfrm>
          <a:prstGeom prst="rect">
            <a:avLst/>
          </a:prstGeom>
        </p:spPr>
        <p:txBody>
          <a:bodyPr/>
          <a:lstStyle>
            <a:lvl1pPr defTabSz="263144">
              <a:defRPr spc="-88" sz="8880"/>
            </a:lvl1pPr>
          </a:lstStyle>
          <a:p>
            <a:pPr/>
            <a:r>
              <a:t>Dataset 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ntent Placeholder 2"/>
          <p:cNvSpPr txBox="1"/>
          <p:nvPr>
            <p:ph type="subTitle" sz="quarter" idx="1"/>
          </p:nvPr>
        </p:nvSpPr>
        <p:spPr>
          <a:xfrm>
            <a:off x="1206499" y="3689939"/>
            <a:ext cx="21971001" cy="1516923"/>
          </a:xfrm>
          <a:prstGeom prst="rect">
            <a:avLst/>
          </a:prstGeom>
        </p:spPr>
        <p:txBody>
          <a:bodyPr/>
          <a:lstStyle/>
          <a:p>
            <a:pPr defTabSz="643889">
              <a:defRPr sz="4290"/>
            </a:pPr>
            <a:r>
              <a:t>- Around 20% of applicants are defaulters.</a:t>
            </a:r>
          </a:p>
          <a:p>
            <a:pPr defTabSz="643889">
              <a:defRPr sz="4290"/>
            </a:pPr>
            <a:r>
              <a:t>- Class imbalance addressed in training pipeline.</a:t>
            </a:r>
          </a:p>
        </p:txBody>
      </p:sp>
      <p:sp>
        <p:nvSpPr>
          <p:cNvPr id="183" name="Title 1"/>
          <p:cNvSpPr txBox="1"/>
          <p:nvPr>
            <p:ph type="ctrTitle"/>
          </p:nvPr>
        </p:nvSpPr>
        <p:spPr>
          <a:xfrm>
            <a:off x="1206500" y="1476163"/>
            <a:ext cx="21971004" cy="1631531"/>
          </a:xfrm>
          <a:prstGeom prst="rect">
            <a:avLst/>
          </a:prstGeom>
        </p:spPr>
        <p:txBody>
          <a:bodyPr/>
          <a:lstStyle>
            <a:lvl1pPr defTabSz="270255">
              <a:defRPr spc="-91" sz="9120"/>
            </a:lvl1pPr>
          </a:lstStyle>
          <a:p>
            <a:pPr/>
            <a:r>
              <a:t>Class Distribution</a:t>
            </a:r>
          </a:p>
        </p:txBody>
      </p:sp>
      <p:pic>
        <p:nvPicPr>
          <p:cNvPr id="18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0064" y="5729730"/>
            <a:ext cx="12605897" cy="7563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tent Placeholder 2"/>
          <p:cNvSpPr txBox="1"/>
          <p:nvPr>
            <p:ph type="subTitle" sz="half" idx="1"/>
          </p:nvPr>
        </p:nvSpPr>
        <p:spPr>
          <a:xfrm>
            <a:off x="1206499" y="3852870"/>
            <a:ext cx="21971001" cy="4499618"/>
          </a:xfrm>
          <a:prstGeom prst="rect">
            <a:avLst/>
          </a:prstGeom>
        </p:spPr>
        <p:txBody>
          <a:bodyPr/>
          <a:lstStyle/>
          <a:p>
            <a:pPr defTabSz="652145">
              <a:defRPr sz="4345"/>
            </a:pPr>
            <a:r>
              <a:t>- Defaulters tend to:</a:t>
            </a:r>
          </a:p>
          <a:p>
            <a:pPr defTabSz="652145">
              <a:defRPr sz="4345"/>
            </a:pPr>
            <a:r>
              <a:t>  - Have smaller loans</a:t>
            </a:r>
          </a:p>
          <a:p>
            <a:pPr defTabSz="652145">
              <a:defRPr sz="4345"/>
            </a:pPr>
            <a:r>
              <a:t>  - Have higher debt-to-income ratio</a:t>
            </a:r>
          </a:p>
          <a:p>
            <a:pPr defTabSz="652145">
              <a:defRPr sz="4345"/>
            </a:pPr>
            <a:r>
              <a:t>  - Work fewer years in current job (YOJ)</a:t>
            </a:r>
          </a:p>
          <a:p>
            <a:pPr defTabSz="652145">
              <a:defRPr sz="4345"/>
            </a:pPr>
            <a:r>
              <a:t>- Debt Consolidation is most common reason for loan</a:t>
            </a:r>
          </a:p>
          <a:p>
            <a:pPr defTabSz="652145">
              <a:defRPr sz="4345"/>
            </a:pPr>
            <a:r>
              <a:t>- Home Improvement loans have higher default rate.</a:t>
            </a:r>
          </a:p>
        </p:txBody>
      </p:sp>
      <p:sp>
        <p:nvSpPr>
          <p:cNvPr id="187" name="Title 1"/>
          <p:cNvSpPr txBox="1"/>
          <p:nvPr>
            <p:ph type="ctrTitle"/>
          </p:nvPr>
        </p:nvSpPr>
        <p:spPr>
          <a:xfrm>
            <a:off x="1206500" y="1565710"/>
            <a:ext cx="21971004" cy="1417918"/>
          </a:xfrm>
          <a:prstGeom prst="rect">
            <a:avLst/>
          </a:prstGeom>
        </p:spPr>
        <p:txBody>
          <a:bodyPr/>
          <a:lstStyle>
            <a:lvl1pPr defTabSz="234696">
              <a:defRPr spc="-79" sz="7920"/>
            </a:lvl1pPr>
          </a:lstStyle>
          <a:p>
            <a:pPr/>
            <a:r>
              <a:t>Key EDA Insights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tent Placeholder 2"/>
          <p:cNvSpPr txBox="1"/>
          <p:nvPr>
            <p:ph type="subTitle" sz="quarter" idx="1"/>
          </p:nvPr>
        </p:nvSpPr>
        <p:spPr>
          <a:xfrm>
            <a:off x="658441" y="3088503"/>
            <a:ext cx="22519059" cy="1562539"/>
          </a:xfrm>
          <a:prstGeom prst="rect">
            <a:avLst/>
          </a:prstGeom>
        </p:spPr>
        <p:txBody>
          <a:bodyPr/>
          <a:lstStyle/>
          <a:p>
            <a:pPr defTabSz="693419">
              <a:defRPr sz="4368"/>
            </a:pPr>
            <a:r>
              <a:t>- BAD has weak correlation with most features.</a:t>
            </a:r>
          </a:p>
          <a:p>
            <a:pPr defTabSz="693419">
              <a:defRPr sz="4368"/>
            </a:pPr>
            <a:r>
              <a:t>- VALUE and MORTDUE show high correlation (0.79).</a:t>
            </a:r>
          </a:p>
        </p:txBody>
      </p:sp>
      <p:sp>
        <p:nvSpPr>
          <p:cNvPr id="190" name="Title 1"/>
          <p:cNvSpPr txBox="1"/>
          <p:nvPr>
            <p:ph type="ctrTitle"/>
          </p:nvPr>
        </p:nvSpPr>
        <p:spPr>
          <a:xfrm>
            <a:off x="1206500" y="963807"/>
            <a:ext cx="21971004" cy="1562539"/>
          </a:xfrm>
          <a:prstGeom prst="rect">
            <a:avLst/>
          </a:prstGeom>
        </p:spPr>
        <p:txBody>
          <a:bodyPr/>
          <a:lstStyle>
            <a:lvl1pPr defTabSz="259588">
              <a:defRPr spc="-87" sz="8760"/>
            </a:lvl1pPr>
          </a:lstStyle>
          <a:p>
            <a:pPr/>
            <a:r>
              <a:t>Correlation Heatmap</a:t>
            </a:r>
          </a:p>
        </p:txBody>
      </p:sp>
      <p:pic>
        <p:nvPicPr>
          <p:cNvPr id="19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4952" y="4725679"/>
            <a:ext cx="11895760" cy="861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tent Placeholder 2"/>
          <p:cNvSpPr txBox="1"/>
          <p:nvPr>
            <p:ph type="subTitle" sz="quarter" idx="1"/>
          </p:nvPr>
        </p:nvSpPr>
        <p:spPr>
          <a:xfrm>
            <a:off x="1206499" y="3630062"/>
            <a:ext cx="21971001" cy="786938"/>
          </a:xfrm>
          <a:prstGeom prst="rect">
            <a:avLst/>
          </a:prstGeom>
        </p:spPr>
        <p:txBody>
          <a:bodyPr/>
          <a:lstStyle>
            <a:lvl1pPr defTabSz="627379">
              <a:defRPr sz="4180"/>
            </a:lvl1pPr>
          </a:lstStyle>
          <a:p>
            <a:pPr/>
            <a:r>
              <a:t>- Random Forest with RandomizedSearchCV had best F1 score (0.77).</a:t>
            </a:r>
          </a:p>
        </p:txBody>
      </p:sp>
      <p:sp>
        <p:nvSpPr>
          <p:cNvPr id="194" name="Title 1"/>
          <p:cNvSpPr txBox="1"/>
          <p:nvPr>
            <p:ph type="ctrTitle"/>
          </p:nvPr>
        </p:nvSpPr>
        <p:spPr>
          <a:xfrm>
            <a:off x="1206500" y="1177076"/>
            <a:ext cx="21971004" cy="1374279"/>
          </a:xfrm>
          <a:prstGeom prst="rect">
            <a:avLst/>
          </a:prstGeom>
        </p:spPr>
        <p:txBody>
          <a:bodyPr/>
          <a:lstStyle>
            <a:lvl1pPr defTabSz="227584">
              <a:defRPr spc="-76" sz="7679"/>
            </a:lvl1pPr>
          </a:lstStyle>
          <a:p>
            <a:pPr/>
            <a:r>
              <a:t>Model Comparison (F1 Score)</a:t>
            </a:r>
          </a:p>
        </p:txBody>
      </p:sp>
      <p:pic>
        <p:nvPicPr>
          <p:cNvPr id="19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3504" y="4449591"/>
            <a:ext cx="14615096" cy="8769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tent Placeholder 2"/>
          <p:cNvSpPr txBox="1"/>
          <p:nvPr>
            <p:ph type="subTitle" sz="half" idx="1"/>
          </p:nvPr>
        </p:nvSpPr>
        <p:spPr>
          <a:xfrm>
            <a:off x="1206499" y="4676767"/>
            <a:ext cx="21971001" cy="4683133"/>
          </a:xfrm>
          <a:prstGeom prst="rect">
            <a:avLst/>
          </a:prstGeom>
        </p:spPr>
        <p:txBody>
          <a:bodyPr/>
          <a:lstStyle/>
          <a:p>
            <a:pPr defTabSz="528319">
              <a:defRPr sz="3520"/>
            </a:pPr>
            <a:r>
              <a:t>- Model: Random Forest with RandomizedSearchCV</a:t>
            </a:r>
          </a:p>
          <a:p>
            <a:pPr defTabSz="528319">
              <a:defRPr sz="3520"/>
            </a:pPr>
            <a:r>
              <a:t>- Parameters:</a:t>
            </a:r>
          </a:p>
          <a:p>
            <a:pPr defTabSz="528319">
              <a:defRPr sz="3520"/>
            </a:pPr>
            <a:r>
              <a:t>  - n_estimators=100, criterion='entropy'</a:t>
            </a:r>
          </a:p>
          <a:p>
            <a:pPr defTabSz="528319">
              <a:defRPr sz="3520"/>
            </a:pPr>
            <a:r>
              <a:t>  - max_depth=None, min_samples_leaf=2</a:t>
            </a:r>
          </a:p>
          <a:p>
            <a:pPr defTabSz="528319">
              <a:defRPr sz="3520"/>
            </a:pPr>
            <a:r>
              <a:t>- Chosen for:</a:t>
            </a:r>
          </a:p>
          <a:p>
            <a:pPr defTabSz="528319">
              <a:defRPr sz="3520"/>
            </a:pPr>
            <a:r>
              <a:t>  - Best accuracy and F1-score</a:t>
            </a:r>
          </a:p>
          <a:p>
            <a:pPr defTabSz="528319">
              <a:defRPr sz="3520"/>
            </a:pPr>
            <a:r>
              <a:t>  - Robustness and interpretability</a:t>
            </a:r>
          </a:p>
          <a:p>
            <a:pPr defTabSz="528319">
              <a:defRPr sz="3520"/>
            </a:pPr>
            <a:r>
              <a:t>  - Handles imbalance and non-linearity well</a:t>
            </a:r>
          </a:p>
        </p:txBody>
      </p:sp>
      <p:sp>
        <p:nvSpPr>
          <p:cNvPr id="198" name="Title 1"/>
          <p:cNvSpPr txBox="1"/>
          <p:nvPr>
            <p:ph type="ctrTitle"/>
          </p:nvPr>
        </p:nvSpPr>
        <p:spPr>
          <a:xfrm>
            <a:off x="1206500" y="2616200"/>
            <a:ext cx="21971004" cy="1502164"/>
          </a:xfrm>
          <a:prstGeom prst="rect">
            <a:avLst/>
          </a:prstGeom>
        </p:spPr>
        <p:txBody>
          <a:bodyPr/>
          <a:lstStyle>
            <a:lvl1pPr defTabSz="248920">
              <a:defRPr spc="-84" sz="8400"/>
            </a:lvl1pPr>
          </a:lstStyle>
          <a:p>
            <a:pPr/>
            <a:r>
              <a:t>Final Model Proposal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