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9"/>
  </p:notesMasterIdLst>
  <p:sldIdLst>
    <p:sldId id="262" r:id="rId3"/>
    <p:sldId id="263" r:id="rId4"/>
    <p:sldId id="264" r:id="rId5"/>
    <p:sldId id="265" r:id="rId6"/>
    <p:sldId id="266" r:id="rId7"/>
    <p:sldId id="273" r:id="rId8"/>
  </p:sldIdLst>
  <p:sldSz cx="9144000" cy="5143500" type="screen16x9"/>
  <p:notesSz cx="6858000" cy="9144000"/>
  <p:embeddedFontLst>
    <p:embeddedFont>
      <p:font typeface="Lexend" pitchFamily="2" charset="77"/>
      <p:regular r:id="rId10"/>
      <p:bold r:id="rId11"/>
    </p:embeddedFont>
    <p:embeddedFont>
      <p:font typeface="Lexend Light" pitchFamily="2" charset="77"/>
      <p:regular r:id="rId12"/>
      <p:bold r:id="rId13"/>
    </p:embeddedFont>
    <p:embeddedFont>
      <p:font typeface="Lexend SemiBold" pitchFamily="2" charset="7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/>
    <p:restoredTop sz="94643"/>
  </p:normalViewPr>
  <p:slideViewPr>
    <p:cSldViewPr snapToGrid="0">
      <p:cViewPr varScale="1">
        <p:scale>
          <a:sx n="137" d="100"/>
          <a:sy n="137" d="100"/>
        </p:scale>
        <p:origin x="184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31d53d6070e_0_2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31d53d6070e_0_2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32109c9335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32109c9335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32109c9335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32109c9335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g32109c9335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6" name="Google Shape;2116;g32109c9335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31d53d6070e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31d53d6070e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32109c9335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32109c9335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grid with header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4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eader">
  <p:cSld name="CUSTOM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er">
  <p:cSld name="CUSTOM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5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boxes with header">
  <p:cSld name="CUSTOM_1_1_1_1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es with header">
  <p:cSld name="CUSTOM_1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61" name="Google Shape;461;p20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sz="8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6" name="Google Shape;466;p20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7" name="Google Shape;467;p20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_1_1_1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1_1_1_1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_1_1_1_1_1_1_1_1_1_2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3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_1_1_1_1_1_1_1_1_2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24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1" name="Google Shape;731;p24"/>
          <p:cNvSpPr txBox="1">
            <a:spLocks noGrp="1"/>
          </p:cNvSpPr>
          <p:nvPr>
            <p:ph type="body" idx="2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_1_1_1_1_1_1_1_1_1_2_1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CUSTOM_1_1_1_1_1_1_1_1_1_1_2_1_1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6"/>
          <p:cNvSpPr txBox="1">
            <a:spLocks noGrp="1"/>
          </p:cNvSpPr>
          <p:nvPr>
            <p:ph type="body" idx="2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_1_1_1_1_1_1_1_1_1_2_1_1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7"/>
          <p:cNvSpPr txBox="1">
            <a:spLocks noGrp="1"/>
          </p:cNvSpPr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2" name="Google Shape;932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3" name="Google Shape;93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8" name="Google Shape;938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1_1_1_1_1_1_1_1_1_1_2_1_1_1_1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30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1_1_1_1_1_1_1_1_1_1_2_1_1_1_1_1_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1"/>
          <p:cNvSpPr txBox="1">
            <a:spLocks noGrp="1"/>
          </p:cNvSpPr>
          <p:nvPr>
            <p:ph type="body" idx="1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_1_1_1_1_1_1_1_1_1_2_1_1_1_1_1_1_1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2"/>
          <p:cNvSpPr txBox="1">
            <a:spLocks noGrp="1"/>
          </p:cNvSpPr>
          <p:nvPr>
            <p:ph type="body" idx="1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135" name="Google Shape;1135;p32"/>
          <p:cNvSpPr txBox="1">
            <a:spLocks noGrp="1"/>
          </p:cNvSpPr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id">
  <p:cSld name="CUSTOM_1_1_1_1_1_1_1_1_1_1_2_1_1_1_1_1_1_1_1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_1_1_1_1_1_1_1_1_1_2_1_1_1_1_1_1_1_1_1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_1_1_1_1_1_1_1_1_1_2_1_1_1_1_1_1_1_1_1_1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35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0" name="Google Shape;1270;p35"/>
          <p:cNvSpPr txBox="1">
            <a:spLocks noGrp="1"/>
          </p:cNvSpPr>
          <p:nvPr>
            <p:ph type="subTitle" idx="2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35"/>
          <p:cNvSpPr txBox="1">
            <a:spLocks noGrp="1"/>
          </p:cNvSpPr>
          <p:nvPr>
            <p:ph type="subTitle" idx="3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35"/>
          <p:cNvSpPr txBox="1">
            <a:spLocks noGrp="1"/>
          </p:cNvSpPr>
          <p:nvPr>
            <p:ph type="subTitle" idx="4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35"/>
          <p:cNvSpPr txBox="1">
            <a:spLocks noGrp="1"/>
          </p:cNvSpPr>
          <p:nvPr>
            <p:ph type="subTitle" idx="5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35"/>
          <p:cNvSpPr txBox="1">
            <a:spLocks noGrp="1"/>
          </p:cNvSpPr>
          <p:nvPr>
            <p:ph type="subTitle" idx="6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1_1_1_1_1_1_1_1_1_1_2_1_1_1_1_1_1_1_1_1_1_1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0" name="Google Shape;1340;p36"/>
          <p:cNvSpPr txBox="1">
            <a:spLocks noGrp="1"/>
          </p:cNvSpPr>
          <p:nvPr>
            <p:ph type="body" idx="1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341" name="Google Shape;1341;p36"/>
          <p:cNvSpPr>
            <a:spLocks noGrp="1"/>
          </p:cNvSpPr>
          <p:nvPr>
            <p:ph type="pic" idx="2"/>
          </p:nvPr>
        </p:nvSpPr>
        <p:spPr>
          <a:xfrm>
            <a:off x="3769050" y="2304400"/>
            <a:ext cx="5156700" cy="25686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_1_1_1_1_1_1_1_1_2_1_1_1_1_1_1_1_1_1_1_1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7" name="Google Shape;1407;p37"/>
          <p:cNvSpPr txBox="1">
            <a:spLocks noGrp="1"/>
          </p:cNvSpPr>
          <p:nvPr>
            <p:ph type="body" idx="1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08" name="Google Shape;1408;p37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37"/>
          <p:cNvSpPr txBox="1">
            <a:spLocks noGrp="1"/>
          </p:cNvSpPr>
          <p:nvPr>
            <p:ph type="body" idx="3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10" name="Google Shape;1410;p37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_1_1_1_1_1_1_1_1_1_2_1_1_1_1_1_1_1_1_1_1_1_1_1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8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38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7" name="Google Shape;1477;p38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38"/>
          <p:cNvSpPr txBox="1">
            <a:spLocks noGrp="1"/>
          </p:cNvSpPr>
          <p:nvPr>
            <p:ph type="body" idx="3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9" name="Google Shape;1479;p38"/>
          <p:cNvSpPr txBox="1">
            <a:spLocks noGrp="1"/>
          </p:cNvSpPr>
          <p:nvPr>
            <p:ph type="subTitle" idx="4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38"/>
          <p:cNvSpPr txBox="1">
            <a:spLocks noGrp="1"/>
          </p:cNvSpPr>
          <p:nvPr>
            <p:ph type="body" idx="5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81" name="Google Shape;1481;p38"/>
          <p:cNvSpPr txBox="1">
            <a:spLocks noGrp="1"/>
          </p:cNvSpPr>
          <p:nvPr>
            <p:ph type="subTitle" idx="6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">
  <p:cSld name="CUSTOM_1_1_1_1_1_1_1_1_1_1_2_1_1_1_1_1_1_1_1_1_1_1_1_1_1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9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39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48" name="Google Shape;1548;p39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body" idx="3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4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body" idx="5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6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3" name="Google Shape;1553;p39"/>
          <p:cNvSpPr txBox="1">
            <a:spLocks noGrp="1"/>
          </p:cNvSpPr>
          <p:nvPr>
            <p:ph type="body" idx="7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4" name="Google Shape;1554;p39"/>
          <p:cNvSpPr txBox="1">
            <a:spLocks noGrp="1"/>
          </p:cNvSpPr>
          <p:nvPr>
            <p:ph type="subTitle" idx="8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1_1_1_1_1_1_1_1_1_1_2_1_1_1_1_1_1_1_1_1_1_1_1_1_1_1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4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0" name="Google Shape;1620;p40"/>
          <p:cNvSpPr>
            <a:spLocks noGrp="1"/>
          </p:cNvSpPr>
          <p:nvPr>
            <p:ph type="pic" idx="2"/>
          </p:nvPr>
        </p:nvSpPr>
        <p:spPr>
          <a:xfrm>
            <a:off x="213450" y="2022825"/>
            <a:ext cx="8717100" cy="28377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_1_1_1_1_1_1_1_1_1_2_1_1_1_1_1_1_1_1_1_1_1_1_1_1_1_1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6" name="Google Shape;1686;p41"/>
          <p:cNvSpPr txBox="1">
            <a:spLocks noGrp="1"/>
          </p:cNvSpPr>
          <p:nvPr>
            <p:ph type="body" idx="1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7" name="Google Shape;1687;p41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8" name="Google Shape;1688;p41"/>
          <p:cNvSpPr txBox="1">
            <a:spLocks noGrp="1"/>
          </p:cNvSpPr>
          <p:nvPr>
            <p:ph type="body" idx="3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9" name="Google Shape;1689;p41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0" name="Google Shape;1690;p41"/>
          <p:cNvSpPr>
            <a:spLocks noGrp="1"/>
          </p:cNvSpPr>
          <p:nvPr>
            <p:ph type="pic" idx="5"/>
          </p:nvPr>
        </p:nvSpPr>
        <p:spPr>
          <a:xfrm>
            <a:off x="11736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1" name="Google Shape;1691;p41"/>
          <p:cNvSpPr>
            <a:spLocks noGrp="1"/>
          </p:cNvSpPr>
          <p:nvPr>
            <p:ph type="pic" idx="6"/>
          </p:nvPr>
        </p:nvSpPr>
        <p:spPr>
          <a:xfrm>
            <a:off x="49161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_1_1_1_1_1_1_1_1_1_2_1_1_1_1_1_1_1_1_1_1_1_1_1_1_1_1_1"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body" idx="1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subTitle" idx="2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body" idx="3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subTitle" idx="4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42"/>
          <p:cNvSpPr>
            <a:spLocks noGrp="1"/>
          </p:cNvSpPr>
          <p:nvPr>
            <p:ph type="pic" idx="5"/>
          </p:nvPr>
        </p:nvSpPr>
        <p:spPr>
          <a:xfrm>
            <a:off x="423750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2" name="Google Shape;1762;p42"/>
          <p:cNvSpPr>
            <a:spLocks noGrp="1"/>
          </p:cNvSpPr>
          <p:nvPr>
            <p:ph type="pic" idx="6"/>
          </p:nvPr>
        </p:nvSpPr>
        <p:spPr>
          <a:xfrm>
            <a:off x="327607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>
            <a:spLocks noGrp="1"/>
          </p:cNvSpPr>
          <p:nvPr>
            <p:ph type="body" idx="7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4" name="Google Shape;1764;p42"/>
          <p:cNvSpPr txBox="1">
            <a:spLocks noGrp="1"/>
          </p:cNvSpPr>
          <p:nvPr>
            <p:ph type="subTitle" idx="8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5" name="Google Shape;1765;p42"/>
          <p:cNvSpPr>
            <a:spLocks noGrp="1"/>
          </p:cNvSpPr>
          <p:nvPr>
            <p:ph type="pic" idx="9"/>
          </p:nvPr>
        </p:nvSpPr>
        <p:spPr>
          <a:xfrm>
            <a:off x="612839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1_1_1_1_1_1_1_2_1_1_1_1_1_1_1_1_1_1_1_1_1_1_1_1_1_1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43"/>
          <p:cNvSpPr>
            <a:spLocks noGrp="1"/>
          </p:cNvSpPr>
          <p:nvPr>
            <p:ph type="pic" idx="2"/>
          </p:nvPr>
        </p:nvSpPr>
        <p:spPr>
          <a:xfrm>
            <a:off x="436350" y="262350"/>
            <a:ext cx="8271300" cy="46188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1_1_1_1_1_1_2_1_1_1_1_1_1_1_1_1_1_1_1_1_1_1_1_1_1_1"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44"/>
          <p:cNvSpPr>
            <a:spLocks noGrp="1"/>
          </p:cNvSpPr>
          <p:nvPr>
            <p:ph type="pic" idx="2"/>
          </p:nvPr>
        </p:nvSpPr>
        <p:spPr>
          <a:xfrm>
            <a:off x="208725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7" name="Google Shape;1897;p44"/>
          <p:cNvSpPr>
            <a:spLocks noGrp="1"/>
          </p:cNvSpPr>
          <p:nvPr>
            <p:ph type="pic" idx="3"/>
          </p:nvPr>
        </p:nvSpPr>
        <p:spPr>
          <a:xfrm>
            <a:off x="3154251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8" name="Google Shape;1898;p44"/>
          <p:cNvSpPr>
            <a:spLocks noGrp="1"/>
          </p:cNvSpPr>
          <p:nvPr>
            <p:ph type="pic" idx="4"/>
          </p:nvPr>
        </p:nvSpPr>
        <p:spPr>
          <a:xfrm>
            <a:off x="6099777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9" name="Google Shape;1899;p44"/>
          <p:cNvSpPr>
            <a:spLocks noGrp="1"/>
          </p:cNvSpPr>
          <p:nvPr>
            <p:ph type="pic" idx="5"/>
          </p:nvPr>
        </p:nvSpPr>
        <p:spPr>
          <a:xfrm>
            <a:off x="208725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0" name="Google Shape;1900;p44"/>
          <p:cNvSpPr>
            <a:spLocks noGrp="1"/>
          </p:cNvSpPr>
          <p:nvPr>
            <p:ph type="pic" idx="6"/>
          </p:nvPr>
        </p:nvSpPr>
        <p:spPr>
          <a:xfrm>
            <a:off x="3154251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1" name="Google Shape;1901;p44"/>
          <p:cNvSpPr>
            <a:spLocks noGrp="1"/>
          </p:cNvSpPr>
          <p:nvPr>
            <p:ph type="pic" idx="7"/>
          </p:nvPr>
        </p:nvSpPr>
        <p:spPr>
          <a:xfrm>
            <a:off x="6099777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2" name="Google Shape;1902;p44"/>
          <p:cNvSpPr>
            <a:spLocks noGrp="1"/>
          </p:cNvSpPr>
          <p:nvPr>
            <p:ph type="pic" idx="8"/>
          </p:nvPr>
        </p:nvSpPr>
        <p:spPr>
          <a:xfrm>
            <a:off x="208725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3" name="Google Shape;1903;p44"/>
          <p:cNvSpPr>
            <a:spLocks noGrp="1"/>
          </p:cNvSpPr>
          <p:nvPr>
            <p:ph type="pic" idx="9"/>
          </p:nvPr>
        </p:nvSpPr>
        <p:spPr>
          <a:xfrm>
            <a:off x="3154251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4" name="Google Shape;1904;p44"/>
          <p:cNvSpPr>
            <a:spLocks noGrp="1"/>
          </p:cNvSpPr>
          <p:nvPr>
            <p:ph type="pic" idx="13"/>
          </p:nvPr>
        </p:nvSpPr>
        <p:spPr>
          <a:xfrm>
            <a:off x="6099777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51"/>
          <p:cNvSpPr/>
          <p:nvPr/>
        </p:nvSpPr>
        <p:spPr>
          <a:xfrm>
            <a:off x="342570" y="2317834"/>
            <a:ext cx="5772900" cy="24330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5" name="Google Shape;2065;p51"/>
          <p:cNvSpPr txBox="1">
            <a:spLocks noGrp="1"/>
          </p:cNvSpPr>
          <p:nvPr>
            <p:ph type="subTitle" idx="4"/>
          </p:nvPr>
        </p:nvSpPr>
        <p:spPr>
          <a:xfrm>
            <a:off x="342725" y="2548200"/>
            <a:ext cx="5772900" cy="22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Which memecoin?</a:t>
            </a:r>
            <a:r>
              <a:rPr lang="en"/>
              <a:t> POPCAT, a meme coin on the Solana blockchain, has captured significant attention in the cryptocurrency market. POPCAT has grown from a simple joke to a community-driven project with substantial market presence.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exend"/>
                <a:ea typeface="Lexend"/>
                <a:cs typeface="Lexend"/>
                <a:sym typeface="Lexend"/>
              </a:rPr>
              <a:t>Why POPCAT? </a:t>
            </a:r>
            <a:r>
              <a:rPr lang="en"/>
              <a:t>We've chosen to analyze POPCAT due to its unique characteristics: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Rapid growth:</a:t>
            </a:r>
            <a:r>
              <a:rPr lang="en"/>
              <a:t> POPCAT saw over 5,000% price growth in early 2024.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Community ownership</a:t>
            </a:r>
            <a:r>
              <a:rPr lang="en"/>
              <a:t>: The project is 100% community-owned and immutable.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Solana-based:</a:t>
            </a:r>
            <a:r>
              <a:rPr lang="en"/>
              <a:t> Leverages Solana's fast and low-cost transactions. </a:t>
            </a:r>
            <a:r>
              <a:rPr lang="en" b="1">
                <a:latin typeface="Lexend"/>
                <a:ea typeface="Lexend"/>
                <a:cs typeface="Lexend"/>
                <a:sym typeface="Lexend"/>
              </a:rPr>
              <a:t>Meme culture impact</a:t>
            </a:r>
            <a:r>
              <a:rPr lang="en"/>
              <a:t>: Demonstrates the power of internet culture in cryptocurrency markets</a:t>
            </a:r>
            <a:endParaRPr/>
          </a:p>
        </p:txBody>
      </p:sp>
      <p:sp>
        <p:nvSpPr>
          <p:cNvPr id="2066" name="Google Shape;2066;p51"/>
          <p:cNvSpPr/>
          <p:nvPr/>
        </p:nvSpPr>
        <p:spPr>
          <a:xfrm>
            <a:off x="6653284" y="2317834"/>
            <a:ext cx="2149200" cy="24330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p51"/>
          <p:cNvSpPr/>
          <p:nvPr/>
        </p:nvSpPr>
        <p:spPr>
          <a:xfrm>
            <a:off x="6791859" y="4147459"/>
            <a:ext cx="1080900" cy="4515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Some Facts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068" name="Google Shape;2068;p51"/>
          <p:cNvGrpSpPr/>
          <p:nvPr/>
        </p:nvGrpSpPr>
        <p:grpSpPr>
          <a:xfrm>
            <a:off x="6723459" y="2419159"/>
            <a:ext cx="277873" cy="68400"/>
            <a:chOff x="6723459" y="2419159"/>
            <a:chExt cx="277873" cy="68400"/>
          </a:xfrm>
        </p:grpSpPr>
        <p:sp>
          <p:nvSpPr>
            <p:cNvPr id="2069" name="Google Shape;2069;p51"/>
            <p:cNvSpPr/>
            <p:nvPr/>
          </p:nvSpPr>
          <p:spPr>
            <a:xfrm>
              <a:off x="6723459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1"/>
            <p:cNvSpPr/>
            <p:nvPr/>
          </p:nvSpPr>
          <p:spPr>
            <a:xfrm>
              <a:off x="6828196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1"/>
            <p:cNvSpPr/>
            <p:nvPr/>
          </p:nvSpPr>
          <p:spPr>
            <a:xfrm>
              <a:off x="6932932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2" name="Google Shape;2072;p51"/>
          <p:cNvGrpSpPr/>
          <p:nvPr/>
        </p:nvGrpSpPr>
        <p:grpSpPr>
          <a:xfrm>
            <a:off x="412745" y="2419159"/>
            <a:ext cx="277873" cy="68400"/>
            <a:chOff x="412745" y="2419159"/>
            <a:chExt cx="277873" cy="68400"/>
          </a:xfrm>
        </p:grpSpPr>
        <p:sp>
          <p:nvSpPr>
            <p:cNvPr id="2073" name="Google Shape;2073;p51"/>
            <p:cNvSpPr/>
            <p:nvPr/>
          </p:nvSpPr>
          <p:spPr>
            <a:xfrm>
              <a:off x="412745" y="2419159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1"/>
            <p:cNvSpPr/>
            <p:nvPr/>
          </p:nvSpPr>
          <p:spPr>
            <a:xfrm>
              <a:off x="517482" y="2419159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1"/>
            <p:cNvSpPr/>
            <p:nvPr/>
          </p:nvSpPr>
          <p:spPr>
            <a:xfrm>
              <a:off x="622218" y="2419159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6" name="Google Shape;2076;p51"/>
          <p:cNvSpPr txBox="1">
            <a:spLocks noGrp="1"/>
          </p:cNvSpPr>
          <p:nvPr>
            <p:ph type="subTitle" idx="5"/>
          </p:nvPr>
        </p:nvSpPr>
        <p:spPr>
          <a:xfrm>
            <a:off x="6685375" y="2717200"/>
            <a:ext cx="2085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93.1% of POPCAT tokens were allocated to the liquidity pool and subsequently burned, with the contract renounced, ensuring decentralization</a:t>
            </a:r>
            <a:endParaRPr/>
          </a:p>
        </p:txBody>
      </p:sp>
      <p:sp>
        <p:nvSpPr>
          <p:cNvPr id="2077" name="Google Shape;2077;p51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2078" name="Google Shape;2078;p51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51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grpSp>
        <p:nvGrpSpPr>
          <p:cNvPr id="2080" name="Google Shape;2080;p51"/>
          <p:cNvGrpSpPr/>
          <p:nvPr/>
        </p:nvGrpSpPr>
        <p:grpSpPr>
          <a:xfrm>
            <a:off x="5086045" y="566989"/>
            <a:ext cx="2995509" cy="1026343"/>
            <a:chOff x="5351018" y="4955476"/>
            <a:chExt cx="4003085" cy="1380236"/>
          </a:xfrm>
        </p:grpSpPr>
        <p:sp>
          <p:nvSpPr>
            <p:cNvPr id="2081" name="Google Shape;2081;p51"/>
            <p:cNvSpPr/>
            <p:nvPr/>
          </p:nvSpPr>
          <p:spPr>
            <a:xfrm>
              <a:off x="5411982" y="5018982"/>
              <a:ext cx="3885217" cy="1253236"/>
            </a:xfrm>
            <a:custGeom>
              <a:avLst/>
              <a:gdLst/>
              <a:ahLst/>
              <a:cxnLst/>
              <a:rect l="l" t="t" r="r" b="b"/>
              <a:pathLst>
                <a:path w="2932239" h="1253236" extrusionOk="0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82" name="Google Shape;2082;p51"/>
            <p:cNvSpPr/>
            <p:nvPr/>
          </p:nvSpPr>
          <p:spPr>
            <a:xfrm>
              <a:off x="5351018" y="4955476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83" name="Google Shape;2083;p51"/>
            <p:cNvSpPr/>
            <p:nvPr/>
          </p:nvSpPr>
          <p:spPr>
            <a:xfrm>
              <a:off x="5351018" y="6208712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84" name="Google Shape;2084;p51"/>
            <p:cNvSpPr/>
            <p:nvPr/>
          </p:nvSpPr>
          <p:spPr>
            <a:xfrm>
              <a:off x="9232183" y="4955476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85" name="Google Shape;2085;p51"/>
            <p:cNvSpPr/>
            <p:nvPr/>
          </p:nvSpPr>
          <p:spPr>
            <a:xfrm>
              <a:off x="9232183" y="6208712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086" name="Google Shape;2086;p51"/>
          <p:cNvSpPr txBox="1"/>
          <p:nvPr/>
        </p:nvSpPr>
        <p:spPr>
          <a:xfrm>
            <a:off x="5128841" y="618473"/>
            <a:ext cx="2810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With our persona of a BlockChain Analyst, my objective was to understand POPCAT trends to give trading advice for the meme coin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7" name="Google Shape;2087;p51"/>
          <p:cNvSpPr/>
          <p:nvPr/>
        </p:nvSpPr>
        <p:spPr>
          <a:xfrm>
            <a:off x="6953541" y="1416411"/>
            <a:ext cx="263412" cy="324213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8" name="Google Shape;2088;p51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9" name="Google Shape;2089;p51" descr="a close up of a cat 's mouth with its mouth open . (Provided by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750" y="573600"/>
            <a:ext cx="1336275" cy="156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52"/>
          <p:cNvSpPr/>
          <p:nvPr/>
        </p:nvSpPr>
        <p:spPr>
          <a:xfrm>
            <a:off x="342575" y="1318171"/>
            <a:ext cx="5772900" cy="3432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52"/>
          <p:cNvSpPr txBox="1">
            <a:spLocks noGrp="1"/>
          </p:cNvSpPr>
          <p:nvPr>
            <p:ph type="subTitle" idx="4"/>
          </p:nvPr>
        </p:nvSpPr>
        <p:spPr>
          <a:xfrm>
            <a:off x="342575" y="1612725"/>
            <a:ext cx="5772900" cy="4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Are the same people using POPCAT, or is it just occasional traders? </a:t>
            </a: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High trading volume on specific days suggests whale activity rather than consistent user engagement.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Trading behavior indicates potential pump-and-dump patterns on high-volume days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When do they trade?</a:t>
            </a: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Peak trading occurs at </a:t>
            </a: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10:00 UTC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(highest trades) and </a:t>
            </a: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18:00 UTC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(highest volume), aligning with global market overlaps.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Strategic timing during peak hours can maximize liquidity and minimize slippage.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6" name="Google Shape;2096;p52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2097" name="Google Shape;2097;p52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8" name="Google Shape;2098;p52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2099" name="Google Shape;2099;p52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0" name="Google Shape;210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638" y="975700"/>
            <a:ext cx="2836937" cy="159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1" name="Google Shape;210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3450" y="2902200"/>
            <a:ext cx="2839298" cy="159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53"/>
          <p:cNvSpPr/>
          <p:nvPr/>
        </p:nvSpPr>
        <p:spPr>
          <a:xfrm>
            <a:off x="342575" y="1318171"/>
            <a:ext cx="5772900" cy="3432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53"/>
          <p:cNvSpPr txBox="1">
            <a:spLocks noGrp="1"/>
          </p:cNvSpPr>
          <p:nvPr>
            <p:ph type="subTitle" idx="4"/>
          </p:nvPr>
        </p:nvSpPr>
        <p:spPr>
          <a:xfrm>
            <a:off x="342575" y="1612725"/>
            <a:ext cx="5772900" cy="46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Who holds the most of POPCAT tokens?</a:t>
            </a: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Most wallets (93.3%) hold fewer than 10K tokens, showing decentralization and community-driven ownership.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Only 1,673 wallets hold 1M+ tokens, reducing whale manipulation and ensuring price stability.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Is POPCAT good for long-term investment or short-term trading?</a:t>
            </a: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POPCAT’s mid-year peaks highlight its speculative nature, driven by short-term hype cycles. Long-term sustainability depends on consistent trading volume and strong community support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08" name="Google Shape;2108;p53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2109" name="Google Shape;2109;p53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0" name="Google Shape;2110;p53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2111" name="Google Shape;2111;p53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12" name="Google Shape;21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588" y="548087"/>
            <a:ext cx="3131774" cy="17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3" name="Google Shape;211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0201" y="2908850"/>
            <a:ext cx="3122552" cy="17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54"/>
          <p:cNvSpPr/>
          <p:nvPr/>
        </p:nvSpPr>
        <p:spPr>
          <a:xfrm>
            <a:off x="342575" y="1318171"/>
            <a:ext cx="5772900" cy="3432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9" name="Google Shape;2119;p54"/>
          <p:cNvSpPr txBox="1">
            <a:spLocks noGrp="1"/>
          </p:cNvSpPr>
          <p:nvPr>
            <p:ph type="subTitle" idx="4"/>
          </p:nvPr>
        </p:nvSpPr>
        <p:spPr>
          <a:xfrm>
            <a:off x="342575" y="1612725"/>
            <a:ext cx="5772900" cy="48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Are people sticking with POPCAT after they start using it??</a:t>
            </a: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Retained wallets grew from 14,413 to 68,978 in January 2024, reflecting strong user retention.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Active wallets remained stable at 4-5%, surpassing industry standards and showing consistent engagement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Lexend"/>
                <a:ea typeface="Lexend"/>
                <a:cs typeface="Lexend"/>
                <a:sym typeface="Lexend"/>
              </a:rPr>
              <a:t>How does POPCAT compare to other meme coins like BONK and WIF?</a:t>
            </a: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BONK outperforms POPCAT in transaction counts and volume, but POPCAT shows occasional spikes (e.g., 157T in June 2024), more community engagement can help better POPCAT’s performance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20" name="Google Shape;2120;p54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Name </a:t>
            </a:r>
            <a:endParaRPr/>
          </a:p>
        </p:txBody>
      </p:sp>
      <p:sp>
        <p:nvSpPr>
          <p:cNvPr id="2121" name="Google Shape;2121;p54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54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</a:t>
            </a:r>
            <a:endParaRPr/>
          </a:p>
        </p:txBody>
      </p:sp>
      <p:sp>
        <p:nvSpPr>
          <p:cNvPr id="2123" name="Google Shape;2123;p54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4" name="Google Shape;21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550" y="537000"/>
            <a:ext cx="3225466" cy="176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5" name="Google Shape;212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700" y="2990148"/>
            <a:ext cx="3114274" cy="1760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0" name="Google Shape;2130;p55"/>
          <p:cNvGrpSpPr/>
          <p:nvPr/>
        </p:nvGrpSpPr>
        <p:grpSpPr>
          <a:xfrm>
            <a:off x="2903325" y="486838"/>
            <a:ext cx="3313407" cy="1014987"/>
            <a:chOff x="3055725" y="715438"/>
            <a:chExt cx="3313407" cy="1014987"/>
          </a:xfrm>
        </p:grpSpPr>
        <p:grpSp>
          <p:nvGrpSpPr>
            <p:cNvPr id="2131" name="Google Shape;2131;p55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132" name="Google Shape;2132;p55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133" name="Google Shape;2133;p55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55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55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55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137" name="Google Shape;2137;p55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avLst/>
              <a:gdLst/>
              <a:ahLst/>
              <a:cxnLst/>
              <a:rect l="l" t="t" r="r" b="b"/>
              <a:pathLst>
                <a:path w="5206" h="5504" extrusionOk="0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38" name="Google Shape;2138;p55"/>
          <p:cNvSpPr/>
          <p:nvPr/>
        </p:nvSpPr>
        <p:spPr>
          <a:xfrm>
            <a:off x="5132350" y="2319600"/>
            <a:ext cx="3437400" cy="26103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9" name="Google Shape;2139;p55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140" name="Google Shape;2140;p55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5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5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3" name="Google Shape;2143;p55"/>
          <p:cNvSpPr/>
          <p:nvPr/>
        </p:nvSpPr>
        <p:spPr>
          <a:xfrm>
            <a:off x="341525" y="2319607"/>
            <a:ext cx="4059600" cy="1914600"/>
          </a:xfrm>
          <a:prstGeom prst="roundRect">
            <a:avLst>
              <a:gd name="adj" fmla="val 4803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4" name="Google Shape;2144;p55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145" name="Google Shape;2145;p55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5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5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8" name="Google Shape;2148;p55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9" name="Google Shape;2149;p55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0" name="Google Shape;2150;p55"/>
          <p:cNvSpPr/>
          <p:nvPr/>
        </p:nvSpPr>
        <p:spPr>
          <a:xfrm>
            <a:off x="341528" y="1539755"/>
            <a:ext cx="1953600" cy="6303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Outline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1" name="Google Shape;2151;p55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1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100" b="1">
                <a:latin typeface="Lexend"/>
                <a:ea typeface="Lexend"/>
                <a:cs typeface="Lexend"/>
                <a:sym typeface="Lexend"/>
              </a:rPr>
              <a:t>Key Skills Developed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: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Writing and optimizing blockchain queries.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Analyzing metrics using Dune Analytics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"/>
              <a:buChar char="●"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Understanding token economics and user behavior on Solana.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152" name="Google Shape;2152;p55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</a:t>
            </a:r>
            <a:r>
              <a:rPr lang="en">
                <a:solidFill>
                  <a:schemeClr val="lt1"/>
                </a:solidFill>
              </a:rPr>
              <a:t>Outcome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3" name="Google Shape;2153;p55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4" name="Google Shape;215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346" y="2618302"/>
            <a:ext cx="3313400" cy="214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" name="Google Shape;2270;p62"/>
          <p:cNvGrpSpPr/>
          <p:nvPr/>
        </p:nvGrpSpPr>
        <p:grpSpPr>
          <a:xfrm>
            <a:off x="1537937" y="1924750"/>
            <a:ext cx="6824624" cy="1598503"/>
            <a:chOff x="3055725" y="715438"/>
            <a:chExt cx="3313407" cy="1014987"/>
          </a:xfrm>
        </p:grpSpPr>
        <p:grpSp>
          <p:nvGrpSpPr>
            <p:cNvPr id="2271" name="Google Shape;2271;p62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272" name="Google Shape;2272;p62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Thank You</a:t>
                </a:r>
                <a:endParaRPr sz="27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2273" name="Google Shape;2273;p62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62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62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62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 </a:t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77" name="Google Shape;2277;p62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avLst/>
              <a:gdLst/>
              <a:ahLst/>
              <a:cxnLst/>
              <a:rect l="l" t="t" r="r" b="b"/>
              <a:pathLst>
                <a:path w="5206" h="5504" extrusionOk="0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78" name="Google Shape;2278;p62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/>
              <a:t>Name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62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   Course Number    Section    Time    Location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62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Macintosh PowerPoint</Application>
  <PresentationFormat>On-screen Show (16:9)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Lexend SemiBold</vt:lpstr>
      <vt:lpstr>Lexend Light</vt:lpstr>
      <vt:lpstr>Lexend</vt:lpstr>
      <vt:lpstr>Simple Light</vt:lpstr>
      <vt:lpstr>Get To Know Me</vt:lpstr>
      <vt:lpstr>Project 2</vt:lpstr>
      <vt:lpstr>Project 2</vt:lpstr>
      <vt:lpstr>Project 2</vt:lpstr>
      <vt:lpstr>Project 2</vt:lpstr>
      <vt:lpstr>Learning 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Bhatnagar, Shatakshi</cp:lastModifiedBy>
  <cp:revision>1</cp:revision>
  <dcterms:modified xsi:type="dcterms:W3CDTF">2025-01-16T21:02:54Z</dcterms:modified>
</cp:coreProperties>
</file>