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Lexend" pitchFamily="2" charset="77"/>
      <p:regular r:id="rId10"/>
      <p:bold r:id="rId11"/>
    </p:embeddedFont>
    <p:embeddedFont>
      <p:font typeface="Lexend Light" pitchFamily="2" charset="77"/>
      <p:regular r:id="rId12"/>
      <p:bold r:id="rId13"/>
    </p:embeddedFont>
    <p:embeddedFont>
      <p:font typeface="Lexend SemiBo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3"/>
  </p:normalViewPr>
  <p:slideViewPr>
    <p:cSldViewPr snapToGrid="0">
      <p:cViewPr varScale="1">
        <p:scale>
          <a:sx n="137" d="100"/>
          <a:sy n="137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d53d6070e_0_1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d53d6070e_0_1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31d53d6070e_0_1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31d53d6070e_0_1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31d53d6070e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31d53d6070e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32109c933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32109c933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31d53d6070e_0_2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31d53d6070e_0_2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32109c933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32109c933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_1_1_1_1_1_1_1_1_2_1_1_1_1_1_1_1_1_1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11" name="Google Shape;1911;p45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summarize our work, showcase learnings, and provide insights that align with real-world applications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13: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Shatakshi Bhatnagar, Robin Luke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Edward Kang, Anish Saha </a:t>
            </a:r>
            <a:endParaRPr/>
          </a:p>
        </p:txBody>
      </p:sp>
      <p:sp>
        <p:nvSpPr>
          <p:cNvPr id="1912" name="Google Shape;1912;p4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Enterprise Database Management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Projects Reflection</a:t>
            </a:r>
            <a:endParaRPr sz="2800"/>
          </a:p>
        </p:txBody>
      </p:sp>
      <p:sp>
        <p:nvSpPr>
          <p:cNvPr id="1913" name="Google Shape;1913;p45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1914" name="Google Shape;1914;p45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grpSp>
        <p:nvGrpSpPr>
          <p:cNvPr id="1915" name="Google Shape;1915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6" name="Google Shape;1916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1943" name="Google Shape;1943;p45"/>
            <p:cNvSpPr/>
            <p:nvPr/>
          </p:nvSpPr>
          <p:spPr>
            <a:xfrm>
              <a:off x="2764500" y="3326025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406200" y="283117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203775" y="3816425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6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6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6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6"/>
          <p:cNvSpPr txBox="1"/>
          <p:nvPr/>
        </p:nvSpPr>
        <p:spPr>
          <a:xfrm>
            <a:off x="1565163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Project 1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4" name="Google Shape;1954;p46"/>
          <p:cNvSpPr txBox="1"/>
          <p:nvPr/>
        </p:nvSpPr>
        <p:spPr>
          <a:xfrm>
            <a:off x="3942637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Project 2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5" name="Google Shape;1955;p46"/>
          <p:cNvSpPr txBox="1"/>
          <p:nvPr/>
        </p:nvSpPr>
        <p:spPr>
          <a:xfrm>
            <a:off x="6317963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Project 3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56" name="Google Shape;1956;p46"/>
          <p:cNvGrpSpPr/>
          <p:nvPr/>
        </p:nvGrpSpPr>
        <p:grpSpPr>
          <a:xfrm>
            <a:off x="1565163" y="1921038"/>
            <a:ext cx="1258500" cy="902350"/>
            <a:chOff x="1209150" y="2242475"/>
            <a:chExt cx="1258500" cy="902350"/>
          </a:xfrm>
        </p:grpSpPr>
        <p:sp>
          <p:nvSpPr>
            <p:cNvPr id="1957" name="Google Shape;1957;p46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9" name="Google Shape;1959;p46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60" name="Google Shape;1960;p46"/>
          <p:cNvGrpSpPr/>
          <p:nvPr/>
        </p:nvGrpSpPr>
        <p:grpSpPr>
          <a:xfrm>
            <a:off x="3942746" y="1921038"/>
            <a:ext cx="1258500" cy="902350"/>
            <a:chOff x="2998000" y="2242475"/>
            <a:chExt cx="1258500" cy="902350"/>
          </a:xfrm>
        </p:grpSpPr>
        <p:sp>
          <p:nvSpPr>
            <p:cNvPr id="1961" name="Google Shape;1961;p4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3" name="Google Shape;1963;p4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64" name="Google Shape;1964;p46"/>
          <p:cNvGrpSpPr/>
          <p:nvPr/>
        </p:nvGrpSpPr>
        <p:grpSpPr>
          <a:xfrm>
            <a:off x="6320329" y="1921038"/>
            <a:ext cx="1258500" cy="902350"/>
            <a:chOff x="4786850" y="2242475"/>
            <a:chExt cx="1258500" cy="902350"/>
          </a:xfrm>
        </p:grpSpPr>
        <p:sp>
          <p:nvSpPr>
            <p:cNvPr id="1965" name="Google Shape;1965;p46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7" name="Google Shape;1967;p46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7"/>
          <p:cNvSpPr/>
          <p:nvPr/>
        </p:nvSpPr>
        <p:spPr>
          <a:xfrm>
            <a:off x="342570" y="2317834"/>
            <a:ext cx="57729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7"/>
          <p:cNvSpPr txBox="1">
            <a:spLocks noGrp="1"/>
          </p:cNvSpPr>
          <p:nvPr>
            <p:ph type="subTitle" idx="4"/>
          </p:nvPr>
        </p:nvSpPr>
        <p:spPr>
          <a:xfrm>
            <a:off x="342575" y="2548200"/>
            <a:ext cx="57729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Where to Open: </a:t>
            </a:r>
            <a:endParaRPr sz="11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Location Hotspots: 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Analyzed check-ins to identify areas with the highest footfall in Philadelphia. Locations like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51 N 12th St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showed high traffic, while streets like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3401 Walnut St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had moderate footfall and lower competition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What to Open:</a:t>
            </a:r>
            <a:endParaRPr sz="11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Evaluated restaurant categories to identify top choices like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Pizza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Mexican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and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Italian cuisine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with Pizza dominating customer preferences.</a:t>
            </a:r>
            <a:endParaRPr/>
          </a:p>
        </p:txBody>
      </p:sp>
      <p:sp>
        <p:nvSpPr>
          <p:cNvPr id="1974" name="Google Shape;1974;p47"/>
          <p:cNvSpPr/>
          <p:nvPr/>
        </p:nvSpPr>
        <p:spPr>
          <a:xfrm>
            <a:off x="6653284" y="2317834"/>
            <a:ext cx="21492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7"/>
          <p:cNvSpPr/>
          <p:nvPr/>
        </p:nvSpPr>
        <p:spPr>
          <a:xfrm>
            <a:off x="6791859" y="4147459"/>
            <a:ext cx="1080900" cy="451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Insights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76" name="Google Shape;1976;p47"/>
          <p:cNvGrpSpPr/>
          <p:nvPr/>
        </p:nvGrpSpPr>
        <p:grpSpPr>
          <a:xfrm>
            <a:off x="6723459" y="2419159"/>
            <a:ext cx="277873" cy="68400"/>
            <a:chOff x="6723459" y="2419159"/>
            <a:chExt cx="277873" cy="68400"/>
          </a:xfrm>
        </p:grpSpPr>
        <p:sp>
          <p:nvSpPr>
            <p:cNvPr id="1977" name="Google Shape;1977;p47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7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7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7"/>
          <p:cNvGrpSpPr/>
          <p:nvPr/>
        </p:nvGrpSpPr>
        <p:grpSpPr>
          <a:xfrm>
            <a:off x="412745" y="2419159"/>
            <a:ext cx="277873" cy="68400"/>
            <a:chOff x="412745" y="2419159"/>
            <a:chExt cx="277873" cy="68400"/>
          </a:xfrm>
        </p:grpSpPr>
        <p:sp>
          <p:nvSpPr>
            <p:cNvPr id="1981" name="Google Shape;1981;p47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4" name="Google Shape;1984;p47"/>
          <p:cNvSpPr txBox="1">
            <a:spLocks noGrp="1"/>
          </p:cNvSpPr>
          <p:nvPr>
            <p:ph type="subTitle" idx="5"/>
          </p:nvPr>
        </p:nvSpPr>
        <p:spPr>
          <a:xfrm>
            <a:off x="6685375" y="2886538"/>
            <a:ext cx="20850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Mexican or Italian restaurants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are less competitive alternatives with strong customer demand.</a:t>
            </a:r>
            <a:endParaRPr/>
          </a:p>
        </p:txBody>
      </p:sp>
      <p:sp>
        <p:nvSpPr>
          <p:cNvPr id="1985" name="Google Shape;1985;p4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1986" name="Google Shape;1986;p4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grpSp>
        <p:nvGrpSpPr>
          <p:cNvPr id="1988" name="Google Shape;1988;p47"/>
          <p:cNvGrpSpPr/>
          <p:nvPr/>
        </p:nvGrpSpPr>
        <p:grpSpPr>
          <a:xfrm>
            <a:off x="5086045" y="566989"/>
            <a:ext cx="2995509" cy="1026343"/>
            <a:chOff x="5351018" y="4955476"/>
            <a:chExt cx="4003085" cy="1380236"/>
          </a:xfrm>
        </p:grpSpPr>
        <p:sp>
          <p:nvSpPr>
            <p:cNvPr id="1989" name="Google Shape;1989;p47"/>
            <p:cNvSpPr/>
            <p:nvPr/>
          </p:nvSpPr>
          <p:spPr>
            <a:xfrm>
              <a:off x="5411982" y="5018982"/>
              <a:ext cx="3885217" cy="1253236"/>
            </a:xfrm>
            <a:custGeom>
              <a:avLst/>
              <a:gdLst/>
              <a:ahLst/>
              <a:cxnLst/>
              <a:rect l="l" t="t" r="r" b="b"/>
              <a:pathLst>
                <a:path w="2932239" h="1253236" extrusionOk="0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5351018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5351018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9232183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9232183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994" name="Google Shape;1994;p47"/>
          <p:cNvSpPr txBox="1"/>
          <p:nvPr/>
        </p:nvSpPr>
        <p:spPr>
          <a:xfrm>
            <a:off x="5128841" y="618473"/>
            <a:ext cx="28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To determine the best restaurant category and location based on Yelp data.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5" name="Google Shape;1995;p47"/>
          <p:cNvSpPr/>
          <p:nvPr/>
        </p:nvSpPr>
        <p:spPr>
          <a:xfrm>
            <a:off x="6953541" y="1416411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96" name="Google Shape;1996;p47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48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8"/>
          <p:cNvSpPr txBox="1">
            <a:spLocks noGrp="1"/>
          </p:cNvSpPr>
          <p:nvPr>
            <p:ph type="subTitle" idx="4"/>
          </p:nvPr>
        </p:nvSpPr>
        <p:spPr>
          <a:xfrm>
            <a:off x="342575" y="1371600"/>
            <a:ext cx="5772900" cy="32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When to Open:</a:t>
            </a:r>
            <a:endParaRPr sz="11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Seasonality: Identified that fall season had the highest review volumes, aligning with peak customer activity. Helpful to understand for promotions.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What Price Range:</a:t>
            </a:r>
            <a:endParaRPr sz="11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Found that restaurants in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Price Range 3 $$$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(moderate premium) had higher average ratings and faced less competition compared to the most expensive options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What additional characteristics are customer looking for:</a:t>
            </a:r>
            <a:endParaRPr sz="11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Observed that restaurants with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outdoor seating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consistently had higher average ratings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3" name="Google Shape;2003;p4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04" name="Google Shape;2004;p4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2006" name="Google Shape;2006;p48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7" name="Google Shape;20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975" y="1513625"/>
            <a:ext cx="2723725" cy="294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49"/>
          <p:cNvGrpSpPr/>
          <p:nvPr/>
        </p:nvGrpSpPr>
        <p:grpSpPr>
          <a:xfrm>
            <a:off x="2903325" y="486838"/>
            <a:ext cx="3313407" cy="1014987"/>
            <a:chOff x="3055725" y="715438"/>
            <a:chExt cx="3313407" cy="1014987"/>
          </a:xfrm>
        </p:grpSpPr>
        <p:grpSp>
          <p:nvGrpSpPr>
            <p:cNvPr id="2013" name="Google Shape;2013;p49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014" name="Google Shape;2014;p49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9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019" name="Google Shape;2019;p49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0" name="Google Shape;2020;p49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1" name="Google Shape;2021;p49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22" name="Google Shape;2022;p49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49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6" name="Google Shape;2026;p49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27" name="Google Shape;2027;p49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9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9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4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9"/>
          <p:cNvSpPr/>
          <p:nvPr/>
        </p:nvSpPr>
        <p:spPr>
          <a:xfrm>
            <a:off x="341528" y="1539755"/>
            <a:ext cx="19536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Outline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3" name="Google Shape;2033;p49"/>
          <p:cNvSpPr txBox="1">
            <a:spLocks noGrp="1"/>
          </p:cNvSpPr>
          <p:nvPr>
            <p:ph type="subTitle" idx="4"/>
          </p:nvPr>
        </p:nvSpPr>
        <p:spPr>
          <a:xfrm>
            <a:off x="503225" y="2420925"/>
            <a:ext cx="37362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Key Skills Developed: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Writing efficient SQL queries to extract meaningful insights.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Using Azure for scalable cloud-based data processing.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Deriving actionable business insights from large datasets.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34" name="Google Shape;2034;p4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>
                <a:solidFill>
                  <a:schemeClr val="lt1"/>
                </a:solidFill>
              </a:rPr>
              <a:t>Outcome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5" name="Google Shape;2035;p49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6" name="Google Shape;20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576" y="1497825"/>
            <a:ext cx="2252478" cy="1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975" y="3592075"/>
            <a:ext cx="3013099" cy="1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0"/>
          <p:cNvSpPr/>
          <p:nvPr/>
        </p:nvSpPr>
        <p:spPr>
          <a:xfrm>
            <a:off x="440822" y="1372004"/>
            <a:ext cx="35796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44" name="Google Shape;2044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7" name="Google Shape;2047;p50"/>
          <p:cNvSpPr/>
          <p:nvPr/>
        </p:nvSpPr>
        <p:spPr>
          <a:xfrm>
            <a:off x="5123580" y="1372004"/>
            <a:ext cx="35796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50"/>
          <p:cNvGrpSpPr/>
          <p:nvPr/>
        </p:nvGrpSpPr>
        <p:grpSpPr>
          <a:xfrm>
            <a:off x="5193729" y="1467658"/>
            <a:ext cx="277873" cy="68400"/>
            <a:chOff x="520925" y="1460325"/>
            <a:chExt cx="277873" cy="68400"/>
          </a:xfrm>
        </p:grpSpPr>
        <p:sp>
          <p:nvSpPr>
            <p:cNvPr id="2049" name="Google Shape;2049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50"/>
          <p:cNvSpPr>
            <a:spLocks noGrp="1"/>
          </p:cNvSpPr>
          <p:nvPr>
            <p:ph type="pic" idx="2"/>
          </p:nvPr>
        </p:nvSpPr>
        <p:spPr>
          <a:xfrm rot="10800000">
            <a:off x="5123579" y="1631604"/>
            <a:ext cx="3579600" cy="3261600"/>
          </a:xfrm>
          <a:prstGeom prst="round2SameRect">
            <a:avLst>
              <a:gd name="adj1" fmla="val 1981"/>
              <a:gd name="adj2" fmla="val 0"/>
            </a:avLst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3" name="Google Shape;2053;p50"/>
          <p:cNvSpPr>
            <a:spLocks noGrp="1"/>
          </p:cNvSpPr>
          <p:nvPr>
            <p:ph type="pic" idx="3"/>
          </p:nvPr>
        </p:nvSpPr>
        <p:spPr>
          <a:xfrm rot="10800000">
            <a:off x="440821" y="1637304"/>
            <a:ext cx="3579600" cy="3255900"/>
          </a:xfrm>
          <a:prstGeom prst="round2SameRect">
            <a:avLst>
              <a:gd name="adj1" fmla="val 1981"/>
              <a:gd name="adj2" fmla="val 0"/>
            </a:avLst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4" name="Google Shape;2054;p5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Methods</a:t>
            </a:r>
            <a:endParaRPr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8" name="Google Shape;20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5" y="1685525"/>
            <a:ext cx="3432976" cy="31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538" y="2125542"/>
            <a:ext cx="3655676" cy="167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Lexend SemiBold</vt:lpstr>
      <vt:lpstr>Lexend Light</vt:lpstr>
      <vt:lpstr>Lexend</vt:lpstr>
      <vt:lpstr>Simple Light</vt:lpstr>
      <vt:lpstr>Get To Know Me</vt:lpstr>
      <vt:lpstr>Enterprise Database Management  Projects Reflection</vt:lpstr>
      <vt:lpstr>PowerPoint Presentation</vt:lpstr>
      <vt:lpstr>Project 1</vt:lpstr>
      <vt:lpstr>Project 1</vt:lpstr>
      <vt:lpstr>Learning Outcome</vt:lpstr>
      <vt:lpstr>Additional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Bhatnagar, Shatakshi</cp:lastModifiedBy>
  <cp:revision>1</cp:revision>
  <dcterms:modified xsi:type="dcterms:W3CDTF">2025-01-16T20:16:43Z</dcterms:modified>
</cp:coreProperties>
</file>