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iHWMYeQuLnW2RTNDC8DTQhKQdC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256081" y="4667653"/>
            <a:ext cx="6328500" cy="3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144463" y="569913"/>
            <a:ext cx="6551612" cy="3686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" name="Google Shape;3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" name="Google Shape;3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164">
          <p15:clr>
            <a:srgbClr val="FBAE40"/>
          </p15:clr>
        </p15:guide>
        <p15:guide id="6" orient="horz" pos="399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One line header V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/>
        </p:nvSpPr>
        <p:spPr>
          <a:xfrm>
            <a:off x="264160" y="6571964"/>
            <a:ext cx="531901" cy="213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15;p10"/>
          <p:cNvCxnSpPr/>
          <p:nvPr/>
        </p:nvCxnSpPr>
        <p:spPr>
          <a:xfrm>
            <a:off x="369795" y="654171"/>
            <a:ext cx="754030" cy="1"/>
          </a:xfrm>
          <a:prstGeom prst="straightConnector1">
            <a:avLst/>
          </a:prstGeom>
          <a:noFill/>
          <a:ln cap="rnd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10"/>
          <p:cNvSpPr txBox="1"/>
          <p:nvPr>
            <p:ph idx="1" type="body"/>
          </p:nvPr>
        </p:nvSpPr>
        <p:spPr>
          <a:xfrm>
            <a:off x="342900" y="120650"/>
            <a:ext cx="11514138" cy="427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3D7D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" name="Google Shape;1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55969" y="6360463"/>
            <a:ext cx="601069" cy="318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19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orient="horz" pos="2160">
          <p15:clr>
            <a:srgbClr val="FBAE40"/>
          </p15:clr>
        </p15:guide>
        <p15:guide id="5" pos="7469">
          <p15:clr>
            <a:srgbClr val="FBAE40"/>
          </p15:clr>
        </p15:guide>
        <p15:guide id="6" pos="211">
          <p15:clr>
            <a:srgbClr val="FBAE40"/>
          </p15:clr>
        </p15:guide>
        <p15:guide id="7" orient="horz" pos="41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wo line Header V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/>
          <p:nvPr/>
        </p:nvSpPr>
        <p:spPr>
          <a:xfrm>
            <a:off x="264160" y="6571964"/>
            <a:ext cx="531901" cy="213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Google Shape;20;p11"/>
          <p:cNvCxnSpPr/>
          <p:nvPr/>
        </p:nvCxnSpPr>
        <p:spPr>
          <a:xfrm>
            <a:off x="369795" y="1019665"/>
            <a:ext cx="800100" cy="0"/>
          </a:xfrm>
          <a:prstGeom prst="straightConnector1">
            <a:avLst/>
          </a:prstGeom>
          <a:noFill/>
          <a:ln cap="rnd" cmpd="sng" w="571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342900" y="120650"/>
            <a:ext cx="11679936" cy="910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3D7D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2" name="Google Shape;2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55969" y="6360463"/>
            <a:ext cx="601069" cy="318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19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1">
          <p15:clr>
            <a:srgbClr val="FBAE40"/>
          </p15:clr>
        </p15:guide>
        <p15:guide id="5" pos="7469">
          <p15:clr>
            <a:srgbClr val="FBAE40"/>
          </p15:clr>
        </p15:guide>
        <p15:guide id="6" orient="horz" pos="3974">
          <p15:clr>
            <a:srgbClr val="FBAE40"/>
          </p15:clr>
        </p15:guide>
        <p15:guide id="7" orient="horz" pos="6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029109"/>
            <a:ext cx="10515600" cy="734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5.jp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/>
          <p:nvPr>
            <p:ph idx="4294967295" type="ctrTitle"/>
          </p:nvPr>
        </p:nvSpPr>
        <p:spPr>
          <a:xfrm>
            <a:off x="515938" y="2895600"/>
            <a:ext cx="58707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8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Analyze OTT Data using Graphs</a:t>
            </a:r>
            <a:endParaRPr sz="4000"/>
          </a:p>
        </p:txBody>
      </p:sp>
      <p:pic>
        <p:nvPicPr>
          <p:cNvPr id="28" name="Google Shape;2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300000">
            <a:off x="5989705" y="-128080"/>
            <a:ext cx="7542093" cy="7610132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"/>
          <p:cNvSpPr/>
          <p:nvPr/>
        </p:nvSpPr>
        <p:spPr>
          <a:xfrm>
            <a:off x="6785982" y="1090501"/>
            <a:ext cx="6744900" cy="6744900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30" name="Google Shape;3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5756" y="402284"/>
            <a:ext cx="3770075" cy="199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idx="1" type="body"/>
          </p:nvPr>
        </p:nvSpPr>
        <p:spPr>
          <a:xfrm>
            <a:off x="1330000" y="542525"/>
            <a:ext cx="115140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3D7D"/>
              </a:buClr>
              <a:buSzPts val="2800"/>
              <a:buFont typeface="Arial"/>
              <a:buNone/>
            </a:pP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Challenges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" name="Google Shape;36;p2"/>
          <p:cNvSpPr txBox="1"/>
          <p:nvPr/>
        </p:nvSpPr>
        <p:spPr>
          <a:xfrm>
            <a:off x="393000" y="969425"/>
            <a:ext cx="11514300" cy="50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6F9FF"/>
              </a:solidFill>
              <a:highlight>
                <a:srgbClr val="1F1F22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/>
          <p:nvPr>
            <p:ph idx="1" type="body"/>
          </p:nvPr>
        </p:nvSpPr>
        <p:spPr>
          <a:xfrm>
            <a:off x="342900" y="120650"/>
            <a:ext cx="11514138" cy="427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3D7D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 txBox="1"/>
          <p:nvPr/>
        </p:nvSpPr>
        <p:spPr>
          <a:xfrm>
            <a:off x="334963" y="1861510"/>
            <a:ext cx="30603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334963" y="2381598"/>
            <a:ext cx="3060300" cy="31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-176400" lvl="0" marL="176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Bullet point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400" lvl="0" marL="176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Bullet point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400" lvl="0" marL="176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Bullet point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400" lvl="0" marL="176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Bullet point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4282090" y="1861510"/>
            <a:ext cx="30603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8139335" y="1861510"/>
            <a:ext cx="30603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963" y="1051241"/>
            <a:ext cx="609694" cy="609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2090" y="1051241"/>
            <a:ext cx="609694" cy="609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9335" y="1051241"/>
            <a:ext cx="609694" cy="6096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" name="Google Shape;49;p3"/>
          <p:cNvCxnSpPr/>
          <p:nvPr/>
        </p:nvCxnSpPr>
        <p:spPr>
          <a:xfrm>
            <a:off x="4033285" y="1019501"/>
            <a:ext cx="0" cy="4708636"/>
          </a:xfrm>
          <a:prstGeom prst="straightConnector1">
            <a:avLst/>
          </a:prstGeom>
          <a:noFill/>
          <a:ln cap="rnd" cmpd="sng" w="127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0" name="Google Shape;50;p3"/>
          <p:cNvCxnSpPr/>
          <p:nvPr/>
        </p:nvCxnSpPr>
        <p:spPr>
          <a:xfrm>
            <a:off x="7906475" y="1019501"/>
            <a:ext cx="0" cy="4708636"/>
          </a:xfrm>
          <a:prstGeom prst="straightConnector1">
            <a:avLst/>
          </a:prstGeom>
          <a:noFill/>
          <a:ln cap="rnd" cmpd="sng" w="127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1" name="Google Shape;51;p3"/>
          <p:cNvSpPr txBox="1"/>
          <p:nvPr/>
        </p:nvSpPr>
        <p:spPr>
          <a:xfrm>
            <a:off x="4295800" y="2381598"/>
            <a:ext cx="3060300" cy="31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-176400" lvl="0" marL="176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Bullet point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400" lvl="0" marL="176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Bullet point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400" lvl="0" marL="176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Bullet point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400" lvl="0" marL="176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Bullet point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 txBox="1"/>
          <p:nvPr/>
        </p:nvSpPr>
        <p:spPr>
          <a:xfrm>
            <a:off x="8133244" y="2381598"/>
            <a:ext cx="3060300" cy="31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-176400" lvl="0" marL="176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Bullet point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400" lvl="0" marL="176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Bullet point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400" lvl="0" marL="176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Bullet point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400" lvl="0" marL="176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Bullet point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>
            <p:ph idx="1" type="body"/>
          </p:nvPr>
        </p:nvSpPr>
        <p:spPr>
          <a:xfrm>
            <a:off x="342900" y="120650"/>
            <a:ext cx="11514138" cy="427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3D7D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349341" y="3057258"/>
            <a:ext cx="1772955" cy="936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-82550" lvl="0" marL="8255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349341" y="4194216"/>
            <a:ext cx="1772955" cy="936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-82550" lvl="0" marL="8255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349341" y="5331175"/>
            <a:ext cx="1772955" cy="936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-82550" lvl="0" marL="8255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349341" y="1920300"/>
            <a:ext cx="1772955" cy="936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-82550" lvl="0" marL="8255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2214693" y="3065649"/>
            <a:ext cx="9617851" cy="936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2214693" y="4206802"/>
            <a:ext cx="9617851" cy="936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2214693" y="5347954"/>
            <a:ext cx="9617851" cy="936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2214693" y="1924496"/>
            <a:ext cx="9617851" cy="936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349341" y="783342"/>
            <a:ext cx="1772955" cy="936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-82550" lvl="0" marL="8255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2214693" y="783343"/>
            <a:ext cx="9617851" cy="936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 txBox="1"/>
          <p:nvPr/>
        </p:nvSpPr>
        <p:spPr>
          <a:xfrm>
            <a:off x="529283" y="1324307"/>
            <a:ext cx="1413070" cy="31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529283" y="2452979"/>
            <a:ext cx="1413070" cy="31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"/>
          <p:cNvSpPr txBox="1"/>
          <p:nvPr/>
        </p:nvSpPr>
        <p:spPr>
          <a:xfrm>
            <a:off x="529283" y="3594413"/>
            <a:ext cx="1413070" cy="31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"/>
          <p:cNvSpPr txBox="1"/>
          <p:nvPr/>
        </p:nvSpPr>
        <p:spPr>
          <a:xfrm>
            <a:off x="529283" y="4733350"/>
            <a:ext cx="1413070" cy="31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/>
          <p:nvPr/>
        </p:nvSpPr>
        <p:spPr>
          <a:xfrm>
            <a:off x="529283" y="5869437"/>
            <a:ext cx="1413070" cy="31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 txBox="1"/>
          <p:nvPr/>
        </p:nvSpPr>
        <p:spPr>
          <a:xfrm>
            <a:off x="2376716" y="910906"/>
            <a:ext cx="9289103" cy="680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2376716" y="2052059"/>
            <a:ext cx="9289103" cy="680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2376716" y="3193212"/>
            <a:ext cx="9289103" cy="680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2376716" y="4334365"/>
            <a:ext cx="9289103" cy="680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2376716" y="5475517"/>
            <a:ext cx="9289103" cy="680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206" y="921042"/>
            <a:ext cx="377224" cy="37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206" y="2060848"/>
            <a:ext cx="377224" cy="37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206" y="3212976"/>
            <a:ext cx="377224" cy="37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206" y="4352134"/>
            <a:ext cx="377224" cy="37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206" y="5491292"/>
            <a:ext cx="377224" cy="37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idx="1" type="body"/>
          </p:nvPr>
        </p:nvSpPr>
        <p:spPr>
          <a:xfrm>
            <a:off x="342900" y="120650"/>
            <a:ext cx="11514138" cy="427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3D7D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336369" y="2998732"/>
            <a:ext cx="11519262" cy="1097072"/>
            <a:chOff x="1406" y="409519"/>
            <a:chExt cx="11519262" cy="1097072"/>
          </a:xfrm>
        </p:grpSpPr>
        <p:sp>
          <p:nvSpPr>
            <p:cNvPr id="89" name="Google Shape;89;p5"/>
            <p:cNvSpPr/>
            <p:nvPr/>
          </p:nvSpPr>
          <p:spPr>
            <a:xfrm>
              <a:off x="1406" y="409519"/>
              <a:ext cx="2742681" cy="1097072"/>
            </a:xfrm>
            <a:prstGeom prst="homePlate">
              <a:avLst>
                <a:gd fmla="val 50000" name="adj"/>
              </a:avLst>
            </a:prstGeom>
            <a:solidFill>
              <a:schemeClr val="accent2"/>
            </a:solidFill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 txBox="1"/>
            <p:nvPr/>
          </p:nvSpPr>
          <p:spPr>
            <a:xfrm>
              <a:off x="1406" y="409519"/>
              <a:ext cx="2468413" cy="10970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000" lIns="96000" spcFirstLastPara="1" rIns="24000" wrap="square" tIns="4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2195551" y="409519"/>
              <a:ext cx="2742681" cy="1097072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 txBox="1"/>
            <p:nvPr/>
          </p:nvSpPr>
          <p:spPr>
            <a:xfrm>
              <a:off x="2744087" y="409519"/>
              <a:ext cx="1645609" cy="10970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000" lIns="72000" spcFirstLastPara="1" rIns="24000" wrap="square" tIns="4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4389696" y="409519"/>
              <a:ext cx="2742681" cy="1097072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 txBox="1"/>
            <p:nvPr/>
          </p:nvSpPr>
          <p:spPr>
            <a:xfrm>
              <a:off x="4938232" y="409519"/>
              <a:ext cx="1645609" cy="10970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000" lIns="72000" spcFirstLastPara="1" rIns="24000" wrap="square" tIns="4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83841" y="409519"/>
              <a:ext cx="2742681" cy="1097072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 txBox="1"/>
            <p:nvPr/>
          </p:nvSpPr>
          <p:spPr>
            <a:xfrm>
              <a:off x="7132377" y="409519"/>
              <a:ext cx="1645609" cy="10970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000" lIns="72000" spcFirstLastPara="1" rIns="24000" wrap="square" tIns="4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8777987" y="409519"/>
              <a:ext cx="2742681" cy="1097072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 txBox="1"/>
            <p:nvPr/>
          </p:nvSpPr>
          <p:spPr>
            <a:xfrm>
              <a:off x="9326523" y="409519"/>
              <a:ext cx="1645609" cy="10970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000" lIns="72000" spcFirstLastPara="1" rIns="24000" wrap="square" tIns="4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Here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1703502" y="2560320"/>
            <a:ext cx="8785111" cy="367936"/>
            <a:chOff x="1703502" y="2296885"/>
            <a:chExt cx="8785111" cy="631371"/>
          </a:xfrm>
        </p:grpSpPr>
        <p:cxnSp>
          <p:nvCxnSpPr>
            <p:cNvPr id="100" name="Google Shape;100;p5"/>
            <p:cNvCxnSpPr/>
            <p:nvPr/>
          </p:nvCxnSpPr>
          <p:spPr>
            <a:xfrm rot="10800000">
              <a:off x="1703502" y="2296885"/>
              <a:ext cx="0" cy="631371"/>
            </a:xfrm>
            <a:prstGeom prst="straightConnector1">
              <a:avLst/>
            </a:prstGeom>
            <a:noFill/>
            <a:ln cap="rnd" cmpd="sng" w="12700">
              <a:solidFill>
                <a:srgbClr val="BFBFBF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cxnSp>
          <p:nvCxnSpPr>
            <p:cNvPr id="101" name="Google Shape;101;p5"/>
            <p:cNvCxnSpPr/>
            <p:nvPr/>
          </p:nvCxnSpPr>
          <p:spPr>
            <a:xfrm rot="10800000">
              <a:off x="6096000" y="2296885"/>
              <a:ext cx="0" cy="631371"/>
            </a:xfrm>
            <a:prstGeom prst="straightConnector1">
              <a:avLst/>
            </a:prstGeom>
            <a:noFill/>
            <a:ln cap="rnd" cmpd="sng" w="12700">
              <a:solidFill>
                <a:srgbClr val="BFBFBF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cxnSp>
          <p:nvCxnSpPr>
            <p:cNvPr id="102" name="Google Shape;102;p5"/>
            <p:cNvCxnSpPr/>
            <p:nvPr/>
          </p:nvCxnSpPr>
          <p:spPr>
            <a:xfrm rot="10800000">
              <a:off x="10488613" y="2296885"/>
              <a:ext cx="0" cy="631371"/>
            </a:xfrm>
            <a:prstGeom prst="straightConnector1">
              <a:avLst/>
            </a:prstGeom>
            <a:noFill/>
            <a:ln cap="rnd" cmpd="sng" w="12700">
              <a:solidFill>
                <a:srgbClr val="BFBFBF"/>
              </a:solidFill>
              <a:prstDash val="solid"/>
              <a:round/>
              <a:headEnd len="sm" w="sm" type="none"/>
              <a:tailEnd len="lg" w="lg" type="stealth"/>
            </a:ln>
          </p:spPr>
        </p:cxnSp>
      </p:grpSp>
      <p:cxnSp>
        <p:nvCxnSpPr>
          <p:cNvPr id="103" name="Google Shape;103;p5"/>
          <p:cNvCxnSpPr/>
          <p:nvPr/>
        </p:nvCxnSpPr>
        <p:spPr>
          <a:xfrm>
            <a:off x="3898062" y="4203022"/>
            <a:ext cx="0" cy="367936"/>
          </a:xfrm>
          <a:prstGeom prst="straightConnector1">
            <a:avLst/>
          </a:prstGeom>
          <a:noFill/>
          <a:ln cap="rnd" cmpd="sng" w="12700">
            <a:solidFill>
              <a:srgbClr val="BFBFBF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104" name="Google Shape;104;p5"/>
          <p:cNvCxnSpPr/>
          <p:nvPr/>
        </p:nvCxnSpPr>
        <p:spPr>
          <a:xfrm>
            <a:off x="8290560" y="4203022"/>
            <a:ext cx="0" cy="367936"/>
          </a:xfrm>
          <a:prstGeom prst="straightConnector1">
            <a:avLst/>
          </a:prstGeom>
          <a:noFill/>
          <a:ln cap="rnd" cmpd="sng" w="12700">
            <a:solidFill>
              <a:srgbClr val="BFBFBF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05" name="Google Shape;105;p5"/>
          <p:cNvSpPr txBox="1"/>
          <p:nvPr/>
        </p:nvSpPr>
        <p:spPr>
          <a:xfrm>
            <a:off x="380772" y="1182461"/>
            <a:ext cx="2133827" cy="31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Heading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380772" y="1589134"/>
            <a:ext cx="2133827" cy="46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2709679" y="4811033"/>
            <a:ext cx="2133827" cy="31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Heading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2709679" y="5217706"/>
            <a:ext cx="2133827" cy="46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5038586" y="1182461"/>
            <a:ext cx="2133827" cy="31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Heading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5038586" y="1589134"/>
            <a:ext cx="2133827" cy="46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7367493" y="4811033"/>
            <a:ext cx="2133827" cy="31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Heading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7367493" y="5217706"/>
            <a:ext cx="2133827" cy="46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9696400" y="1182461"/>
            <a:ext cx="2133827" cy="31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Heading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696400" y="1589134"/>
            <a:ext cx="2133827" cy="46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oup of people looking at a computer&#10;&#10;Description automatically generated with medium confidence" id="119" name="Google Shape;119;p6"/>
          <p:cNvPicPr preferRelativeResize="0"/>
          <p:nvPr/>
        </p:nvPicPr>
        <p:blipFill rotWithShape="1">
          <a:blip r:embed="rId3">
            <a:alphaModFix/>
          </a:blip>
          <a:srcRect b="14771" l="2330" r="775" t="3475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">
                <a:srgbClr val="FFFFFF">
                  <a:alpha val="0"/>
                </a:srgbClr>
              </a:gs>
              <a:gs pos="100000">
                <a:srgbClr val="252525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6"/>
          <p:cNvCxnSpPr/>
          <p:nvPr/>
        </p:nvCxnSpPr>
        <p:spPr>
          <a:xfrm>
            <a:off x="914401" y="3341885"/>
            <a:ext cx="1099500" cy="0"/>
          </a:xfrm>
          <a:prstGeom prst="straightConnector1">
            <a:avLst/>
          </a:prstGeom>
          <a:noFill/>
          <a:ln cap="rnd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6"/>
          <p:cNvSpPr txBox="1"/>
          <p:nvPr/>
        </p:nvSpPr>
        <p:spPr>
          <a:xfrm>
            <a:off x="787074" y="2498813"/>
            <a:ext cx="4876200" cy="683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Section Breaker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6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>
            <a:off x="0" y="3949033"/>
            <a:ext cx="5560543" cy="2042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4000500"/>
            <a:ext cx="782706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/>
          <p:nvPr/>
        </p:nvSpPr>
        <p:spPr>
          <a:xfrm>
            <a:off x="7402621" y="0"/>
            <a:ext cx="4789379" cy="6858000"/>
          </a:xfrm>
          <a:prstGeom prst="rect">
            <a:avLst/>
          </a:prstGeom>
          <a:solidFill>
            <a:srgbClr val="6B7983"/>
          </a:solidFill>
          <a:ln>
            <a:noFill/>
          </a:ln>
          <a:effectLst>
            <a:outerShdw blurRad="156700" sx="102000" rotWithShape="0" algn="tl" dir="2700000" dist="38100" sy="102000">
              <a:srgbClr val="000000">
                <a:alpha val="1058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7814856" y="2421237"/>
            <a:ext cx="384374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Sigmoid has been our preferred data &amp; analytics partner. Their teams have an innovative approach to problem-solving and are highly invested to deliver tangible business results!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7814858" y="4473411"/>
            <a:ext cx="3952162" cy="680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VP Marketing of Digital &amp; eCommerce,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F500 CPG firm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2006" y="1682879"/>
            <a:ext cx="542925" cy="39814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 txBox="1"/>
          <p:nvPr/>
        </p:nvSpPr>
        <p:spPr>
          <a:xfrm>
            <a:off x="964356" y="1481574"/>
            <a:ext cx="4465857" cy="705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D91E18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D91E18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1" i="0" sz="4800" u="none" cap="none" strike="noStrike">
              <a:solidFill>
                <a:srgbClr val="D91E1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7"/>
          <p:cNvCxnSpPr/>
          <p:nvPr/>
        </p:nvCxnSpPr>
        <p:spPr>
          <a:xfrm>
            <a:off x="1094969" y="2298756"/>
            <a:ext cx="1298413" cy="0"/>
          </a:xfrm>
          <a:prstGeom prst="straightConnector1">
            <a:avLst/>
          </a:prstGeom>
          <a:noFill/>
          <a:ln cap="rnd" cmpd="sng" w="444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7"/>
          <p:cNvSpPr txBox="1"/>
          <p:nvPr/>
        </p:nvSpPr>
        <p:spPr>
          <a:xfrm>
            <a:off x="964356" y="3241024"/>
            <a:ext cx="4969313" cy="454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Email: </a:t>
            </a:r>
            <a:r>
              <a:rPr b="0" i="0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marketing@sigmoidanalytics.com</a:t>
            </a:r>
            <a:endParaRPr b="0" i="0" sz="1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964356" y="5060617"/>
            <a:ext cx="3825025" cy="317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18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wwww.sigmoid.com</a:t>
            </a:r>
            <a:endParaRPr b="0" i="0" sz="1800" u="sng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952867" y="3909628"/>
            <a:ext cx="644975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Calibri"/>
              <a:buNone/>
            </a:pPr>
            <a:r>
              <a:rPr b="1" i="0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Offices: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USA: New York, San Francisco, Dallas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Peru: Lima  |  India: Bengaluru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gmoid Office Theme">
  <a:themeElements>
    <a:clrScheme name="Office ">
      <a:dk1>
        <a:srgbClr val="000000"/>
      </a:dk1>
      <a:lt1>
        <a:srgbClr val="FFFFFF"/>
      </a:lt1>
      <a:dk2>
        <a:srgbClr val="4B5960"/>
      </a:dk2>
      <a:lt2>
        <a:srgbClr val="E7E6E6"/>
      </a:lt2>
      <a:accent1>
        <a:srgbClr val="6B7983"/>
      </a:accent1>
      <a:accent2>
        <a:srgbClr val="D91E18"/>
      </a:accent2>
      <a:accent3>
        <a:srgbClr val="F38B1F"/>
      </a:accent3>
      <a:accent4>
        <a:srgbClr val="1E3C7D"/>
      </a:accent4>
      <a:accent5>
        <a:srgbClr val="00A0E9"/>
      </a:accent5>
      <a:accent6>
        <a:srgbClr val="4EA347"/>
      </a:accent6>
      <a:hlink>
        <a:srgbClr val="0563C1"/>
      </a:hlink>
      <a:folHlink>
        <a:srgbClr val="F11F1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2023-05-31T09:24:46Z</dcterms:created>
  <dc:creator>Nishanth G</dc:creator>
</cp:coreProperties>
</file>