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29LT Riwaya"/>
      <p:regular r:id="rId16"/>
    </p:embeddedFont>
    <p:embeddedFont>
      <p:font typeface="29LT Riwaya Bold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irah Alskhabrah" userId="c1a871e8499234f0" providerId="LiveId" clId="{75A4B39C-11A4-4FC3-925A-3B698E2B4CD6}"/>
    <pc:docChg chg="undo custSel modSld">
      <pc:chgData name="Munirah Alskhabrah" userId="c1a871e8499234f0" providerId="LiveId" clId="{75A4B39C-11A4-4FC3-925A-3B698E2B4CD6}" dt="2023-12-12T14:56:26.801" v="13" actId="478"/>
      <pc:docMkLst>
        <pc:docMk/>
      </pc:docMkLst>
      <pc:sldChg chg="addSp delSp modSp mod">
        <pc:chgData name="Munirah Alskhabrah" userId="c1a871e8499234f0" providerId="LiveId" clId="{75A4B39C-11A4-4FC3-925A-3B698E2B4CD6}" dt="2023-12-12T14:56:26.801" v="13" actId="478"/>
        <pc:sldMkLst>
          <pc:docMk/>
          <pc:sldMk cId="0" sldId="269"/>
        </pc:sldMkLst>
        <pc:spChg chg="del mod modCrop">
          <ac:chgData name="Munirah Alskhabrah" userId="c1a871e8499234f0" providerId="LiveId" clId="{75A4B39C-11A4-4FC3-925A-3B698E2B4CD6}" dt="2023-12-12T14:56:26.801" v="13" actId="478"/>
          <ac:spMkLst>
            <pc:docMk/>
            <pc:sldMk cId="0" sldId="269"/>
            <ac:spMk id="2" creationId="{00000000-0000-0000-0000-000000000000}"/>
          </ac:spMkLst>
        </pc:spChg>
        <pc:spChg chg="add del mod">
          <ac:chgData name="Munirah Alskhabrah" userId="c1a871e8499234f0" providerId="LiveId" clId="{75A4B39C-11A4-4FC3-925A-3B698E2B4CD6}" dt="2023-12-12T14:55:17.303" v="10" actId="478"/>
          <ac:spMkLst>
            <pc:docMk/>
            <pc:sldMk cId="0" sldId="269"/>
            <ac:spMk id="4" creationId="{7392FC20-60D1-7627-3E33-883654274818}"/>
          </ac:spMkLst>
        </pc:spChg>
        <pc:inkChg chg="add del">
          <ac:chgData name="Munirah Alskhabrah" userId="c1a871e8499234f0" providerId="LiveId" clId="{75A4B39C-11A4-4FC3-925A-3B698E2B4CD6}" dt="2023-12-12T14:53:45.223" v="3" actId="9405"/>
          <ac:inkMkLst>
            <pc:docMk/>
            <pc:sldMk cId="0" sldId="269"/>
            <ac:inkMk id="3" creationId="{10DE9DE1-7C88-14A3-32DD-B1E73D7A74D1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08596" y="2531872"/>
            <a:ext cx="4549551" cy="454955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70532" y="4788403"/>
            <a:ext cx="3388768" cy="33887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4675" y="2248316"/>
            <a:ext cx="2480481" cy="248048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307454" y="6571116"/>
            <a:ext cx="2480481" cy="248048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80945" y="8590357"/>
            <a:ext cx="574724" cy="57472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23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557510" y="9397109"/>
            <a:ext cx="19403020" cy="1779782"/>
            <a:chOff x="0" y="0"/>
            <a:chExt cx="5110260" cy="46874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110261" cy="468749"/>
            </a:xfrm>
            <a:custGeom>
              <a:avLst/>
              <a:gdLst/>
              <a:ahLst/>
              <a:cxnLst/>
              <a:rect l="l" t="t" r="r" b="b"/>
              <a:pathLst>
                <a:path w="5110261" h="468749">
                  <a:moveTo>
                    <a:pt x="0" y="0"/>
                  </a:moveTo>
                  <a:lnTo>
                    <a:pt x="5110261" y="0"/>
                  </a:lnTo>
                  <a:lnTo>
                    <a:pt x="5110261" y="468749"/>
                  </a:lnTo>
                  <a:lnTo>
                    <a:pt x="0" y="468749"/>
                  </a:lnTo>
                  <a:close/>
                </a:path>
              </a:pathLst>
            </a:custGeom>
            <a:solidFill>
              <a:srgbClr val="8DAFA8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5110260" cy="516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 rot="2526190">
            <a:off x="15599687" y="1762629"/>
            <a:ext cx="2254244" cy="971374"/>
          </a:xfrm>
          <a:custGeom>
            <a:avLst/>
            <a:gdLst/>
            <a:ahLst/>
            <a:cxnLst/>
            <a:rect l="l" t="t" r="r" b="b"/>
            <a:pathLst>
              <a:path w="2254244" h="971374">
                <a:moveTo>
                  <a:pt x="0" y="0"/>
                </a:moveTo>
                <a:lnTo>
                  <a:pt x="2254244" y="0"/>
                </a:lnTo>
                <a:lnTo>
                  <a:pt x="2254244" y="971374"/>
                </a:lnTo>
                <a:lnTo>
                  <a:pt x="0" y="971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flipH="1">
            <a:off x="8655525" y="6648948"/>
            <a:ext cx="1320252" cy="1409978"/>
          </a:xfrm>
          <a:custGeom>
            <a:avLst/>
            <a:gdLst/>
            <a:ahLst/>
            <a:cxnLst/>
            <a:rect l="l" t="t" r="r" b="b"/>
            <a:pathLst>
              <a:path w="1320252" h="1409978">
                <a:moveTo>
                  <a:pt x="1320252" y="0"/>
                </a:moveTo>
                <a:lnTo>
                  <a:pt x="0" y="0"/>
                </a:lnTo>
                <a:lnTo>
                  <a:pt x="0" y="1409978"/>
                </a:lnTo>
                <a:lnTo>
                  <a:pt x="1320252" y="1409978"/>
                </a:lnTo>
                <a:lnTo>
                  <a:pt x="132025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9705217" y="3293720"/>
            <a:ext cx="1833125" cy="1957706"/>
          </a:xfrm>
          <a:custGeom>
            <a:avLst/>
            <a:gdLst/>
            <a:ahLst/>
            <a:cxnLst/>
            <a:rect l="l" t="t" r="r" b="b"/>
            <a:pathLst>
              <a:path w="1833125" h="1957706">
                <a:moveTo>
                  <a:pt x="0" y="0"/>
                </a:moveTo>
                <a:lnTo>
                  <a:pt x="1833125" y="0"/>
                </a:lnTo>
                <a:lnTo>
                  <a:pt x="1833125" y="1957706"/>
                </a:lnTo>
                <a:lnTo>
                  <a:pt x="0" y="19577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2104292" y="6314112"/>
            <a:ext cx="371078" cy="257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57"/>
              </a:lnSpc>
              <a:spcBef>
                <a:spcPct val="0"/>
              </a:spcBef>
            </a:pPr>
            <a:r>
              <a:rPr lang="en-US" sz="1540">
                <a:solidFill>
                  <a:srgbClr val="FFF7EF"/>
                </a:solidFill>
                <a:latin typeface="29LT Riwaya"/>
              </a:rPr>
              <a:t>03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855669" y="873455"/>
            <a:ext cx="7400765" cy="4981820"/>
            <a:chOff x="0" y="0"/>
            <a:chExt cx="1556401" cy="104769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56401" cy="1047691"/>
            </a:xfrm>
            <a:custGeom>
              <a:avLst/>
              <a:gdLst/>
              <a:ahLst/>
              <a:cxnLst/>
              <a:rect l="l" t="t" r="r" b="b"/>
              <a:pathLst>
                <a:path w="1556401" h="1047691">
                  <a:moveTo>
                    <a:pt x="20922" y="0"/>
                  </a:moveTo>
                  <a:lnTo>
                    <a:pt x="1535479" y="0"/>
                  </a:lnTo>
                  <a:cubicBezTo>
                    <a:pt x="1541028" y="0"/>
                    <a:pt x="1546350" y="2204"/>
                    <a:pt x="1550273" y="6128"/>
                  </a:cubicBezTo>
                  <a:cubicBezTo>
                    <a:pt x="1554197" y="10052"/>
                    <a:pt x="1556401" y="15373"/>
                    <a:pt x="1556401" y="20922"/>
                  </a:cubicBezTo>
                  <a:lnTo>
                    <a:pt x="1556401" y="1026769"/>
                  </a:lnTo>
                  <a:cubicBezTo>
                    <a:pt x="1556401" y="1038323"/>
                    <a:pt x="1547034" y="1047691"/>
                    <a:pt x="1535479" y="1047691"/>
                  </a:cubicBezTo>
                  <a:lnTo>
                    <a:pt x="20922" y="1047691"/>
                  </a:lnTo>
                  <a:cubicBezTo>
                    <a:pt x="15373" y="1047691"/>
                    <a:pt x="10052" y="1045486"/>
                    <a:pt x="6128" y="1041563"/>
                  </a:cubicBezTo>
                  <a:cubicBezTo>
                    <a:pt x="2204" y="1037639"/>
                    <a:pt x="0" y="1032317"/>
                    <a:pt x="0" y="1026769"/>
                  </a:cubicBezTo>
                  <a:lnTo>
                    <a:pt x="0" y="20922"/>
                  </a:lnTo>
                  <a:cubicBezTo>
                    <a:pt x="0" y="15373"/>
                    <a:pt x="2204" y="10052"/>
                    <a:pt x="6128" y="6128"/>
                  </a:cubicBezTo>
                  <a:cubicBezTo>
                    <a:pt x="10052" y="2204"/>
                    <a:pt x="15373" y="0"/>
                    <a:pt x="20922" y="0"/>
                  </a:cubicBezTo>
                  <a:close/>
                </a:path>
              </a:pathLst>
            </a:custGeom>
            <a:solidFill>
              <a:srgbClr val="FFEFD4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1556401" cy="1095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36177" y="810554"/>
            <a:ext cx="5931469" cy="4440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427"/>
              </a:lnSpc>
            </a:pPr>
            <a:r>
              <a:rPr lang="en-US" sz="9498">
                <a:solidFill>
                  <a:srgbClr val="000000"/>
                </a:solidFill>
                <a:latin typeface="29LT Riwaya Bold"/>
              </a:rPr>
              <a:t>project</a:t>
            </a:r>
          </a:p>
          <a:p>
            <a:pPr algn="ctr">
              <a:lnSpc>
                <a:spcPts val="18427"/>
              </a:lnSpc>
            </a:pPr>
            <a:r>
              <a:rPr lang="en-US" sz="9498">
                <a:solidFill>
                  <a:srgbClr val="000000"/>
                </a:solidFill>
                <a:latin typeface="29LT Riwaya Bold"/>
              </a:rPr>
              <a:t>Thread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63892" y="9401394"/>
            <a:ext cx="21384251" cy="2466909"/>
            <a:chOff x="0" y="0"/>
            <a:chExt cx="5632066" cy="6497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32066" cy="649721"/>
            </a:xfrm>
            <a:custGeom>
              <a:avLst/>
              <a:gdLst/>
              <a:ahLst/>
              <a:cxnLst/>
              <a:rect l="l" t="t" r="r" b="b"/>
              <a:pathLst>
                <a:path w="5632066" h="649721">
                  <a:moveTo>
                    <a:pt x="0" y="0"/>
                  </a:moveTo>
                  <a:lnTo>
                    <a:pt x="5632066" y="0"/>
                  </a:lnTo>
                  <a:lnTo>
                    <a:pt x="5632066" y="649721"/>
                  </a:lnTo>
                  <a:lnTo>
                    <a:pt x="0" y="649721"/>
                  </a:lnTo>
                  <a:close/>
                </a:path>
              </a:pathLst>
            </a:custGeom>
            <a:solidFill>
              <a:srgbClr val="8DAFA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632066" cy="697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95400" y="3682518"/>
            <a:ext cx="3053192" cy="305319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9206" y="5044553"/>
            <a:ext cx="2050916" cy="205091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4665" y="4129077"/>
            <a:ext cx="1565519" cy="156551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395400" y="5844639"/>
            <a:ext cx="1565519" cy="156551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911656">
            <a:off x="1474232" y="2583686"/>
            <a:ext cx="1842335" cy="793879"/>
          </a:xfrm>
          <a:custGeom>
            <a:avLst/>
            <a:gdLst/>
            <a:ahLst/>
            <a:cxnLst/>
            <a:rect l="l" t="t" r="r" b="b"/>
            <a:pathLst>
              <a:path w="1842335" h="793879">
                <a:moveTo>
                  <a:pt x="0" y="0"/>
                </a:moveTo>
                <a:lnTo>
                  <a:pt x="1842336" y="0"/>
                </a:lnTo>
                <a:lnTo>
                  <a:pt x="1842336" y="793879"/>
                </a:lnTo>
                <a:lnTo>
                  <a:pt x="0" y="793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639898" y="3482032"/>
            <a:ext cx="777604" cy="830451"/>
          </a:xfrm>
          <a:custGeom>
            <a:avLst/>
            <a:gdLst/>
            <a:ahLst/>
            <a:cxnLst/>
            <a:rect l="l" t="t" r="r" b="b"/>
            <a:pathLst>
              <a:path w="777604" h="830451">
                <a:moveTo>
                  <a:pt x="777604" y="0"/>
                </a:moveTo>
                <a:lnTo>
                  <a:pt x="0" y="0"/>
                </a:lnTo>
                <a:lnTo>
                  <a:pt x="0" y="830451"/>
                </a:lnTo>
                <a:lnTo>
                  <a:pt x="777604" y="830451"/>
                </a:lnTo>
                <a:lnTo>
                  <a:pt x="7776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6289594" y="6667744"/>
            <a:ext cx="1038105" cy="1108655"/>
          </a:xfrm>
          <a:custGeom>
            <a:avLst/>
            <a:gdLst/>
            <a:ahLst/>
            <a:cxnLst/>
            <a:rect l="l" t="t" r="r" b="b"/>
            <a:pathLst>
              <a:path w="1038105" h="1108655">
                <a:moveTo>
                  <a:pt x="0" y="0"/>
                </a:moveTo>
                <a:lnTo>
                  <a:pt x="1038105" y="0"/>
                </a:lnTo>
                <a:lnTo>
                  <a:pt x="1038105" y="1108655"/>
                </a:lnTo>
                <a:lnTo>
                  <a:pt x="0" y="1108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270669" y="-235192"/>
            <a:ext cx="8979546" cy="9636586"/>
          </a:xfrm>
          <a:custGeom>
            <a:avLst/>
            <a:gdLst/>
            <a:ahLst/>
            <a:cxnLst/>
            <a:rect l="l" t="t" r="r" b="b"/>
            <a:pathLst>
              <a:path w="8979546" h="9636586">
                <a:moveTo>
                  <a:pt x="0" y="0"/>
                </a:moveTo>
                <a:lnTo>
                  <a:pt x="8979546" y="0"/>
                </a:lnTo>
                <a:lnTo>
                  <a:pt x="8979546" y="9636586"/>
                </a:lnTo>
                <a:lnTo>
                  <a:pt x="0" y="96365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12534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028700" y="320783"/>
            <a:ext cx="6462719" cy="1695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9"/>
              </a:lnSpc>
              <a:spcBef>
                <a:spcPct val="0"/>
              </a:spcBef>
            </a:pPr>
            <a:r>
              <a:rPr lang="en-US" sz="10213">
                <a:solidFill>
                  <a:srgbClr val="1E302C"/>
                </a:solidFill>
                <a:latin typeface="29LT Riwaya Bold"/>
              </a:rPr>
              <a:t>2. Creators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1508" y="10089505"/>
            <a:ext cx="19403020" cy="2043555"/>
            <a:chOff x="0" y="0"/>
            <a:chExt cx="5110260" cy="5382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10261" cy="538220"/>
            </a:xfrm>
            <a:custGeom>
              <a:avLst/>
              <a:gdLst/>
              <a:ahLst/>
              <a:cxnLst/>
              <a:rect l="l" t="t" r="r" b="b"/>
              <a:pathLst>
                <a:path w="5110261" h="538220">
                  <a:moveTo>
                    <a:pt x="0" y="0"/>
                  </a:moveTo>
                  <a:lnTo>
                    <a:pt x="5110261" y="0"/>
                  </a:lnTo>
                  <a:lnTo>
                    <a:pt x="5110261" y="538220"/>
                  </a:lnTo>
                  <a:lnTo>
                    <a:pt x="0" y="538220"/>
                  </a:lnTo>
                  <a:close/>
                </a:path>
              </a:pathLst>
            </a:custGeom>
            <a:solidFill>
              <a:srgbClr val="8DAFA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110260" cy="5858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03373" y="2662822"/>
            <a:ext cx="4484627" cy="44846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736763" y="1155417"/>
            <a:ext cx="4275928" cy="427592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1903489">
            <a:off x="15712399" y="2536959"/>
            <a:ext cx="1980059" cy="853226"/>
          </a:xfrm>
          <a:custGeom>
            <a:avLst/>
            <a:gdLst/>
            <a:ahLst/>
            <a:cxnLst/>
            <a:rect l="l" t="t" r="r" b="b"/>
            <a:pathLst>
              <a:path w="1980059" h="853226">
                <a:moveTo>
                  <a:pt x="0" y="0"/>
                </a:moveTo>
                <a:lnTo>
                  <a:pt x="1980059" y="0"/>
                </a:lnTo>
                <a:lnTo>
                  <a:pt x="1980059" y="853225"/>
                </a:lnTo>
                <a:lnTo>
                  <a:pt x="0" y="853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14372246" y="151137"/>
            <a:ext cx="941957" cy="1005973"/>
          </a:xfrm>
          <a:custGeom>
            <a:avLst/>
            <a:gdLst/>
            <a:ahLst/>
            <a:cxnLst/>
            <a:rect l="l" t="t" r="r" b="b"/>
            <a:pathLst>
              <a:path w="941957" h="1005973">
                <a:moveTo>
                  <a:pt x="941957" y="0"/>
                </a:moveTo>
                <a:lnTo>
                  <a:pt x="0" y="0"/>
                </a:lnTo>
                <a:lnTo>
                  <a:pt x="0" y="1005973"/>
                </a:lnTo>
                <a:lnTo>
                  <a:pt x="941957" y="1005973"/>
                </a:lnTo>
                <a:lnTo>
                  <a:pt x="94195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314203" y="1392780"/>
            <a:ext cx="643585" cy="687324"/>
          </a:xfrm>
          <a:custGeom>
            <a:avLst/>
            <a:gdLst/>
            <a:ahLst/>
            <a:cxnLst/>
            <a:rect l="l" t="t" r="r" b="b"/>
            <a:pathLst>
              <a:path w="643585" h="687324">
                <a:moveTo>
                  <a:pt x="0" y="0"/>
                </a:moveTo>
                <a:lnTo>
                  <a:pt x="643586" y="0"/>
                </a:lnTo>
                <a:lnTo>
                  <a:pt x="643586" y="687324"/>
                </a:lnTo>
                <a:lnTo>
                  <a:pt x="0" y="687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753679" y="7728474"/>
            <a:ext cx="1121048" cy="1197235"/>
          </a:xfrm>
          <a:custGeom>
            <a:avLst/>
            <a:gdLst/>
            <a:ahLst/>
            <a:cxnLst/>
            <a:rect l="l" t="t" r="r" b="b"/>
            <a:pathLst>
              <a:path w="1121048" h="1197235">
                <a:moveTo>
                  <a:pt x="0" y="0"/>
                </a:moveTo>
                <a:lnTo>
                  <a:pt x="1121048" y="0"/>
                </a:lnTo>
                <a:lnTo>
                  <a:pt x="1121048" y="1197236"/>
                </a:lnTo>
                <a:lnTo>
                  <a:pt x="0" y="1197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413542" y="151137"/>
            <a:ext cx="14461938" cy="9032579"/>
          </a:xfrm>
          <a:custGeom>
            <a:avLst/>
            <a:gdLst/>
            <a:ahLst/>
            <a:cxnLst/>
            <a:rect l="l" t="t" r="r" b="b"/>
            <a:pathLst>
              <a:path w="14461938" h="9032579">
                <a:moveTo>
                  <a:pt x="0" y="0"/>
                </a:moveTo>
                <a:lnTo>
                  <a:pt x="14461938" y="0"/>
                </a:lnTo>
                <a:lnTo>
                  <a:pt x="14461938" y="9032579"/>
                </a:lnTo>
                <a:lnTo>
                  <a:pt x="0" y="90325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9202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1508" y="10089505"/>
            <a:ext cx="19403020" cy="2043555"/>
            <a:chOff x="0" y="0"/>
            <a:chExt cx="5110260" cy="5382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10261" cy="538220"/>
            </a:xfrm>
            <a:custGeom>
              <a:avLst/>
              <a:gdLst/>
              <a:ahLst/>
              <a:cxnLst/>
              <a:rect l="l" t="t" r="r" b="b"/>
              <a:pathLst>
                <a:path w="5110261" h="538220">
                  <a:moveTo>
                    <a:pt x="0" y="0"/>
                  </a:moveTo>
                  <a:lnTo>
                    <a:pt x="5110261" y="0"/>
                  </a:lnTo>
                  <a:lnTo>
                    <a:pt x="5110261" y="538220"/>
                  </a:lnTo>
                  <a:lnTo>
                    <a:pt x="0" y="538220"/>
                  </a:lnTo>
                  <a:close/>
                </a:path>
              </a:pathLst>
            </a:custGeom>
            <a:solidFill>
              <a:srgbClr val="8DAFA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110260" cy="5858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843225" y="3110497"/>
            <a:ext cx="3455927" cy="34559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41160" y="1028700"/>
            <a:ext cx="3522537" cy="352253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1903489">
            <a:off x="15549083" y="1947497"/>
            <a:ext cx="2870973" cy="1237128"/>
          </a:xfrm>
          <a:custGeom>
            <a:avLst/>
            <a:gdLst/>
            <a:ahLst/>
            <a:cxnLst/>
            <a:rect l="l" t="t" r="r" b="b"/>
            <a:pathLst>
              <a:path w="2870973" h="1237128">
                <a:moveTo>
                  <a:pt x="0" y="0"/>
                </a:moveTo>
                <a:lnTo>
                  <a:pt x="2870973" y="0"/>
                </a:lnTo>
                <a:lnTo>
                  <a:pt x="2870973" y="1237129"/>
                </a:lnTo>
                <a:lnTo>
                  <a:pt x="0" y="1237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14372246" y="151137"/>
            <a:ext cx="941957" cy="1005973"/>
          </a:xfrm>
          <a:custGeom>
            <a:avLst/>
            <a:gdLst/>
            <a:ahLst/>
            <a:cxnLst/>
            <a:rect l="l" t="t" r="r" b="b"/>
            <a:pathLst>
              <a:path w="941957" h="1005973">
                <a:moveTo>
                  <a:pt x="941957" y="0"/>
                </a:moveTo>
                <a:lnTo>
                  <a:pt x="0" y="0"/>
                </a:lnTo>
                <a:lnTo>
                  <a:pt x="0" y="1005973"/>
                </a:lnTo>
                <a:lnTo>
                  <a:pt x="941957" y="1005973"/>
                </a:lnTo>
                <a:lnTo>
                  <a:pt x="94195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536" y="127987"/>
            <a:ext cx="1083464" cy="1157097"/>
          </a:xfrm>
          <a:custGeom>
            <a:avLst/>
            <a:gdLst/>
            <a:ahLst/>
            <a:cxnLst/>
            <a:rect l="l" t="t" r="r" b="b"/>
            <a:pathLst>
              <a:path w="1083464" h="1157097">
                <a:moveTo>
                  <a:pt x="0" y="0"/>
                </a:moveTo>
                <a:lnTo>
                  <a:pt x="1083464" y="0"/>
                </a:lnTo>
                <a:lnTo>
                  <a:pt x="1083464" y="1157097"/>
                </a:lnTo>
                <a:lnTo>
                  <a:pt x="0" y="1157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899440" y="7534894"/>
            <a:ext cx="1846828" cy="1972340"/>
          </a:xfrm>
          <a:custGeom>
            <a:avLst/>
            <a:gdLst/>
            <a:ahLst/>
            <a:cxnLst/>
            <a:rect l="l" t="t" r="r" b="b"/>
            <a:pathLst>
              <a:path w="1846828" h="1972340">
                <a:moveTo>
                  <a:pt x="0" y="0"/>
                </a:moveTo>
                <a:lnTo>
                  <a:pt x="1846828" y="0"/>
                </a:lnTo>
                <a:lnTo>
                  <a:pt x="1846828" y="1972340"/>
                </a:lnTo>
                <a:lnTo>
                  <a:pt x="0" y="1972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825802" y="1409559"/>
            <a:ext cx="11496007" cy="8877441"/>
          </a:xfrm>
          <a:custGeom>
            <a:avLst/>
            <a:gdLst/>
            <a:ahLst/>
            <a:cxnLst/>
            <a:rect l="l" t="t" r="r" b="b"/>
            <a:pathLst>
              <a:path w="11496007" h="8877441">
                <a:moveTo>
                  <a:pt x="0" y="0"/>
                </a:moveTo>
                <a:lnTo>
                  <a:pt x="11496007" y="0"/>
                </a:lnTo>
                <a:lnTo>
                  <a:pt x="11496007" y="8877441"/>
                </a:lnTo>
                <a:lnTo>
                  <a:pt x="0" y="88774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10255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0" y="-1075845"/>
            <a:ext cx="13859581" cy="2360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520"/>
              </a:lnSpc>
            </a:pPr>
            <a:endParaRPr/>
          </a:p>
          <a:p>
            <a:pPr algn="just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8F6234"/>
                </a:solidFill>
                <a:latin typeface="29LT Riwaya Bold"/>
              </a:rPr>
              <a:t>  CreatingSequence DIAGRAM 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63892" y="9401394"/>
            <a:ext cx="21384251" cy="2466909"/>
            <a:chOff x="0" y="0"/>
            <a:chExt cx="5632066" cy="6497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32066" cy="649721"/>
            </a:xfrm>
            <a:custGeom>
              <a:avLst/>
              <a:gdLst/>
              <a:ahLst/>
              <a:cxnLst/>
              <a:rect l="l" t="t" r="r" b="b"/>
              <a:pathLst>
                <a:path w="5632066" h="649721">
                  <a:moveTo>
                    <a:pt x="0" y="0"/>
                  </a:moveTo>
                  <a:lnTo>
                    <a:pt x="5632066" y="0"/>
                  </a:lnTo>
                  <a:lnTo>
                    <a:pt x="5632066" y="649721"/>
                  </a:lnTo>
                  <a:lnTo>
                    <a:pt x="0" y="649721"/>
                  </a:lnTo>
                  <a:close/>
                </a:path>
              </a:pathLst>
            </a:custGeom>
            <a:solidFill>
              <a:srgbClr val="8DAFA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632066" cy="697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95400" y="3682518"/>
            <a:ext cx="3053192" cy="305319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9206" y="5044553"/>
            <a:ext cx="2050916" cy="205091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4665" y="4129077"/>
            <a:ext cx="1565519" cy="156551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395400" y="5844639"/>
            <a:ext cx="1565519" cy="156551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911656">
            <a:off x="1474232" y="2583686"/>
            <a:ext cx="1842335" cy="793879"/>
          </a:xfrm>
          <a:custGeom>
            <a:avLst/>
            <a:gdLst/>
            <a:ahLst/>
            <a:cxnLst/>
            <a:rect l="l" t="t" r="r" b="b"/>
            <a:pathLst>
              <a:path w="1842335" h="793879">
                <a:moveTo>
                  <a:pt x="0" y="0"/>
                </a:moveTo>
                <a:lnTo>
                  <a:pt x="1842336" y="0"/>
                </a:lnTo>
                <a:lnTo>
                  <a:pt x="1842336" y="793879"/>
                </a:lnTo>
                <a:lnTo>
                  <a:pt x="0" y="793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639898" y="3482032"/>
            <a:ext cx="777604" cy="830451"/>
          </a:xfrm>
          <a:custGeom>
            <a:avLst/>
            <a:gdLst/>
            <a:ahLst/>
            <a:cxnLst/>
            <a:rect l="l" t="t" r="r" b="b"/>
            <a:pathLst>
              <a:path w="777604" h="830451">
                <a:moveTo>
                  <a:pt x="777604" y="0"/>
                </a:moveTo>
                <a:lnTo>
                  <a:pt x="0" y="0"/>
                </a:lnTo>
                <a:lnTo>
                  <a:pt x="0" y="830451"/>
                </a:lnTo>
                <a:lnTo>
                  <a:pt x="777604" y="830451"/>
                </a:lnTo>
                <a:lnTo>
                  <a:pt x="7776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6289594" y="6667744"/>
            <a:ext cx="1038105" cy="1108655"/>
          </a:xfrm>
          <a:custGeom>
            <a:avLst/>
            <a:gdLst/>
            <a:ahLst/>
            <a:cxnLst/>
            <a:rect l="l" t="t" r="r" b="b"/>
            <a:pathLst>
              <a:path w="1038105" h="1108655">
                <a:moveTo>
                  <a:pt x="0" y="0"/>
                </a:moveTo>
                <a:lnTo>
                  <a:pt x="1038105" y="0"/>
                </a:lnTo>
                <a:lnTo>
                  <a:pt x="1038105" y="1108655"/>
                </a:lnTo>
                <a:lnTo>
                  <a:pt x="0" y="1108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609180" y="249120"/>
            <a:ext cx="9446262" cy="9009180"/>
          </a:xfrm>
          <a:custGeom>
            <a:avLst/>
            <a:gdLst/>
            <a:ahLst/>
            <a:cxnLst/>
            <a:rect l="l" t="t" r="r" b="b"/>
            <a:pathLst>
              <a:path w="9446262" h="9009180">
                <a:moveTo>
                  <a:pt x="0" y="0"/>
                </a:moveTo>
                <a:lnTo>
                  <a:pt x="9446262" y="0"/>
                </a:lnTo>
                <a:lnTo>
                  <a:pt x="9446262" y="9009180"/>
                </a:lnTo>
                <a:lnTo>
                  <a:pt x="0" y="90091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5361" b="-13649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-199418" y="106245"/>
            <a:ext cx="8808598" cy="2404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2"/>
              </a:lnSpc>
              <a:spcBef>
                <a:spcPct val="0"/>
              </a:spcBef>
            </a:pPr>
            <a:r>
              <a:rPr lang="en-US" sz="7023">
                <a:solidFill>
                  <a:srgbClr val="1E302C"/>
                </a:solidFill>
                <a:latin typeface="29LT Riwaya Bold"/>
              </a:rPr>
              <a:t>6 .Creating a Class Diagram 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7233" y="4895101"/>
            <a:ext cx="3827651" cy="382765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1369" y="1672355"/>
            <a:ext cx="3389171" cy="338917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09817" y="4014110"/>
            <a:ext cx="2094831" cy="209483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823124" y="3048669"/>
            <a:ext cx="2094831" cy="209483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557510" y="-889891"/>
            <a:ext cx="19403020" cy="1391716"/>
            <a:chOff x="0" y="0"/>
            <a:chExt cx="5110260" cy="3665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110261" cy="366543"/>
            </a:xfrm>
            <a:custGeom>
              <a:avLst/>
              <a:gdLst/>
              <a:ahLst/>
              <a:cxnLst/>
              <a:rect l="l" t="t" r="r" b="b"/>
              <a:pathLst>
                <a:path w="5110261" h="366543">
                  <a:moveTo>
                    <a:pt x="0" y="0"/>
                  </a:moveTo>
                  <a:lnTo>
                    <a:pt x="5110261" y="0"/>
                  </a:lnTo>
                  <a:lnTo>
                    <a:pt x="5110261" y="366543"/>
                  </a:lnTo>
                  <a:lnTo>
                    <a:pt x="0" y="366543"/>
                  </a:lnTo>
                  <a:close/>
                </a:path>
              </a:pathLst>
            </a:custGeom>
            <a:solidFill>
              <a:srgbClr val="8DAFA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5110260" cy="4141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557510" y="9723626"/>
            <a:ext cx="19403020" cy="1779782"/>
            <a:chOff x="0" y="0"/>
            <a:chExt cx="5110260" cy="46874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110261" cy="468749"/>
            </a:xfrm>
            <a:custGeom>
              <a:avLst/>
              <a:gdLst/>
              <a:ahLst/>
              <a:cxnLst/>
              <a:rect l="l" t="t" r="r" b="b"/>
              <a:pathLst>
                <a:path w="5110261" h="468749">
                  <a:moveTo>
                    <a:pt x="0" y="0"/>
                  </a:moveTo>
                  <a:lnTo>
                    <a:pt x="5110261" y="0"/>
                  </a:lnTo>
                  <a:lnTo>
                    <a:pt x="5110261" y="468749"/>
                  </a:lnTo>
                  <a:lnTo>
                    <a:pt x="0" y="468749"/>
                  </a:lnTo>
                  <a:close/>
                </a:path>
              </a:pathLst>
            </a:custGeom>
            <a:solidFill>
              <a:srgbClr val="8DAFA8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5110260" cy="516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498349" y="616125"/>
            <a:ext cx="10208285" cy="1824624"/>
            <a:chOff x="0" y="0"/>
            <a:chExt cx="2146830" cy="38372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46830" cy="383723"/>
            </a:xfrm>
            <a:custGeom>
              <a:avLst/>
              <a:gdLst/>
              <a:ahLst/>
              <a:cxnLst/>
              <a:rect l="l" t="t" r="r" b="b"/>
              <a:pathLst>
                <a:path w="2146830" h="383723">
                  <a:moveTo>
                    <a:pt x="15168" y="0"/>
                  </a:moveTo>
                  <a:lnTo>
                    <a:pt x="2131663" y="0"/>
                  </a:lnTo>
                  <a:cubicBezTo>
                    <a:pt x="2135685" y="0"/>
                    <a:pt x="2139543" y="1598"/>
                    <a:pt x="2142388" y="4443"/>
                  </a:cubicBezTo>
                  <a:cubicBezTo>
                    <a:pt x="2145232" y="7287"/>
                    <a:pt x="2146830" y="11145"/>
                    <a:pt x="2146830" y="15168"/>
                  </a:cubicBezTo>
                  <a:lnTo>
                    <a:pt x="2146830" y="368556"/>
                  </a:lnTo>
                  <a:cubicBezTo>
                    <a:pt x="2146830" y="372578"/>
                    <a:pt x="2145232" y="376436"/>
                    <a:pt x="2142388" y="379281"/>
                  </a:cubicBezTo>
                  <a:cubicBezTo>
                    <a:pt x="2139543" y="382125"/>
                    <a:pt x="2135685" y="383723"/>
                    <a:pt x="2131663" y="383723"/>
                  </a:cubicBezTo>
                  <a:lnTo>
                    <a:pt x="15168" y="383723"/>
                  </a:lnTo>
                  <a:cubicBezTo>
                    <a:pt x="11145" y="383723"/>
                    <a:pt x="7287" y="382125"/>
                    <a:pt x="4443" y="379281"/>
                  </a:cubicBezTo>
                  <a:cubicBezTo>
                    <a:pt x="1598" y="376436"/>
                    <a:pt x="0" y="372578"/>
                    <a:pt x="0" y="368556"/>
                  </a:cubicBezTo>
                  <a:lnTo>
                    <a:pt x="0" y="15168"/>
                  </a:lnTo>
                  <a:cubicBezTo>
                    <a:pt x="0" y="11145"/>
                    <a:pt x="1598" y="7287"/>
                    <a:pt x="4443" y="4443"/>
                  </a:cubicBezTo>
                  <a:cubicBezTo>
                    <a:pt x="7287" y="1598"/>
                    <a:pt x="11145" y="0"/>
                    <a:pt x="15168" y="0"/>
                  </a:cubicBezTo>
                  <a:close/>
                </a:path>
              </a:pathLst>
            </a:custGeom>
            <a:solidFill>
              <a:srgbClr val="FFEFD4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2146830" cy="431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rot="1627902">
            <a:off x="3606062" y="1935001"/>
            <a:ext cx="2254244" cy="971374"/>
          </a:xfrm>
          <a:custGeom>
            <a:avLst/>
            <a:gdLst/>
            <a:ahLst/>
            <a:cxnLst/>
            <a:rect l="l" t="t" r="r" b="b"/>
            <a:pathLst>
              <a:path w="2254244" h="971374">
                <a:moveTo>
                  <a:pt x="0" y="0"/>
                </a:moveTo>
                <a:lnTo>
                  <a:pt x="2254245" y="0"/>
                </a:lnTo>
                <a:lnTo>
                  <a:pt x="2254245" y="971374"/>
                </a:lnTo>
                <a:lnTo>
                  <a:pt x="0" y="971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1627902" flipV="1">
            <a:off x="230191" y="7710585"/>
            <a:ext cx="1821417" cy="784865"/>
          </a:xfrm>
          <a:custGeom>
            <a:avLst/>
            <a:gdLst/>
            <a:ahLst/>
            <a:cxnLst/>
            <a:rect l="l" t="t" r="r" b="b"/>
            <a:pathLst>
              <a:path w="1821417" h="784865">
                <a:moveTo>
                  <a:pt x="0" y="784865"/>
                </a:moveTo>
                <a:lnTo>
                  <a:pt x="1821417" y="784865"/>
                </a:lnTo>
                <a:lnTo>
                  <a:pt x="1821417" y="0"/>
                </a:lnTo>
                <a:lnTo>
                  <a:pt x="0" y="0"/>
                </a:lnTo>
                <a:lnTo>
                  <a:pt x="0" y="7848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824566" y="6133262"/>
            <a:ext cx="632667" cy="675664"/>
          </a:xfrm>
          <a:custGeom>
            <a:avLst/>
            <a:gdLst/>
            <a:ahLst/>
            <a:cxnLst/>
            <a:rect l="l" t="t" r="r" b="b"/>
            <a:pathLst>
              <a:path w="632667" h="675664">
                <a:moveTo>
                  <a:pt x="0" y="0"/>
                </a:moveTo>
                <a:lnTo>
                  <a:pt x="632667" y="0"/>
                </a:lnTo>
                <a:lnTo>
                  <a:pt x="632667" y="675664"/>
                </a:lnTo>
                <a:lnTo>
                  <a:pt x="0" y="675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7873368" y="656608"/>
            <a:ext cx="6879946" cy="1667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4"/>
              </a:lnSpc>
              <a:spcBef>
                <a:spcPct val="0"/>
              </a:spcBef>
            </a:pPr>
            <a:r>
              <a:rPr lang="en-US" sz="4845">
                <a:solidFill>
                  <a:srgbClr val="000000"/>
                </a:solidFill>
                <a:latin typeface="29LT Riwaya Bold"/>
              </a:rPr>
              <a:t>FEASIBILITY STUDY &amp;PROJECT PROPOSAL 1</a:t>
            </a:r>
          </a:p>
        </p:txBody>
      </p:sp>
      <p:sp>
        <p:nvSpPr>
          <p:cNvPr id="27" name="Freeform 27"/>
          <p:cNvSpPr/>
          <p:nvPr/>
        </p:nvSpPr>
        <p:spPr>
          <a:xfrm flipH="1">
            <a:off x="4822449" y="4567664"/>
            <a:ext cx="924869" cy="987724"/>
          </a:xfrm>
          <a:custGeom>
            <a:avLst/>
            <a:gdLst/>
            <a:ahLst/>
            <a:cxnLst/>
            <a:rect l="l" t="t" r="r" b="b"/>
            <a:pathLst>
              <a:path w="924869" h="987724">
                <a:moveTo>
                  <a:pt x="924869" y="0"/>
                </a:moveTo>
                <a:lnTo>
                  <a:pt x="0" y="0"/>
                </a:lnTo>
                <a:lnTo>
                  <a:pt x="0" y="987723"/>
                </a:lnTo>
                <a:lnTo>
                  <a:pt x="924869" y="987723"/>
                </a:lnTo>
                <a:lnTo>
                  <a:pt x="9248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5321931" y="2991519"/>
            <a:ext cx="12716841" cy="6213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1"/>
              </a:lnSpc>
            </a:pPr>
            <a:endParaRPr/>
          </a:p>
          <a:p>
            <a:pPr algn="ctr">
              <a:lnSpc>
                <a:spcPts val="4481"/>
              </a:lnSpc>
            </a:pPr>
            <a:r>
              <a:rPr lang="en-US" sz="3200">
                <a:solidFill>
                  <a:srgbClr val="1E302C"/>
                </a:solidFill>
                <a:latin typeface="29LT Riwaya Bold"/>
              </a:rPr>
              <a:t>Threads is a Social media application, owned by the American technology company Meta Platforms. The application works similarly to Twitter or (X), where users can post texts, photos, and videos; In addition to responding to others’ posts and liking them.</a:t>
            </a:r>
          </a:p>
          <a:p>
            <a:pPr algn="ctr">
              <a:lnSpc>
                <a:spcPts val="4481"/>
              </a:lnSpc>
            </a:pPr>
            <a:endParaRPr lang="en-US" sz="3200">
              <a:solidFill>
                <a:srgbClr val="1E302C"/>
              </a:solidFill>
              <a:latin typeface="29LT Riwaya Bold"/>
            </a:endParaRPr>
          </a:p>
          <a:p>
            <a:pPr algn="ctr">
              <a:lnSpc>
                <a:spcPts val="4481"/>
              </a:lnSpc>
            </a:pPr>
            <a:endParaRPr lang="en-US" sz="3200">
              <a:solidFill>
                <a:srgbClr val="1E302C"/>
              </a:solidFill>
              <a:latin typeface="29LT Riwaya Bold"/>
            </a:endParaRPr>
          </a:p>
          <a:p>
            <a:pPr algn="ctr">
              <a:lnSpc>
                <a:spcPts val="4481"/>
              </a:lnSpc>
            </a:pPr>
            <a:r>
              <a:rPr lang="en-US" sz="3200">
                <a:solidFill>
                  <a:srgbClr val="1E302C"/>
                </a:solidFill>
                <a:latin typeface="29LT Riwaya Bold"/>
              </a:rPr>
              <a:t>posts are now automatically translated based on the language they’re written in and the language setting of the person viewing it. </a:t>
            </a:r>
          </a:p>
          <a:p>
            <a:pPr algn="ctr">
              <a:lnSpc>
                <a:spcPts val="4481"/>
              </a:lnSpc>
              <a:spcBef>
                <a:spcPct val="0"/>
              </a:spcBef>
            </a:pPr>
            <a:r>
              <a:rPr lang="en-US" sz="3200">
                <a:solidFill>
                  <a:srgbClr val="1E302C"/>
                </a:solidFill>
                <a:latin typeface="29LT Riwaya Bold"/>
              </a:rPr>
              <a:t>It allows for more privacy, such as not being able to see the last time you used the application.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144000" y="2726499"/>
            <a:ext cx="4690596" cy="746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29"/>
              </a:lnSpc>
              <a:spcBef>
                <a:spcPct val="0"/>
              </a:spcBef>
            </a:pPr>
            <a:r>
              <a:rPr lang="en-US" sz="4378">
                <a:solidFill>
                  <a:srgbClr val="8F6234"/>
                </a:solidFill>
                <a:latin typeface="29LT Riwaya Bold"/>
              </a:rPr>
              <a:t>INTRODUCTION: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716351" y="5693061"/>
            <a:ext cx="3772280" cy="746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29"/>
              </a:lnSpc>
              <a:spcBef>
                <a:spcPct val="0"/>
              </a:spcBef>
            </a:pPr>
            <a:r>
              <a:rPr lang="en-US" sz="4378">
                <a:solidFill>
                  <a:srgbClr val="8F6234"/>
                </a:solidFill>
                <a:latin typeface="29LT Riwaya Bold"/>
              </a:rPr>
              <a:t>PROBLEMS: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57510" y="9811153"/>
            <a:ext cx="19403020" cy="2466909"/>
            <a:chOff x="0" y="0"/>
            <a:chExt cx="5110260" cy="6497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10261" cy="649721"/>
            </a:xfrm>
            <a:custGeom>
              <a:avLst/>
              <a:gdLst/>
              <a:ahLst/>
              <a:cxnLst/>
              <a:rect l="l" t="t" r="r" b="b"/>
              <a:pathLst>
                <a:path w="5110261" h="649721">
                  <a:moveTo>
                    <a:pt x="0" y="0"/>
                  </a:moveTo>
                  <a:lnTo>
                    <a:pt x="5110261" y="0"/>
                  </a:lnTo>
                  <a:lnTo>
                    <a:pt x="5110261" y="649721"/>
                  </a:lnTo>
                  <a:lnTo>
                    <a:pt x="0" y="649721"/>
                  </a:lnTo>
                  <a:close/>
                </a:path>
              </a:pathLst>
            </a:custGeom>
            <a:solidFill>
              <a:srgbClr val="8DAFA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110260" cy="697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93916" y="2580439"/>
            <a:ext cx="3780141" cy="378014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129470" y="5277669"/>
            <a:ext cx="2282943" cy="228294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67466" y="966083"/>
            <a:ext cx="2316520" cy="231652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6773629">
            <a:off x="1006736" y="6878224"/>
            <a:ext cx="1637417" cy="705578"/>
          </a:xfrm>
          <a:custGeom>
            <a:avLst/>
            <a:gdLst/>
            <a:ahLst/>
            <a:cxnLst/>
            <a:rect l="l" t="t" r="r" b="b"/>
            <a:pathLst>
              <a:path w="1637417" h="705578">
                <a:moveTo>
                  <a:pt x="0" y="0"/>
                </a:moveTo>
                <a:lnTo>
                  <a:pt x="1637417" y="0"/>
                </a:lnTo>
                <a:lnTo>
                  <a:pt x="1637417" y="705578"/>
                </a:lnTo>
                <a:lnTo>
                  <a:pt x="0" y="705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3010135" y="302435"/>
            <a:ext cx="1705969" cy="1821908"/>
          </a:xfrm>
          <a:custGeom>
            <a:avLst/>
            <a:gdLst/>
            <a:ahLst/>
            <a:cxnLst/>
            <a:rect l="l" t="t" r="r" b="b"/>
            <a:pathLst>
              <a:path w="1705969" h="1821908">
                <a:moveTo>
                  <a:pt x="1705969" y="0"/>
                </a:moveTo>
                <a:lnTo>
                  <a:pt x="0" y="0"/>
                </a:lnTo>
                <a:lnTo>
                  <a:pt x="0" y="1821908"/>
                </a:lnTo>
                <a:lnTo>
                  <a:pt x="1705969" y="1821908"/>
                </a:lnTo>
                <a:lnTo>
                  <a:pt x="17059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412413" y="952277"/>
            <a:ext cx="12699750" cy="8582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5"/>
              </a:lnSpc>
            </a:pPr>
            <a:r>
              <a:rPr lang="en-US" sz="3461">
                <a:solidFill>
                  <a:srgbClr val="1E302C"/>
                </a:solidFill>
                <a:latin typeface="29LT Riwaya Bold"/>
              </a:rPr>
              <a:t>Meta Platforms is a technology conglomerate that owns and develops some of the most popular social media platforms including Facebook, Instagram, WhatsApp and others . The current CEO  of Meta is Mark Zuckerberg Founded on July 4, 2004 and based in Menlo Park, California.</a:t>
            </a:r>
          </a:p>
          <a:p>
            <a:pPr algn="ctr">
              <a:lnSpc>
                <a:spcPts val="4845"/>
              </a:lnSpc>
            </a:pPr>
            <a:endParaRPr lang="en-US" sz="3461">
              <a:solidFill>
                <a:srgbClr val="1E302C"/>
              </a:solidFill>
              <a:latin typeface="29LT Riwaya Bold"/>
            </a:endParaRPr>
          </a:p>
          <a:p>
            <a:pPr algn="ctr">
              <a:lnSpc>
                <a:spcPts val="4845"/>
              </a:lnSpc>
            </a:pPr>
            <a:endParaRPr lang="en-US" sz="3461">
              <a:solidFill>
                <a:srgbClr val="1E302C"/>
              </a:solidFill>
              <a:latin typeface="29LT Riwaya Bold"/>
            </a:endParaRPr>
          </a:p>
          <a:p>
            <a:pPr algn="ctr">
              <a:lnSpc>
                <a:spcPts val="4845"/>
              </a:lnSpc>
            </a:pPr>
            <a:r>
              <a:rPr lang="en-US" sz="3461">
                <a:solidFill>
                  <a:srgbClr val="1E302C"/>
                </a:solidFill>
                <a:latin typeface="29LT Riwaya Bold"/>
              </a:rPr>
              <a:t>The problem of few characters: The program allows users to use 500 characters.</a:t>
            </a:r>
          </a:p>
          <a:p>
            <a:pPr algn="ctr">
              <a:lnSpc>
                <a:spcPts val="4845"/>
              </a:lnSpc>
            </a:pPr>
            <a:r>
              <a:rPr lang="en-US" sz="3461">
                <a:solidFill>
                  <a:srgbClr val="1E302C"/>
                </a:solidFill>
                <a:latin typeface="29LT Riwaya Bold"/>
              </a:rPr>
              <a:t>The problem of the duration of the short clip: The program allows publishing videos that are up to 5 minutes long.</a:t>
            </a:r>
          </a:p>
          <a:p>
            <a:pPr algn="ctr">
              <a:lnSpc>
                <a:spcPts val="4845"/>
              </a:lnSpc>
            </a:pPr>
            <a:r>
              <a:rPr lang="en-US" sz="3461">
                <a:solidFill>
                  <a:srgbClr val="1E302C"/>
                </a:solidFill>
                <a:latin typeface="29LT Riwaya Bold"/>
              </a:rPr>
              <a:t> Story problem: The program allows you to specify the people you want to see your story.</a:t>
            </a:r>
          </a:p>
          <a:p>
            <a:pPr algn="ctr">
              <a:lnSpc>
                <a:spcPts val="4845"/>
              </a:lnSpc>
              <a:spcBef>
                <a:spcPct val="0"/>
              </a:spcBef>
            </a:pPr>
            <a:endParaRPr lang="en-US" sz="3461">
              <a:solidFill>
                <a:srgbClr val="1E302C"/>
              </a:solidFill>
              <a:latin typeface="29LT Riwaya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272899" y="58018"/>
            <a:ext cx="5219476" cy="970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35"/>
              </a:lnSpc>
              <a:spcBef>
                <a:spcPct val="0"/>
              </a:spcBef>
            </a:pPr>
            <a:r>
              <a:rPr lang="en-US" sz="5667">
                <a:solidFill>
                  <a:srgbClr val="8F6234"/>
                </a:solidFill>
                <a:latin typeface="29LT Riwaya Bold"/>
              </a:rPr>
              <a:t>BACKGROUND: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469770" y="4280037"/>
            <a:ext cx="8585036" cy="863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3"/>
              </a:lnSpc>
              <a:spcBef>
                <a:spcPct val="0"/>
              </a:spcBef>
            </a:pPr>
            <a:r>
              <a:rPr lang="en-US" sz="5030">
                <a:solidFill>
                  <a:srgbClr val="8F6234"/>
                </a:solidFill>
                <a:latin typeface="29LT Riwaya Bold"/>
              </a:rPr>
              <a:t>PROPOSED SOLUTION  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1508" y="9897260"/>
            <a:ext cx="19403020" cy="2043555"/>
            <a:chOff x="0" y="0"/>
            <a:chExt cx="5110260" cy="5382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10261" cy="538220"/>
            </a:xfrm>
            <a:custGeom>
              <a:avLst/>
              <a:gdLst/>
              <a:ahLst/>
              <a:cxnLst/>
              <a:rect l="l" t="t" r="r" b="b"/>
              <a:pathLst>
                <a:path w="5110261" h="538220">
                  <a:moveTo>
                    <a:pt x="0" y="0"/>
                  </a:moveTo>
                  <a:lnTo>
                    <a:pt x="5110261" y="0"/>
                  </a:lnTo>
                  <a:lnTo>
                    <a:pt x="5110261" y="538220"/>
                  </a:lnTo>
                  <a:lnTo>
                    <a:pt x="0" y="538220"/>
                  </a:lnTo>
                  <a:close/>
                </a:path>
              </a:pathLst>
            </a:custGeom>
            <a:solidFill>
              <a:srgbClr val="8DAFA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110260" cy="5858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03373" y="2662822"/>
            <a:ext cx="4484627" cy="44846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736763" y="1155417"/>
            <a:ext cx="4275928" cy="427592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1903489">
            <a:off x="15712399" y="2536959"/>
            <a:ext cx="1980059" cy="853226"/>
          </a:xfrm>
          <a:custGeom>
            <a:avLst/>
            <a:gdLst/>
            <a:ahLst/>
            <a:cxnLst/>
            <a:rect l="l" t="t" r="r" b="b"/>
            <a:pathLst>
              <a:path w="1980059" h="853226">
                <a:moveTo>
                  <a:pt x="0" y="0"/>
                </a:moveTo>
                <a:lnTo>
                  <a:pt x="1980059" y="0"/>
                </a:lnTo>
                <a:lnTo>
                  <a:pt x="1980059" y="853225"/>
                </a:lnTo>
                <a:lnTo>
                  <a:pt x="0" y="853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14372246" y="151137"/>
            <a:ext cx="941957" cy="1005973"/>
          </a:xfrm>
          <a:custGeom>
            <a:avLst/>
            <a:gdLst/>
            <a:ahLst/>
            <a:cxnLst/>
            <a:rect l="l" t="t" r="r" b="b"/>
            <a:pathLst>
              <a:path w="941957" h="1005973">
                <a:moveTo>
                  <a:pt x="941957" y="0"/>
                </a:moveTo>
                <a:lnTo>
                  <a:pt x="0" y="0"/>
                </a:lnTo>
                <a:lnTo>
                  <a:pt x="0" y="1005973"/>
                </a:lnTo>
                <a:lnTo>
                  <a:pt x="941957" y="1005973"/>
                </a:lnTo>
                <a:lnTo>
                  <a:pt x="94195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314203" y="1392780"/>
            <a:ext cx="643585" cy="687324"/>
          </a:xfrm>
          <a:custGeom>
            <a:avLst/>
            <a:gdLst/>
            <a:ahLst/>
            <a:cxnLst/>
            <a:rect l="l" t="t" r="r" b="b"/>
            <a:pathLst>
              <a:path w="643585" h="687324">
                <a:moveTo>
                  <a:pt x="0" y="0"/>
                </a:moveTo>
                <a:lnTo>
                  <a:pt x="643586" y="0"/>
                </a:lnTo>
                <a:lnTo>
                  <a:pt x="643586" y="687324"/>
                </a:lnTo>
                <a:lnTo>
                  <a:pt x="0" y="687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753679" y="7728474"/>
            <a:ext cx="1121048" cy="1197235"/>
          </a:xfrm>
          <a:custGeom>
            <a:avLst/>
            <a:gdLst/>
            <a:ahLst/>
            <a:cxnLst/>
            <a:rect l="l" t="t" r="r" b="b"/>
            <a:pathLst>
              <a:path w="1121048" h="1197235">
                <a:moveTo>
                  <a:pt x="0" y="0"/>
                </a:moveTo>
                <a:lnTo>
                  <a:pt x="1121048" y="0"/>
                </a:lnTo>
                <a:lnTo>
                  <a:pt x="1121048" y="1197236"/>
                </a:lnTo>
                <a:lnTo>
                  <a:pt x="0" y="1197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602659" y="5786186"/>
            <a:ext cx="9678752" cy="4500814"/>
          </a:xfrm>
          <a:custGeom>
            <a:avLst/>
            <a:gdLst/>
            <a:ahLst/>
            <a:cxnLst/>
            <a:rect l="l" t="t" r="r" b="b"/>
            <a:pathLst>
              <a:path w="9678752" h="4500814">
                <a:moveTo>
                  <a:pt x="0" y="0"/>
                </a:moveTo>
                <a:lnTo>
                  <a:pt x="9678752" y="0"/>
                </a:lnTo>
                <a:lnTo>
                  <a:pt x="9678752" y="4500814"/>
                </a:lnTo>
                <a:lnTo>
                  <a:pt x="0" y="45008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535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680226" y="36837"/>
            <a:ext cx="5523618" cy="1019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7"/>
              </a:lnSpc>
              <a:spcBef>
                <a:spcPct val="0"/>
              </a:spcBef>
            </a:pPr>
            <a:r>
              <a:rPr lang="en-US" sz="5998">
                <a:solidFill>
                  <a:srgbClr val="8F6234"/>
                </a:solidFill>
                <a:latin typeface="29LT Riwaya Bold"/>
              </a:rPr>
              <a:t>WORK PLAN: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1077327"/>
            <a:ext cx="13860423" cy="5211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4"/>
              </a:lnSpc>
            </a:pPr>
            <a:r>
              <a:rPr lang="en-US" sz="3587">
                <a:solidFill>
                  <a:srgbClr val="1E302C"/>
                </a:solidFill>
                <a:latin typeface="29LT Riwaya Bold"/>
              </a:rPr>
              <a:t>Waterfall Model : A plan-driven approach to software engineering is based around separate development stages with the outputs to be produced at each of these stages planned in advance.</a:t>
            </a:r>
          </a:p>
          <a:p>
            <a:pPr algn="ctr">
              <a:lnSpc>
                <a:spcPts val="4664"/>
              </a:lnSpc>
            </a:pPr>
            <a:r>
              <a:rPr lang="en-US" sz="3587">
                <a:solidFill>
                  <a:srgbClr val="1E302C"/>
                </a:solidFill>
                <a:latin typeface="29LT Riwaya Bold"/>
              </a:rPr>
              <a:t>-Requirement Gathering and analysis</a:t>
            </a:r>
          </a:p>
          <a:p>
            <a:pPr algn="ctr">
              <a:lnSpc>
                <a:spcPts val="4664"/>
              </a:lnSpc>
            </a:pPr>
            <a:r>
              <a:rPr lang="en-US" sz="3587">
                <a:solidFill>
                  <a:srgbClr val="1E302C"/>
                </a:solidFill>
                <a:latin typeface="29LT Riwaya Bold"/>
              </a:rPr>
              <a:t>-System Design</a:t>
            </a:r>
          </a:p>
          <a:p>
            <a:pPr algn="ctr">
              <a:lnSpc>
                <a:spcPts val="4664"/>
              </a:lnSpc>
            </a:pPr>
            <a:r>
              <a:rPr lang="en-US" sz="3587">
                <a:solidFill>
                  <a:srgbClr val="1E302C"/>
                </a:solidFill>
                <a:latin typeface="29LT Riwaya Bold"/>
              </a:rPr>
              <a:t>-Implementation</a:t>
            </a:r>
          </a:p>
          <a:p>
            <a:pPr algn="ctr">
              <a:lnSpc>
                <a:spcPts val="4664"/>
              </a:lnSpc>
            </a:pPr>
            <a:r>
              <a:rPr lang="en-US" sz="3587">
                <a:solidFill>
                  <a:srgbClr val="1E302C"/>
                </a:solidFill>
                <a:latin typeface="29LT Riwaya Bold"/>
              </a:rPr>
              <a:t>-Integration and Testing</a:t>
            </a:r>
          </a:p>
          <a:p>
            <a:pPr algn="ctr">
              <a:lnSpc>
                <a:spcPts val="4664"/>
              </a:lnSpc>
            </a:pPr>
            <a:r>
              <a:rPr lang="en-US" sz="3587">
                <a:solidFill>
                  <a:srgbClr val="1E302C"/>
                </a:solidFill>
                <a:latin typeface="29LT Riwaya Bold"/>
              </a:rPr>
              <a:t>-Deployment of system</a:t>
            </a:r>
          </a:p>
          <a:p>
            <a:pPr algn="ctr">
              <a:lnSpc>
                <a:spcPts val="4664"/>
              </a:lnSpc>
            </a:pPr>
            <a:r>
              <a:rPr lang="en-US" sz="3587">
                <a:solidFill>
                  <a:srgbClr val="1E302C"/>
                </a:solidFill>
                <a:latin typeface="29LT Riwaya Bold"/>
              </a:rPr>
              <a:t>-Maintenance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0240" y="9832514"/>
            <a:ext cx="19403020" cy="2466909"/>
            <a:chOff x="0" y="0"/>
            <a:chExt cx="5110260" cy="6497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10261" cy="649721"/>
            </a:xfrm>
            <a:custGeom>
              <a:avLst/>
              <a:gdLst/>
              <a:ahLst/>
              <a:cxnLst/>
              <a:rect l="l" t="t" r="r" b="b"/>
              <a:pathLst>
                <a:path w="5110261" h="649721">
                  <a:moveTo>
                    <a:pt x="0" y="0"/>
                  </a:moveTo>
                  <a:lnTo>
                    <a:pt x="5110261" y="0"/>
                  </a:lnTo>
                  <a:lnTo>
                    <a:pt x="5110261" y="649721"/>
                  </a:lnTo>
                  <a:lnTo>
                    <a:pt x="0" y="649721"/>
                  </a:lnTo>
                  <a:close/>
                </a:path>
              </a:pathLst>
            </a:custGeom>
            <a:solidFill>
              <a:srgbClr val="8DAFA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110260" cy="697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124827" y="4288544"/>
            <a:ext cx="3389171" cy="338917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468847" y="3303030"/>
            <a:ext cx="3004720" cy="300472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682459" y="195564"/>
            <a:ext cx="6520642" cy="2022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5"/>
              </a:lnSpc>
              <a:spcBef>
                <a:spcPct val="0"/>
              </a:spcBef>
            </a:pPr>
            <a:r>
              <a:rPr lang="en-US" sz="5789">
                <a:solidFill>
                  <a:srgbClr val="8F6234"/>
                </a:solidFill>
                <a:latin typeface="29LT Riwaya Bold"/>
              </a:rPr>
              <a:t>2-PROJECT REQUIREMENTS :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504129" y="-682071"/>
            <a:ext cx="19349639" cy="956633"/>
            <a:chOff x="0" y="0"/>
            <a:chExt cx="5096201" cy="25195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96201" cy="251953"/>
            </a:xfrm>
            <a:custGeom>
              <a:avLst/>
              <a:gdLst/>
              <a:ahLst/>
              <a:cxnLst/>
              <a:rect l="l" t="t" r="r" b="b"/>
              <a:pathLst>
                <a:path w="5096201" h="251953">
                  <a:moveTo>
                    <a:pt x="8002" y="0"/>
                  </a:moveTo>
                  <a:lnTo>
                    <a:pt x="5088199" y="0"/>
                  </a:lnTo>
                  <a:cubicBezTo>
                    <a:pt x="5092619" y="0"/>
                    <a:pt x="5096201" y="3583"/>
                    <a:pt x="5096201" y="8002"/>
                  </a:cubicBezTo>
                  <a:lnTo>
                    <a:pt x="5096201" y="243951"/>
                  </a:lnTo>
                  <a:cubicBezTo>
                    <a:pt x="5096201" y="246073"/>
                    <a:pt x="5095358" y="248108"/>
                    <a:pt x="5093858" y="249609"/>
                  </a:cubicBezTo>
                  <a:cubicBezTo>
                    <a:pt x="5092357" y="251110"/>
                    <a:pt x="5090321" y="251953"/>
                    <a:pt x="5088199" y="251953"/>
                  </a:cubicBezTo>
                  <a:lnTo>
                    <a:pt x="8002" y="251953"/>
                  </a:lnTo>
                  <a:cubicBezTo>
                    <a:pt x="3583" y="251953"/>
                    <a:pt x="0" y="248370"/>
                    <a:pt x="0" y="243951"/>
                  </a:cubicBezTo>
                  <a:lnTo>
                    <a:pt x="0" y="8002"/>
                  </a:lnTo>
                  <a:cubicBezTo>
                    <a:pt x="0" y="3583"/>
                    <a:pt x="3583" y="0"/>
                    <a:pt x="8002" y="0"/>
                  </a:cubicBezTo>
                  <a:close/>
                </a:path>
              </a:pathLst>
            </a:custGeom>
            <a:solidFill>
              <a:srgbClr val="8DAFA8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5096201" cy="299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7809503">
            <a:off x="12006063" y="6565351"/>
            <a:ext cx="1801927" cy="776467"/>
          </a:xfrm>
          <a:custGeom>
            <a:avLst/>
            <a:gdLst/>
            <a:ahLst/>
            <a:cxnLst/>
            <a:rect l="l" t="t" r="r" b="b"/>
            <a:pathLst>
              <a:path w="1801927" h="776467">
                <a:moveTo>
                  <a:pt x="0" y="0"/>
                </a:moveTo>
                <a:lnTo>
                  <a:pt x="1801927" y="0"/>
                </a:lnTo>
                <a:lnTo>
                  <a:pt x="1801927" y="776467"/>
                </a:lnTo>
                <a:lnTo>
                  <a:pt x="0" y="776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2811967">
            <a:off x="16823628" y="3991057"/>
            <a:ext cx="1380740" cy="594973"/>
          </a:xfrm>
          <a:custGeom>
            <a:avLst/>
            <a:gdLst/>
            <a:ahLst/>
            <a:cxnLst/>
            <a:rect l="l" t="t" r="r" b="b"/>
            <a:pathLst>
              <a:path w="1380740" h="594973">
                <a:moveTo>
                  <a:pt x="0" y="0"/>
                </a:moveTo>
                <a:lnTo>
                  <a:pt x="1380740" y="0"/>
                </a:lnTo>
                <a:lnTo>
                  <a:pt x="1380740" y="594973"/>
                </a:lnTo>
                <a:lnTo>
                  <a:pt x="0" y="594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282654" y="5972953"/>
            <a:ext cx="1320252" cy="1409978"/>
          </a:xfrm>
          <a:custGeom>
            <a:avLst/>
            <a:gdLst/>
            <a:ahLst/>
            <a:cxnLst/>
            <a:rect l="l" t="t" r="r" b="b"/>
            <a:pathLst>
              <a:path w="1320252" h="1409978">
                <a:moveTo>
                  <a:pt x="0" y="0"/>
                </a:moveTo>
                <a:lnTo>
                  <a:pt x="1320252" y="0"/>
                </a:lnTo>
                <a:lnTo>
                  <a:pt x="1320252" y="1409977"/>
                </a:lnTo>
                <a:lnTo>
                  <a:pt x="0" y="1409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7072975" y="7677714"/>
            <a:ext cx="882046" cy="941991"/>
          </a:xfrm>
          <a:custGeom>
            <a:avLst/>
            <a:gdLst/>
            <a:ahLst/>
            <a:cxnLst/>
            <a:rect l="l" t="t" r="r" b="b"/>
            <a:pathLst>
              <a:path w="882046" h="941991">
                <a:moveTo>
                  <a:pt x="882046" y="0"/>
                </a:moveTo>
                <a:lnTo>
                  <a:pt x="0" y="0"/>
                </a:lnTo>
                <a:lnTo>
                  <a:pt x="0" y="941991"/>
                </a:lnTo>
                <a:lnTo>
                  <a:pt x="882046" y="941991"/>
                </a:lnTo>
                <a:lnTo>
                  <a:pt x="88204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030668" y="2367113"/>
            <a:ext cx="876358" cy="935917"/>
          </a:xfrm>
          <a:custGeom>
            <a:avLst/>
            <a:gdLst/>
            <a:ahLst/>
            <a:cxnLst/>
            <a:rect l="l" t="t" r="r" b="b"/>
            <a:pathLst>
              <a:path w="876358" h="935917">
                <a:moveTo>
                  <a:pt x="0" y="0"/>
                </a:moveTo>
                <a:lnTo>
                  <a:pt x="876359" y="0"/>
                </a:lnTo>
                <a:lnTo>
                  <a:pt x="876359" y="935917"/>
                </a:lnTo>
                <a:lnTo>
                  <a:pt x="0" y="9359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0" y="-254506"/>
            <a:ext cx="9302686" cy="1007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8"/>
              </a:lnSpc>
            </a:pPr>
            <a:endParaRPr/>
          </a:p>
          <a:p>
            <a:pPr algn="ctr">
              <a:lnSpc>
                <a:spcPts val="4028"/>
              </a:lnSpc>
            </a:pPr>
            <a:endParaRPr/>
          </a:p>
          <a:p>
            <a:pPr algn="ctr">
              <a:lnSpc>
                <a:spcPts val="4028"/>
              </a:lnSpc>
            </a:pPr>
            <a:endParaRPr/>
          </a:p>
          <a:p>
            <a:pPr algn="ctr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29LT Riwaya Bold"/>
              </a:rPr>
              <a:t>We have two actors , they are :</a:t>
            </a:r>
          </a:p>
          <a:p>
            <a:pPr algn="ctr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29LT Riwaya Bold"/>
              </a:rPr>
              <a:t>- Admin    -  Users</a:t>
            </a:r>
          </a:p>
          <a:p>
            <a:pPr algn="ctr">
              <a:lnSpc>
                <a:spcPts val="4028"/>
              </a:lnSpc>
            </a:pPr>
            <a:endParaRPr lang="en-US" sz="2877">
              <a:solidFill>
                <a:srgbClr val="000000"/>
              </a:solidFill>
              <a:latin typeface="29LT Riwaya Bold"/>
            </a:endParaRPr>
          </a:p>
          <a:p>
            <a:pPr algn="ctr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29LT Riwaya Bold"/>
              </a:rPr>
              <a:t>The Administrator should be able to:</a:t>
            </a:r>
          </a:p>
          <a:p>
            <a:pPr algn="ctr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29LT Riwaya Bold"/>
              </a:rPr>
              <a:t>- Login.</a:t>
            </a:r>
          </a:p>
          <a:p>
            <a:pPr algn="ctr">
              <a:lnSpc>
                <a:spcPts val="4028"/>
              </a:lnSpc>
            </a:pPr>
            <a:endParaRPr lang="en-US" sz="2877">
              <a:solidFill>
                <a:srgbClr val="000000"/>
              </a:solidFill>
              <a:latin typeface="29LT Riwaya Bold"/>
            </a:endParaRPr>
          </a:p>
          <a:p>
            <a:pPr algn="ctr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29LT Riwaya Bold"/>
              </a:rPr>
              <a:t>- Delete user account.</a:t>
            </a:r>
          </a:p>
          <a:p>
            <a:pPr algn="ctr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29LT Riwaya Bold"/>
              </a:rPr>
              <a:t>- Add ,view , modify or delete section.</a:t>
            </a:r>
          </a:p>
          <a:p>
            <a:pPr algn="ctr">
              <a:lnSpc>
                <a:spcPts val="4028"/>
              </a:lnSpc>
            </a:pPr>
            <a:endParaRPr lang="en-US" sz="2877">
              <a:solidFill>
                <a:srgbClr val="000000"/>
              </a:solidFill>
              <a:latin typeface="29LT Riwaya Bold"/>
            </a:endParaRPr>
          </a:p>
          <a:p>
            <a:pPr algn="ctr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29LT Riwaya Bold"/>
              </a:rPr>
              <a:t>- Logout</a:t>
            </a:r>
          </a:p>
          <a:p>
            <a:pPr algn="ctr">
              <a:lnSpc>
                <a:spcPts val="4028"/>
              </a:lnSpc>
            </a:pPr>
            <a:endParaRPr lang="en-US" sz="2877">
              <a:solidFill>
                <a:srgbClr val="000000"/>
              </a:solidFill>
              <a:latin typeface="29LT Riwaya Bold"/>
            </a:endParaRPr>
          </a:p>
          <a:p>
            <a:pPr algn="ctr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29LT Riwaya Bold"/>
              </a:rPr>
              <a:t>The users should be able to:</a:t>
            </a:r>
          </a:p>
          <a:p>
            <a:pPr algn="ctr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29LT Riwaya Bold"/>
              </a:rPr>
              <a:t>- Login.</a:t>
            </a:r>
          </a:p>
          <a:p>
            <a:pPr algn="ctr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29LT Riwaya Bold"/>
              </a:rPr>
              <a:t>- Modify personal information.</a:t>
            </a:r>
          </a:p>
          <a:p>
            <a:pPr algn="ctr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29LT Riwaya Bold"/>
              </a:rPr>
              <a:t>- Add or delete comments.</a:t>
            </a:r>
          </a:p>
          <a:p>
            <a:pPr algn="ctr">
              <a:lnSpc>
                <a:spcPts val="4028"/>
              </a:lnSpc>
            </a:pPr>
            <a:endParaRPr lang="en-US" sz="2877">
              <a:solidFill>
                <a:srgbClr val="000000"/>
              </a:solidFill>
              <a:latin typeface="29LT Riwaya Bold"/>
            </a:endParaRPr>
          </a:p>
          <a:p>
            <a:pPr algn="ctr">
              <a:lnSpc>
                <a:spcPts val="4028"/>
              </a:lnSpc>
              <a:spcBef>
                <a:spcPct val="0"/>
              </a:spcBef>
            </a:pPr>
            <a:r>
              <a:rPr lang="en-US" sz="2877">
                <a:solidFill>
                  <a:srgbClr val="000000"/>
                </a:solidFill>
                <a:latin typeface="29LT Riwaya Bold"/>
              </a:rPr>
              <a:t>- Logout.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287544"/>
            <a:ext cx="10215822" cy="81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8"/>
              </a:lnSpc>
              <a:spcBef>
                <a:spcPct val="0"/>
              </a:spcBef>
            </a:pPr>
            <a:r>
              <a:rPr lang="en-US" sz="4849">
                <a:solidFill>
                  <a:srgbClr val="8F6234"/>
                </a:solidFill>
                <a:latin typeface="29LT Riwaya Bold"/>
              </a:rPr>
              <a:t>WRITE THE FR PERFECTLY(8)?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0240" y="9832514"/>
            <a:ext cx="19403020" cy="2466909"/>
            <a:chOff x="0" y="0"/>
            <a:chExt cx="5110260" cy="6497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10261" cy="649721"/>
            </a:xfrm>
            <a:custGeom>
              <a:avLst/>
              <a:gdLst/>
              <a:ahLst/>
              <a:cxnLst/>
              <a:rect l="l" t="t" r="r" b="b"/>
              <a:pathLst>
                <a:path w="5110261" h="649721">
                  <a:moveTo>
                    <a:pt x="0" y="0"/>
                  </a:moveTo>
                  <a:lnTo>
                    <a:pt x="5110261" y="0"/>
                  </a:lnTo>
                  <a:lnTo>
                    <a:pt x="5110261" y="649721"/>
                  </a:lnTo>
                  <a:lnTo>
                    <a:pt x="0" y="649721"/>
                  </a:lnTo>
                  <a:close/>
                </a:path>
              </a:pathLst>
            </a:custGeom>
            <a:solidFill>
              <a:srgbClr val="8DAFA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110260" cy="697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124827" y="4288544"/>
            <a:ext cx="3389171" cy="338917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468847" y="3303030"/>
            <a:ext cx="3004720" cy="300472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682459" y="195564"/>
            <a:ext cx="6520642" cy="2022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5"/>
              </a:lnSpc>
              <a:spcBef>
                <a:spcPct val="0"/>
              </a:spcBef>
            </a:pPr>
            <a:r>
              <a:rPr lang="en-US" sz="5789">
                <a:solidFill>
                  <a:srgbClr val="8F6234"/>
                </a:solidFill>
                <a:latin typeface="29LT Riwaya Bold"/>
              </a:rPr>
              <a:t>2-PROJECT REQUIREMENTS :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504129" y="-682071"/>
            <a:ext cx="19349639" cy="956633"/>
            <a:chOff x="0" y="0"/>
            <a:chExt cx="5096201" cy="25195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96201" cy="251953"/>
            </a:xfrm>
            <a:custGeom>
              <a:avLst/>
              <a:gdLst/>
              <a:ahLst/>
              <a:cxnLst/>
              <a:rect l="l" t="t" r="r" b="b"/>
              <a:pathLst>
                <a:path w="5096201" h="251953">
                  <a:moveTo>
                    <a:pt x="8002" y="0"/>
                  </a:moveTo>
                  <a:lnTo>
                    <a:pt x="5088199" y="0"/>
                  </a:lnTo>
                  <a:cubicBezTo>
                    <a:pt x="5092619" y="0"/>
                    <a:pt x="5096201" y="3583"/>
                    <a:pt x="5096201" y="8002"/>
                  </a:cubicBezTo>
                  <a:lnTo>
                    <a:pt x="5096201" y="243951"/>
                  </a:lnTo>
                  <a:cubicBezTo>
                    <a:pt x="5096201" y="246073"/>
                    <a:pt x="5095358" y="248108"/>
                    <a:pt x="5093858" y="249609"/>
                  </a:cubicBezTo>
                  <a:cubicBezTo>
                    <a:pt x="5092357" y="251110"/>
                    <a:pt x="5090321" y="251953"/>
                    <a:pt x="5088199" y="251953"/>
                  </a:cubicBezTo>
                  <a:lnTo>
                    <a:pt x="8002" y="251953"/>
                  </a:lnTo>
                  <a:cubicBezTo>
                    <a:pt x="3583" y="251953"/>
                    <a:pt x="0" y="248370"/>
                    <a:pt x="0" y="243951"/>
                  </a:cubicBezTo>
                  <a:lnTo>
                    <a:pt x="0" y="8002"/>
                  </a:lnTo>
                  <a:cubicBezTo>
                    <a:pt x="0" y="3583"/>
                    <a:pt x="3583" y="0"/>
                    <a:pt x="8002" y="0"/>
                  </a:cubicBezTo>
                  <a:close/>
                </a:path>
              </a:pathLst>
            </a:custGeom>
            <a:solidFill>
              <a:srgbClr val="8DAFA8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5096201" cy="299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7809503">
            <a:off x="12006063" y="6565351"/>
            <a:ext cx="1801927" cy="776467"/>
          </a:xfrm>
          <a:custGeom>
            <a:avLst/>
            <a:gdLst/>
            <a:ahLst/>
            <a:cxnLst/>
            <a:rect l="l" t="t" r="r" b="b"/>
            <a:pathLst>
              <a:path w="1801927" h="776467">
                <a:moveTo>
                  <a:pt x="0" y="0"/>
                </a:moveTo>
                <a:lnTo>
                  <a:pt x="1801927" y="0"/>
                </a:lnTo>
                <a:lnTo>
                  <a:pt x="1801927" y="776467"/>
                </a:lnTo>
                <a:lnTo>
                  <a:pt x="0" y="776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2811967">
            <a:off x="16823628" y="3991057"/>
            <a:ext cx="1380740" cy="594973"/>
          </a:xfrm>
          <a:custGeom>
            <a:avLst/>
            <a:gdLst/>
            <a:ahLst/>
            <a:cxnLst/>
            <a:rect l="l" t="t" r="r" b="b"/>
            <a:pathLst>
              <a:path w="1380740" h="594973">
                <a:moveTo>
                  <a:pt x="0" y="0"/>
                </a:moveTo>
                <a:lnTo>
                  <a:pt x="1380740" y="0"/>
                </a:lnTo>
                <a:lnTo>
                  <a:pt x="1380740" y="594973"/>
                </a:lnTo>
                <a:lnTo>
                  <a:pt x="0" y="594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282654" y="5972953"/>
            <a:ext cx="1320252" cy="1409978"/>
          </a:xfrm>
          <a:custGeom>
            <a:avLst/>
            <a:gdLst/>
            <a:ahLst/>
            <a:cxnLst/>
            <a:rect l="l" t="t" r="r" b="b"/>
            <a:pathLst>
              <a:path w="1320252" h="1409978">
                <a:moveTo>
                  <a:pt x="0" y="0"/>
                </a:moveTo>
                <a:lnTo>
                  <a:pt x="1320252" y="0"/>
                </a:lnTo>
                <a:lnTo>
                  <a:pt x="1320252" y="1409977"/>
                </a:lnTo>
                <a:lnTo>
                  <a:pt x="0" y="1409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7072975" y="7677714"/>
            <a:ext cx="882046" cy="941991"/>
          </a:xfrm>
          <a:custGeom>
            <a:avLst/>
            <a:gdLst/>
            <a:ahLst/>
            <a:cxnLst/>
            <a:rect l="l" t="t" r="r" b="b"/>
            <a:pathLst>
              <a:path w="882046" h="941991">
                <a:moveTo>
                  <a:pt x="882046" y="0"/>
                </a:moveTo>
                <a:lnTo>
                  <a:pt x="0" y="0"/>
                </a:lnTo>
                <a:lnTo>
                  <a:pt x="0" y="941991"/>
                </a:lnTo>
                <a:lnTo>
                  <a:pt x="882046" y="941991"/>
                </a:lnTo>
                <a:lnTo>
                  <a:pt x="88204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030668" y="2367113"/>
            <a:ext cx="876358" cy="935917"/>
          </a:xfrm>
          <a:custGeom>
            <a:avLst/>
            <a:gdLst/>
            <a:ahLst/>
            <a:cxnLst/>
            <a:rect l="l" t="t" r="r" b="b"/>
            <a:pathLst>
              <a:path w="876358" h="935917">
                <a:moveTo>
                  <a:pt x="0" y="0"/>
                </a:moveTo>
                <a:lnTo>
                  <a:pt x="876359" y="0"/>
                </a:lnTo>
                <a:lnTo>
                  <a:pt x="876359" y="935917"/>
                </a:lnTo>
                <a:lnTo>
                  <a:pt x="0" y="9359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61327" y="971550"/>
            <a:ext cx="10954880" cy="9624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endParaRPr/>
          </a:p>
          <a:p>
            <a:pPr algn="ctr">
              <a:lnSpc>
                <a:spcPts val="4620"/>
              </a:lnSpc>
            </a:pPr>
            <a:endParaRPr/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29LT Riwaya Bold"/>
              </a:rPr>
              <a:t>Usability: The clarity of the website so that users can use it easily.</a:t>
            </a:r>
          </a:p>
          <a:p>
            <a:pPr algn="ctr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29LT Riwaya Bold"/>
            </a:endParaRP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29LT Riwaya Bold"/>
              </a:rPr>
              <a:t>Security: Protect the site from hack so every user should have a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29LT Riwaya Bold"/>
              </a:rPr>
              <a:t>account with a minimum password with 6 characters.</a:t>
            </a:r>
          </a:p>
          <a:p>
            <a:pPr algn="ctr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29LT Riwaya Bold"/>
            </a:endParaRP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29LT Riwaya Bold"/>
              </a:rPr>
              <a:t>Accessibility: The system shall be accessible by several users at the same time.</a:t>
            </a:r>
          </a:p>
          <a:p>
            <a:pPr algn="ctr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29LT Riwaya Bold"/>
            </a:endParaRP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29LT Riwaya Bold"/>
              </a:rPr>
              <a:t>Portability: The possibility of running the site on all Internet browsers.</a:t>
            </a:r>
          </a:p>
          <a:p>
            <a:pPr algn="ctr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29LT Riwaya Bold"/>
            </a:endParaRPr>
          </a:p>
          <a:p>
            <a:pPr algn="ctr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29LT Riwaya Bold"/>
            </a:endParaRPr>
          </a:p>
          <a:p>
            <a:pPr>
              <a:lnSpc>
                <a:spcPts val="2918"/>
              </a:lnSpc>
              <a:spcBef>
                <a:spcPct val="0"/>
              </a:spcBef>
            </a:pPr>
            <a:endParaRPr lang="en-US" sz="3300">
              <a:solidFill>
                <a:srgbClr val="000000"/>
              </a:solidFill>
              <a:latin typeface="29LT Riwaya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0" y="528522"/>
            <a:ext cx="11216207" cy="905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3"/>
              </a:lnSpc>
              <a:spcBef>
                <a:spcPct val="0"/>
              </a:spcBef>
            </a:pPr>
            <a:r>
              <a:rPr lang="en-US" sz="5323">
                <a:solidFill>
                  <a:srgbClr val="8F6234"/>
                </a:solidFill>
                <a:latin typeface="29LT Riwaya Bold"/>
              </a:rPr>
              <a:t>WRITE THE NFR PERFECTLY(4)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1508" y="10089505"/>
            <a:ext cx="19403020" cy="2043555"/>
            <a:chOff x="0" y="0"/>
            <a:chExt cx="5110260" cy="5382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10261" cy="538220"/>
            </a:xfrm>
            <a:custGeom>
              <a:avLst/>
              <a:gdLst/>
              <a:ahLst/>
              <a:cxnLst/>
              <a:rect l="l" t="t" r="r" b="b"/>
              <a:pathLst>
                <a:path w="5110261" h="538220">
                  <a:moveTo>
                    <a:pt x="0" y="0"/>
                  </a:moveTo>
                  <a:lnTo>
                    <a:pt x="5110261" y="0"/>
                  </a:lnTo>
                  <a:lnTo>
                    <a:pt x="5110261" y="538220"/>
                  </a:lnTo>
                  <a:lnTo>
                    <a:pt x="0" y="538220"/>
                  </a:lnTo>
                  <a:close/>
                </a:path>
              </a:pathLst>
            </a:custGeom>
            <a:solidFill>
              <a:srgbClr val="8DAFA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110260" cy="5858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03373" y="2662822"/>
            <a:ext cx="4484627" cy="44846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736763" y="1155417"/>
            <a:ext cx="4275928" cy="427592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1903489">
            <a:off x="15712399" y="2536959"/>
            <a:ext cx="1980059" cy="853226"/>
          </a:xfrm>
          <a:custGeom>
            <a:avLst/>
            <a:gdLst/>
            <a:ahLst/>
            <a:cxnLst/>
            <a:rect l="l" t="t" r="r" b="b"/>
            <a:pathLst>
              <a:path w="1980059" h="853226">
                <a:moveTo>
                  <a:pt x="0" y="0"/>
                </a:moveTo>
                <a:lnTo>
                  <a:pt x="1980059" y="0"/>
                </a:lnTo>
                <a:lnTo>
                  <a:pt x="1980059" y="853225"/>
                </a:lnTo>
                <a:lnTo>
                  <a:pt x="0" y="853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14372246" y="151137"/>
            <a:ext cx="941957" cy="1005973"/>
          </a:xfrm>
          <a:custGeom>
            <a:avLst/>
            <a:gdLst/>
            <a:ahLst/>
            <a:cxnLst/>
            <a:rect l="l" t="t" r="r" b="b"/>
            <a:pathLst>
              <a:path w="941957" h="1005973">
                <a:moveTo>
                  <a:pt x="941957" y="0"/>
                </a:moveTo>
                <a:lnTo>
                  <a:pt x="0" y="0"/>
                </a:lnTo>
                <a:lnTo>
                  <a:pt x="0" y="1005973"/>
                </a:lnTo>
                <a:lnTo>
                  <a:pt x="941957" y="1005973"/>
                </a:lnTo>
                <a:lnTo>
                  <a:pt x="94195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314203" y="1392780"/>
            <a:ext cx="643585" cy="687324"/>
          </a:xfrm>
          <a:custGeom>
            <a:avLst/>
            <a:gdLst/>
            <a:ahLst/>
            <a:cxnLst/>
            <a:rect l="l" t="t" r="r" b="b"/>
            <a:pathLst>
              <a:path w="643585" h="687324">
                <a:moveTo>
                  <a:pt x="0" y="0"/>
                </a:moveTo>
                <a:lnTo>
                  <a:pt x="643586" y="0"/>
                </a:lnTo>
                <a:lnTo>
                  <a:pt x="643586" y="687324"/>
                </a:lnTo>
                <a:lnTo>
                  <a:pt x="0" y="687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753679" y="7728474"/>
            <a:ext cx="1121048" cy="1197235"/>
          </a:xfrm>
          <a:custGeom>
            <a:avLst/>
            <a:gdLst/>
            <a:ahLst/>
            <a:cxnLst/>
            <a:rect l="l" t="t" r="r" b="b"/>
            <a:pathLst>
              <a:path w="1121048" h="1197235">
                <a:moveTo>
                  <a:pt x="0" y="0"/>
                </a:moveTo>
                <a:lnTo>
                  <a:pt x="1121048" y="0"/>
                </a:lnTo>
                <a:lnTo>
                  <a:pt x="1121048" y="1197236"/>
                </a:lnTo>
                <a:lnTo>
                  <a:pt x="0" y="1197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3154" y="809805"/>
            <a:ext cx="11109891" cy="9056258"/>
          </a:xfrm>
          <a:custGeom>
            <a:avLst/>
            <a:gdLst/>
            <a:ahLst/>
            <a:cxnLst/>
            <a:rect l="l" t="t" r="r" b="b"/>
            <a:pathLst>
              <a:path w="11109891" h="9056258">
                <a:moveTo>
                  <a:pt x="0" y="0"/>
                </a:moveTo>
                <a:lnTo>
                  <a:pt x="11109890" y="0"/>
                </a:lnTo>
                <a:lnTo>
                  <a:pt x="11109890" y="9056258"/>
                </a:lnTo>
                <a:lnTo>
                  <a:pt x="0" y="90562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91" t="-14955" r="-7983" b="-23702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578698" y="-133350"/>
            <a:ext cx="10144346" cy="1160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8F6234"/>
                </a:solidFill>
                <a:latin typeface="29LT Riwaya Bold"/>
              </a:rPr>
              <a:t>3-  ACTIVITY DIAGRAM: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63892" y="9401394"/>
            <a:ext cx="21384251" cy="2466909"/>
            <a:chOff x="0" y="0"/>
            <a:chExt cx="5632066" cy="6497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32066" cy="649721"/>
            </a:xfrm>
            <a:custGeom>
              <a:avLst/>
              <a:gdLst/>
              <a:ahLst/>
              <a:cxnLst/>
              <a:rect l="l" t="t" r="r" b="b"/>
              <a:pathLst>
                <a:path w="5632066" h="649721">
                  <a:moveTo>
                    <a:pt x="0" y="0"/>
                  </a:moveTo>
                  <a:lnTo>
                    <a:pt x="5632066" y="0"/>
                  </a:lnTo>
                  <a:lnTo>
                    <a:pt x="5632066" y="649721"/>
                  </a:lnTo>
                  <a:lnTo>
                    <a:pt x="0" y="649721"/>
                  </a:lnTo>
                  <a:close/>
                </a:path>
              </a:pathLst>
            </a:custGeom>
            <a:solidFill>
              <a:srgbClr val="8DAFA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632066" cy="697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95400" y="3682518"/>
            <a:ext cx="3053192" cy="305319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9206" y="5044553"/>
            <a:ext cx="2050916" cy="205091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4665" y="4129077"/>
            <a:ext cx="1565519" cy="156551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395400" y="5844639"/>
            <a:ext cx="1565519" cy="156551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911656">
            <a:off x="1474232" y="2583686"/>
            <a:ext cx="1842335" cy="793879"/>
          </a:xfrm>
          <a:custGeom>
            <a:avLst/>
            <a:gdLst/>
            <a:ahLst/>
            <a:cxnLst/>
            <a:rect l="l" t="t" r="r" b="b"/>
            <a:pathLst>
              <a:path w="1842335" h="793879">
                <a:moveTo>
                  <a:pt x="0" y="0"/>
                </a:moveTo>
                <a:lnTo>
                  <a:pt x="1842336" y="0"/>
                </a:lnTo>
                <a:lnTo>
                  <a:pt x="1842336" y="793879"/>
                </a:lnTo>
                <a:lnTo>
                  <a:pt x="0" y="793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639898" y="3482032"/>
            <a:ext cx="777604" cy="830451"/>
          </a:xfrm>
          <a:custGeom>
            <a:avLst/>
            <a:gdLst/>
            <a:ahLst/>
            <a:cxnLst/>
            <a:rect l="l" t="t" r="r" b="b"/>
            <a:pathLst>
              <a:path w="777604" h="830451">
                <a:moveTo>
                  <a:pt x="777604" y="0"/>
                </a:moveTo>
                <a:lnTo>
                  <a:pt x="0" y="0"/>
                </a:lnTo>
                <a:lnTo>
                  <a:pt x="0" y="830451"/>
                </a:lnTo>
                <a:lnTo>
                  <a:pt x="777604" y="830451"/>
                </a:lnTo>
                <a:lnTo>
                  <a:pt x="7776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6289594" y="6667744"/>
            <a:ext cx="1038105" cy="1108655"/>
          </a:xfrm>
          <a:custGeom>
            <a:avLst/>
            <a:gdLst/>
            <a:ahLst/>
            <a:cxnLst/>
            <a:rect l="l" t="t" r="r" b="b"/>
            <a:pathLst>
              <a:path w="1038105" h="1108655">
                <a:moveTo>
                  <a:pt x="0" y="0"/>
                </a:moveTo>
                <a:lnTo>
                  <a:pt x="1038105" y="0"/>
                </a:lnTo>
                <a:lnTo>
                  <a:pt x="1038105" y="1108655"/>
                </a:lnTo>
                <a:lnTo>
                  <a:pt x="0" y="1108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6196201" y="1381845"/>
            <a:ext cx="11063099" cy="8019549"/>
            <a:chOff x="0" y="0"/>
            <a:chExt cx="2913738" cy="211214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913738" cy="2112145"/>
            </a:xfrm>
            <a:custGeom>
              <a:avLst/>
              <a:gdLst/>
              <a:ahLst/>
              <a:cxnLst/>
              <a:rect l="l" t="t" r="r" b="b"/>
              <a:pathLst>
                <a:path w="2913738" h="2112145">
                  <a:moveTo>
                    <a:pt x="13996" y="0"/>
                  </a:moveTo>
                  <a:lnTo>
                    <a:pt x="2899742" y="0"/>
                  </a:lnTo>
                  <a:cubicBezTo>
                    <a:pt x="2903454" y="0"/>
                    <a:pt x="2907014" y="1475"/>
                    <a:pt x="2909639" y="4099"/>
                  </a:cubicBezTo>
                  <a:cubicBezTo>
                    <a:pt x="2912264" y="6724"/>
                    <a:pt x="2913738" y="10284"/>
                    <a:pt x="2913738" y="13996"/>
                  </a:cubicBezTo>
                  <a:lnTo>
                    <a:pt x="2913738" y="2098149"/>
                  </a:lnTo>
                  <a:cubicBezTo>
                    <a:pt x="2913738" y="2105878"/>
                    <a:pt x="2907472" y="2112145"/>
                    <a:pt x="2899742" y="2112145"/>
                  </a:cubicBezTo>
                  <a:lnTo>
                    <a:pt x="13996" y="2112145"/>
                  </a:lnTo>
                  <a:cubicBezTo>
                    <a:pt x="10284" y="2112145"/>
                    <a:pt x="6724" y="2110670"/>
                    <a:pt x="4099" y="2108045"/>
                  </a:cubicBezTo>
                  <a:cubicBezTo>
                    <a:pt x="1475" y="2105421"/>
                    <a:pt x="0" y="2101861"/>
                    <a:pt x="0" y="2098149"/>
                  </a:cubicBezTo>
                  <a:lnTo>
                    <a:pt x="0" y="13996"/>
                  </a:lnTo>
                  <a:cubicBezTo>
                    <a:pt x="0" y="10284"/>
                    <a:pt x="1475" y="6724"/>
                    <a:pt x="4099" y="4099"/>
                  </a:cubicBezTo>
                  <a:cubicBezTo>
                    <a:pt x="6724" y="1475"/>
                    <a:pt x="10284" y="0"/>
                    <a:pt x="13996" y="0"/>
                  </a:cubicBezTo>
                  <a:close/>
                </a:path>
              </a:pathLst>
            </a:custGeom>
            <a:solidFill>
              <a:srgbClr val="FFEFD4"/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2913738" cy="2159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6429667" y="2813366"/>
            <a:ext cx="10717113" cy="5762460"/>
          </a:xfrm>
          <a:custGeom>
            <a:avLst/>
            <a:gdLst/>
            <a:ahLst/>
            <a:cxnLst/>
            <a:rect l="l" t="t" r="r" b="b"/>
            <a:pathLst>
              <a:path w="10717113" h="5762460">
                <a:moveTo>
                  <a:pt x="0" y="0"/>
                </a:moveTo>
                <a:lnTo>
                  <a:pt x="10717114" y="0"/>
                </a:lnTo>
                <a:lnTo>
                  <a:pt x="10717114" y="5762460"/>
                </a:lnTo>
                <a:lnTo>
                  <a:pt x="0" y="57624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33411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2037424" y="76005"/>
            <a:ext cx="11607500" cy="876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84"/>
              </a:lnSpc>
              <a:spcBef>
                <a:spcPct val="0"/>
              </a:spcBef>
            </a:pPr>
            <a:r>
              <a:rPr lang="en-US" sz="5132">
                <a:solidFill>
                  <a:srgbClr val="8F6234"/>
                </a:solidFill>
                <a:latin typeface="29LT Riwaya Bold"/>
              </a:rPr>
              <a:t> 4 -PROJECT  USE CASE MODELLING 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9206" y="1162810"/>
            <a:ext cx="5524843" cy="1159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4"/>
              </a:lnSpc>
              <a:spcBef>
                <a:spcPct val="0"/>
              </a:spcBef>
            </a:pPr>
            <a:r>
              <a:rPr lang="en-US" sz="6917">
                <a:solidFill>
                  <a:srgbClr val="1E302C"/>
                </a:solidFill>
                <a:latin typeface="29LT Riwaya Bold"/>
              </a:rPr>
              <a:t>Actors Table: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364427" y="9553794"/>
            <a:ext cx="21384251" cy="2466909"/>
            <a:chOff x="0" y="0"/>
            <a:chExt cx="5632066" cy="6497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32066" cy="649721"/>
            </a:xfrm>
            <a:custGeom>
              <a:avLst/>
              <a:gdLst/>
              <a:ahLst/>
              <a:cxnLst/>
              <a:rect l="l" t="t" r="r" b="b"/>
              <a:pathLst>
                <a:path w="5632066" h="649721">
                  <a:moveTo>
                    <a:pt x="0" y="0"/>
                  </a:moveTo>
                  <a:lnTo>
                    <a:pt x="5632066" y="0"/>
                  </a:lnTo>
                  <a:lnTo>
                    <a:pt x="5632066" y="649721"/>
                  </a:lnTo>
                  <a:lnTo>
                    <a:pt x="0" y="649721"/>
                  </a:lnTo>
                  <a:close/>
                </a:path>
              </a:pathLst>
            </a:custGeom>
            <a:solidFill>
              <a:srgbClr val="8DAFA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632066" cy="697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95400" y="3682518"/>
            <a:ext cx="3053192" cy="305319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9206" y="5044553"/>
            <a:ext cx="2050916" cy="205091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AFA8">
                <a:alpha val="4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4665" y="4129077"/>
            <a:ext cx="1565519" cy="156551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395400" y="5844639"/>
            <a:ext cx="1565519" cy="156551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A160">
                <a:alpha val="4000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911656">
            <a:off x="1474232" y="2583686"/>
            <a:ext cx="1842335" cy="793879"/>
          </a:xfrm>
          <a:custGeom>
            <a:avLst/>
            <a:gdLst/>
            <a:ahLst/>
            <a:cxnLst/>
            <a:rect l="l" t="t" r="r" b="b"/>
            <a:pathLst>
              <a:path w="1842335" h="793879">
                <a:moveTo>
                  <a:pt x="0" y="0"/>
                </a:moveTo>
                <a:lnTo>
                  <a:pt x="1842336" y="0"/>
                </a:lnTo>
                <a:lnTo>
                  <a:pt x="1842336" y="793879"/>
                </a:lnTo>
                <a:lnTo>
                  <a:pt x="0" y="793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639898" y="3482032"/>
            <a:ext cx="777604" cy="830451"/>
          </a:xfrm>
          <a:custGeom>
            <a:avLst/>
            <a:gdLst/>
            <a:ahLst/>
            <a:cxnLst/>
            <a:rect l="l" t="t" r="r" b="b"/>
            <a:pathLst>
              <a:path w="777604" h="830451">
                <a:moveTo>
                  <a:pt x="777604" y="0"/>
                </a:moveTo>
                <a:lnTo>
                  <a:pt x="0" y="0"/>
                </a:lnTo>
                <a:lnTo>
                  <a:pt x="0" y="830451"/>
                </a:lnTo>
                <a:lnTo>
                  <a:pt x="777604" y="830451"/>
                </a:lnTo>
                <a:lnTo>
                  <a:pt x="7776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6289594" y="6667744"/>
            <a:ext cx="1038105" cy="1108655"/>
          </a:xfrm>
          <a:custGeom>
            <a:avLst/>
            <a:gdLst/>
            <a:ahLst/>
            <a:cxnLst/>
            <a:rect l="l" t="t" r="r" b="b"/>
            <a:pathLst>
              <a:path w="1038105" h="1108655">
                <a:moveTo>
                  <a:pt x="0" y="0"/>
                </a:moveTo>
                <a:lnTo>
                  <a:pt x="1038105" y="0"/>
                </a:lnTo>
                <a:lnTo>
                  <a:pt x="1038105" y="1108655"/>
                </a:lnTo>
                <a:lnTo>
                  <a:pt x="0" y="1108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6808646" y="293608"/>
            <a:ext cx="8898088" cy="9107786"/>
          </a:xfrm>
          <a:custGeom>
            <a:avLst/>
            <a:gdLst/>
            <a:ahLst/>
            <a:cxnLst/>
            <a:rect l="l" t="t" r="r" b="b"/>
            <a:pathLst>
              <a:path w="8898088" h="9107786">
                <a:moveTo>
                  <a:pt x="0" y="0"/>
                </a:moveTo>
                <a:lnTo>
                  <a:pt x="8898088" y="0"/>
                </a:lnTo>
                <a:lnTo>
                  <a:pt x="8898088" y="9107786"/>
                </a:lnTo>
                <a:lnTo>
                  <a:pt x="0" y="91077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695" b="-5695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0" y="132281"/>
            <a:ext cx="6776803" cy="178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94"/>
              </a:lnSpc>
              <a:spcBef>
                <a:spcPct val="0"/>
              </a:spcBef>
            </a:pPr>
            <a:r>
              <a:rPr lang="en-US" sz="10710">
                <a:solidFill>
                  <a:srgbClr val="1E302C"/>
                </a:solidFill>
                <a:latin typeface="29LT Riwaya Bold"/>
              </a:rPr>
              <a:t>1. Users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450</Words>
  <Application>Microsoft Office PowerPoint</Application>
  <PresentationFormat>مخصص</PresentationFormat>
  <Paragraphs>71</Paragraphs>
  <Slides>14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19" baseType="lpstr">
      <vt:lpstr>29LT Riwaya</vt:lpstr>
      <vt:lpstr>29LT Riwaya Bold</vt:lpstr>
      <vt:lpstr>Calibri</vt:lpstr>
      <vt:lpstr>Arial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Munirah Alskhabrah</dc:creator>
  <cp:lastModifiedBy>Munirah Alskhabrah</cp:lastModifiedBy>
  <cp:revision>1</cp:revision>
  <dcterms:created xsi:type="dcterms:W3CDTF">2006-08-16T00:00:00Z</dcterms:created>
  <dcterms:modified xsi:type="dcterms:W3CDTF">2023-12-12T14:56:49Z</dcterms:modified>
  <dc:identifier>DAF1etl10BU</dc:identifier>
</cp:coreProperties>
</file>