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82" r:id="rId10"/>
    <p:sldId id="264" r:id="rId11"/>
    <p:sldId id="283" r:id="rId12"/>
    <p:sldId id="284" r:id="rId13"/>
    <p:sldId id="265" r:id="rId14"/>
    <p:sldId id="266" r:id="rId15"/>
    <p:sldId id="267" r:id="rId16"/>
    <p:sldId id="269" r:id="rId17"/>
    <p:sldId id="271" r:id="rId18"/>
    <p:sldId id="270" r:id="rId19"/>
    <p:sldId id="274" r:id="rId20"/>
    <p:sldId id="286" r:id="rId21"/>
    <p:sldId id="287" r:id="rId22"/>
    <p:sldId id="285" r:id="rId23"/>
    <p:sldId id="289" r:id="rId24"/>
    <p:sldId id="290" r:id="rId25"/>
    <p:sldId id="291" r:id="rId26"/>
    <p:sldId id="292" r:id="rId27"/>
    <p:sldId id="293" r:id="rId28"/>
    <p:sldId id="295" r:id="rId29"/>
    <p:sldId id="296" r:id="rId30"/>
    <p:sldId id="297" r:id="rId31"/>
    <p:sldId id="298" r:id="rId32"/>
    <p:sldId id="299" r:id="rId33"/>
    <p:sldId id="300" r:id="rId34"/>
    <p:sldId id="301" r:id="rId35"/>
    <p:sldId id="302" r:id="rId36"/>
    <p:sldId id="303" r:id="rId37"/>
    <p:sldId id="304" r:id="rId38"/>
    <p:sldId id="28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A1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15" autoAdjust="0"/>
    <p:restoredTop sz="94660"/>
  </p:normalViewPr>
  <p:slideViewPr>
    <p:cSldViewPr snapToGrid="0">
      <p:cViewPr varScale="1">
        <p:scale>
          <a:sx n="77" d="100"/>
          <a:sy n="77" d="100"/>
        </p:scale>
        <p:origin x="3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543" y="1410972"/>
            <a:ext cx="8728364" cy="2535381"/>
          </a:xfrm>
        </p:spPr>
        <p:txBody>
          <a:bodyPr/>
          <a:lstStyle/>
          <a:p>
            <a:r>
              <a:rPr lang="en-GB" sz="6000" b="1" dirty="0"/>
              <a:t>Camera Motion Detection and Alarm </a:t>
            </a:r>
            <a:r>
              <a:rPr lang="en-GB" sz="6000" b="1" dirty="0" smtClean="0"/>
              <a:t>System</a:t>
            </a:r>
            <a:endParaRPr lang="en-US" sz="6000" dirty="0"/>
          </a:p>
        </p:txBody>
      </p:sp>
      <p:sp>
        <p:nvSpPr>
          <p:cNvPr id="3" name="Subtitle 2"/>
          <p:cNvSpPr>
            <a:spLocks noGrp="1"/>
          </p:cNvSpPr>
          <p:nvPr>
            <p:ph type="subTitle" idx="1"/>
          </p:nvPr>
        </p:nvSpPr>
        <p:spPr>
          <a:xfrm>
            <a:off x="2198152" y="4283659"/>
            <a:ext cx="3545103" cy="1671437"/>
          </a:xfrm>
        </p:spPr>
        <p:txBody>
          <a:bodyPr>
            <a:normAutofit/>
          </a:bodyPr>
          <a:lstStyle/>
          <a:p>
            <a:pPr algn="l"/>
            <a:r>
              <a:rPr lang="en-US" b="1" dirty="0" smtClean="0"/>
              <a:t>Prepared by:</a:t>
            </a:r>
          </a:p>
          <a:p>
            <a:pPr algn="l"/>
            <a:r>
              <a:rPr lang="en-US" b="1" dirty="0"/>
              <a:t>Amal </a:t>
            </a:r>
            <a:r>
              <a:rPr lang="en-US" b="1" dirty="0" smtClean="0"/>
              <a:t>Irshaid</a:t>
            </a:r>
            <a:endParaRPr lang="en-US" b="1" dirty="0"/>
          </a:p>
          <a:p>
            <a:pPr algn="l"/>
            <a:r>
              <a:rPr lang="en-US" b="1" dirty="0"/>
              <a:t>Fayyad Salahat </a:t>
            </a:r>
          </a:p>
          <a:p>
            <a:pPr algn="l"/>
            <a:r>
              <a:rPr lang="en-US" b="1" dirty="0"/>
              <a:t>Shatha Abu </a:t>
            </a:r>
            <a:r>
              <a:rPr lang="en-US" b="1" dirty="0" smtClean="0"/>
              <a:t>AlRob</a:t>
            </a:r>
            <a:endParaRPr lang="en-US" b="1" dirty="0"/>
          </a:p>
        </p:txBody>
      </p:sp>
      <p:sp>
        <p:nvSpPr>
          <p:cNvPr id="5" name="Subtitle 2"/>
          <p:cNvSpPr txBox="1">
            <a:spLocks/>
          </p:cNvSpPr>
          <p:nvPr/>
        </p:nvSpPr>
        <p:spPr>
          <a:xfrm>
            <a:off x="6102848" y="4864453"/>
            <a:ext cx="4410979" cy="509847"/>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bg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b="1" dirty="0" smtClean="0"/>
              <a:t>Supervisor: Prof</a:t>
            </a:r>
            <a:r>
              <a:rPr lang="en-US" b="1" dirty="0"/>
              <a:t>. Dr. Adwan Yasin</a:t>
            </a:r>
          </a:p>
          <a:p>
            <a:endParaRPr lang="en-US" b="1" dirty="0"/>
          </a:p>
        </p:txBody>
      </p:sp>
    </p:spTree>
    <p:extLst>
      <p:ext uri="{BB962C8B-B14F-4D97-AF65-F5344CB8AC3E}">
        <p14:creationId xmlns:p14="http://schemas.microsoft.com/office/powerpoint/2010/main" val="518951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315" y="1301360"/>
            <a:ext cx="8117681" cy="2852737"/>
          </a:xfrm>
        </p:spPr>
        <p:txBody>
          <a:bodyPr>
            <a:normAutofit/>
          </a:bodyPr>
          <a:lstStyle/>
          <a:p>
            <a:pPr lvl="2"/>
            <a:r>
              <a:rPr lang="en-GB" sz="6600" b="1" dirty="0" smtClean="0">
                <a:solidFill>
                  <a:srgbClr val="69A1AB"/>
                </a:solidFill>
              </a:rPr>
              <a:t>Room Guard</a:t>
            </a:r>
            <a:endParaRPr lang="en-GB" sz="6600" b="1" dirty="0" smtClean="0">
              <a:solidFill>
                <a:srgbClr val="69A1AB"/>
              </a:solidFill>
            </a:endParaRPr>
          </a:p>
        </p:txBody>
      </p:sp>
    </p:spTree>
    <p:extLst>
      <p:ext uri="{BB962C8B-B14F-4D97-AF65-F5344CB8AC3E}">
        <p14:creationId xmlns:p14="http://schemas.microsoft.com/office/powerpoint/2010/main" val="3358610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371600" y="1551398"/>
            <a:ext cx="9601200" cy="4316002"/>
          </a:xfrm>
        </p:spPr>
        <p:txBody>
          <a:bodyPr>
            <a:normAutofit/>
          </a:bodyPr>
          <a:lstStyle/>
          <a:p>
            <a:pPr marL="0" indent="0">
              <a:buNone/>
            </a:pPr>
            <a:r>
              <a:rPr lang="en-GB" sz="2400" dirty="0" smtClean="0"/>
              <a:t>	This </a:t>
            </a:r>
            <a:r>
              <a:rPr lang="en-GB" sz="2400" dirty="0"/>
              <a:t>system detect motion using PIR sensor, camera model and buzzer with Raspberry pi, when </a:t>
            </a:r>
            <a:r>
              <a:rPr lang="en-GB" sz="2400" dirty="0" err="1"/>
              <a:t>pir</a:t>
            </a:r>
            <a:r>
              <a:rPr lang="en-GB" sz="2400" dirty="0"/>
              <a:t> sensor detect  motion the camera start to captor photo for the motion and the buzzer start get alarming, then send notification for user phone.</a:t>
            </a:r>
            <a:endParaRPr lang="en-US" sz="2400" dirty="0"/>
          </a:p>
          <a:p>
            <a:pPr marL="0" indent="0">
              <a:buNone/>
            </a:pPr>
            <a:r>
              <a:rPr lang="en-GB" sz="2400" dirty="0" smtClean="0"/>
              <a:t>The </a:t>
            </a:r>
            <a:r>
              <a:rPr lang="en-GB" sz="2400" dirty="0"/>
              <a:t>hardware used:</a:t>
            </a:r>
            <a:endParaRPr lang="en-US" sz="2400" dirty="0"/>
          </a:p>
          <a:p>
            <a:pPr marL="987552" lvl="1" indent="-457200">
              <a:buFont typeface="+mj-lt"/>
              <a:buAutoNum type="arabicPeriod"/>
            </a:pPr>
            <a:r>
              <a:rPr lang="en-GB" sz="2400" i="0" dirty="0"/>
              <a:t>Raspberry pi </a:t>
            </a:r>
            <a:endParaRPr lang="en-US" sz="2400" i="0" dirty="0"/>
          </a:p>
          <a:p>
            <a:pPr marL="987552" lvl="1" indent="-457200">
              <a:buFont typeface="+mj-lt"/>
              <a:buAutoNum type="arabicPeriod"/>
            </a:pPr>
            <a:r>
              <a:rPr lang="en-GB" sz="2400" i="0" dirty="0"/>
              <a:t>Camera model</a:t>
            </a:r>
            <a:endParaRPr lang="en-US" sz="2400" i="0" dirty="0"/>
          </a:p>
          <a:p>
            <a:pPr marL="987552" lvl="1" indent="-457200">
              <a:buFont typeface="+mj-lt"/>
              <a:buAutoNum type="arabicPeriod"/>
            </a:pPr>
            <a:r>
              <a:rPr lang="en-GB" sz="2400" i="0" dirty="0"/>
              <a:t>PIR sensor </a:t>
            </a:r>
            <a:endParaRPr lang="en-US" sz="2400" i="0" dirty="0"/>
          </a:p>
          <a:p>
            <a:pPr marL="987552" lvl="1" indent="-457200">
              <a:buFont typeface="+mj-lt"/>
              <a:buAutoNum type="arabicPeriod"/>
            </a:pPr>
            <a:r>
              <a:rPr lang="en-GB" sz="2400" i="0" dirty="0"/>
              <a:t>Buzzer</a:t>
            </a:r>
            <a:endParaRPr lang="en-US" sz="2400" i="0" dirty="0"/>
          </a:p>
          <a:p>
            <a:pPr marL="987552" lvl="1" indent="-457200">
              <a:buFont typeface="+mj-lt"/>
              <a:buAutoNum type="arabicPeriod"/>
            </a:pPr>
            <a:r>
              <a:rPr lang="en-GB" sz="2400" i="0" dirty="0"/>
              <a:t>The programming language used is python. </a:t>
            </a:r>
            <a:endParaRPr lang="en-US" sz="2400" i="0" dirty="0"/>
          </a:p>
        </p:txBody>
      </p:sp>
    </p:spTree>
    <p:extLst>
      <p:ext uri="{BB962C8B-B14F-4D97-AF65-F5344CB8AC3E}">
        <p14:creationId xmlns:p14="http://schemas.microsoft.com/office/powerpoint/2010/main" val="2630641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201397902"/>
              </p:ext>
            </p:extLst>
          </p:nvPr>
        </p:nvGraphicFramePr>
        <p:xfrm>
          <a:off x="1150704" y="92466"/>
          <a:ext cx="10171416" cy="6571612"/>
        </p:xfrm>
        <a:graphic>
          <a:graphicData uri="http://schemas.openxmlformats.org/drawingml/2006/table">
            <a:tbl>
              <a:tblPr firstRow="1" bandRow="1">
                <a:tableStyleId>{5C22544A-7EE6-4342-B048-85BDC9FD1C3A}</a:tableStyleId>
              </a:tblPr>
              <a:tblGrid>
                <a:gridCol w="2542854"/>
                <a:gridCol w="2542854"/>
                <a:gridCol w="2542854"/>
                <a:gridCol w="2542854"/>
              </a:tblGrid>
              <a:tr h="1348644">
                <a:tc>
                  <a:txBody>
                    <a:bodyPr/>
                    <a:lstStyle/>
                    <a:p>
                      <a:endParaRPr lang="en-US" sz="2000" dirty="0"/>
                    </a:p>
                  </a:txBody>
                  <a:tcPr>
                    <a:solidFill>
                      <a:schemeClr val="tx2">
                        <a:lumMod val="90000"/>
                        <a:lumOff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b="1" dirty="0" smtClean="0"/>
                        <a:t>Home Surveillance and Motion Detection</a:t>
                      </a:r>
                    </a:p>
                    <a:p>
                      <a:endParaRPr lang="en-US" sz="2000" dirty="0"/>
                    </a:p>
                  </a:txBody>
                  <a:tcPr>
                    <a:solidFill>
                      <a:schemeClr val="tx2">
                        <a:lumMod val="90000"/>
                        <a:lumOff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b="1" dirty="0" smtClean="0"/>
                        <a:t>Room Guard</a:t>
                      </a:r>
                    </a:p>
                  </a:txBody>
                  <a:tcPr>
                    <a:solidFill>
                      <a:schemeClr val="tx2">
                        <a:lumMod val="90000"/>
                        <a:lumOff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b="1" dirty="0" smtClean="0"/>
                        <a:t>Motion Detection System with Alarm System</a:t>
                      </a:r>
                    </a:p>
                  </a:txBody>
                  <a:tcPr>
                    <a:solidFill>
                      <a:schemeClr val="tx2">
                        <a:lumMod val="90000"/>
                        <a:lumOff val="10000"/>
                      </a:schemeClr>
                    </a:solidFill>
                  </a:tcPr>
                </a:tc>
              </a:tr>
              <a:tr h="496868">
                <a:tc>
                  <a:txBody>
                    <a:bodyPr/>
                    <a:lstStyle/>
                    <a:p>
                      <a:r>
                        <a:rPr lang="en-US" sz="2000" dirty="0" smtClean="0"/>
                        <a:t>Use</a:t>
                      </a:r>
                      <a:r>
                        <a:rPr lang="en-US" sz="2000" baseline="0" dirty="0" smtClean="0"/>
                        <a:t> Sensor</a:t>
                      </a:r>
                      <a:endParaRPr lang="en-US" sz="2000" dirty="0"/>
                    </a:p>
                  </a:txBody>
                  <a:tcPr/>
                </a:tc>
                <a:tc>
                  <a:txBody>
                    <a:bodyPr/>
                    <a:lstStyle/>
                    <a:p>
                      <a:r>
                        <a:rPr lang="en-US" sz="2000" dirty="0" smtClean="0"/>
                        <a:t>No</a:t>
                      </a:r>
                    </a:p>
                  </a:txBody>
                  <a:tcPr/>
                </a:tc>
                <a:tc>
                  <a:txBody>
                    <a:bodyPr/>
                    <a:lstStyle/>
                    <a:p>
                      <a:r>
                        <a:rPr lang="en-US" sz="2000" dirty="0" smtClean="0"/>
                        <a:t>Yes</a:t>
                      </a:r>
                      <a:endParaRPr lang="en-US" sz="2000" dirty="0"/>
                    </a:p>
                  </a:txBody>
                  <a:tcPr/>
                </a:tc>
                <a:tc>
                  <a:txBody>
                    <a:bodyPr/>
                    <a:lstStyle/>
                    <a:p>
                      <a:r>
                        <a:rPr lang="en-US" sz="2000" dirty="0" smtClean="0"/>
                        <a:t>No</a:t>
                      </a:r>
                      <a:endParaRPr lang="en-US" sz="2000" dirty="0"/>
                    </a:p>
                  </a:txBody>
                  <a:tcPr/>
                </a:tc>
              </a:tr>
              <a:tr h="709813">
                <a:tc>
                  <a:txBody>
                    <a:bodyPr/>
                    <a:lstStyle/>
                    <a:p>
                      <a:r>
                        <a:rPr lang="en-US" sz="2000" dirty="0" smtClean="0"/>
                        <a:t>Connected</a:t>
                      </a:r>
                      <a:r>
                        <a:rPr lang="en-US" sz="2000" baseline="0" dirty="0" smtClean="0"/>
                        <a:t> to an application</a:t>
                      </a:r>
                      <a:endParaRPr lang="en-US" sz="2000" dirty="0"/>
                    </a:p>
                  </a:txBody>
                  <a:tcPr/>
                </a:tc>
                <a:tc>
                  <a:txBody>
                    <a:bodyPr/>
                    <a:lstStyle/>
                    <a:p>
                      <a:r>
                        <a:rPr lang="en-US" sz="2000" dirty="0" smtClean="0"/>
                        <a:t>No</a:t>
                      </a:r>
                      <a:endParaRPr lang="en-US" sz="2000" dirty="0"/>
                    </a:p>
                  </a:txBody>
                  <a:tcPr/>
                </a:tc>
                <a:tc>
                  <a:txBody>
                    <a:bodyPr/>
                    <a:lstStyle/>
                    <a:p>
                      <a:r>
                        <a:rPr lang="en-US" sz="2000" dirty="0" smtClean="0"/>
                        <a:t>Yes</a:t>
                      </a:r>
                      <a:endParaRPr lang="en-US" sz="2000" dirty="0"/>
                    </a:p>
                  </a:txBody>
                  <a:tcPr/>
                </a:tc>
                <a:tc>
                  <a:txBody>
                    <a:bodyPr/>
                    <a:lstStyle/>
                    <a:p>
                      <a:r>
                        <a:rPr lang="en-US" sz="2000" dirty="0" smtClean="0"/>
                        <a:t>Yes</a:t>
                      </a:r>
                      <a:endParaRPr lang="en-US" sz="2000" dirty="0"/>
                    </a:p>
                  </a:txBody>
                  <a:tcPr/>
                </a:tc>
              </a:tr>
              <a:tr h="709813">
                <a:tc>
                  <a:txBody>
                    <a:bodyPr/>
                    <a:lstStyle/>
                    <a:p>
                      <a:r>
                        <a:rPr lang="en-US" sz="2000" dirty="0" smtClean="0"/>
                        <a:t>Programming Language</a:t>
                      </a:r>
                      <a:endParaRPr lang="en-US" sz="2000" dirty="0"/>
                    </a:p>
                  </a:txBody>
                  <a:tcPr/>
                </a:tc>
                <a:tc>
                  <a:txBody>
                    <a:bodyPr/>
                    <a:lstStyle/>
                    <a:p>
                      <a:r>
                        <a:rPr lang="en-US" sz="2000" dirty="0" smtClean="0"/>
                        <a:t>Python</a:t>
                      </a:r>
                      <a:endParaRPr lang="en-US" sz="2000" dirty="0"/>
                    </a:p>
                  </a:txBody>
                  <a:tcPr/>
                </a:tc>
                <a:tc>
                  <a:txBody>
                    <a:bodyPr/>
                    <a:lstStyle/>
                    <a:p>
                      <a:r>
                        <a:rPr lang="en-US" sz="2000" dirty="0" smtClean="0"/>
                        <a:t>Python</a:t>
                      </a:r>
                      <a:endParaRPr lang="en-US" sz="2000" dirty="0"/>
                    </a:p>
                  </a:txBody>
                  <a:tcPr/>
                </a:tc>
                <a:tc>
                  <a:txBody>
                    <a:bodyPr/>
                    <a:lstStyle/>
                    <a:p>
                      <a:r>
                        <a:rPr lang="en-US" sz="2000" dirty="0" smtClean="0"/>
                        <a:t>Python</a:t>
                      </a:r>
                      <a:endParaRPr lang="en-US" sz="2000" dirty="0"/>
                    </a:p>
                  </a:txBody>
                  <a:tcPr/>
                </a:tc>
              </a:tr>
              <a:tr h="358993">
                <a:tc>
                  <a:txBody>
                    <a:bodyPr/>
                    <a:lstStyle/>
                    <a:p>
                      <a:r>
                        <a:rPr lang="en-US" sz="2000" dirty="0" smtClean="0"/>
                        <a:t>Accuracy</a:t>
                      </a:r>
                      <a:endParaRPr lang="en-US" sz="2000" dirty="0"/>
                    </a:p>
                  </a:txBody>
                  <a:tcPr/>
                </a:tc>
                <a:tc>
                  <a:txBody>
                    <a:bodyPr/>
                    <a:lstStyle/>
                    <a:p>
                      <a:r>
                        <a:rPr lang="en-US" sz="2000" dirty="0" smtClean="0"/>
                        <a:t>Medium</a:t>
                      </a:r>
                      <a:endParaRPr lang="en-US" sz="2000" dirty="0"/>
                    </a:p>
                  </a:txBody>
                  <a:tcPr/>
                </a:tc>
                <a:tc>
                  <a:txBody>
                    <a:bodyPr/>
                    <a:lstStyle/>
                    <a:p>
                      <a:r>
                        <a:rPr lang="en-US" sz="2000" dirty="0" smtClean="0"/>
                        <a:t>Strong</a:t>
                      </a:r>
                      <a:endParaRPr lang="en-US" sz="2000" dirty="0"/>
                    </a:p>
                  </a:txBody>
                  <a:tcPr/>
                </a:tc>
                <a:tc>
                  <a:txBody>
                    <a:bodyPr/>
                    <a:lstStyle/>
                    <a:p>
                      <a:r>
                        <a:rPr lang="en-US" sz="2000" dirty="0" smtClean="0"/>
                        <a:t>Medium</a:t>
                      </a:r>
                      <a:endParaRPr lang="en-US" sz="2000" dirty="0"/>
                    </a:p>
                  </a:txBody>
                  <a:tcPr/>
                </a:tc>
              </a:tr>
              <a:tr h="1135701">
                <a:tc>
                  <a:txBody>
                    <a:bodyPr/>
                    <a:lstStyle/>
                    <a:p>
                      <a:r>
                        <a:rPr lang="en-US" sz="2000" dirty="0" smtClean="0"/>
                        <a:t>Alarm</a:t>
                      </a:r>
                      <a:endParaRPr lang="en-US" sz="2000" dirty="0"/>
                    </a:p>
                  </a:txBody>
                  <a:tcPr/>
                </a:tc>
                <a:tc>
                  <a:txBody>
                    <a:bodyPr/>
                    <a:lstStyle/>
                    <a:p>
                      <a:r>
                        <a:rPr lang="en-US" sz="2000" dirty="0" smtClean="0"/>
                        <a:t>None</a:t>
                      </a:r>
                      <a:endParaRPr lang="en-US" sz="2000" dirty="0"/>
                    </a:p>
                  </a:txBody>
                  <a:tcPr/>
                </a:tc>
                <a:tc>
                  <a:txBody>
                    <a:bodyPr/>
                    <a:lstStyle/>
                    <a:p>
                      <a:r>
                        <a:rPr lang="en-US" sz="2000" dirty="0" smtClean="0"/>
                        <a:t>Buzzer + Send Notification</a:t>
                      </a:r>
                      <a:r>
                        <a:rPr lang="en-US" sz="2000" baseline="0" dirty="0" smtClean="0"/>
                        <a:t> on the Mobile App</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Send Notification</a:t>
                      </a:r>
                      <a:r>
                        <a:rPr lang="en-US" sz="2000" baseline="0" dirty="0" smtClean="0"/>
                        <a:t> on the Mobile App</a:t>
                      </a:r>
                      <a:endParaRPr lang="en-US" sz="2000" dirty="0" smtClean="0"/>
                    </a:p>
                  </a:txBody>
                  <a:tcPr/>
                </a:tc>
              </a:tr>
              <a:tr h="1774533">
                <a:tc>
                  <a:txBody>
                    <a:bodyPr/>
                    <a:lstStyle/>
                    <a:p>
                      <a:r>
                        <a:rPr lang="en-US" sz="2000" dirty="0" smtClean="0"/>
                        <a:t>System Component</a:t>
                      </a:r>
                      <a:endParaRPr lang="en-US" sz="2000" dirty="0"/>
                    </a:p>
                  </a:txBody>
                  <a:tcPr/>
                </a:tc>
                <a:tc>
                  <a:txBody>
                    <a:bodyPr/>
                    <a:lstStyle/>
                    <a:p>
                      <a:r>
                        <a:rPr lang="en-US" sz="2000" dirty="0" smtClean="0"/>
                        <a:t>Raspberry pi</a:t>
                      </a:r>
                    </a:p>
                    <a:p>
                      <a:r>
                        <a:rPr lang="en-US" sz="2000" dirty="0" smtClean="0"/>
                        <a:t>Pi</a:t>
                      </a:r>
                      <a:r>
                        <a:rPr lang="en-US" sz="2000" baseline="0" dirty="0" smtClean="0"/>
                        <a:t> Camera</a:t>
                      </a:r>
                      <a:endParaRPr lang="en-US" sz="2000" dirty="0"/>
                    </a:p>
                  </a:txBody>
                  <a:tcPr/>
                </a:tc>
                <a:tc>
                  <a:txBody>
                    <a:bodyPr/>
                    <a:lstStyle/>
                    <a:p>
                      <a:pPr lvl="0" rtl="0"/>
                      <a:r>
                        <a:rPr lang="en-GB" sz="2000" kern="1200" dirty="0" smtClean="0">
                          <a:solidFill>
                            <a:schemeClr val="dk1"/>
                          </a:solidFill>
                          <a:effectLst/>
                          <a:latin typeface="+mn-lt"/>
                          <a:ea typeface="+mn-ea"/>
                          <a:cs typeface="+mn-cs"/>
                        </a:rPr>
                        <a:t>Raspberry pi </a:t>
                      </a:r>
                      <a:endParaRPr lang="en-US" sz="2000" kern="1200" dirty="0" smtClean="0">
                        <a:solidFill>
                          <a:schemeClr val="dk1"/>
                        </a:solidFill>
                        <a:effectLst/>
                        <a:latin typeface="+mn-lt"/>
                        <a:ea typeface="+mn-ea"/>
                        <a:cs typeface="+mn-cs"/>
                      </a:endParaRPr>
                    </a:p>
                    <a:p>
                      <a:pPr lvl="0"/>
                      <a:r>
                        <a:rPr lang="en-GB" sz="2000" kern="1200" dirty="0" smtClean="0">
                          <a:solidFill>
                            <a:schemeClr val="dk1"/>
                          </a:solidFill>
                          <a:effectLst/>
                          <a:latin typeface="+mn-lt"/>
                          <a:ea typeface="+mn-ea"/>
                          <a:cs typeface="+mn-cs"/>
                        </a:rPr>
                        <a:t>Camera model</a:t>
                      </a:r>
                      <a:endParaRPr lang="en-US" sz="2000" kern="1200" dirty="0" smtClean="0">
                        <a:solidFill>
                          <a:schemeClr val="dk1"/>
                        </a:solidFill>
                        <a:effectLst/>
                        <a:latin typeface="+mn-lt"/>
                        <a:ea typeface="+mn-ea"/>
                        <a:cs typeface="+mn-cs"/>
                      </a:endParaRPr>
                    </a:p>
                    <a:p>
                      <a:pPr lvl="0"/>
                      <a:r>
                        <a:rPr lang="en-GB" sz="2000" kern="1200" dirty="0" smtClean="0">
                          <a:solidFill>
                            <a:schemeClr val="dk1"/>
                          </a:solidFill>
                          <a:effectLst/>
                          <a:latin typeface="+mn-lt"/>
                          <a:ea typeface="+mn-ea"/>
                          <a:cs typeface="+mn-cs"/>
                        </a:rPr>
                        <a:t>PIR sensor </a:t>
                      </a:r>
                      <a:endParaRPr lang="en-US" sz="2000" kern="1200" dirty="0" smtClean="0">
                        <a:solidFill>
                          <a:schemeClr val="dk1"/>
                        </a:solidFill>
                        <a:effectLst/>
                        <a:latin typeface="+mn-lt"/>
                        <a:ea typeface="+mn-ea"/>
                        <a:cs typeface="+mn-cs"/>
                      </a:endParaRPr>
                    </a:p>
                    <a:p>
                      <a:pPr lvl="0"/>
                      <a:r>
                        <a:rPr lang="en-GB" sz="2000" kern="1200" dirty="0" smtClean="0">
                          <a:solidFill>
                            <a:schemeClr val="dk1"/>
                          </a:solidFill>
                          <a:effectLst/>
                          <a:latin typeface="+mn-lt"/>
                          <a:ea typeface="+mn-ea"/>
                          <a:cs typeface="+mn-cs"/>
                        </a:rPr>
                        <a:t>Buzzer</a:t>
                      </a:r>
                    </a:p>
                    <a:p>
                      <a:pPr lvl="0"/>
                      <a:r>
                        <a:rPr lang="en-GB" sz="2000" kern="1200" dirty="0" smtClean="0">
                          <a:solidFill>
                            <a:schemeClr val="dk1"/>
                          </a:solidFill>
                          <a:effectLst/>
                          <a:latin typeface="+mn-lt"/>
                          <a:ea typeface="+mn-ea"/>
                          <a:cs typeface="+mn-cs"/>
                        </a:rPr>
                        <a:t>Android App</a:t>
                      </a:r>
                      <a:endParaRPr lang="en-US" sz="2000" kern="1200" dirty="0" smtClean="0">
                        <a:solidFill>
                          <a:schemeClr val="dk1"/>
                        </a:solidFill>
                        <a:effectLst/>
                        <a:latin typeface="+mn-lt"/>
                        <a:ea typeface="+mn-ea"/>
                        <a:cs typeface="+mn-cs"/>
                      </a:endParaRPr>
                    </a:p>
                  </a:txBody>
                  <a:tcPr/>
                </a:tc>
                <a:tc>
                  <a:txBody>
                    <a:bodyPr/>
                    <a:lstStyle/>
                    <a:p>
                      <a:pPr lvl="0" rtl="0"/>
                      <a:r>
                        <a:rPr lang="en-GB" sz="2000" kern="1200" dirty="0" smtClean="0">
                          <a:solidFill>
                            <a:schemeClr val="dk1"/>
                          </a:solidFill>
                          <a:effectLst/>
                          <a:latin typeface="+mn-lt"/>
                          <a:ea typeface="+mn-ea"/>
                          <a:cs typeface="+mn-cs"/>
                        </a:rPr>
                        <a:t>Raspberry pi </a:t>
                      </a:r>
                      <a:endParaRPr lang="en-US" sz="2000" kern="1200" dirty="0" smtClean="0">
                        <a:solidFill>
                          <a:schemeClr val="dk1"/>
                        </a:solidFill>
                        <a:effectLst/>
                        <a:latin typeface="+mn-lt"/>
                        <a:ea typeface="+mn-ea"/>
                        <a:cs typeface="+mn-cs"/>
                      </a:endParaRPr>
                    </a:p>
                    <a:p>
                      <a:pPr lvl="0"/>
                      <a:r>
                        <a:rPr lang="en-GB" sz="2000" kern="1200" dirty="0" smtClean="0">
                          <a:solidFill>
                            <a:schemeClr val="dk1"/>
                          </a:solidFill>
                          <a:effectLst/>
                          <a:latin typeface="+mn-lt"/>
                          <a:ea typeface="+mn-ea"/>
                          <a:cs typeface="+mn-cs"/>
                        </a:rPr>
                        <a:t>Camera model</a:t>
                      </a:r>
                      <a:endParaRPr lang="en-US" sz="2000" kern="1200" dirty="0" smtClean="0">
                        <a:solidFill>
                          <a:schemeClr val="dk1"/>
                        </a:solidFill>
                        <a:effectLst/>
                        <a:latin typeface="+mn-lt"/>
                        <a:ea typeface="+mn-ea"/>
                        <a:cs typeface="+mn-cs"/>
                      </a:endParaRPr>
                    </a:p>
                    <a:p>
                      <a:r>
                        <a:rPr lang="en-US" sz="2000" dirty="0" smtClean="0"/>
                        <a:t>Android App</a:t>
                      </a:r>
                      <a:endParaRPr lang="en-US" sz="2000" dirty="0"/>
                    </a:p>
                  </a:txBody>
                  <a:tcPr/>
                </a:tc>
              </a:tr>
            </a:tbl>
          </a:graphicData>
        </a:graphic>
      </p:graphicFrame>
    </p:spTree>
    <p:extLst>
      <p:ext uri="{BB962C8B-B14F-4D97-AF65-F5344CB8AC3E}">
        <p14:creationId xmlns:p14="http://schemas.microsoft.com/office/powerpoint/2010/main" val="2118675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71600" y="449494"/>
            <a:ext cx="9601200" cy="1485900"/>
          </a:xfrm>
        </p:spPr>
        <p:txBody>
          <a:bodyPr>
            <a:normAutofit/>
          </a:bodyPr>
          <a:lstStyle/>
          <a:p>
            <a:r>
              <a:rPr lang="en-US" b="1" dirty="0" smtClean="0"/>
              <a:t>CHAPTER 3:</a:t>
            </a:r>
            <a:br>
              <a:rPr lang="en-US" b="1" dirty="0" smtClean="0"/>
            </a:br>
            <a:r>
              <a:rPr lang="en-GB" b="1" dirty="0"/>
              <a:t>System Design and Solution </a:t>
            </a:r>
            <a:endParaRPr lang="en-US" b="1" dirty="0"/>
          </a:p>
        </p:txBody>
      </p:sp>
      <p:sp>
        <p:nvSpPr>
          <p:cNvPr id="7" name="Content Placeholder 6"/>
          <p:cNvSpPr>
            <a:spLocks noGrp="1"/>
          </p:cNvSpPr>
          <p:nvPr>
            <p:ph sz="half" idx="1"/>
          </p:nvPr>
        </p:nvSpPr>
        <p:spPr>
          <a:xfrm>
            <a:off x="1464066" y="1950804"/>
            <a:ext cx="4792895" cy="4572001"/>
          </a:xfrm>
        </p:spPr>
        <p:txBody>
          <a:bodyPr>
            <a:noAutofit/>
          </a:bodyPr>
          <a:lstStyle/>
          <a:p>
            <a:r>
              <a:rPr lang="en-GB" sz="2800" b="1" dirty="0" smtClean="0"/>
              <a:t>Introduction</a:t>
            </a:r>
          </a:p>
          <a:p>
            <a:r>
              <a:rPr lang="en-GB" sz="2800" b="1" dirty="0" smtClean="0"/>
              <a:t>Hardware</a:t>
            </a:r>
          </a:p>
          <a:p>
            <a:pPr lvl="1"/>
            <a:r>
              <a:rPr lang="en-GB" sz="2800" b="1" i="0" dirty="0" smtClean="0"/>
              <a:t>Hardware Components</a:t>
            </a:r>
          </a:p>
          <a:p>
            <a:pPr lvl="1"/>
            <a:r>
              <a:rPr lang="en-GB" sz="2800" b="1" i="0" dirty="0" smtClean="0"/>
              <a:t>Hardware </a:t>
            </a:r>
            <a:r>
              <a:rPr lang="en-GB" sz="2800" b="1" i="0" dirty="0" smtClean="0"/>
              <a:t>Description</a:t>
            </a:r>
          </a:p>
          <a:p>
            <a:pPr lvl="1"/>
            <a:r>
              <a:rPr lang="en-GB" sz="2800" b="1" i="0" dirty="0" smtClean="0"/>
              <a:t>Algorithm </a:t>
            </a:r>
            <a:r>
              <a:rPr lang="en-GB" sz="2800" b="1" i="0" dirty="0"/>
              <a:t>Description</a:t>
            </a:r>
            <a:endParaRPr lang="en-GB" sz="2800" b="1" i="0" dirty="0" smtClean="0"/>
          </a:p>
          <a:p>
            <a:pPr lvl="1"/>
            <a:r>
              <a:rPr lang="en-GB" sz="2800" b="1" i="0" dirty="0" smtClean="0"/>
              <a:t>Software </a:t>
            </a:r>
            <a:r>
              <a:rPr lang="en-GB" sz="2800" b="1" i="0" dirty="0"/>
              <a:t>Description</a:t>
            </a:r>
            <a:endParaRPr lang="en-GB" sz="2800" b="1" i="0" dirty="0" smtClean="0"/>
          </a:p>
        </p:txBody>
      </p:sp>
    </p:spTree>
    <p:extLst>
      <p:ext uri="{BB962C8B-B14F-4D97-AF65-F5344CB8AC3E}">
        <p14:creationId xmlns:p14="http://schemas.microsoft.com/office/powerpoint/2010/main" val="3968679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5025" y="1301361"/>
            <a:ext cx="9612971" cy="1041148"/>
          </a:xfrm>
        </p:spPr>
        <p:txBody>
          <a:bodyPr>
            <a:noAutofit/>
          </a:bodyPr>
          <a:lstStyle/>
          <a:p>
            <a:pPr algn="l"/>
            <a:r>
              <a:rPr lang="en-GB" sz="5400" b="1" dirty="0" smtClean="0"/>
              <a:t>Hardware Components</a:t>
            </a:r>
            <a:endParaRPr lang="en-US" sz="5400" dirty="0"/>
          </a:p>
        </p:txBody>
      </p:sp>
      <p:sp>
        <p:nvSpPr>
          <p:cNvPr id="6" name="Text Placeholder 5"/>
          <p:cNvSpPr>
            <a:spLocks noGrp="1"/>
          </p:cNvSpPr>
          <p:nvPr>
            <p:ph type="body" idx="1"/>
          </p:nvPr>
        </p:nvSpPr>
        <p:spPr>
          <a:xfrm>
            <a:off x="765025" y="2928135"/>
            <a:ext cx="9612971" cy="2431517"/>
          </a:xfrm>
        </p:spPr>
        <p:txBody>
          <a:bodyPr>
            <a:normAutofit/>
          </a:bodyPr>
          <a:lstStyle/>
          <a:p>
            <a:pPr marL="457200" indent="-457200" algn="l">
              <a:buFont typeface="+mj-lt"/>
              <a:buAutoNum type="arabicPeriod"/>
            </a:pPr>
            <a:r>
              <a:rPr lang="en-GB" sz="3200" b="1" dirty="0"/>
              <a:t>Raspberry pi 3 module </a:t>
            </a:r>
            <a:r>
              <a:rPr lang="en-GB" sz="3200" b="1" dirty="0" smtClean="0"/>
              <a:t>B+</a:t>
            </a:r>
            <a:endParaRPr lang="en-US" sz="3200" b="1" dirty="0" smtClean="0"/>
          </a:p>
          <a:p>
            <a:pPr marL="457200" indent="-457200" algn="l">
              <a:buFont typeface="+mj-lt"/>
              <a:buAutoNum type="arabicPeriod"/>
            </a:pPr>
            <a:r>
              <a:rPr lang="en-GB" sz="3200" b="1" dirty="0" smtClean="0"/>
              <a:t>The </a:t>
            </a:r>
            <a:r>
              <a:rPr lang="en-GB" sz="3200" b="1" dirty="0"/>
              <a:t>pi camera module 2 </a:t>
            </a:r>
            <a:endParaRPr lang="en-US" sz="3200" b="1" dirty="0"/>
          </a:p>
        </p:txBody>
      </p:sp>
    </p:spTree>
    <p:extLst>
      <p:ext uri="{BB962C8B-B14F-4D97-AF65-F5344CB8AC3E}">
        <p14:creationId xmlns:p14="http://schemas.microsoft.com/office/powerpoint/2010/main" val="1205610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009" y="192639"/>
            <a:ext cx="4253501" cy="1317661"/>
          </a:xfrm>
        </p:spPr>
        <p:txBody>
          <a:bodyPr/>
          <a:lstStyle/>
          <a:p>
            <a:r>
              <a:rPr lang="en-GB" b="1" dirty="0"/>
              <a:t>Raspberry pi 3 module B+</a:t>
            </a:r>
            <a:r>
              <a:rPr lang="en-US" b="1" dirty="0"/>
              <a:t/>
            </a:r>
            <a:br>
              <a:rPr lang="en-US" b="1" dirty="0"/>
            </a:br>
            <a:endParaRPr lang="en-US" dirty="0"/>
          </a:p>
        </p:txBody>
      </p:sp>
      <p:sp>
        <p:nvSpPr>
          <p:cNvPr id="6" name="Text Placeholder 5"/>
          <p:cNvSpPr>
            <a:spLocks noGrp="1"/>
          </p:cNvSpPr>
          <p:nvPr>
            <p:ph type="body" sz="half" idx="2"/>
          </p:nvPr>
        </p:nvSpPr>
        <p:spPr>
          <a:xfrm>
            <a:off x="1" y="1510299"/>
            <a:ext cx="2640458" cy="5219273"/>
          </a:xfrm>
        </p:spPr>
        <p:txBody>
          <a:bodyPr>
            <a:noAutofit/>
          </a:bodyPr>
          <a:lstStyle/>
          <a:p>
            <a:pPr marL="285750" lvl="0" indent="-285750">
              <a:lnSpc>
                <a:spcPct val="100000"/>
              </a:lnSpc>
              <a:buFont typeface="Arial" panose="020B0604020202020204" pitchFamily="34" charset="0"/>
              <a:buChar char="•"/>
            </a:pPr>
            <a:r>
              <a:rPr lang="en-US" sz="1200" b="1" dirty="0"/>
              <a:t>Broadcom BCM2837B0, Cortex-A53 (ARMv8) 64-bit SoC @ 1.4GHz</a:t>
            </a:r>
          </a:p>
          <a:p>
            <a:pPr marL="285750" lvl="0" indent="-285750">
              <a:lnSpc>
                <a:spcPct val="100000"/>
              </a:lnSpc>
              <a:buFont typeface="Arial" panose="020B0604020202020204" pitchFamily="34" charset="0"/>
              <a:buChar char="•"/>
            </a:pPr>
            <a:r>
              <a:rPr lang="en-US" sz="1200" b="1" dirty="0"/>
              <a:t>1GB LPDDR2 SDRAM</a:t>
            </a:r>
          </a:p>
          <a:p>
            <a:pPr marL="285750" lvl="0" indent="-285750">
              <a:lnSpc>
                <a:spcPct val="100000"/>
              </a:lnSpc>
              <a:buFont typeface="Arial" panose="020B0604020202020204" pitchFamily="34" charset="0"/>
              <a:buChar char="•"/>
            </a:pPr>
            <a:r>
              <a:rPr lang="en-US" sz="1200" b="1" dirty="0"/>
              <a:t>2.4GHz and 5GHz IEEE 802.11.b/g/n/ac wireless LAN, Bluetooth 4.2, BLE</a:t>
            </a:r>
          </a:p>
          <a:p>
            <a:pPr marL="285750" lvl="0" indent="-285750">
              <a:lnSpc>
                <a:spcPct val="100000"/>
              </a:lnSpc>
              <a:buFont typeface="Arial" panose="020B0604020202020204" pitchFamily="34" charset="0"/>
              <a:buChar char="•"/>
            </a:pPr>
            <a:r>
              <a:rPr lang="en-US" sz="1200" b="1" dirty="0"/>
              <a:t>Gigabit Ethernet over USB 2.0 (maximum throughput 300 Mbps)</a:t>
            </a:r>
          </a:p>
          <a:p>
            <a:pPr marL="285750" lvl="0" indent="-285750">
              <a:lnSpc>
                <a:spcPct val="100000"/>
              </a:lnSpc>
              <a:buFont typeface="Arial" panose="020B0604020202020204" pitchFamily="34" charset="0"/>
              <a:buChar char="•"/>
            </a:pPr>
            <a:r>
              <a:rPr lang="en-US" sz="1200" b="1" dirty="0"/>
              <a:t>Extended 40-pin GPIO header</a:t>
            </a:r>
          </a:p>
          <a:p>
            <a:pPr marL="285750" lvl="0" indent="-285750">
              <a:lnSpc>
                <a:spcPct val="100000"/>
              </a:lnSpc>
              <a:buFont typeface="Arial" panose="020B0604020202020204" pitchFamily="34" charset="0"/>
              <a:buChar char="•"/>
            </a:pPr>
            <a:r>
              <a:rPr lang="en-US" sz="1200" b="1" dirty="0"/>
              <a:t>Full-size HDMI</a:t>
            </a:r>
          </a:p>
          <a:p>
            <a:pPr marL="285750" lvl="0" indent="-285750">
              <a:lnSpc>
                <a:spcPct val="100000"/>
              </a:lnSpc>
              <a:buFont typeface="Arial" panose="020B0604020202020204" pitchFamily="34" charset="0"/>
              <a:buChar char="•"/>
            </a:pPr>
            <a:r>
              <a:rPr lang="en-US" sz="1200" b="1" dirty="0"/>
              <a:t>4 USB 2.0 ports</a:t>
            </a:r>
          </a:p>
          <a:p>
            <a:pPr marL="285750" lvl="0" indent="-285750" fontAlgn="base">
              <a:lnSpc>
                <a:spcPct val="100000"/>
              </a:lnSpc>
              <a:buFont typeface="Arial" panose="020B0604020202020204" pitchFamily="34" charset="0"/>
              <a:buChar char="•"/>
            </a:pPr>
            <a:r>
              <a:rPr lang="en-GB" sz="1200" b="1" dirty="0"/>
              <a:t>Raspberry Pi standard 40 pin GPIO header (fully backward compatible with previous boards).</a:t>
            </a:r>
            <a:endParaRPr lang="en-US" sz="1200" b="1" dirty="0"/>
          </a:p>
          <a:p>
            <a:pPr marL="285750" lvl="0" indent="-285750" fontAlgn="base">
              <a:lnSpc>
                <a:spcPct val="100000"/>
              </a:lnSpc>
              <a:buFont typeface="Arial" panose="020B0604020202020204" pitchFamily="34" charset="0"/>
              <a:buChar char="•"/>
            </a:pPr>
            <a:r>
              <a:rPr lang="en-GB" sz="1200" b="1" dirty="0"/>
              <a:t>2 × micro-HDMI ports (up to 4kp60 supported</a:t>
            </a:r>
            <a:r>
              <a:rPr lang="en-GB" sz="1200" b="1" dirty="0" smtClean="0"/>
              <a:t>).</a:t>
            </a:r>
          </a:p>
          <a:p>
            <a:pPr marL="285750" indent="-285750" fontAlgn="base">
              <a:lnSpc>
                <a:spcPct val="100000"/>
              </a:lnSpc>
              <a:buFont typeface="Arial" panose="020B0604020202020204" pitchFamily="34" charset="0"/>
              <a:buChar char="•"/>
            </a:pPr>
            <a:r>
              <a:rPr lang="en-GB" sz="1200" b="1" dirty="0"/>
              <a:t>2-lane MIPI DSI display </a:t>
            </a:r>
            <a:r>
              <a:rPr lang="en-GB" sz="1200" b="1" dirty="0" smtClean="0"/>
              <a:t>port.</a:t>
            </a:r>
            <a:endParaRPr lang="en-US" sz="1200" b="1" dirty="0" smtClean="0"/>
          </a:p>
        </p:txBody>
      </p:sp>
      <p:sp>
        <p:nvSpPr>
          <p:cNvPr id="7" name="Text Placeholder 5"/>
          <p:cNvSpPr txBox="1">
            <a:spLocks/>
          </p:cNvSpPr>
          <p:nvPr/>
        </p:nvSpPr>
        <p:spPr>
          <a:xfrm>
            <a:off x="2640459" y="1510300"/>
            <a:ext cx="2538229" cy="4787758"/>
          </a:xfrm>
          <a:prstGeom prst="rect">
            <a:avLst/>
          </a:prstGeom>
        </p:spPr>
        <p:txBody>
          <a:bodyPr vert="horz" lIns="91440" tIns="45720" rIns="91440" bIns="45720" rtlCol="0">
            <a:noAutofit/>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marL="285750" lvl="0" indent="-285750" fontAlgn="base">
              <a:lnSpc>
                <a:spcPct val="100000"/>
              </a:lnSpc>
              <a:buFont typeface="Arial" panose="020B0604020202020204" pitchFamily="34" charset="0"/>
              <a:buChar char="•"/>
            </a:pPr>
            <a:r>
              <a:rPr lang="en-GB" sz="1200" b="1" dirty="0" smtClean="0"/>
              <a:t>2-lane </a:t>
            </a:r>
            <a:r>
              <a:rPr lang="en-GB" sz="1200" b="1" dirty="0"/>
              <a:t>MIPI CSI camera port.</a:t>
            </a:r>
            <a:endParaRPr lang="en-US" sz="1200" b="1" dirty="0"/>
          </a:p>
          <a:p>
            <a:pPr marL="285750" lvl="0" indent="-285750" fontAlgn="base">
              <a:lnSpc>
                <a:spcPct val="100000"/>
              </a:lnSpc>
              <a:buFont typeface="Arial" panose="020B0604020202020204" pitchFamily="34" charset="0"/>
              <a:buChar char="•"/>
            </a:pPr>
            <a:r>
              <a:rPr lang="en-GB" sz="1200" b="1" dirty="0"/>
              <a:t>4-pole stereo audio and composite video port.</a:t>
            </a:r>
            <a:endParaRPr lang="en-US" sz="1200" b="1" dirty="0"/>
          </a:p>
          <a:p>
            <a:pPr marL="285750" lvl="0" indent="-285750" fontAlgn="base">
              <a:lnSpc>
                <a:spcPct val="100000"/>
              </a:lnSpc>
              <a:buFont typeface="Arial" panose="020B0604020202020204" pitchFamily="34" charset="0"/>
              <a:buChar char="•"/>
            </a:pPr>
            <a:r>
              <a:rPr lang="en-GB" sz="1200" b="1" dirty="0"/>
              <a:t>H.265 (4kp60 decode), H264 (1080p60 decode, 1080p30 encode).</a:t>
            </a:r>
            <a:endParaRPr lang="en-US" sz="1200" b="1" dirty="0"/>
          </a:p>
          <a:p>
            <a:pPr marL="285750" lvl="0" indent="-285750" fontAlgn="base">
              <a:lnSpc>
                <a:spcPct val="100000"/>
              </a:lnSpc>
              <a:buFont typeface="Arial" panose="020B0604020202020204" pitchFamily="34" charset="0"/>
              <a:buChar char="•"/>
            </a:pPr>
            <a:r>
              <a:rPr lang="en-GB" sz="1200" b="1" dirty="0"/>
              <a:t>OpenGL ES 3.0 graphics.</a:t>
            </a:r>
            <a:endParaRPr lang="en-US" sz="1200" b="1" dirty="0"/>
          </a:p>
          <a:p>
            <a:pPr marL="285750" lvl="0" indent="-285750" fontAlgn="base">
              <a:lnSpc>
                <a:spcPct val="100000"/>
              </a:lnSpc>
              <a:buFont typeface="Arial" panose="020B0604020202020204" pitchFamily="34" charset="0"/>
              <a:buChar char="•"/>
            </a:pPr>
            <a:r>
              <a:rPr lang="en-GB" sz="1200" b="1" dirty="0"/>
              <a:t>Micro-SD card slot for loading operating system and data storage</a:t>
            </a:r>
            <a:endParaRPr lang="en-US" sz="1200" b="1" dirty="0"/>
          </a:p>
          <a:p>
            <a:pPr marL="285750" lvl="0" indent="-285750" fontAlgn="base">
              <a:lnSpc>
                <a:spcPct val="100000"/>
              </a:lnSpc>
              <a:buFont typeface="Arial" panose="020B0604020202020204" pitchFamily="34" charset="0"/>
              <a:buChar char="•"/>
            </a:pPr>
            <a:r>
              <a:rPr lang="en-GB" sz="1200" b="1" dirty="0"/>
              <a:t>5V DC via USB-C connector (minimum 3A*).</a:t>
            </a:r>
            <a:endParaRPr lang="en-US" sz="1200" b="1" dirty="0"/>
          </a:p>
          <a:p>
            <a:pPr marL="285750" lvl="0" indent="-285750" fontAlgn="base">
              <a:lnSpc>
                <a:spcPct val="100000"/>
              </a:lnSpc>
              <a:buFont typeface="Arial" panose="020B0604020202020204" pitchFamily="34" charset="0"/>
              <a:buChar char="•"/>
            </a:pPr>
            <a:r>
              <a:rPr lang="en-GB" sz="1200" b="1" dirty="0"/>
              <a:t>5V DC via GPIO header (minimum 3A*).</a:t>
            </a:r>
            <a:endParaRPr lang="en-US" sz="1200" b="1" dirty="0"/>
          </a:p>
          <a:p>
            <a:pPr marL="285750" lvl="0" indent="-285750" fontAlgn="base">
              <a:lnSpc>
                <a:spcPct val="100000"/>
              </a:lnSpc>
              <a:buFont typeface="Arial" panose="020B0604020202020204" pitchFamily="34" charset="0"/>
              <a:buChar char="•"/>
            </a:pPr>
            <a:r>
              <a:rPr lang="en-GB" sz="1200" b="1" dirty="0"/>
              <a:t>Power over Ethernet (PoE) enabled (requires separate PoE HAT).</a:t>
            </a:r>
            <a:endParaRPr lang="en-US" sz="1200" b="1" dirty="0"/>
          </a:p>
          <a:p>
            <a:pPr marL="285750" lvl="0" indent="-285750" fontAlgn="base">
              <a:lnSpc>
                <a:spcPct val="100000"/>
              </a:lnSpc>
              <a:buFont typeface="Arial" panose="020B0604020202020204" pitchFamily="34" charset="0"/>
              <a:buChar char="•"/>
            </a:pPr>
            <a:r>
              <a:rPr lang="en-GB" sz="1200" b="1" dirty="0"/>
              <a:t>Operating temperature: 0 – 50 degrees C ambient.</a:t>
            </a:r>
            <a:endParaRPr lang="en-US" sz="1200" b="1" dirty="0"/>
          </a:p>
        </p:txBody>
      </p:sp>
      <p:pic>
        <p:nvPicPr>
          <p:cNvPr id="8" name="Content Placeholder 7" descr="https://www.raspberrypi.org/homepage-9df4b/static/8ca4b04c6593a114ae562d25b6161d94/052d8/8c67a3e02f41441dae98f8b91c792c1e1b4afef1_770a5842.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927564" y="1284270"/>
            <a:ext cx="5661685" cy="4522471"/>
          </a:xfrm>
          <a:prstGeom prst="rect">
            <a:avLst/>
          </a:prstGeom>
          <a:noFill/>
          <a:ln>
            <a:noFill/>
          </a:ln>
        </p:spPr>
      </p:pic>
    </p:spTree>
    <p:extLst>
      <p:ext uri="{BB962C8B-B14F-4D97-AF65-F5344CB8AC3E}">
        <p14:creationId xmlns:p14="http://schemas.microsoft.com/office/powerpoint/2010/main" val="2993008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552235"/>
            <a:ext cx="4107009" cy="1266291"/>
          </a:xfrm>
        </p:spPr>
        <p:txBody>
          <a:bodyPr/>
          <a:lstStyle/>
          <a:p>
            <a:r>
              <a:rPr lang="en-GB" b="1" dirty="0"/>
              <a:t>The pi camera module 2 </a:t>
            </a:r>
            <a:r>
              <a:rPr lang="en-US" b="1" dirty="0"/>
              <a:t/>
            </a:r>
            <a:br>
              <a:rPr lang="en-US" b="1" dirty="0"/>
            </a:br>
            <a:endParaRPr lang="en-US" dirty="0"/>
          </a:p>
        </p:txBody>
      </p:sp>
      <p:sp>
        <p:nvSpPr>
          <p:cNvPr id="4" name="Text Placeholder 3"/>
          <p:cNvSpPr>
            <a:spLocks noGrp="1"/>
          </p:cNvSpPr>
          <p:nvPr>
            <p:ph type="body" sz="half" idx="2"/>
          </p:nvPr>
        </p:nvSpPr>
        <p:spPr>
          <a:xfrm>
            <a:off x="0" y="2188396"/>
            <a:ext cx="2774023" cy="4232952"/>
          </a:xfrm>
        </p:spPr>
        <p:txBody>
          <a:bodyPr>
            <a:noAutofit/>
          </a:bodyPr>
          <a:lstStyle/>
          <a:p>
            <a:pPr>
              <a:lnSpc>
                <a:spcPct val="100000"/>
              </a:lnSpc>
            </a:pPr>
            <a:r>
              <a:rPr lang="en-GB" b="1" dirty="0"/>
              <a:t>The Features:</a:t>
            </a:r>
            <a:endParaRPr lang="en-US" b="1" dirty="0"/>
          </a:p>
          <a:p>
            <a:pPr marL="285750" lvl="0" indent="-285750">
              <a:lnSpc>
                <a:spcPct val="100000"/>
              </a:lnSpc>
              <a:buFont typeface="Arial" panose="020B0604020202020204" pitchFamily="34" charset="0"/>
              <a:buChar char="•"/>
            </a:pPr>
            <a:r>
              <a:rPr lang="en-GB" sz="1300" b="1" dirty="0"/>
              <a:t>Fully Compatible with Both the Model A and Model B Raspberry Pi</a:t>
            </a:r>
            <a:endParaRPr lang="en-US" sz="1300" b="1" dirty="0"/>
          </a:p>
          <a:p>
            <a:pPr marL="285750" lvl="0" indent="-285750">
              <a:lnSpc>
                <a:spcPct val="100000"/>
              </a:lnSpc>
              <a:buFont typeface="Arial" panose="020B0604020202020204" pitchFamily="34" charset="0"/>
              <a:buChar char="•"/>
            </a:pPr>
            <a:r>
              <a:rPr lang="en-GB" sz="1300" b="1" dirty="0"/>
              <a:t>5MP Omni vision 5647 Camera Module</a:t>
            </a:r>
            <a:endParaRPr lang="en-US" sz="1300" b="1" dirty="0"/>
          </a:p>
          <a:p>
            <a:pPr marL="285750" lvl="0" indent="-285750">
              <a:lnSpc>
                <a:spcPct val="100000"/>
              </a:lnSpc>
              <a:buFont typeface="Arial" panose="020B0604020202020204" pitchFamily="34" charset="0"/>
              <a:buChar char="•"/>
            </a:pPr>
            <a:r>
              <a:rPr lang="en-GB" sz="1300" b="1" dirty="0"/>
              <a:t>Raspberry Pi Camera, supports all revisions of the Pi</a:t>
            </a:r>
            <a:endParaRPr lang="en-US" sz="1300" b="1" dirty="0"/>
          </a:p>
          <a:p>
            <a:pPr marL="285750" lvl="0" indent="-285750">
              <a:lnSpc>
                <a:spcPct val="100000"/>
              </a:lnSpc>
              <a:buFont typeface="Arial" panose="020B0604020202020204" pitchFamily="34" charset="0"/>
              <a:buChar char="•"/>
            </a:pPr>
            <a:r>
              <a:rPr lang="en-GB" sz="1300" b="1" dirty="0"/>
              <a:t>Using IR-CUT filter, it can eliminate color distortion in the daylight</a:t>
            </a:r>
            <a:endParaRPr lang="en-US" sz="1300" b="1" dirty="0"/>
          </a:p>
          <a:p>
            <a:pPr marL="285750" lvl="0" indent="-285750">
              <a:lnSpc>
                <a:spcPct val="100000"/>
              </a:lnSpc>
              <a:buFont typeface="Arial" panose="020B0604020202020204" pitchFamily="34" charset="0"/>
              <a:buChar char="•"/>
            </a:pPr>
            <a:r>
              <a:rPr lang="en-GB" sz="1300" b="1" dirty="0"/>
              <a:t>Comes with infrared LED, supports night vision</a:t>
            </a:r>
            <a:endParaRPr lang="en-US" sz="1300" b="1" dirty="0"/>
          </a:p>
          <a:p>
            <a:pPr marL="285750" lvl="0" indent="-285750">
              <a:lnSpc>
                <a:spcPct val="100000"/>
              </a:lnSpc>
              <a:buFont typeface="Arial" panose="020B0604020202020204" pitchFamily="34" charset="0"/>
              <a:buChar char="•"/>
            </a:pPr>
            <a:r>
              <a:rPr lang="en-GB" sz="1300" b="1" dirty="0"/>
              <a:t>Can Attach IR LEDs if Night Vision mode is </a:t>
            </a:r>
            <a:r>
              <a:rPr lang="en-GB" sz="1300" b="1" dirty="0" smtClean="0"/>
              <a:t>required</a:t>
            </a:r>
            <a:endParaRPr lang="en-US" sz="1300" b="1" dirty="0"/>
          </a:p>
        </p:txBody>
      </p:sp>
      <p:sp>
        <p:nvSpPr>
          <p:cNvPr id="5" name="Text Placeholder 3"/>
          <p:cNvSpPr txBox="1">
            <a:spLocks/>
          </p:cNvSpPr>
          <p:nvPr/>
        </p:nvSpPr>
        <p:spPr>
          <a:xfrm>
            <a:off x="2619910" y="2630184"/>
            <a:ext cx="2661007" cy="3791164"/>
          </a:xfrm>
          <a:prstGeom prst="rect">
            <a:avLst/>
          </a:prstGeom>
        </p:spPr>
        <p:txBody>
          <a:bodyPr vert="horz" lIns="91440" tIns="45720" rIns="91440" bIns="45720" rtlCol="0">
            <a:normAutofit/>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marL="285750" lvl="0" indent="-285750">
              <a:lnSpc>
                <a:spcPct val="110000"/>
              </a:lnSpc>
              <a:buFont typeface="Arial" panose="020B0604020202020204" pitchFamily="34" charset="0"/>
              <a:buChar char="•"/>
            </a:pPr>
            <a:r>
              <a:rPr lang="en-GB" sz="1300" b="1" dirty="0"/>
              <a:t>15-pin MIPI Camera Serial Interface - Plugs Directly into the Raspberry Pi Board</a:t>
            </a:r>
            <a:endParaRPr lang="en-US" sz="1300" b="1" dirty="0"/>
          </a:p>
          <a:p>
            <a:pPr marL="285750" lvl="0" indent="-285750">
              <a:lnSpc>
                <a:spcPct val="110000"/>
              </a:lnSpc>
              <a:buFont typeface="Arial" panose="020B0604020202020204" pitchFamily="34" charset="0"/>
              <a:buChar char="•"/>
            </a:pPr>
            <a:r>
              <a:rPr lang="en-GB" sz="1300" b="1" dirty="0"/>
              <a:t>Still picture resolution: 2592 x 1944</a:t>
            </a:r>
            <a:endParaRPr lang="en-US" sz="1300" b="1" dirty="0"/>
          </a:p>
          <a:p>
            <a:pPr marL="285750" lvl="0" indent="-285750">
              <a:lnSpc>
                <a:spcPct val="110000"/>
              </a:lnSpc>
              <a:buFont typeface="Arial" panose="020B0604020202020204" pitchFamily="34" charset="0"/>
              <a:buChar char="•"/>
            </a:pPr>
            <a:r>
              <a:rPr lang="en-GB" sz="1300" b="1" dirty="0"/>
              <a:t>Max video resolution: 1080p</a:t>
            </a:r>
            <a:endParaRPr lang="en-US" sz="1300" b="1" dirty="0"/>
          </a:p>
          <a:p>
            <a:pPr marL="285750" lvl="0" indent="-285750">
              <a:lnSpc>
                <a:spcPct val="110000"/>
              </a:lnSpc>
              <a:buFont typeface="Arial" panose="020B0604020202020204" pitchFamily="34" charset="0"/>
              <a:buChar char="•"/>
            </a:pPr>
            <a:r>
              <a:rPr lang="en-GB" sz="1300" b="1" dirty="0"/>
              <a:t>Camera Size: 20 x 25 x 9mm</a:t>
            </a:r>
            <a:endParaRPr lang="en-US" sz="1300" b="1" dirty="0"/>
          </a:p>
          <a:p>
            <a:pPr marL="285750" lvl="0" indent="-285750">
              <a:lnSpc>
                <a:spcPct val="110000"/>
              </a:lnSpc>
              <a:buFont typeface="Arial" panose="020B0604020202020204" pitchFamily="34" charset="0"/>
              <a:buChar char="•"/>
            </a:pPr>
            <a:r>
              <a:rPr lang="en-GB" sz="1300" b="1" dirty="0"/>
              <a:t>Camera Weight 3g</a:t>
            </a:r>
            <a:endParaRPr lang="en-US" sz="1300" b="1" dirty="0"/>
          </a:p>
          <a:p>
            <a:pPr marL="285750" lvl="0" indent="-285750">
              <a:lnSpc>
                <a:spcPct val="110000"/>
              </a:lnSpc>
              <a:buFont typeface="Arial" panose="020B0604020202020204" pitchFamily="34" charset="0"/>
              <a:buChar char="•"/>
            </a:pPr>
            <a:r>
              <a:rPr lang="en-GB" sz="1300" b="1" dirty="0"/>
              <a:t>Fully Compatible with many Raspberry Pi cases</a:t>
            </a:r>
            <a:endParaRPr lang="en-US" sz="1300" b="1" dirty="0"/>
          </a:p>
        </p:txBody>
      </p:sp>
      <p:pic>
        <p:nvPicPr>
          <p:cNvPr id="7" name="صورة 4" descr="https://lh6.googleusercontent.com/Qnd7tkcoLI9EptnsvRJAZGdxCd_-jymtbqtFPY6B6NTzkZkuB-ogg_XWVT8XXsKzLwVa6edP6AHRU6KIKvzH6wWsmNy6NfGtPiE25AZiA9xgG4aj5GmE4JYu5eyKL5QDKz0popfQ"/>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119485" y="1185380"/>
            <a:ext cx="5551958" cy="4198278"/>
          </a:xfrm>
          <a:prstGeom prst="rect">
            <a:avLst/>
          </a:prstGeom>
          <a:noFill/>
          <a:ln>
            <a:noFill/>
          </a:ln>
        </p:spPr>
      </p:pic>
    </p:spTree>
    <p:extLst>
      <p:ext uri="{BB962C8B-B14F-4D97-AF65-F5344CB8AC3E}">
        <p14:creationId xmlns:p14="http://schemas.microsoft.com/office/powerpoint/2010/main" val="1406936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738" y="2155004"/>
            <a:ext cx="3855720" cy="2157884"/>
          </a:xfrm>
        </p:spPr>
        <p:txBody>
          <a:bodyPr/>
          <a:lstStyle/>
          <a:p>
            <a:r>
              <a:rPr lang="en-GB" sz="5400" b="1" dirty="0"/>
              <a:t>Architectural Diagram</a:t>
            </a:r>
            <a:endParaRPr lang="en-US" sz="54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099" y="1553635"/>
            <a:ext cx="6664283" cy="3747830"/>
          </a:xfrm>
          <a:prstGeom prst="rect">
            <a:avLst/>
          </a:prstGeom>
        </p:spPr>
      </p:pic>
    </p:spTree>
    <p:extLst>
      <p:ext uri="{BB962C8B-B14F-4D97-AF65-F5344CB8AC3E}">
        <p14:creationId xmlns:p14="http://schemas.microsoft.com/office/powerpoint/2010/main" val="1535922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321" y="2247472"/>
            <a:ext cx="4107009" cy="2157884"/>
          </a:xfrm>
        </p:spPr>
        <p:txBody>
          <a:bodyPr/>
          <a:lstStyle/>
          <a:p>
            <a:r>
              <a:rPr lang="en-GB" sz="5400" b="1" dirty="0" smtClean="0"/>
              <a:t>Main </a:t>
            </a:r>
            <a:r>
              <a:rPr lang="en-GB" sz="5400" b="1" dirty="0"/>
              <a:t>System Algorithm Design</a:t>
            </a:r>
            <a:endParaRPr lang="en-US" sz="5400" b="1" dirty="0"/>
          </a:p>
        </p:txBody>
      </p:sp>
      <p:pic>
        <p:nvPicPr>
          <p:cNvPr id="4" name="صورة 11" descr="C:\Users\AL_Falak\Downloads\main algo.jpg"/>
          <p:cNvPicPr/>
          <p:nvPr/>
        </p:nvPicPr>
        <p:blipFill>
          <a:blip r:embed="rId2" cstate="print"/>
          <a:srcRect/>
          <a:stretch>
            <a:fillRect/>
          </a:stretch>
        </p:blipFill>
        <p:spPr bwMode="auto">
          <a:xfrm>
            <a:off x="6653158" y="203610"/>
            <a:ext cx="4042239" cy="6454044"/>
          </a:xfrm>
          <a:prstGeom prst="rect">
            <a:avLst/>
          </a:prstGeom>
          <a:noFill/>
          <a:ln w="9525">
            <a:noFill/>
            <a:miter lim="800000"/>
            <a:headEnd/>
            <a:tailEnd/>
          </a:ln>
        </p:spPr>
      </p:pic>
    </p:spTree>
    <p:extLst>
      <p:ext uri="{BB962C8B-B14F-4D97-AF65-F5344CB8AC3E}">
        <p14:creationId xmlns:p14="http://schemas.microsoft.com/office/powerpoint/2010/main" val="2872425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691" y="2494052"/>
            <a:ext cx="3855720" cy="2157884"/>
          </a:xfrm>
        </p:spPr>
        <p:txBody>
          <a:bodyPr/>
          <a:lstStyle/>
          <a:p>
            <a:r>
              <a:rPr lang="en-GB" sz="5400" b="1" dirty="0"/>
              <a:t>Send </a:t>
            </a:r>
            <a:r>
              <a:rPr lang="en-US" sz="5400" b="1" dirty="0" smtClean="0"/>
              <a:t>N</a:t>
            </a:r>
            <a:r>
              <a:rPr lang="en-GB" sz="5400" b="1" dirty="0" smtClean="0"/>
              <a:t>otification Algorithm</a:t>
            </a:r>
            <a:endParaRPr lang="en-US" sz="5400" b="1" dirty="0"/>
          </a:p>
        </p:txBody>
      </p:sp>
      <p:pic>
        <p:nvPicPr>
          <p:cNvPr id="4" name="صورة 22" descr="C:\Users\AL_Falak\Downloads\sensor algo-Page-1 (4).png"/>
          <p:cNvPicPr/>
          <p:nvPr/>
        </p:nvPicPr>
        <p:blipFill>
          <a:blip r:embed="rId2" cstate="print"/>
          <a:srcRect/>
          <a:stretch>
            <a:fillRect/>
          </a:stretch>
        </p:blipFill>
        <p:spPr bwMode="auto">
          <a:xfrm>
            <a:off x="6716648" y="317940"/>
            <a:ext cx="4071217" cy="6226697"/>
          </a:xfrm>
          <a:prstGeom prst="rect">
            <a:avLst/>
          </a:prstGeom>
          <a:noFill/>
          <a:ln w="9525">
            <a:noFill/>
            <a:miter lim="800000"/>
            <a:headEnd/>
            <a:tailEnd/>
          </a:ln>
        </p:spPr>
      </p:pic>
    </p:spTree>
    <p:extLst>
      <p:ext uri="{BB962C8B-B14F-4D97-AF65-F5344CB8AC3E}">
        <p14:creationId xmlns:p14="http://schemas.microsoft.com/office/powerpoint/2010/main" val="2258955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CHAPTER 1:</a:t>
            </a:r>
            <a:br>
              <a:rPr lang="en-US" sz="4800" b="1" dirty="0" smtClean="0"/>
            </a:br>
            <a:r>
              <a:rPr lang="en-US" sz="4800" b="1" dirty="0" smtClean="0"/>
              <a:t>INTRODUCTION</a:t>
            </a:r>
            <a:endParaRPr lang="en-US" sz="4800" b="1" dirty="0"/>
          </a:p>
        </p:txBody>
      </p:sp>
      <p:sp>
        <p:nvSpPr>
          <p:cNvPr id="3" name="Content Placeholder 2"/>
          <p:cNvSpPr>
            <a:spLocks noGrp="1"/>
          </p:cNvSpPr>
          <p:nvPr>
            <p:ph idx="1"/>
          </p:nvPr>
        </p:nvSpPr>
        <p:spPr>
          <a:xfrm>
            <a:off x="1941816" y="2286000"/>
            <a:ext cx="9030984" cy="3581400"/>
          </a:xfrm>
        </p:spPr>
        <p:txBody>
          <a:bodyPr>
            <a:normAutofit/>
          </a:bodyPr>
          <a:lstStyle/>
          <a:p>
            <a:r>
              <a:rPr lang="en-GB" sz="2800" b="1" dirty="0"/>
              <a:t>Background and Motivation </a:t>
            </a:r>
            <a:endParaRPr lang="en-GB" sz="2800" b="1" dirty="0" smtClean="0"/>
          </a:p>
          <a:p>
            <a:r>
              <a:rPr lang="en-GB" sz="2800" b="1" dirty="0" smtClean="0"/>
              <a:t>Aims </a:t>
            </a:r>
            <a:r>
              <a:rPr lang="en-GB" sz="2800" b="1" dirty="0"/>
              <a:t>and </a:t>
            </a:r>
            <a:r>
              <a:rPr lang="en-GB" sz="2800" b="1" dirty="0" smtClean="0"/>
              <a:t>Objectives</a:t>
            </a:r>
          </a:p>
          <a:p>
            <a:r>
              <a:rPr lang="en-GB" sz="2800" b="1" dirty="0" smtClean="0"/>
              <a:t>Problem </a:t>
            </a:r>
            <a:r>
              <a:rPr lang="en-GB" sz="2800" b="1" dirty="0"/>
              <a:t>Statement </a:t>
            </a:r>
            <a:endParaRPr lang="en-GB" sz="2800" b="1" dirty="0" smtClean="0"/>
          </a:p>
          <a:p>
            <a:r>
              <a:rPr lang="en-GB" sz="2800" b="1" dirty="0" smtClean="0"/>
              <a:t>Contributions</a:t>
            </a:r>
          </a:p>
        </p:txBody>
      </p:sp>
    </p:spTree>
    <p:extLst>
      <p:ext uri="{BB962C8B-B14F-4D97-AF65-F5344CB8AC3E}">
        <p14:creationId xmlns:p14="http://schemas.microsoft.com/office/powerpoint/2010/main" val="1592247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2611" y="1301360"/>
            <a:ext cx="10253609" cy="2852737"/>
          </a:xfrm>
        </p:spPr>
        <p:txBody>
          <a:bodyPr/>
          <a:lstStyle/>
          <a:p>
            <a:r>
              <a:rPr lang="en-US" b="1" dirty="0" smtClean="0"/>
              <a:t>Hardware Description </a:t>
            </a:r>
            <a:endParaRPr lang="en-US" b="1" dirty="0"/>
          </a:p>
        </p:txBody>
      </p:sp>
      <p:sp>
        <p:nvSpPr>
          <p:cNvPr id="6" name="Text Placeholder 5"/>
          <p:cNvSpPr>
            <a:spLocks noGrp="1"/>
          </p:cNvSpPr>
          <p:nvPr>
            <p:ph type="body" idx="1"/>
          </p:nvPr>
        </p:nvSpPr>
        <p:spPr/>
        <p:txBody>
          <a:bodyPr/>
          <a:lstStyle/>
          <a:p>
            <a:pPr algn="l"/>
            <a:endParaRPr lang="en-US" dirty="0"/>
          </a:p>
        </p:txBody>
      </p:sp>
    </p:spTree>
    <p:extLst>
      <p:ext uri="{BB962C8B-B14F-4D97-AF65-F5344CB8AC3E}">
        <p14:creationId xmlns:p14="http://schemas.microsoft.com/office/powerpoint/2010/main" val="774890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34948" y="1428108"/>
            <a:ext cx="10572108" cy="4439292"/>
          </a:xfrm>
        </p:spPr>
        <p:txBody>
          <a:bodyPr>
            <a:noAutofit/>
          </a:bodyPr>
          <a:lstStyle/>
          <a:p>
            <a:pPr>
              <a:buFont typeface="Wingdings" panose="05000000000000000000" pitchFamily="2" charset="2"/>
              <a:buChar char="ü"/>
            </a:pPr>
            <a:r>
              <a:rPr lang="en-US" sz="2400" b="1" dirty="0" smtClean="0"/>
              <a:t>	First</a:t>
            </a:r>
            <a:r>
              <a:rPr lang="en-US" sz="2400" b="1" dirty="0"/>
              <a:t>, we downloaded the Raspbian OS on the Raspberry pi 3 module B+ because it is a 32-bit system, so that’s the most suitable Linux system</a:t>
            </a:r>
            <a:r>
              <a:rPr lang="en-US" sz="2400" b="1" dirty="0" smtClean="0"/>
              <a:t>. </a:t>
            </a:r>
            <a:endParaRPr lang="en-US" sz="2400" b="1" dirty="0"/>
          </a:p>
          <a:p>
            <a:pPr>
              <a:buFont typeface="Wingdings" panose="05000000000000000000" pitchFamily="2" charset="2"/>
              <a:buChar char="ü"/>
            </a:pPr>
            <a:r>
              <a:rPr lang="en-US" sz="2400" b="1" dirty="0"/>
              <a:t>	</a:t>
            </a:r>
            <a:r>
              <a:rPr lang="en-US" sz="2400" b="1" dirty="0" smtClean="0"/>
              <a:t>Next, all libraries needed in python were imported to the new OS so that they can be used later to build our motion detection system application. Plus the libraries needed to connect and be able to take pictures using Pi Camera.</a:t>
            </a:r>
          </a:p>
          <a:p>
            <a:pPr>
              <a:buFont typeface="Wingdings" panose="05000000000000000000" pitchFamily="2" charset="2"/>
              <a:buChar char="ü"/>
            </a:pPr>
            <a:r>
              <a:rPr lang="en-US" sz="2400" b="1" dirty="0"/>
              <a:t>	</a:t>
            </a:r>
            <a:r>
              <a:rPr lang="en-US" sz="2400" b="1" dirty="0" smtClean="0"/>
              <a:t>Then, establish the connection with the Pi Camera.</a:t>
            </a:r>
          </a:p>
          <a:p>
            <a:pPr>
              <a:buFont typeface="Wingdings" panose="05000000000000000000" pitchFamily="2" charset="2"/>
              <a:buChar char="ü"/>
            </a:pPr>
            <a:r>
              <a:rPr lang="en-US" sz="2400" b="1" dirty="0"/>
              <a:t>	</a:t>
            </a:r>
            <a:r>
              <a:rPr lang="en-US" sz="2400" b="1" dirty="0" smtClean="0"/>
              <a:t>Finally, create our </a:t>
            </a:r>
            <a:r>
              <a:rPr lang="en-US" sz="2400" b="1" dirty="0"/>
              <a:t>motion detection system </a:t>
            </a:r>
            <a:r>
              <a:rPr lang="en-US" sz="2400" b="1" dirty="0" smtClean="0"/>
              <a:t>using python which will be presented at the end of this presentation.</a:t>
            </a:r>
            <a:endParaRPr lang="en-US" sz="2400" b="1" dirty="0"/>
          </a:p>
          <a:p>
            <a:endParaRPr lang="en-US" sz="2400" b="1" dirty="0"/>
          </a:p>
        </p:txBody>
      </p:sp>
    </p:spTree>
    <p:extLst>
      <p:ext uri="{BB962C8B-B14F-4D97-AF65-F5344CB8AC3E}">
        <p14:creationId xmlns:p14="http://schemas.microsoft.com/office/powerpoint/2010/main" val="3354775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707" y="2699535"/>
            <a:ext cx="3855720" cy="2157884"/>
          </a:xfrm>
        </p:spPr>
        <p:txBody>
          <a:bodyPr/>
          <a:lstStyle/>
          <a:p>
            <a:pPr algn="ctr"/>
            <a:r>
              <a:rPr lang="en-US" sz="6000" b="1" dirty="0" smtClean="0"/>
              <a:t>Result #1</a:t>
            </a:r>
            <a:endParaRPr lang="en-US" sz="6000" b="1" dirty="0"/>
          </a:p>
        </p:txBody>
      </p:sp>
      <p:pic>
        <p:nvPicPr>
          <p:cNvPr id="5" name="Content Placeholder 4" descr="C:\Users\HP\Desktop\COLLAGE\5-2\senior2\image 4.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59728" y="1057746"/>
            <a:ext cx="5683633" cy="4521121"/>
          </a:xfrm>
          <a:prstGeom prst="rect">
            <a:avLst/>
          </a:prstGeom>
          <a:noFill/>
          <a:ln>
            <a:noFill/>
          </a:ln>
        </p:spPr>
      </p:pic>
    </p:spTree>
    <p:extLst>
      <p:ext uri="{BB962C8B-B14F-4D97-AF65-F5344CB8AC3E}">
        <p14:creationId xmlns:p14="http://schemas.microsoft.com/office/powerpoint/2010/main" val="1225193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707" y="2699535"/>
            <a:ext cx="3855720" cy="2157884"/>
          </a:xfrm>
        </p:spPr>
        <p:txBody>
          <a:bodyPr/>
          <a:lstStyle/>
          <a:p>
            <a:pPr algn="ctr"/>
            <a:r>
              <a:rPr lang="en-US" sz="6000" b="1" dirty="0" smtClean="0"/>
              <a:t>Result #2</a:t>
            </a:r>
            <a:endParaRPr lang="en-US" sz="6000" b="1" dirty="0"/>
          </a:p>
        </p:txBody>
      </p:sp>
      <p:pic>
        <p:nvPicPr>
          <p:cNvPr id="4" name="Picture 3" descr="C:\Users\HP\Desktop\COLLAGE\5-2\senior2\image 5.jpeg"/>
          <p:cNvPicPr/>
          <p:nvPr/>
        </p:nvPicPr>
        <p:blipFill>
          <a:blip r:embed="rId2">
            <a:extLst>
              <a:ext uri="{28A0092B-C50C-407E-A947-70E740481C1C}">
                <a14:useLocalDpi xmlns:a14="http://schemas.microsoft.com/office/drawing/2010/main" val="0"/>
              </a:ext>
            </a:extLst>
          </a:blip>
          <a:srcRect/>
          <a:stretch>
            <a:fillRect/>
          </a:stretch>
        </p:blipFill>
        <p:spPr bwMode="auto">
          <a:xfrm>
            <a:off x="5852091" y="1394258"/>
            <a:ext cx="6086479" cy="4307899"/>
          </a:xfrm>
          <a:prstGeom prst="rect">
            <a:avLst/>
          </a:prstGeom>
          <a:noFill/>
          <a:ln>
            <a:noFill/>
          </a:ln>
        </p:spPr>
      </p:pic>
    </p:spTree>
    <p:extLst>
      <p:ext uri="{BB962C8B-B14F-4D97-AF65-F5344CB8AC3E}">
        <p14:creationId xmlns:p14="http://schemas.microsoft.com/office/powerpoint/2010/main" val="2378206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321" y="1301360"/>
            <a:ext cx="10376900" cy="2852737"/>
          </a:xfrm>
        </p:spPr>
        <p:txBody>
          <a:bodyPr/>
          <a:lstStyle/>
          <a:p>
            <a:r>
              <a:rPr lang="en-US" b="1" dirty="0" smtClean="0"/>
              <a:t>Algorithm Description </a:t>
            </a:r>
            <a:endParaRPr lang="en-US" b="1" dirty="0"/>
          </a:p>
        </p:txBody>
      </p:sp>
      <p:sp>
        <p:nvSpPr>
          <p:cNvPr id="6" name="Text Placeholder 5"/>
          <p:cNvSpPr>
            <a:spLocks noGrp="1"/>
          </p:cNvSpPr>
          <p:nvPr>
            <p:ph type="body" idx="1"/>
          </p:nvPr>
        </p:nvSpPr>
        <p:spPr/>
        <p:txBody>
          <a:bodyPr/>
          <a:lstStyle/>
          <a:p>
            <a:pPr algn="l"/>
            <a:endParaRPr lang="en-US" dirty="0"/>
          </a:p>
        </p:txBody>
      </p:sp>
    </p:spTree>
    <p:extLst>
      <p:ext uri="{BB962C8B-B14F-4D97-AF65-F5344CB8AC3E}">
        <p14:creationId xmlns:p14="http://schemas.microsoft.com/office/powerpoint/2010/main" val="1404255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06868" y="482885"/>
            <a:ext cx="10572108" cy="5795481"/>
          </a:xfrm>
        </p:spPr>
        <p:txBody>
          <a:bodyPr>
            <a:noAutofit/>
          </a:bodyPr>
          <a:lstStyle/>
          <a:p>
            <a:pPr lvl="0"/>
            <a:r>
              <a:rPr lang="en-US" b="1" dirty="0" smtClean="0"/>
              <a:t>Preparing</a:t>
            </a:r>
            <a:r>
              <a:rPr lang="en-US" b="1" dirty="0"/>
              <a:t>:</a:t>
            </a:r>
            <a:endParaRPr lang="en-US" sz="1800" b="1" dirty="0"/>
          </a:p>
          <a:p>
            <a:pPr lvl="1"/>
            <a:r>
              <a:rPr lang="en-US" b="1" i="0" dirty="0"/>
              <a:t> Install a python compiler on Ubuntu to be able to run the python code written using any text application.</a:t>
            </a:r>
            <a:endParaRPr lang="en-US" sz="1800" b="1" i="0" dirty="0"/>
          </a:p>
          <a:p>
            <a:pPr lvl="1"/>
            <a:r>
              <a:rPr lang="en-US" b="1" i="0" dirty="0"/>
              <a:t> Install all needed packages to run this algorithm. Basically, OpenCV.</a:t>
            </a:r>
            <a:endParaRPr lang="en-US" sz="1800" b="1" i="0" dirty="0"/>
          </a:p>
          <a:p>
            <a:pPr lvl="1"/>
            <a:r>
              <a:rPr lang="en-US" b="1" i="0" dirty="0"/>
              <a:t> Reading the video file either as .mp4 file or as a live video stream on webcam using the web browser.</a:t>
            </a:r>
            <a:endParaRPr lang="en-US" sz="1800" b="1" i="0" dirty="0"/>
          </a:p>
          <a:p>
            <a:pPr lvl="1"/>
            <a:r>
              <a:rPr lang="en-US" b="1" i="0" dirty="0"/>
              <a:t>Cutting the video into several frames to be image processed separately. The first frame will contain no motion so that’s how the background will be noticed and distinguished. </a:t>
            </a:r>
            <a:endParaRPr lang="en-US" sz="1800" b="1" i="0" dirty="0"/>
          </a:p>
          <a:p>
            <a:pPr lvl="1"/>
            <a:r>
              <a:rPr lang="en-US" b="1" i="0" dirty="0"/>
              <a:t>Loop over the video frames. If frame can’t be found then it’s the end of the video</a:t>
            </a:r>
            <a:r>
              <a:rPr lang="en-US" b="1" i="0" dirty="0" smtClean="0"/>
              <a:t>.</a:t>
            </a:r>
            <a:endParaRPr lang="en-US" sz="1800" b="1" dirty="0"/>
          </a:p>
          <a:p>
            <a:pPr lvl="0"/>
            <a:r>
              <a:rPr lang="en-US" b="1" dirty="0"/>
              <a:t>Ready to perform motion detection:</a:t>
            </a:r>
            <a:endParaRPr lang="en-US" sz="1800" b="1" dirty="0"/>
          </a:p>
          <a:p>
            <a:pPr lvl="1"/>
            <a:r>
              <a:rPr lang="en-US" b="1" i="0" dirty="0"/>
              <a:t>Compute the absolute difference between the basic frame and the current frame.</a:t>
            </a:r>
            <a:endParaRPr lang="en-US" sz="1800" b="1" i="0" dirty="0"/>
          </a:p>
          <a:p>
            <a:pPr lvl="1"/>
            <a:r>
              <a:rPr lang="en-US" b="1" i="0" dirty="0"/>
              <a:t>Dilate the threshold image to fill in holes, then find contours on threshold image. Then loop over these contours.</a:t>
            </a:r>
            <a:endParaRPr lang="en-US" sz="1800" b="1" i="0" dirty="0"/>
          </a:p>
          <a:p>
            <a:pPr lvl="1"/>
            <a:r>
              <a:rPr lang="en-US" b="1" i="0" dirty="0"/>
              <a:t>If the contour is too small, ignore it. Compute the bounding box (Green Box) for the contour, draw it on the frame, and update the text (Occupied or Not Occupied</a:t>
            </a:r>
            <a:r>
              <a:rPr lang="en-US" b="1" i="0" dirty="0" smtClean="0"/>
              <a:t>).</a:t>
            </a:r>
            <a:endParaRPr lang="en-US" sz="1800" b="1" i="0" dirty="0"/>
          </a:p>
        </p:txBody>
      </p:sp>
    </p:spTree>
    <p:extLst>
      <p:ext uri="{BB962C8B-B14F-4D97-AF65-F5344CB8AC3E}">
        <p14:creationId xmlns:p14="http://schemas.microsoft.com/office/powerpoint/2010/main" val="1232957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15141" y="1301360"/>
            <a:ext cx="10111079" cy="2852737"/>
          </a:xfrm>
        </p:spPr>
        <p:txBody>
          <a:bodyPr/>
          <a:lstStyle/>
          <a:p>
            <a:r>
              <a:rPr lang="en-US" b="1" dirty="0" smtClean="0"/>
              <a:t>Software Description </a:t>
            </a:r>
            <a:endParaRPr lang="en-US" b="1" dirty="0"/>
          </a:p>
        </p:txBody>
      </p:sp>
      <p:sp>
        <p:nvSpPr>
          <p:cNvPr id="6" name="Text Placeholder 5"/>
          <p:cNvSpPr>
            <a:spLocks noGrp="1"/>
          </p:cNvSpPr>
          <p:nvPr>
            <p:ph type="body" idx="1"/>
          </p:nvPr>
        </p:nvSpPr>
        <p:spPr/>
        <p:txBody>
          <a:bodyPr/>
          <a:lstStyle/>
          <a:p>
            <a:pPr algn="l"/>
            <a:endParaRPr lang="en-US" dirty="0"/>
          </a:p>
        </p:txBody>
      </p:sp>
    </p:spTree>
    <p:extLst>
      <p:ext uri="{BB962C8B-B14F-4D97-AF65-F5344CB8AC3E}">
        <p14:creationId xmlns:p14="http://schemas.microsoft.com/office/powerpoint/2010/main" val="262888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06868" y="482885"/>
            <a:ext cx="10572108" cy="5795481"/>
          </a:xfrm>
        </p:spPr>
        <p:txBody>
          <a:bodyPr>
            <a:noAutofit/>
          </a:bodyPr>
          <a:lstStyle/>
          <a:p>
            <a:pPr lvl="0">
              <a:buFont typeface="Wingdings" panose="05000000000000000000" pitchFamily="2" charset="2"/>
              <a:buChar char="ü"/>
            </a:pPr>
            <a:r>
              <a:rPr lang="en-US" dirty="0"/>
              <a:t>Unleashing the power of Google Analytics</a:t>
            </a:r>
          </a:p>
          <a:p>
            <a:pPr lvl="0">
              <a:buFont typeface="Wingdings" panose="05000000000000000000" pitchFamily="2" charset="2"/>
              <a:buChar char="ü"/>
            </a:pPr>
            <a:r>
              <a:rPr lang="en-US" dirty="0"/>
              <a:t>Crash reporting to fix Bugs</a:t>
            </a:r>
          </a:p>
          <a:p>
            <a:pPr lvl="0">
              <a:buFont typeface="Wingdings" panose="05000000000000000000" pitchFamily="2" charset="2"/>
              <a:buChar char="ü"/>
            </a:pPr>
            <a:r>
              <a:rPr lang="en-US" dirty="0"/>
              <a:t>Monitoring errors: It is capable of monitoring fatal errors for iOS apps and both fatal and non-fatal errors for Android apps. Generally, reports are initiated as per the impact caused by such errors on the user experience.</a:t>
            </a:r>
          </a:p>
          <a:p>
            <a:pPr lvl="0">
              <a:buFont typeface="Wingdings" panose="05000000000000000000" pitchFamily="2" charset="2"/>
              <a:buChar char="ü"/>
            </a:pPr>
            <a:r>
              <a:rPr lang="en-US" dirty="0"/>
              <a:t>Required data collection to fix errors: The reports also enlist all the details concerning the device in use, performance shortfalls, and user scenarios concerning the erroneous events. According to the contributing factors and other similarities, the issues are grouped in different categories.</a:t>
            </a:r>
          </a:p>
          <a:p>
            <a:pPr lvl="0">
              <a:buFont typeface="Wingdings" panose="05000000000000000000" pitchFamily="2" charset="2"/>
              <a:buChar char="ü"/>
            </a:pPr>
            <a:r>
              <a:rPr lang="en-US" dirty="0"/>
              <a:t>Email alerts: It also allows sending email alerts as and when such issues or problems are detected.</a:t>
            </a:r>
          </a:p>
          <a:p>
            <a:pPr lvl="0">
              <a:buFont typeface="Wingdings" panose="05000000000000000000" pitchFamily="2" charset="2"/>
              <a:buChar char="ü"/>
            </a:pPr>
            <a:r>
              <a:rPr lang="en-US" dirty="0"/>
              <a:t>The configuration of error reporting: The error reporting can also be configured remotely to control who can access the reports and list of events that occurred before an event.</a:t>
            </a:r>
          </a:p>
          <a:p>
            <a:pPr lvl="0">
              <a:buFont typeface="Wingdings" panose="05000000000000000000" pitchFamily="2" charset="2"/>
              <a:buChar char="ü"/>
            </a:pPr>
            <a:r>
              <a:rPr lang="en-US" dirty="0"/>
              <a:t>It is free: Crash and bug reporting is free with Firebase. You don’t need to pay a penny to access this feature.</a:t>
            </a:r>
          </a:p>
        </p:txBody>
      </p:sp>
    </p:spTree>
    <p:extLst>
      <p:ext uri="{BB962C8B-B14F-4D97-AF65-F5344CB8AC3E}">
        <p14:creationId xmlns:p14="http://schemas.microsoft.com/office/powerpoint/2010/main" val="1936922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06868" y="482885"/>
            <a:ext cx="10572108" cy="5795481"/>
          </a:xfrm>
        </p:spPr>
        <p:txBody>
          <a:bodyPr>
            <a:noAutofit/>
          </a:bodyPr>
          <a:lstStyle/>
          <a:p>
            <a:pPr lvl="0">
              <a:buFont typeface="Arial" panose="020B0604020202020204" pitchFamily="34" charset="0"/>
              <a:buChar char="•"/>
            </a:pPr>
            <a:r>
              <a:rPr lang="en-US" dirty="0"/>
              <a:t>Synchronizing data with real-time database</a:t>
            </a:r>
          </a:p>
          <a:p>
            <a:pPr lvl="0">
              <a:buFont typeface="Arial" panose="020B0604020202020204" pitchFamily="34" charset="0"/>
              <a:buChar char="•"/>
            </a:pPr>
            <a:r>
              <a:rPr lang="en-US" dirty="0"/>
              <a:t>Real-time: Unlike the so-called HTTP requests that work to update the data across interfaces, the Real-time Database of firebase syncs data with every change thus helping to reflect the change in real-time across any device in use.</a:t>
            </a:r>
          </a:p>
          <a:p>
            <a:pPr lvl="0">
              <a:buFont typeface="Arial" panose="020B0604020202020204" pitchFamily="34" charset="0"/>
              <a:buChar char="•"/>
            </a:pPr>
            <a:r>
              <a:rPr lang="en-US" dirty="0"/>
              <a:t>Offline: As Firebase Real-time Database SDK helps save your data in local disk, you can always access the data offline. As and when connectivity is back, the changes are synced with the present state of the server.</a:t>
            </a:r>
          </a:p>
          <a:p>
            <a:pPr lvl="0">
              <a:buFont typeface="Arial" panose="020B0604020202020204" pitchFamily="34" charset="0"/>
              <a:buChar char="•"/>
            </a:pPr>
            <a:r>
              <a:rPr lang="en-US" dirty="0"/>
              <a:t>Access from multiple devices: The Firebase Real-time Database allows accessing application data from multiple devices and interfaces including mobile devices and web.</a:t>
            </a:r>
          </a:p>
          <a:p>
            <a:pPr lvl="0">
              <a:buFont typeface="Arial" panose="020B0604020202020204" pitchFamily="34" charset="0"/>
              <a:buChar char="•"/>
            </a:pPr>
            <a:r>
              <a:rPr lang="en-US" dirty="0"/>
              <a:t>Splitting and scaling your data: Thanks to Firebase Real-time Database, you can split your data across multiple databases within the same project and set rules for each database instance.</a:t>
            </a:r>
          </a:p>
        </p:txBody>
      </p:sp>
    </p:spTree>
    <p:extLst>
      <p:ext uri="{BB962C8B-B14F-4D97-AF65-F5344CB8AC3E}">
        <p14:creationId xmlns:p14="http://schemas.microsoft.com/office/powerpoint/2010/main" val="3982104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صورة 15" descr="https://lh5.googleusercontent.com/L8uXpPV4ugGfNyGVPOHaM1Fzz1l0zISjQYmoQYQPAWp87e8Bo92SmRRwq8KsvZvpNfVFQbbCmnGK0ngJ8UAzg2t2x38kTcuZgSLCTepjDmqowTYfsVVGtNKDU55H_ToXkKZb6tcV"/>
          <p:cNvPicPr/>
          <p:nvPr/>
        </p:nvPicPr>
        <p:blipFill>
          <a:blip r:embed="rId2" cstate="print"/>
          <a:srcRect/>
          <a:stretch>
            <a:fillRect/>
          </a:stretch>
        </p:blipFill>
        <p:spPr bwMode="auto">
          <a:xfrm>
            <a:off x="995853" y="191221"/>
            <a:ext cx="10949536" cy="6359208"/>
          </a:xfrm>
          <a:prstGeom prst="rect">
            <a:avLst/>
          </a:prstGeom>
          <a:noFill/>
          <a:ln w="9525">
            <a:noFill/>
            <a:miter lim="800000"/>
            <a:headEnd/>
            <a:tailEnd/>
          </a:ln>
        </p:spPr>
      </p:pic>
    </p:spTree>
    <p:extLst>
      <p:ext uri="{BB962C8B-B14F-4D97-AF65-F5344CB8AC3E}">
        <p14:creationId xmlns:p14="http://schemas.microsoft.com/office/powerpoint/2010/main" val="81654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14664054"/>
              </p:ext>
            </p:extLst>
          </p:nvPr>
        </p:nvGraphicFramePr>
        <p:xfrm>
          <a:off x="2579910" y="221432"/>
          <a:ext cx="9430577" cy="6393681"/>
        </p:xfrm>
        <a:graphic>
          <a:graphicData uri="http://schemas.openxmlformats.org/drawingml/2006/table">
            <a:tbl>
              <a:tblPr firstRow="1" firstCol="1" bandRow="1">
                <a:tableStyleId>{5C22544A-7EE6-4342-B048-85BDC9FD1C3A}</a:tableStyleId>
              </a:tblPr>
              <a:tblGrid>
                <a:gridCol w="1965631"/>
                <a:gridCol w="728821"/>
                <a:gridCol w="1347225"/>
                <a:gridCol w="1347225"/>
                <a:gridCol w="1347225"/>
                <a:gridCol w="1347225"/>
                <a:gridCol w="1347225"/>
              </a:tblGrid>
              <a:tr h="509272">
                <a:tc rowSpan="2">
                  <a:txBody>
                    <a:bodyPr/>
                    <a:lstStyle/>
                    <a:p>
                      <a:pPr marL="63500" marR="63500">
                        <a:lnSpc>
                          <a:spcPct val="200000"/>
                        </a:lnSpc>
                        <a:spcBef>
                          <a:spcPts val="0"/>
                        </a:spcBef>
                        <a:spcAft>
                          <a:spcPts val="1500"/>
                        </a:spcAft>
                      </a:pPr>
                      <a:r>
                        <a:rPr lang="en-GB" sz="1200" dirty="0">
                          <a:effectLst/>
                        </a:rPr>
                        <a:t>Indicator</a:t>
                      </a:r>
                      <a:endParaRPr lang="en-US" sz="1200" dirty="0">
                        <a:effectLst/>
                        <a:latin typeface="Arial" panose="020B0604020202020204" pitchFamily="34" charset="0"/>
                        <a:ea typeface="Arial" panose="020B0604020202020204" pitchFamily="34" charset="0"/>
                      </a:endParaRPr>
                    </a:p>
                  </a:txBody>
                  <a:tcPr marL="18071" marR="18071" marT="18071" marB="18071"/>
                </a:tc>
                <a:tc gridSpan="6">
                  <a:txBody>
                    <a:bodyPr/>
                    <a:lstStyle/>
                    <a:p>
                      <a:pPr marL="63500" marR="63500">
                        <a:lnSpc>
                          <a:spcPct val="200000"/>
                        </a:lnSpc>
                        <a:spcBef>
                          <a:spcPts val="0"/>
                        </a:spcBef>
                        <a:spcAft>
                          <a:spcPts val="1500"/>
                        </a:spcAft>
                      </a:pPr>
                      <a:r>
                        <a:rPr lang="en-GB" sz="1200" dirty="0">
                          <a:effectLst/>
                        </a:rPr>
                        <a:t>Years</a:t>
                      </a:r>
                      <a:endParaRPr lang="en-US" sz="1200" dirty="0">
                        <a:effectLst/>
                        <a:latin typeface="Arial" panose="020B0604020202020204" pitchFamily="34" charset="0"/>
                        <a:ea typeface="Arial" panose="020B0604020202020204" pitchFamily="34" charset="0"/>
                      </a:endParaRPr>
                    </a:p>
                  </a:txBody>
                  <a:tcPr marL="18071" marR="18071" marT="18071" marB="18071"/>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09272">
                <a:tc vMerge="1">
                  <a:txBody>
                    <a:bodyPr/>
                    <a:lstStyle/>
                    <a:p>
                      <a:endParaRPr lang="en-US"/>
                    </a:p>
                  </a:txBody>
                  <a:tcPr/>
                </a:tc>
                <a:tc>
                  <a:txBody>
                    <a:bodyPr/>
                    <a:lstStyle/>
                    <a:p>
                      <a:pPr marL="63500" marR="63500">
                        <a:lnSpc>
                          <a:spcPct val="200000"/>
                        </a:lnSpc>
                        <a:spcBef>
                          <a:spcPts val="0"/>
                        </a:spcBef>
                        <a:spcAft>
                          <a:spcPts val="1500"/>
                        </a:spcAft>
                      </a:pPr>
                      <a:r>
                        <a:rPr lang="en-GB" sz="1200">
                          <a:effectLst/>
                        </a:rPr>
                        <a:t>1996</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200000"/>
                        </a:lnSpc>
                        <a:spcBef>
                          <a:spcPts val="0"/>
                        </a:spcBef>
                        <a:spcAft>
                          <a:spcPts val="1500"/>
                        </a:spcAft>
                      </a:pPr>
                      <a:r>
                        <a:rPr lang="en-GB" sz="1200">
                          <a:effectLst/>
                        </a:rPr>
                        <a:t>1999</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200000"/>
                        </a:lnSpc>
                        <a:spcBef>
                          <a:spcPts val="0"/>
                        </a:spcBef>
                        <a:spcAft>
                          <a:spcPts val="1500"/>
                        </a:spcAft>
                      </a:pPr>
                      <a:r>
                        <a:rPr lang="en-GB" sz="1200">
                          <a:effectLst/>
                        </a:rPr>
                        <a:t>2004</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200000"/>
                        </a:lnSpc>
                        <a:spcBef>
                          <a:spcPts val="0"/>
                        </a:spcBef>
                        <a:spcAft>
                          <a:spcPts val="1500"/>
                        </a:spcAft>
                      </a:pPr>
                      <a:r>
                        <a:rPr lang="en-GB" sz="1200">
                          <a:effectLst/>
                        </a:rPr>
                        <a:t>2008</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200000"/>
                        </a:lnSpc>
                        <a:spcBef>
                          <a:spcPts val="0"/>
                        </a:spcBef>
                        <a:spcAft>
                          <a:spcPts val="1500"/>
                        </a:spcAft>
                      </a:pPr>
                      <a:r>
                        <a:rPr lang="en-GB" sz="1200">
                          <a:effectLst/>
                        </a:rPr>
                        <a:t>2012</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gn="r">
                        <a:lnSpc>
                          <a:spcPct val="200000"/>
                        </a:lnSpc>
                        <a:spcBef>
                          <a:spcPts val="0"/>
                        </a:spcBef>
                        <a:spcAft>
                          <a:spcPts val="1500"/>
                        </a:spcAft>
                      </a:pPr>
                      <a:r>
                        <a:rPr lang="en-GB" sz="1200">
                          <a:effectLst/>
                        </a:rPr>
                        <a:t>2016</a:t>
                      </a:r>
                      <a:endParaRPr lang="en-US" sz="1200">
                        <a:effectLst/>
                        <a:latin typeface="Arial" panose="020B0604020202020204" pitchFamily="34" charset="0"/>
                        <a:ea typeface="Arial" panose="020B0604020202020204" pitchFamily="34" charset="0"/>
                      </a:endParaRPr>
                    </a:p>
                  </a:txBody>
                  <a:tcPr marL="18071" marR="18071" marT="18071" marB="18071"/>
                </a:tc>
              </a:tr>
              <a:tr h="1448285">
                <a:tc>
                  <a:txBody>
                    <a:bodyPr/>
                    <a:lstStyle/>
                    <a:p>
                      <a:pPr marL="63500" marR="63500">
                        <a:lnSpc>
                          <a:spcPct val="200000"/>
                        </a:lnSpc>
                        <a:spcBef>
                          <a:spcPts val="0"/>
                        </a:spcBef>
                        <a:spcAft>
                          <a:spcPts val="1500"/>
                        </a:spcAft>
                      </a:pPr>
                      <a:r>
                        <a:rPr lang="en-GB" sz="1200" dirty="0">
                          <a:effectLst/>
                        </a:rPr>
                        <a:t>Percentage of persons exposed to theft\robbery attempt</a:t>
                      </a:r>
                      <a:endParaRPr lang="en-US" sz="1200" dirty="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200000"/>
                        </a:lnSpc>
                        <a:spcBef>
                          <a:spcPts val="0"/>
                        </a:spcBef>
                        <a:spcAft>
                          <a:spcPts val="1500"/>
                        </a:spcAft>
                      </a:pPr>
                      <a:r>
                        <a:rPr lang="en-GB" sz="1200">
                          <a:effectLst/>
                        </a:rPr>
                        <a:t>54.2</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200000"/>
                        </a:lnSpc>
                        <a:spcBef>
                          <a:spcPts val="0"/>
                        </a:spcBef>
                        <a:spcAft>
                          <a:spcPts val="1500"/>
                        </a:spcAft>
                      </a:pPr>
                      <a:r>
                        <a:rPr lang="en-GB" sz="1200">
                          <a:effectLst/>
                        </a:rPr>
                        <a:t>55.2</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200000"/>
                        </a:lnSpc>
                        <a:spcBef>
                          <a:spcPts val="0"/>
                        </a:spcBef>
                        <a:spcAft>
                          <a:spcPts val="1500"/>
                        </a:spcAft>
                      </a:pPr>
                      <a:r>
                        <a:rPr lang="en-GB" sz="1200">
                          <a:effectLst/>
                        </a:rPr>
                        <a:t>19.5</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200000"/>
                        </a:lnSpc>
                        <a:spcBef>
                          <a:spcPts val="0"/>
                        </a:spcBef>
                        <a:spcAft>
                          <a:spcPts val="1500"/>
                        </a:spcAft>
                      </a:pPr>
                      <a:r>
                        <a:rPr lang="en-GB" sz="1200">
                          <a:effectLst/>
                        </a:rPr>
                        <a:t>33.9</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200000"/>
                        </a:lnSpc>
                        <a:spcBef>
                          <a:spcPts val="0"/>
                        </a:spcBef>
                        <a:spcAft>
                          <a:spcPts val="1500"/>
                        </a:spcAft>
                      </a:pPr>
                      <a:r>
                        <a:rPr lang="en-GB" sz="1200">
                          <a:effectLst/>
                        </a:rPr>
                        <a:t>41.9</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200000"/>
                        </a:lnSpc>
                        <a:spcBef>
                          <a:spcPts val="0"/>
                        </a:spcBef>
                        <a:spcAft>
                          <a:spcPts val="1500"/>
                        </a:spcAft>
                      </a:pPr>
                      <a:r>
                        <a:rPr lang="en-GB" sz="1200">
                          <a:effectLst/>
                        </a:rPr>
                        <a:t>61.8</a:t>
                      </a:r>
                      <a:endParaRPr lang="en-US" sz="1200">
                        <a:effectLst/>
                        <a:latin typeface="Arial" panose="020B0604020202020204" pitchFamily="34" charset="0"/>
                        <a:ea typeface="Arial" panose="020B0604020202020204" pitchFamily="34" charset="0"/>
                      </a:endParaRPr>
                    </a:p>
                  </a:txBody>
                  <a:tcPr marL="18071" marR="18071" marT="18071" marB="18071"/>
                </a:tc>
              </a:tr>
              <a:tr h="1448285">
                <a:tc>
                  <a:txBody>
                    <a:bodyPr/>
                    <a:lstStyle/>
                    <a:p>
                      <a:pPr marL="63500" marR="63500">
                        <a:lnSpc>
                          <a:spcPct val="200000"/>
                        </a:lnSpc>
                        <a:spcBef>
                          <a:spcPts val="0"/>
                        </a:spcBef>
                        <a:spcAft>
                          <a:spcPts val="1500"/>
                        </a:spcAft>
                      </a:pPr>
                      <a:r>
                        <a:rPr lang="en-GB" sz="1200">
                          <a:effectLst/>
                        </a:rPr>
                        <a:t>Percentage of persons exposed to threat\ assault</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200000"/>
                        </a:lnSpc>
                        <a:spcBef>
                          <a:spcPts val="0"/>
                        </a:spcBef>
                        <a:spcAft>
                          <a:spcPts val="1500"/>
                        </a:spcAft>
                      </a:pPr>
                      <a:r>
                        <a:rPr lang="en-GB" sz="1200">
                          <a:effectLst/>
                        </a:rPr>
                        <a:t>18.8</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200000"/>
                        </a:lnSpc>
                        <a:spcBef>
                          <a:spcPts val="0"/>
                        </a:spcBef>
                        <a:spcAft>
                          <a:spcPts val="1500"/>
                        </a:spcAft>
                      </a:pPr>
                      <a:r>
                        <a:rPr lang="en-GB" sz="1200" dirty="0">
                          <a:effectLst/>
                        </a:rPr>
                        <a:t>18.0</a:t>
                      </a:r>
                      <a:endParaRPr lang="en-US" sz="1200" dirty="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200000"/>
                        </a:lnSpc>
                        <a:spcBef>
                          <a:spcPts val="0"/>
                        </a:spcBef>
                        <a:spcAft>
                          <a:spcPts val="1500"/>
                        </a:spcAft>
                      </a:pPr>
                      <a:r>
                        <a:rPr lang="en-GB" sz="1200">
                          <a:effectLst/>
                        </a:rPr>
                        <a:t>13.1</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200000"/>
                        </a:lnSpc>
                        <a:spcBef>
                          <a:spcPts val="0"/>
                        </a:spcBef>
                        <a:spcAft>
                          <a:spcPts val="1500"/>
                        </a:spcAft>
                      </a:pPr>
                      <a:r>
                        <a:rPr lang="en-GB" sz="1200">
                          <a:effectLst/>
                        </a:rPr>
                        <a:t>18.4</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200000"/>
                        </a:lnSpc>
                        <a:spcBef>
                          <a:spcPts val="0"/>
                        </a:spcBef>
                        <a:spcAft>
                          <a:spcPts val="1500"/>
                        </a:spcAft>
                      </a:pPr>
                      <a:r>
                        <a:rPr lang="en-GB" sz="1200">
                          <a:effectLst/>
                        </a:rPr>
                        <a:t>10.6</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200000"/>
                        </a:lnSpc>
                        <a:spcBef>
                          <a:spcPts val="0"/>
                        </a:spcBef>
                        <a:spcAft>
                          <a:spcPts val="1500"/>
                        </a:spcAft>
                      </a:pPr>
                      <a:r>
                        <a:rPr lang="en-GB" sz="1200">
                          <a:effectLst/>
                        </a:rPr>
                        <a:t>14.9</a:t>
                      </a:r>
                      <a:endParaRPr lang="en-US" sz="1200">
                        <a:effectLst/>
                        <a:latin typeface="Arial" panose="020B0604020202020204" pitchFamily="34" charset="0"/>
                        <a:ea typeface="Arial" panose="020B0604020202020204" pitchFamily="34" charset="0"/>
                      </a:endParaRPr>
                    </a:p>
                  </a:txBody>
                  <a:tcPr marL="18071" marR="18071" marT="18071" marB="18071"/>
                </a:tc>
              </a:tr>
              <a:tr h="849665">
                <a:tc>
                  <a:txBody>
                    <a:bodyPr/>
                    <a:lstStyle/>
                    <a:p>
                      <a:pPr marL="63500" marR="63500">
                        <a:lnSpc>
                          <a:spcPct val="115000"/>
                        </a:lnSpc>
                        <a:spcBef>
                          <a:spcPts val="0"/>
                        </a:spcBef>
                        <a:spcAft>
                          <a:spcPts val="1500"/>
                        </a:spcAft>
                      </a:pPr>
                      <a:r>
                        <a:rPr lang="en-GB" sz="1200">
                          <a:effectLst/>
                        </a:rPr>
                        <a:t>Percentage of persons exposed to property damage</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115000"/>
                        </a:lnSpc>
                        <a:spcBef>
                          <a:spcPts val="0"/>
                        </a:spcBef>
                        <a:spcAft>
                          <a:spcPts val="1500"/>
                        </a:spcAft>
                      </a:pPr>
                      <a:r>
                        <a:rPr lang="en-GB" sz="1200">
                          <a:effectLst/>
                        </a:rPr>
                        <a:t>16.1</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115000"/>
                        </a:lnSpc>
                        <a:spcBef>
                          <a:spcPts val="0"/>
                        </a:spcBef>
                        <a:spcAft>
                          <a:spcPts val="1500"/>
                        </a:spcAft>
                      </a:pPr>
                      <a:r>
                        <a:rPr lang="en-GB" sz="1200" dirty="0">
                          <a:effectLst/>
                        </a:rPr>
                        <a:t>4.4</a:t>
                      </a:r>
                      <a:endParaRPr lang="en-US" sz="1200" dirty="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115000"/>
                        </a:lnSpc>
                        <a:spcBef>
                          <a:spcPts val="0"/>
                        </a:spcBef>
                        <a:spcAft>
                          <a:spcPts val="1500"/>
                        </a:spcAft>
                      </a:pPr>
                      <a:r>
                        <a:rPr lang="en-GB" sz="1200">
                          <a:effectLst/>
                        </a:rPr>
                        <a:t>8.2</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115000"/>
                        </a:lnSpc>
                        <a:spcBef>
                          <a:spcPts val="0"/>
                        </a:spcBef>
                        <a:spcAft>
                          <a:spcPts val="1500"/>
                        </a:spcAft>
                      </a:pPr>
                      <a:r>
                        <a:rPr lang="en-GB" sz="1200">
                          <a:effectLst/>
                        </a:rPr>
                        <a:t>18.3</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115000"/>
                        </a:lnSpc>
                        <a:spcBef>
                          <a:spcPts val="0"/>
                        </a:spcBef>
                        <a:spcAft>
                          <a:spcPts val="1500"/>
                        </a:spcAft>
                      </a:pPr>
                      <a:r>
                        <a:rPr lang="en-GB" sz="1200">
                          <a:effectLst/>
                        </a:rPr>
                        <a:t>3.0</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115000"/>
                        </a:lnSpc>
                        <a:spcBef>
                          <a:spcPts val="0"/>
                        </a:spcBef>
                        <a:spcAft>
                          <a:spcPts val="1500"/>
                        </a:spcAft>
                      </a:pPr>
                      <a:r>
                        <a:rPr lang="en-GB" sz="1200">
                          <a:effectLst/>
                        </a:rPr>
                        <a:t>0.4</a:t>
                      </a:r>
                      <a:endParaRPr lang="en-US" sz="1200">
                        <a:effectLst/>
                        <a:latin typeface="Arial" panose="020B0604020202020204" pitchFamily="34" charset="0"/>
                        <a:ea typeface="Arial" panose="020B0604020202020204" pitchFamily="34" charset="0"/>
                      </a:endParaRPr>
                    </a:p>
                  </a:txBody>
                  <a:tcPr marL="18071" marR="18071" marT="18071" marB="18071"/>
                </a:tc>
              </a:tr>
              <a:tr h="509272">
                <a:tc gridSpan="7">
                  <a:txBody>
                    <a:bodyPr/>
                    <a:lstStyle/>
                    <a:p>
                      <a:pPr marL="63500" marR="63500">
                        <a:lnSpc>
                          <a:spcPct val="200000"/>
                        </a:lnSpc>
                        <a:spcBef>
                          <a:spcPts val="0"/>
                        </a:spcBef>
                        <a:spcAft>
                          <a:spcPts val="1500"/>
                        </a:spcAft>
                      </a:pPr>
                      <a:r>
                        <a:rPr lang="en-GB" sz="1200" dirty="0">
                          <a:effectLst/>
                        </a:rPr>
                        <a:t>Physical Harm and Tangible Losses of Last Crime* </a:t>
                      </a:r>
                      <a:endParaRPr lang="en-US" sz="1200" dirty="0">
                        <a:effectLst/>
                        <a:latin typeface="Arial" panose="020B0604020202020204" pitchFamily="34" charset="0"/>
                        <a:ea typeface="Arial" panose="020B0604020202020204" pitchFamily="34" charset="0"/>
                      </a:endParaRPr>
                    </a:p>
                  </a:txBody>
                  <a:tcPr marL="18071" marR="18071" marT="18071" marB="18071"/>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119630">
                <a:tc>
                  <a:txBody>
                    <a:bodyPr/>
                    <a:lstStyle/>
                    <a:p>
                      <a:pPr marL="63500" marR="63500">
                        <a:lnSpc>
                          <a:spcPct val="115000"/>
                        </a:lnSpc>
                        <a:spcBef>
                          <a:spcPts val="0"/>
                        </a:spcBef>
                        <a:spcAft>
                          <a:spcPts val="1500"/>
                        </a:spcAft>
                      </a:pPr>
                      <a:r>
                        <a:rPr lang="en-GB" sz="1200">
                          <a:effectLst/>
                        </a:rPr>
                        <a:t>Percentage of persons exposed to criminal offense and caused physical harm</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115000"/>
                        </a:lnSpc>
                        <a:spcBef>
                          <a:spcPts val="0"/>
                        </a:spcBef>
                        <a:spcAft>
                          <a:spcPts val="1500"/>
                        </a:spcAft>
                      </a:pPr>
                      <a:r>
                        <a:rPr lang="en-GB" sz="1200">
                          <a:effectLst/>
                        </a:rPr>
                        <a:t>22.6</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115000"/>
                        </a:lnSpc>
                        <a:spcBef>
                          <a:spcPts val="0"/>
                        </a:spcBef>
                        <a:spcAft>
                          <a:spcPts val="1500"/>
                        </a:spcAft>
                      </a:pPr>
                      <a:r>
                        <a:rPr lang="en-GB" sz="1200" dirty="0">
                          <a:effectLst/>
                        </a:rPr>
                        <a:t>16.5</a:t>
                      </a:r>
                      <a:endParaRPr lang="en-US" sz="1200" dirty="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115000"/>
                        </a:lnSpc>
                        <a:spcBef>
                          <a:spcPts val="0"/>
                        </a:spcBef>
                        <a:spcAft>
                          <a:spcPts val="1500"/>
                        </a:spcAft>
                      </a:pPr>
                      <a:r>
                        <a:rPr lang="en-GB" sz="1200">
                          <a:effectLst/>
                        </a:rPr>
                        <a:t>10.5</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115000"/>
                        </a:lnSpc>
                        <a:spcBef>
                          <a:spcPts val="0"/>
                        </a:spcBef>
                        <a:spcAft>
                          <a:spcPts val="1500"/>
                        </a:spcAft>
                      </a:pPr>
                      <a:r>
                        <a:rPr lang="en-GB" sz="1200">
                          <a:effectLst/>
                        </a:rPr>
                        <a:t>12.3</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115000"/>
                        </a:lnSpc>
                        <a:spcBef>
                          <a:spcPts val="0"/>
                        </a:spcBef>
                        <a:spcAft>
                          <a:spcPts val="1500"/>
                        </a:spcAft>
                      </a:pPr>
                      <a:r>
                        <a:rPr lang="en-GB" sz="1200">
                          <a:effectLst/>
                        </a:rPr>
                        <a:t>5.5</a:t>
                      </a:r>
                      <a:endParaRPr lang="en-US" sz="1200">
                        <a:effectLst/>
                        <a:latin typeface="Arial" panose="020B0604020202020204" pitchFamily="34" charset="0"/>
                        <a:ea typeface="Arial" panose="020B0604020202020204" pitchFamily="34" charset="0"/>
                      </a:endParaRPr>
                    </a:p>
                  </a:txBody>
                  <a:tcPr marL="18071" marR="18071" marT="18071" marB="18071"/>
                </a:tc>
                <a:tc>
                  <a:txBody>
                    <a:bodyPr/>
                    <a:lstStyle/>
                    <a:p>
                      <a:pPr marL="63500" marR="63500">
                        <a:lnSpc>
                          <a:spcPct val="115000"/>
                        </a:lnSpc>
                        <a:spcBef>
                          <a:spcPts val="0"/>
                        </a:spcBef>
                        <a:spcAft>
                          <a:spcPts val="1500"/>
                        </a:spcAft>
                      </a:pPr>
                      <a:r>
                        <a:rPr lang="en-GB" sz="1200" dirty="0">
                          <a:effectLst/>
                        </a:rPr>
                        <a:t>8.6</a:t>
                      </a:r>
                      <a:endParaRPr lang="en-US" sz="1200" dirty="0">
                        <a:effectLst/>
                        <a:latin typeface="Arial" panose="020B0604020202020204" pitchFamily="34" charset="0"/>
                        <a:ea typeface="Arial" panose="020B0604020202020204" pitchFamily="34" charset="0"/>
                      </a:endParaRPr>
                    </a:p>
                  </a:txBody>
                  <a:tcPr marL="18071" marR="18071" marT="18071" marB="18071"/>
                </a:tc>
              </a:tr>
            </a:tbl>
          </a:graphicData>
        </a:graphic>
      </p:graphicFrame>
      <p:sp>
        <p:nvSpPr>
          <p:cNvPr id="9" name="Text Placeholder 8"/>
          <p:cNvSpPr>
            <a:spLocks noGrp="1"/>
          </p:cNvSpPr>
          <p:nvPr>
            <p:ph type="body" idx="1"/>
          </p:nvPr>
        </p:nvSpPr>
        <p:spPr>
          <a:xfrm>
            <a:off x="308226" y="760287"/>
            <a:ext cx="2271686" cy="5578867"/>
          </a:xfrm>
        </p:spPr>
        <p:txBody>
          <a:bodyPr>
            <a:normAutofit/>
          </a:bodyPr>
          <a:lstStyle/>
          <a:p>
            <a:pPr algn="l"/>
            <a:r>
              <a:rPr lang="en-US" sz="2800" dirty="0"/>
              <a:t>Table 1.1 Main Indicators of Victimization Survey 1996-2016:</a:t>
            </a:r>
          </a:p>
        </p:txBody>
      </p:sp>
    </p:spTree>
    <p:extLst>
      <p:ext uri="{BB962C8B-B14F-4D97-AF65-F5344CB8AC3E}">
        <p14:creationId xmlns:p14="http://schemas.microsoft.com/office/powerpoint/2010/main" val="17186315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صورة 16" descr="https://lh6.googleusercontent.com/40IG-HnAqPNeMyNRl71oP5PkX1Bon2cOIFkeKD4s9FcROx4iKt3TMVnMYX1amYgpzkXawYMRswDt22i0IptSAiZq5WG6O5JuJ1xnu2Nm8SlVuavDIN-3O0FYxjk_lCffemXKV7IW"/>
          <p:cNvPicPr/>
          <p:nvPr/>
        </p:nvPicPr>
        <p:blipFill>
          <a:blip r:embed="rId2" cstate="print"/>
          <a:srcRect/>
          <a:stretch>
            <a:fillRect/>
          </a:stretch>
        </p:blipFill>
        <p:spPr bwMode="auto">
          <a:xfrm>
            <a:off x="1017790" y="201843"/>
            <a:ext cx="10802908" cy="6381837"/>
          </a:xfrm>
          <a:prstGeom prst="rect">
            <a:avLst/>
          </a:prstGeom>
          <a:noFill/>
          <a:ln w="9525">
            <a:noFill/>
            <a:miter lim="800000"/>
            <a:headEnd/>
            <a:tailEnd/>
          </a:ln>
        </p:spPr>
      </p:pic>
    </p:spTree>
    <p:extLst>
      <p:ext uri="{BB962C8B-B14F-4D97-AF65-F5344CB8AC3E}">
        <p14:creationId xmlns:p14="http://schemas.microsoft.com/office/powerpoint/2010/main" val="3724145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صورة 17" descr="https://lh6.googleusercontent.com/umL0iVvOTHuSrii3l83KsV2CYrOsgkZzpOj8IBPmRcjcFTiGADgQX8WN480bBW4yUvjCLok52i5HHXGVmN0REOHpZzOEMicReCAB6DVIkCnFo9SNekMfQc0Pye8ad5GbQTenWi-B"/>
          <p:cNvPicPr/>
          <p:nvPr/>
        </p:nvPicPr>
        <p:blipFill>
          <a:blip r:embed="rId2" cstate="print"/>
          <a:srcRect/>
          <a:stretch>
            <a:fillRect/>
          </a:stretch>
        </p:blipFill>
        <p:spPr bwMode="auto">
          <a:xfrm>
            <a:off x="834909" y="102090"/>
            <a:ext cx="11176982" cy="6523154"/>
          </a:xfrm>
          <a:prstGeom prst="rect">
            <a:avLst/>
          </a:prstGeom>
          <a:noFill/>
          <a:ln w="9525">
            <a:noFill/>
            <a:miter lim="800000"/>
            <a:headEnd/>
            <a:tailEnd/>
          </a:ln>
        </p:spPr>
      </p:pic>
    </p:spTree>
    <p:extLst>
      <p:ext uri="{BB962C8B-B14F-4D97-AF65-F5344CB8AC3E}">
        <p14:creationId xmlns:p14="http://schemas.microsoft.com/office/powerpoint/2010/main" val="1706138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1335" y="482138"/>
            <a:ext cx="10655421" cy="5852159"/>
          </a:xfrm>
        </p:spPr>
      </p:pic>
    </p:spTree>
    <p:extLst>
      <p:ext uri="{BB962C8B-B14F-4D97-AF65-F5344CB8AC3E}">
        <p14:creationId xmlns:p14="http://schemas.microsoft.com/office/powerpoint/2010/main" val="4217301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descr="C:\Users\HP\Desktop\COLLAGE\5-2\senior2\sign-out-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5842" y="219681"/>
            <a:ext cx="10921481" cy="6305810"/>
          </a:xfrm>
          <a:prstGeom prst="rect">
            <a:avLst/>
          </a:prstGeom>
          <a:noFill/>
          <a:ln>
            <a:noFill/>
          </a:ln>
        </p:spPr>
      </p:pic>
    </p:spTree>
    <p:extLst>
      <p:ext uri="{BB962C8B-B14F-4D97-AF65-F5344CB8AC3E}">
        <p14:creationId xmlns:p14="http://schemas.microsoft.com/office/powerpoint/2010/main" val="812039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descr="C:\Users\HP\Desktop\COLLAGE\5-2\senior2\sign-out-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559" y="189403"/>
            <a:ext cx="10867390" cy="6311150"/>
          </a:xfrm>
          <a:prstGeom prst="rect">
            <a:avLst/>
          </a:prstGeom>
          <a:noFill/>
          <a:ln>
            <a:noFill/>
          </a:ln>
        </p:spPr>
      </p:pic>
    </p:spTree>
    <p:extLst>
      <p:ext uri="{BB962C8B-B14F-4D97-AF65-F5344CB8AC3E}">
        <p14:creationId xmlns:p14="http://schemas.microsoft.com/office/powerpoint/2010/main" val="1444577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صورة 23" descr="لا يتوفر وصف."/>
          <p:cNvPicPr/>
          <p:nvPr/>
        </p:nvPicPr>
        <p:blipFill>
          <a:blip r:embed="rId2" cstate="print"/>
          <a:srcRect/>
          <a:stretch>
            <a:fillRect/>
          </a:stretch>
        </p:blipFill>
        <p:spPr bwMode="auto">
          <a:xfrm>
            <a:off x="943927" y="304424"/>
            <a:ext cx="10910022" cy="6320820"/>
          </a:xfrm>
          <a:prstGeom prst="rect">
            <a:avLst/>
          </a:prstGeom>
          <a:noFill/>
          <a:ln w="9525">
            <a:noFill/>
            <a:miter lim="800000"/>
            <a:headEnd/>
            <a:tailEnd/>
          </a:ln>
        </p:spPr>
      </p:pic>
    </p:spTree>
    <p:extLst>
      <p:ext uri="{BB962C8B-B14F-4D97-AF65-F5344CB8AC3E}">
        <p14:creationId xmlns:p14="http://schemas.microsoft.com/office/powerpoint/2010/main" val="3561057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صورة 17" descr="لا يتوفر وصف."/>
          <p:cNvPicPr/>
          <p:nvPr/>
        </p:nvPicPr>
        <p:blipFill>
          <a:blip r:embed="rId2" cstate="print"/>
          <a:srcRect/>
          <a:stretch>
            <a:fillRect/>
          </a:stretch>
        </p:blipFill>
        <p:spPr bwMode="auto">
          <a:xfrm>
            <a:off x="1305098" y="207297"/>
            <a:ext cx="9667702" cy="6426259"/>
          </a:xfrm>
          <a:prstGeom prst="rect">
            <a:avLst/>
          </a:prstGeom>
          <a:noFill/>
          <a:ln w="9525">
            <a:noFill/>
            <a:miter lim="800000"/>
            <a:headEnd/>
            <a:tailEnd/>
          </a:ln>
        </p:spPr>
      </p:pic>
    </p:spTree>
    <p:extLst>
      <p:ext uri="{BB962C8B-B14F-4D97-AF65-F5344CB8AC3E}">
        <p14:creationId xmlns:p14="http://schemas.microsoft.com/office/powerpoint/2010/main" val="3994397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صورة 20" descr="لا يتوفر وصف."/>
          <p:cNvPicPr/>
          <p:nvPr/>
        </p:nvPicPr>
        <p:blipFill>
          <a:blip r:embed="rId2" cstate="print"/>
          <a:srcRect/>
          <a:stretch>
            <a:fillRect/>
          </a:stretch>
        </p:blipFill>
        <p:spPr bwMode="auto">
          <a:xfrm>
            <a:off x="956049" y="468197"/>
            <a:ext cx="10789834" cy="5766348"/>
          </a:xfrm>
          <a:prstGeom prst="rect">
            <a:avLst/>
          </a:prstGeom>
          <a:noFill/>
          <a:ln w="9525">
            <a:noFill/>
            <a:miter lim="800000"/>
            <a:headEnd/>
            <a:tailEnd/>
          </a:ln>
        </p:spPr>
      </p:pic>
    </p:spTree>
    <p:extLst>
      <p:ext uri="{BB962C8B-B14F-4D97-AF65-F5344CB8AC3E}">
        <p14:creationId xmlns:p14="http://schemas.microsoft.com/office/powerpoint/2010/main" val="3481467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5025" y="1301361"/>
            <a:ext cx="9612971" cy="1154164"/>
          </a:xfrm>
          <a:noFill/>
        </p:spPr>
        <p:txBody>
          <a:bodyPr/>
          <a:lstStyle/>
          <a:p>
            <a:pPr algn="l"/>
            <a:r>
              <a:rPr lang="en-GB" b="1" dirty="0" smtClean="0"/>
              <a:t>Future Work</a:t>
            </a:r>
            <a:endParaRPr lang="en-US" dirty="0"/>
          </a:p>
        </p:txBody>
      </p:sp>
      <p:sp>
        <p:nvSpPr>
          <p:cNvPr id="5" name="Text Placeholder 4"/>
          <p:cNvSpPr>
            <a:spLocks noGrp="1"/>
          </p:cNvSpPr>
          <p:nvPr>
            <p:ph type="body" idx="1"/>
          </p:nvPr>
        </p:nvSpPr>
        <p:spPr>
          <a:xfrm>
            <a:off x="765025" y="2743199"/>
            <a:ext cx="9612971" cy="2734887"/>
          </a:xfrm>
        </p:spPr>
        <p:txBody>
          <a:bodyPr>
            <a:normAutofit/>
          </a:bodyPr>
          <a:lstStyle/>
          <a:p>
            <a:pPr algn="l"/>
            <a:r>
              <a:rPr lang="en-US" sz="2800" dirty="0"/>
              <a:t>Add a new features such as:</a:t>
            </a:r>
          </a:p>
          <a:p>
            <a:pPr marL="514350" lvl="0" indent="-514350" algn="l">
              <a:buFont typeface="+mj-lt"/>
              <a:buAutoNum type="arabicPeriod"/>
            </a:pPr>
            <a:r>
              <a:rPr lang="en-US" sz="2800" dirty="0"/>
              <a:t>Open live video stream, this gives the user of the android application, the ability to watch a what’s happening in front of the camera in real-time </a:t>
            </a:r>
          </a:p>
          <a:p>
            <a:pPr marL="514350" lvl="0" indent="-514350" algn="l">
              <a:buFont typeface="+mj-lt"/>
              <a:buAutoNum type="arabicPeriod"/>
            </a:pPr>
            <a:r>
              <a:rPr lang="en-US" sz="2800" dirty="0"/>
              <a:t>Connect the system to a Firebase rather than Dropbox.</a:t>
            </a:r>
          </a:p>
          <a:p>
            <a:pPr algn="l"/>
            <a:endParaRPr lang="en-US" sz="2800" b="1" dirty="0"/>
          </a:p>
        </p:txBody>
      </p:sp>
    </p:spTree>
    <p:extLst>
      <p:ext uri="{BB962C8B-B14F-4D97-AF65-F5344CB8AC3E}">
        <p14:creationId xmlns:p14="http://schemas.microsoft.com/office/powerpoint/2010/main" val="1526868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488" y="664363"/>
            <a:ext cx="9612971" cy="907584"/>
          </a:xfrm>
        </p:spPr>
        <p:txBody>
          <a:bodyPr>
            <a:normAutofit/>
          </a:bodyPr>
          <a:lstStyle/>
          <a:p>
            <a:pPr algn="l"/>
            <a:r>
              <a:rPr lang="en-US" sz="4800" dirty="0" smtClean="0"/>
              <a:t>Aims </a:t>
            </a:r>
            <a:r>
              <a:rPr lang="en-US" sz="4800" dirty="0"/>
              <a:t>and Objectives </a:t>
            </a:r>
          </a:p>
        </p:txBody>
      </p:sp>
      <p:sp>
        <p:nvSpPr>
          <p:cNvPr id="3" name="Text Placeholder 2"/>
          <p:cNvSpPr>
            <a:spLocks noGrp="1"/>
          </p:cNvSpPr>
          <p:nvPr>
            <p:ph type="body" idx="1"/>
          </p:nvPr>
        </p:nvSpPr>
        <p:spPr>
          <a:xfrm>
            <a:off x="759488" y="1674689"/>
            <a:ext cx="9612971" cy="3708970"/>
          </a:xfrm>
        </p:spPr>
        <p:txBody>
          <a:bodyPr>
            <a:noAutofit/>
          </a:bodyPr>
          <a:lstStyle/>
          <a:p>
            <a:pPr algn="l"/>
            <a:endParaRPr lang="en-US" b="1" dirty="0" smtClean="0"/>
          </a:p>
          <a:p>
            <a:pPr marL="457200" lvl="0" indent="-457200" algn="l">
              <a:buFont typeface="+mj-lt"/>
              <a:buAutoNum type="arabicPeriod"/>
            </a:pPr>
            <a:r>
              <a:rPr lang="en-GB" b="1" dirty="0"/>
              <a:t>Delve deeper into the principles of data and information security.</a:t>
            </a:r>
            <a:endParaRPr lang="en-US" b="1" dirty="0"/>
          </a:p>
          <a:p>
            <a:pPr marL="457200" lvl="0" indent="-457200" algn="l">
              <a:buFont typeface="+mj-lt"/>
              <a:buAutoNum type="arabicPeriod"/>
            </a:pPr>
            <a:r>
              <a:rPr lang="en-GB" b="1" dirty="0"/>
              <a:t>Learn how to develop </a:t>
            </a:r>
            <a:r>
              <a:rPr lang="en-GB" b="1" dirty="0" smtClean="0"/>
              <a:t>motion </a:t>
            </a:r>
            <a:r>
              <a:rPr lang="en-GB" b="1" dirty="0"/>
              <a:t>detection algorithm (OpenCV) inside our security system using Raspberry pi and pi cam to detect human motion.</a:t>
            </a:r>
            <a:endParaRPr lang="en-US" b="1" dirty="0"/>
          </a:p>
          <a:p>
            <a:pPr marL="457200" lvl="0" indent="-457200" algn="l">
              <a:buFont typeface="+mj-lt"/>
              <a:buAutoNum type="arabicPeriod"/>
            </a:pPr>
            <a:r>
              <a:rPr lang="en-GB" b="1" dirty="0"/>
              <a:t>Increase our knowledge while using Ubuntu 18.04.4 LTS (Linux distribution</a:t>
            </a:r>
            <a:r>
              <a:rPr lang="en-GB" b="1" dirty="0" smtClean="0"/>
              <a:t>).</a:t>
            </a:r>
            <a:endParaRPr lang="en-US" b="1" dirty="0"/>
          </a:p>
        </p:txBody>
      </p:sp>
    </p:spTree>
    <p:extLst>
      <p:ext uri="{BB962C8B-B14F-4D97-AF65-F5344CB8AC3E}">
        <p14:creationId xmlns:p14="http://schemas.microsoft.com/office/powerpoint/2010/main" val="3871429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5025" y="1684962"/>
            <a:ext cx="9612971" cy="4099389"/>
          </a:xfrm>
        </p:spPr>
        <p:txBody>
          <a:bodyPr>
            <a:noAutofit/>
          </a:bodyPr>
          <a:lstStyle/>
          <a:p>
            <a:pPr marL="457200" lvl="0" indent="-457200" algn="l">
              <a:buFont typeface="+mj-lt"/>
              <a:buAutoNum type="arabicPeriod"/>
            </a:pPr>
            <a:endParaRPr lang="en-GB" b="1" dirty="0" smtClean="0"/>
          </a:p>
          <a:p>
            <a:pPr marL="457200" lvl="0" indent="-457200" algn="l">
              <a:buFont typeface="+mj-lt"/>
              <a:buAutoNum type="arabicPeriod" startAt="4"/>
            </a:pPr>
            <a:r>
              <a:rPr lang="en-GB" b="1" dirty="0" smtClean="0"/>
              <a:t>Obtain </a:t>
            </a:r>
            <a:r>
              <a:rPr lang="en-GB" b="1" dirty="0"/>
              <a:t>more experience about how to build a mobile application using Java programming language by Android Studio.</a:t>
            </a:r>
            <a:endParaRPr lang="en-US" b="1" dirty="0"/>
          </a:p>
          <a:p>
            <a:pPr marL="457200" lvl="0" indent="-457200" algn="l">
              <a:buFont typeface="+mj-lt"/>
              <a:buAutoNum type="arabicPeriod" startAt="4"/>
            </a:pPr>
            <a:r>
              <a:rPr lang="en-GB" b="1" dirty="0"/>
              <a:t>Examine (trying to use) firebase to use it as a replacement for SQL database.  </a:t>
            </a:r>
            <a:endParaRPr lang="en-US" b="1" dirty="0"/>
          </a:p>
        </p:txBody>
      </p:sp>
    </p:spTree>
    <p:extLst>
      <p:ext uri="{BB962C8B-B14F-4D97-AF65-F5344CB8AC3E}">
        <p14:creationId xmlns:p14="http://schemas.microsoft.com/office/powerpoint/2010/main" val="2410864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335640" y="1788454"/>
            <a:ext cx="9421403" cy="2783546"/>
          </a:xfrm>
        </p:spPr>
        <p:txBody>
          <a:bodyPr/>
          <a:lstStyle/>
          <a:p>
            <a:r>
              <a:rPr lang="en-US" b="1" dirty="0" smtClean="0"/>
              <a:t>Problem Statement</a:t>
            </a:r>
            <a:br>
              <a:rPr lang="en-US" b="1" dirty="0" smtClean="0"/>
            </a:br>
            <a:r>
              <a:rPr lang="en-US" b="1" dirty="0" smtClean="0"/>
              <a:t>&amp; Contributions.</a:t>
            </a:r>
            <a:endParaRPr lang="en-US" b="1" dirty="0"/>
          </a:p>
        </p:txBody>
      </p:sp>
    </p:spTree>
    <p:extLst>
      <p:ext uri="{BB962C8B-B14F-4D97-AF65-F5344CB8AC3E}">
        <p14:creationId xmlns:p14="http://schemas.microsoft.com/office/powerpoint/2010/main" val="2662762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2:</a:t>
            </a:r>
            <a:br>
              <a:rPr lang="en-US" b="1" dirty="0" smtClean="0"/>
            </a:br>
            <a:r>
              <a:rPr lang="en-US" b="1" dirty="0" smtClean="0"/>
              <a:t>LITRITURE REVIEW.</a:t>
            </a:r>
            <a:endParaRPr lang="en-US" b="1" dirty="0"/>
          </a:p>
        </p:txBody>
      </p:sp>
      <p:sp>
        <p:nvSpPr>
          <p:cNvPr id="3" name="Content Placeholder 2"/>
          <p:cNvSpPr>
            <a:spLocks noGrp="1"/>
          </p:cNvSpPr>
          <p:nvPr>
            <p:ph idx="1"/>
          </p:nvPr>
        </p:nvSpPr>
        <p:spPr>
          <a:xfrm>
            <a:off x="1931542" y="2286000"/>
            <a:ext cx="9041258" cy="3581400"/>
          </a:xfrm>
        </p:spPr>
        <p:txBody>
          <a:bodyPr>
            <a:normAutofit/>
          </a:bodyPr>
          <a:lstStyle/>
          <a:p>
            <a:r>
              <a:rPr lang="en-GB" sz="3200" b="1" dirty="0" smtClean="0"/>
              <a:t>Overview</a:t>
            </a:r>
          </a:p>
          <a:p>
            <a:r>
              <a:rPr lang="en-GB" sz="3200" b="1" dirty="0" smtClean="0"/>
              <a:t>Existing Systems</a:t>
            </a:r>
            <a:endParaRPr lang="en-US" sz="3200" b="1" dirty="0"/>
          </a:p>
          <a:p>
            <a:pPr lvl="2"/>
            <a:r>
              <a:rPr lang="en-GB" sz="2800" b="1" dirty="0" smtClean="0"/>
              <a:t>Home </a:t>
            </a:r>
            <a:r>
              <a:rPr lang="en-GB" sz="2800" b="1" dirty="0"/>
              <a:t>surveillance and motion </a:t>
            </a:r>
            <a:r>
              <a:rPr lang="en-GB" sz="2800" b="1" dirty="0" smtClean="0"/>
              <a:t>detection</a:t>
            </a:r>
          </a:p>
          <a:p>
            <a:pPr lvl="2"/>
            <a:r>
              <a:rPr lang="en-GB" sz="2800" b="1" dirty="0"/>
              <a:t>Room </a:t>
            </a:r>
            <a:r>
              <a:rPr lang="en-GB" sz="2800" b="1" dirty="0" smtClean="0"/>
              <a:t>Guard</a:t>
            </a:r>
            <a:endParaRPr lang="en-GB" sz="2800" b="1" dirty="0"/>
          </a:p>
          <a:p>
            <a:r>
              <a:rPr lang="en-GB" sz="3000" b="1" dirty="0" err="1" smtClean="0"/>
              <a:t>Comparesion</a:t>
            </a:r>
            <a:endParaRPr lang="en-GB" sz="3000" b="1" dirty="0" smtClean="0"/>
          </a:p>
        </p:txBody>
      </p:sp>
    </p:spTree>
    <p:extLst>
      <p:ext uri="{BB962C8B-B14F-4D97-AF65-F5344CB8AC3E}">
        <p14:creationId xmlns:p14="http://schemas.microsoft.com/office/powerpoint/2010/main" val="2841414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607" y="982861"/>
            <a:ext cx="8806050" cy="3753525"/>
          </a:xfrm>
        </p:spPr>
        <p:txBody>
          <a:bodyPr>
            <a:normAutofit/>
          </a:bodyPr>
          <a:lstStyle/>
          <a:p>
            <a:pPr lvl="2"/>
            <a:r>
              <a:rPr lang="en-GB" sz="6000" b="1" dirty="0" smtClean="0">
                <a:solidFill>
                  <a:srgbClr val="69A1AB"/>
                </a:solidFill>
              </a:rPr>
              <a:t>Home surveillance and motion detection</a:t>
            </a:r>
            <a:endParaRPr lang="en-GB" sz="6000" b="1" dirty="0" smtClean="0">
              <a:solidFill>
                <a:srgbClr val="69A1AB"/>
              </a:solidFill>
            </a:endParaRPr>
          </a:p>
        </p:txBody>
      </p:sp>
    </p:spTree>
    <p:extLst>
      <p:ext uri="{BB962C8B-B14F-4D97-AF65-F5344CB8AC3E}">
        <p14:creationId xmlns:p14="http://schemas.microsoft.com/office/powerpoint/2010/main" val="3999354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371600" y="1762018"/>
            <a:ext cx="9601200" cy="3581400"/>
          </a:xfrm>
        </p:spPr>
        <p:txBody>
          <a:bodyPr>
            <a:normAutofit/>
          </a:bodyPr>
          <a:lstStyle/>
          <a:p>
            <a:pPr marL="0" indent="0">
              <a:buNone/>
            </a:pPr>
            <a:r>
              <a:rPr lang="en-GB" sz="2400" dirty="0" smtClean="0"/>
              <a:t>The </a:t>
            </a:r>
            <a:r>
              <a:rPr lang="en-GB" sz="2400" dirty="0"/>
              <a:t>hardware used in the project are:</a:t>
            </a:r>
            <a:endParaRPr lang="en-US" sz="2400" dirty="0"/>
          </a:p>
          <a:p>
            <a:pPr marL="987552" lvl="1" indent="-457200">
              <a:buFont typeface="+mj-lt"/>
              <a:buAutoNum type="arabicPeriod"/>
            </a:pPr>
            <a:r>
              <a:rPr lang="en-GB" sz="2400" dirty="0"/>
              <a:t>Raspberry pi</a:t>
            </a:r>
            <a:endParaRPr lang="en-US" sz="2400" dirty="0"/>
          </a:p>
          <a:p>
            <a:pPr marL="987552" lvl="1" indent="-457200">
              <a:buFont typeface="+mj-lt"/>
              <a:buAutoNum type="arabicPeriod"/>
            </a:pPr>
            <a:r>
              <a:rPr lang="en-GB" sz="2400" dirty="0"/>
              <a:t>Pi camera</a:t>
            </a:r>
            <a:endParaRPr lang="en-US" sz="2400" dirty="0"/>
          </a:p>
          <a:p>
            <a:pPr marL="0" indent="0">
              <a:buNone/>
            </a:pPr>
            <a:r>
              <a:rPr lang="en-GB" sz="2400" dirty="0" smtClean="0"/>
              <a:t>To </a:t>
            </a:r>
            <a:r>
              <a:rPr lang="en-GB" sz="2400" dirty="0"/>
              <a:t>access Raspberry pi video stream, should installed OpenCV on Raspberry pi. </a:t>
            </a:r>
            <a:endParaRPr lang="en-US" sz="2400" dirty="0"/>
          </a:p>
          <a:p>
            <a:pPr marL="0" indent="0">
              <a:buNone/>
            </a:pPr>
            <a:r>
              <a:rPr lang="en-GB" sz="2400" dirty="0" smtClean="0"/>
              <a:t>	OpenCV </a:t>
            </a:r>
            <a:r>
              <a:rPr lang="en-GB" sz="2400" dirty="0"/>
              <a:t>is a library of programming functions mainly aimed at real-time computer vision, in simple language it is library used for Image Processing. It is mainly used to do all the operation related to Images.</a:t>
            </a:r>
            <a:endParaRPr lang="en-US" sz="2400" dirty="0"/>
          </a:p>
          <a:p>
            <a:endParaRPr lang="en-US" sz="2400" dirty="0"/>
          </a:p>
        </p:txBody>
      </p:sp>
    </p:spTree>
    <p:extLst>
      <p:ext uri="{BB962C8B-B14F-4D97-AF65-F5344CB8AC3E}">
        <p14:creationId xmlns:p14="http://schemas.microsoft.com/office/powerpoint/2010/main" val="404506566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TM10001105[[fn=Crop]]</Template>
  <TotalTime>1680</TotalTime>
  <Words>1202</Words>
  <Application>Microsoft Office PowerPoint</Application>
  <PresentationFormat>Widescreen</PresentationFormat>
  <Paragraphs>194</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Franklin Gothic Book</vt:lpstr>
      <vt:lpstr>Wingdings</vt:lpstr>
      <vt:lpstr>Crop</vt:lpstr>
      <vt:lpstr>Camera Motion Detection and Alarm System</vt:lpstr>
      <vt:lpstr>CHAPTER 1: INTRODUCTION</vt:lpstr>
      <vt:lpstr>PowerPoint Presentation</vt:lpstr>
      <vt:lpstr>Aims and Objectives </vt:lpstr>
      <vt:lpstr>PowerPoint Presentation</vt:lpstr>
      <vt:lpstr>Problem Statement &amp; Contributions.</vt:lpstr>
      <vt:lpstr>CHAPTER 2: LITRITURE REVIEW.</vt:lpstr>
      <vt:lpstr>Home surveillance and motion detection</vt:lpstr>
      <vt:lpstr>PowerPoint Presentation</vt:lpstr>
      <vt:lpstr>Room Guard</vt:lpstr>
      <vt:lpstr>PowerPoint Presentation</vt:lpstr>
      <vt:lpstr>PowerPoint Presentation</vt:lpstr>
      <vt:lpstr>CHAPTER 3: System Design and Solution </vt:lpstr>
      <vt:lpstr>Hardware Components</vt:lpstr>
      <vt:lpstr>Raspberry pi 3 module B+ </vt:lpstr>
      <vt:lpstr>The pi camera module 2  </vt:lpstr>
      <vt:lpstr>Architectural Diagram</vt:lpstr>
      <vt:lpstr>Main System Algorithm Design</vt:lpstr>
      <vt:lpstr>Send Notification Algorithm</vt:lpstr>
      <vt:lpstr>Hardware Description </vt:lpstr>
      <vt:lpstr>PowerPoint Presentation</vt:lpstr>
      <vt:lpstr>Result #1</vt:lpstr>
      <vt:lpstr>Result #2</vt:lpstr>
      <vt:lpstr>Algorithm Description </vt:lpstr>
      <vt:lpstr>PowerPoint Presentation</vt:lpstr>
      <vt:lpstr>Software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Camera Motion Detection and Alarm System</dc:title>
  <dc:creator>shatha abu alrob</dc:creator>
  <cp:lastModifiedBy>shatha abu alrob</cp:lastModifiedBy>
  <cp:revision>28</cp:revision>
  <dcterms:created xsi:type="dcterms:W3CDTF">2020-01-20T17:13:21Z</dcterms:created>
  <dcterms:modified xsi:type="dcterms:W3CDTF">2020-06-14T20:59:34Z</dcterms:modified>
</cp:coreProperties>
</file>