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8" r:id="rId2"/>
    <p:sldId id="259" r:id="rId3"/>
    <p:sldId id="261" r:id="rId4"/>
    <p:sldId id="262" r:id="rId5"/>
    <p:sldId id="268" r:id="rId6"/>
    <p:sldId id="269" r:id="rId7"/>
    <p:sldId id="271" r:id="rId8"/>
    <p:sldId id="272" r:id="rId9"/>
    <p:sldId id="273" r:id="rId10"/>
    <p:sldId id="267" r:id="rId11"/>
    <p:sldId id="264" r:id="rId12"/>
    <p:sldId id="260" r:id="rId13"/>
    <p:sldId id="263" r:id="rId14"/>
    <p:sldId id="265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438B-5346-4FFE-9385-864D32F187CA}" type="datetimeFigureOut">
              <a:rPr lang="ar-SA" smtClean="0"/>
              <a:t>15/03/43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39AAB9-4BF3-4A2B-97B4-11ED5A693FA7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4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438B-5346-4FFE-9385-864D32F187CA}" type="datetimeFigureOut">
              <a:rPr lang="ar-SA" smtClean="0"/>
              <a:t>15/03/43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AAB9-4BF3-4A2B-97B4-11ED5A693FA7}" type="slidenum">
              <a:rPr lang="ar-SA" smtClean="0"/>
              <a:t>‹#›</a:t>
            </a:fld>
            <a:endParaRPr lang="ar-S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4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438B-5346-4FFE-9385-864D32F187CA}" type="datetimeFigureOut">
              <a:rPr lang="ar-SA" smtClean="0"/>
              <a:t>15/03/43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AAB9-4BF3-4A2B-97B4-11ED5A693FA7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25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438B-5346-4FFE-9385-864D32F187CA}" type="datetimeFigureOut">
              <a:rPr lang="ar-SA" smtClean="0"/>
              <a:t>15/03/43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AAB9-4BF3-4A2B-97B4-11ED5A693FA7}" type="slidenum">
              <a:rPr lang="ar-SA" smtClean="0"/>
              <a:t>‹#›</a:t>
            </a:fld>
            <a:endParaRPr lang="ar-S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3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438B-5346-4FFE-9385-864D32F187CA}" type="datetimeFigureOut">
              <a:rPr lang="ar-SA" smtClean="0"/>
              <a:t>15/03/43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AAB9-4BF3-4A2B-97B4-11ED5A693FA7}" type="slidenum">
              <a:rPr lang="ar-SA" smtClean="0"/>
              <a:t>‹#›</a:t>
            </a:fld>
            <a:endParaRPr lang="ar-S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29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438B-5346-4FFE-9385-864D32F187CA}" type="datetimeFigureOut">
              <a:rPr lang="ar-SA" smtClean="0"/>
              <a:t>15/03/43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AAB9-4BF3-4A2B-97B4-11ED5A693FA7}" type="slidenum">
              <a:rPr lang="ar-SA" smtClean="0"/>
              <a:t>‹#›</a:t>
            </a:fld>
            <a:endParaRPr lang="ar-S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3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438B-5346-4FFE-9385-864D32F187CA}" type="datetimeFigureOut">
              <a:rPr lang="ar-SA" smtClean="0"/>
              <a:t>15/03/43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AAB9-4BF3-4A2B-97B4-11ED5A693FA7}" type="slidenum">
              <a:rPr lang="ar-SA" smtClean="0"/>
              <a:t>‹#›</a:t>
            </a:fld>
            <a:endParaRPr lang="ar-S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75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438B-5346-4FFE-9385-864D32F187CA}" type="datetimeFigureOut">
              <a:rPr lang="ar-SA" smtClean="0"/>
              <a:t>15/03/43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AAB9-4BF3-4A2B-97B4-11ED5A693FA7}" type="slidenum">
              <a:rPr lang="ar-SA" smtClean="0"/>
              <a:t>‹#›</a:t>
            </a:fld>
            <a:endParaRPr lang="ar-S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5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438B-5346-4FFE-9385-864D32F187CA}" type="datetimeFigureOut">
              <a:rPr lang="ar-SA" smtClean="0"/>
              <a:t>15/03/43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AAB9-4BF3-4A2B-97B4-11ED5A693FA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443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438B-5346-4FFE-9385-864D32F187CA}" type="datetimeFigureOut">
              <a:rPr lang="ar-SA" smtClean="0"/>
              <a:t>15/03/43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AAB9-4BF3-4A2B-97B4-11ED5A693FA7}" type="slidenum">
              <a:rPr lang="ar-SA" smtClean="0"/>
              <a:t>‹#›</a:t>
            </a:fld>
            <a:endParaRPr lang="ar-S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83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85438B-5346-4FFE-9385-864D32F187CA}" type="datetimeFigureOut">
              <a:rPr lang="ar-SA" smtClean="0"/>
              <a:t>15/03/43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AAB9-4BF3-4A2B-97B4-11ED5A693FA7}" type="slidenum">
              <a:rPr lang="ar-SA" smtClean="0"/>
              <a:t>‹#›</a:t>
            </a:fld>
            <a:endParaRPr lang="ar-S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54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5438B-5346-4FFE-9385-864D32F187CA}" type="datetimeFigureOut">
              <a:rPr lang="ar-SA" smtClean="0"/>
              <a:t>15/03/43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39AAB9-4BF3-4A2B-97B4-11ED5A693FA7}" type="slidenum">
              <a:rPr lang="ar-SA" smtClean="0"/>
              <a:t>‹#›</a:t>
            </a:fld>
            <a:endParaRPr lang="ar-S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0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>
            <a:extLst>
              <a:ext uri="{FF2B5EF4-FFF2-40B4-BE49-F238E27FC236}">
                <a16:creationId xmlns:a16="http://schemas.microsoft.com/office/drawing/2014/main" id="{9ED6CABB-409C-4A39-8309-B03E7B3D8209}"/>
              </a:ext>
            </a:extLst>
          </p:cNvPr>
          <p:cNvSpPr txBox="1"/>
          <p:nvPr/>
        </p:nvSpPr>
        <p:spPr>
          <a:xfrm>
            <a:off x="4950823" y="2141062"/>
            <a:ext cx="6622868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latin typeface="Bodoni MT Black" panose="02070A03080606020203" pitchFamily="18" charset="0"/>
              </a:rPr>
              <a:t>HOUSE PRICE </a:t>
            </a:r>
          </a:p>
          <a:p>
            <a:pPr algn="ctr"/>
            <a:r>
              <a:rPr lang="en-US" sz="3200" dirty="0">
                <a:latin typeface="Bodoni MT Black" panose="02070A03080606020203" pitchFamily="18" charset="0"/>
              </a:rPr>
              <a:t>PREDICCTION</a:t>
            </a:r>
          </a:p>
          <a:p>
            <a:pPr algn="ctr"/>
            <a:r>
              <a:rPr lang="en-US" sz="3200" dirty="0">
                <a:latin typeface="Bodoni MT Black" panose="02070A03080606020203" pitchFamily="18" charset="0"/>
              </a:rPr>
              <a:t>USING </a:t>
            </a:r>
          </a:p>
          <a:p>
            <a:pPr algn="ctr"/>
            <a:r>
              <a:rPr lang="en-US" sz="3200" dirty="0">
                <a:solidFill>
                  <a:srgbClr val="FF3399"/>
                </a:solidFill>
                <a:latin typeface="Bodoni MT Black" panose="02070A03080606020203" pitchFamily="18" charset="0"/>
              </a:rPr>
              <a:t>LINEAR REGRESSION</a:t>
            </a:r>
            <a:endParaRPr lang="ar-SA" sz="3200" dirty="0">
              <a:solidFill>
                <a:srgbClr val="FF3399"/>
              </a:solidFill>
              <a:latin typeface="Bodoni MT Black" panose="02070A03080606020203" pitchFamily="18" charset="0"/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FF66E668-E4E8-4280-BFA2-AE5088C4FD10}"/>
              </a:ext>
            </a:extLst>
          </p:cNvPr>
          <p:cNvSpPr txBox="1"/>
          <p:nvPr/>
        </p:nvSpPr>
        <p:spPr>
          <a:xfrm>
            <a:off x="143691" y="32499"/>
            <a:ext cx="1658983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6600" dirty="0"/>
              <a:t>T5</a:t>
            </a:r>
            <a:endParaRPr lang="ar-SA" sz="6600" dirty="0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4566BCDF-8EE8-4163-8391-2A5CA5A126BD}"/>
              </a:ext>
            </a:extLst>
          </p:cNvPr>
          <p:cNvSpPr txBox="1"/>
          <p:nvPr/>
        </p:nvSpPr>
        <p:spPr>
          <a:xfrm>
            <a:off x="618309" y="324887"/>
            <a:ext cx="28215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Online Data Science Bootcamps</a:t>
            </a:r>
          </a:p>
          <a:p>
            <a:pPr algn="ctr"/>
            <a:r>
              <a:rPr lang="en-US" sz="1400" dirty="0"/>
              <a:t>For SADAIA Academy</a:t>
            </a:r>
            <a:endParaRPr lang="ar-SA" sz="1400" dirty="0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96F3FC61-47D5-448F-A61A-683837C5545B}"/>
              </a:ext>
            </a:extLst>
          </p:cNvPr>
          <p:cNvSpPr txBox="1"/>
          <p:nvPr/>
        </p:nvSpPr>
        <p:spPr>
          <a:xfrm>
            <a:off x="6263640" y="4990011"/>
            <a:ext cx="399723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By : </a:t>
            </a:r>
          </a:p>
          <a:p>
            <a:pPr algn="ctr"/>
            <a:r>
              <a:rPr lang="en-US" sz="2000" dirty="0"/>
              <a:t>Shatha Alharbi</a:t>
            </a:r>
            <a:endParaRPr lang="ar-SA" sz="2000" dirty="0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E274BAF1-ED93-4C4A-B997-F395DBC26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89375" l="1875" r="97500">
                        <a14:foregroundMark x1="52344" y1="35781" x2="52344" y2="35781"/>
                        <a14:foregroundMark x1="50000" y1="32500" x2="50000" y2="32500"/>
                        <a14:foregroundMark x1="57813" y1="30000" x2="57813" y2="30000"/>
                        <a14:foregroundMark x1="58125" y1="35469" x2="58125" y2="35469"/>
                        <a14:foregroundMark x1="55469" y1="35938" x2="55469" y2="35938"/>
                        <a14:foregroundMark x1="63906" y1="62500" x2="63906" y2="62500"/>
                        <a14:foregroundMark x1="66563" y1="73281" x2="66563" y2="73281"/>
                        <a14:foregroundMark x1="70938" y1="65469" x2="70938" y2="65469"/>
                        <a14:foregroundMark x1="70469" y1="76250" x2="70469" y2="76250"/>
                        <a14:foregroundMark x1="70469" y1="76250" x2="70469" y2="76250"/>
                        <a14:foregroundMark x1="71719" y1="74063" x2="71719" y2="74063"/>
                        <a14:foregroundMark x1="70000" y1="65156" x2="70000" y2="65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9" y="2141062"/>
            <a:ext cx="4518581" cy="45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7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68104873-033B-4CB5-9BBF-9C336EC3F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97971"/>
            <a:ext cx="8260080" cy="6662057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FB56C7EA-5A6B-451B-A9E2-5F409A95D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3" y="525099"/>
            <a:ext cx="3648756" cy="51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2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مربع نص 15">
            <a:extLst>
              <a:ext uri="{FF2B5EF4-FFF2-40B4-BE49-F238E27FC236}">
                <a16:creationId xmlns:a16="http://schemas.microsoft.com/office/drawing/2014/main" id="{7E39A7F0-D84E-4E6D-A4A3-AF14D42926D8}"/>
              </a:ext>
            </a:extLst>
          </p:cNvPr>
          <p:cNvSpPr txBox="1"/>
          <p:nvPr/>
        </p:nvSpPr>
        <p:spPr>
          <a:xfrm>
            <a:off x="235403" y="470853"/>
            <a:ext cx="687705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charter"/>
              </a:rPr>
              <a:t>- After all data visualization steps , I choose the final features and the target .</a:t>
            </a:r>
            <a:endParaRPr lang="ar-SA" sz="2000" dirty="0">
              <a:latin typeface="charter"/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D09940AB-2A69-4A4D-BE79-DFAED5FE5AA0}"/>
              </a:ext>
            </a:extLst>
          </p:cNvPr>
          <p:cNvSpPr txBox="1"/>
          <p:nvPr/>
        </p:nvSpPr>
        <p:spPr>
          <a:xfrm>
            <a:off x="229825" y="1479408"/>
            <a:ext cx="60938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harter"/>
              </a:rPr>
              <a:t>-I</a:t>
            </a:r>
            <a:r>
              <a:rPr lang="ar-SA" sz="2000" dirty="0">
                <a:latin typeface="charter"/>
              </a:rPr>
              <a:t>n features: (id</a:t>
            </a:r>
            <a:r>
              <a:rPr lang="en-US" sz="2000" dirty="0">
                <a:latin typeface="charter"/>
              </a:rPr>
              <a:t>)</a:t>
            </a:r>
            <a:r>
              <a:rPr lang="ar-SA" sz="2000" dirty="0">
                <a:latin typeface="charter"/>
              </a:rPr>
              <a:t> and (dat</a:t>
            </a:r>
            <a:r>
              <a:rPr lang="en-US" sz="2000" dirty="0">
                <a:latin typeface="charter"/>
              </a:rPr>
              <a:t>e)</a:t>
            </a:r>
            <a:r>
              <a:rPr lang="ar-SA" sz="2000" dirty="0">
                <a:latin typeface="charter"/>
              </a:rPr>
              <a:t> were dropped while the price is choose as the target</a:t>
            </a:r>
            <a:r>
              <a:rPr lang="en-US" sz="2000" dirty="0">
                <a:latin typeface="charter"/>
              </a:rPr>
              <a:t> .</a:t>
            </a:r>
            <a:endParaRPr lang="ar-SA" sz="2000" dirty="0">
              <a:latin typeface="charter"/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B243258A-F37F-4009-93BD-9D7CBB15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19" y="2647959"/>
            <a:ext cx="5638528" cy="135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259CCA55-3872-40CE-97B8-2750A3DE5FAB}"/>
              </a:ext>
            </a:extLst>
          </p:cNvPr>
          <p:cNvSpPr txBox="1"/>
          <p:nvPr/>
        </p:nvSpPr>
        <p:spPr>
          <a:xfrm>
            <a:off x="592182" y="2755039"/>
            <a:ext cx="909174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Train and Test Data :</a:t>
            </a:r>
          </a:p>
          <a:p>
            <a:endParaRPr lang="en-US" dirty="0"/>
          </a:p>
          <a:p>
            <a:r>
              <a:rPr lang="en-US" dirty="0"/>
              <a:t>- I split the data into train and test data , 33% of the data represent the test data while 67% represent the training data .</a:t>
            </a:r>
          </a:p>
          <a:p>
            <a:endParaRPr lang="en-US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FCE5ECE0-A003-4A56-B3BB-69F0DC14A02B}"/>
              </a:ext>
            </a:extLst>
          </p:cNvPr>
          <p:cNvSpPr txBox="1"/>
          <p:nvPr/>
        </p:nvSpPr>
        <p:spPr>
          <a:xfrm>
            <a:off x="592182" y="594309"/>
            <a:ext cx="4859382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Model Selection :</a:t>
            </a:r>
          </a:p>
          <a:p>
            <a:endParaRPr lang="en-US" b="1" dirty="0"/>
          </a:p>
          <a:p>
            <a:r>
              <a:rPr lang="en-US" dirty="0">
                <a:latin typeface="charter"/>
              </a:rPr>
              <a:t>I approached this problem with supervised machine learning (Linear Regression ), We know it's a regression task because we are being asked to predict a numerical outcome (Price).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3860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23813C93-098E-4BDE-94C9-F677F7300736}"/>
              </a:ext>
            </a:extLst>
          </p:cNvPr>
          <p:cNvSpPr txBox="1"/>
          <p:nvPr/>
        </p:nvSpPr>
        <p:spPr>
          <a:xfrm>
            <a:off x="418011" y="496389"/>
            <a:ext cx="50683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Result  after Applying Model :</a:t>
            </a:r>
            <a:endParaRPr lang="ar-SA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A75CA3B3-8F22-4123-AD10-299C10E7E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1502929"/>
            <a:ext cx="11259672" cy="245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97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2E17FDFE-7E06-4696-8CD3-FC211C29B18E}"/>
              </a:ext>
            </a:extLst>
          </p:cNvPr>
          <p:cNvSpPr txBox="1"/>
          <p:nvPr/>
        </p:nvSpPr>
        <p:spPr>
          <a:xfrm>
            <a:off x="653144" y="1384663"/>
            <a:ext cx="27693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Challenges :</a:t>
            </a:r>
            <a:endParaRPr lang="ar-SA" sz="2400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32487E03-6CFE-44FC-8E6F-C7E359D82CA5}"/>
              </a:ext>
            </a:extLst>
          </p:cNvPr>
          <p:cNvSpPr txBox="1"/>
          <p:nvPr/>
        </p:nvSpPr>
        <p:spPr>
          <a:xfrm>
            <a:off x="966651" y="2142309"/>
            <a:ext cx="82165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No previous experience in Data Science .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59717DC5-546C-4CB4-9A02-15E77413FCAF}"/>
              </a:ext>
            </a:extLst>
          </p:cNvPr>
          <p:cNvSpPr txBox="1"/>
          <p:nvPr/>
        </p:nvSpPr>
        <p:spPr>
          <a:xfrm>
            <a:off x="757646" y="3069771"/>
            <a:ext cx="8791303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Future work :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Try another regression model and compare the accuracy 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Keep going to learn more about Data Science and improve my skills in this field .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58871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376A8CE1-7B51-4025-A65C-D925DEF0B3B3}"/>
              </a:ext>
            </a:extLst>
          </p:cNvPr>
          <p:cNvSpPr txBox="1"/>
          <p:nvPr/>
        </p:nvSpPr>
        <p:spPr>
          <a:xfrm>
            <a:off x="4402182" y="3044279"/>
            <a:ext cx="637467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/>
              <a:t>Thank you </a:t>
            </a:r>
            <a:endParaRPr lang="ar-SA" sz="4400" dirty="0"/>
          </a:p>
        </p:txBody>
      </p:sp>
    </p:spTree>
    <p:extLst>
      <p:ext uri="{BB962C8B-B14F-4D97-AF65-F5344CB8AC3E}">
        <p14:creationId xmlns:p14="http://schemas.microsoft.com/office/powerpoint/2010/main" val="397464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-2021-10-10-02-27-06">
            <a:hlinkClick r:id="" action="ppaction://media"/>
            <a:extLst>
              <a:ext uri="{FF2B5EF4-FFF2-40B4-BE49-F238E27FC236}">
                <a16:creationId xmlns:a16="http://schemas.microsoft.com/office/drawing/2014/main" id="{79396A13-2EE6-4F25-88D7-4E0A17EC5F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62991" y="1129244"/>
            <a:ext cx="8666018" cy="4939145"/>
          </a:xfrm>
          <a:prstGeom prst="rect">
            <a:avLst/>
          </a:prstGeom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16E951E5-2FDC-48BA-A777-BD1F4CD45F5B}"/>
              </a:ext>
            </a:extLst>
          </p:cNvPr>
          <p:cNvSpPr txBox="1"/>
          <p:nvPr/>
        </p:nvSpPr>
        <p:spPr>
          <a:xfrm>
            <a:off x="953588" y="420279"/>
            <a:ext cx="356616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Motivation : 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53971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12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D988671C-9757-4482-AFB4-B54863A4CEE1}"/>
              </a:ext>
            </a:extLst>
          </p:cNvPr>
          <p:cNvSpPr txBox="1"/>
          <p:nvPr/>
        </p:nvSpPr>
        <p:spPr>
          <a:xfrm>
            <a:off x="496389" y="352697"/>
            <a:ext cx="3944982" cy="25405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Data cleaning 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Kaggle does its best to provide users with clean data. However we must be careful.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92929"/>
                </a:solidFill>
                <a:latin typeface="charter"/>
              </a:rPr>
              <a:t>    So I used  .info() and .isnall() to check       null values .</a:t>
            </a:r>
            <a:endParaRPr lang="ar-SA" dirty="0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3E26C191-B7AD-44CE-832A-8D0922FDF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18" y="3867695"/>
            <a:ext cx="3733800" cy="533400"/>
          </a:xfrm>
          <a:prstGeom prst="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2AD6FE25-60BE-4B04-A0BF-00822AE22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6" y="3203133"/>
            <a:ext cx="3171825" cy="419100"/>
          </a:xfrm>
          <a:prstGeom prst="rect">
            <a:avLst/>
          </a:prstGeom>
        </p:spPr>
      </p:pic>
      <p:pic>
        <p:nvPicPr>
          <p:cNvPr id="26" name="صورة 25">
            <a:extLst>
              <a:ext uri="{FF2B5EF4-FFF2-40B4-BE49-F238E27FC236}">
                <a16:creationId xmlns:a16="http://schemas.microsoft.com/office/drawing/2014/main" id="{524C555F-CE8A-4283-9F55-99585259D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188" y="425405"/>
            <a:ext cx="3657600" cy="4876800"/>
          </a:xfrm>
          <a:prstGeom prst="rect">
            <a:avLst/>
          </a:prstGeom>
        </p:spPr>
      </p:pic>
      <p:pic>
        <p:nvPicPr>
          <p:cNvPr id="4" name="صورة 3">
            <a:extLst>
              <a:ext uri="{FF2B5EF4-FFF2-40B4-BE49-F238E27FC236}">
                <a16:creationId xmlns:a16="http://schemas.microsoft.com/office/drawing/2014/main" id="{4B845615-C8DC-4885-A5D6-B960DA35E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787" y="425405"/>
            <a:ext cx="216571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مربع نص 12">
            <a:extLst>
              <a:ext uri="{FF2B5EF4-FFF2-40B4-BE49-F238E27FC236}">
                <a16:creationId xmlns:a16="http://schemas.microsoft.com/office/drawing/2014/main" id="{BF432261-92C2-4118-8C29-EAF648AA9031}"/>
              </a:ext>
            </a:extLst>
          </p:cNvPr>
          <p:cNvSpPr txBox="1"/>
          <p:nvPr/>
        </p:nvSpPr>
        <p:spPr>
          <a:xfrm>
            <a:off x="300717" y="1047707"/>
            <a:ext cx="10450014" cy="22510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0" dirty="0">
                <a:solidFill>
                  <a:srgbClr val="292929"/>
                </a:solidFill>
                <a:effectLst/>
                <a:latin typeface="sohne"/>
              </a:rPr>
              <a:t>Exploratory Data Analysis (EDA)</a:t>
            </a:r>
            <a:r>
              <a:rPr lang="en-US" sz="2400" b="1" dirty="0"/>
              <a:t> 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This is where the data </a:t>
            </a:r>
            <a:r>
              <a:rPr lang="en-US" sz="2400" dirty="0">
                <a:latin typeface="charter"/>
              </a:rPr>
              <a:t>visualization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often begins 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92929"/>
                </a:solidFill>
                <a:latin typeface="charter"/>
              </a:rPr>
              <a:t>- 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The purpose of EDA in machine learning is to  explore the quality of 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 our data.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- </a:t>
            </a:r>
            <a:r>
              <a:rPr lang="en-US" sz="2400" dirty="0">
                <a:latin typeface="charter"/>
              </a:rPr>
              <a:t>For data visualization I used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harter"/>
              </a:rPr>
              <a:t>Seaborn </a:t>
            </a:r>
            <a:r>
              <a:rPr lang="en-US" sz="2400" dirty="0">
                <a:latin typeface="charter"/>
              </a:rPr>
              <a:t>and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harter"/>
              </a:rPr>
              <a:t>matplotilp </a:t>
            </a:r>
            <a:r>
              <a:rPr lang="en-US" sz="2400" dirty="0">
                <a:latin typeface="charter"/>
              </a:rPr>
              <a:t>libraries .</a:t>
            </a:r>
          </a:p>
        </p:txBody>
      </p:sp>
    </p:spTree>
    <p:extLst>
      <p:ext uri="{BB962C8B-B14F-4D97-AF65-F5344CB8AC3E}">
        <p14:creationId xmlns:p14="http://schemas.microsoft.com/office/powerpoint/2010/main" val="387387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0A78F186-5066-4DCD-86B0-D4DE8EF0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5" y="418012"/>
            <a:ext cx="10162903" cy="525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901D40BC-B965-4D71-885F-86D08CAC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989" y="679269"/>
            <a:ext cx="9000308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4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ADE1D151-C3D8-4F2A-B569-35EE2145E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7" y="388483"/>
            <a:ext cx="5280796" cy="591231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9FE6C452-0F3E-44E4-9112-A5A5B4597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1254034"/>
            <a:ext cx="9401175" cy="3722913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D71F8E77-0582-4678-9AF6-511932F9A8A0}"/>
              </a:ext>
            </a:extLst>
          </p:cNvPr>
          <p:cNvSpPr txBox="1"/>
          <p:nvPr/>
        </p:nvSpPr>
        <p:spPr>
          <a:xfrm>
            <a:off x="4085409" y="5234634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count plot and boxplot functions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3714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C0593211-C49C-480F-BF10-5F8619AD7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03" y="510811"/>
            <a:ext cx="6762206" cy="547279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D76B1100-FD31-47CB-9770-192FF8B6E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42" y="1201784"/>
            <a:ext cx="7001691" cy="3853542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C2F85A69-7717-4F1D-AEA5-4954C7A8AD97}"/>
              </a:ext>
            </a:extLst>
          </p:cNvPr>
          <p:cNvSpPr txBox="1"/>
          <p:nvPr/>
        </p:nvSpPr>
        <p:spPr>
          <a:xfrm>
            <a:off x="4794068" y="5286884"/>
            <a:ext cx="46895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Using scatterplot function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2219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A26BC339-0EA1-4D97-811D-CC8EF2378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074" y="1188720"/>
            <a:ext cx="6844937" cy="384048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B71397A5-62E0-4CEA-8CBC-7765B479B663}"/>
              </a:ext>
            </a:extLst>
          </p:cNvPr>
          <p:cNvSpPr txBox="1"/>
          <p:nvPr/>
        </p:nvSpPr>
        <p:spPr>
          <a:xfrm>
            <a:off x="4650378" y="5169319"/>
            <a:ext cx="46895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regplot</a:t>
            </a:r>
            <a:r>
              <a:rPr lang="en-US" dirty="0"/>
              <a:t> function </a:t>
            </a:r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1B38AA2-8A7A-4D78-9597-581B7CF60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03" y="393245"/>
            <a:ext cx="6762206" cy="54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73338"/>
      </p:ext>
    </p:extLst>
  </p:cSld>
  <p:clrMapOvr>
    <a:masterClrMapping/>
  </p:clrMapOvr>
</p:sld>
</file>

<file path=ppt/theme/theme1.xml><?xml version="1.0" encoding="utf-8"?>
<a:theme xmlns:a="http://schemas.openxmlformats.org/drawingml/2006/main" name="معرض">
  <a:themeElements>
    <a:clrScheme name="معرض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معرض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معرض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TM02892315[[fn=ربطة]]</Template>
  <TotalTime>266</TotalTime>
  <Words>265</Words>
  <Application>Microsoft Office PowerPoint</Application>
  <PresentationFormat>شاشة عريضة</PresentationFormat>
  <Paragraphs>36</Paragraphs>
  <Slides>15</Slides>
  <Notes>0</Notes>
  <HiddenSlides>0</HiddenSlides>
  <MMClips>1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21" baseType="lpstr">
      <vt:lpstr>Arial</vt:lpstr>
      <vt:lpstr>Bodoni MT Black</vt:lpstr>
      <vt:lpstr>charter</vt:lpstr>
      <vt:lpstr>Gill Sans MT</vt:lpstr>
      <vt:lpstr>sohne</vt:lpstr>
      <vt:lpstr>معرض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PC</dc:creator>
  <cp:lastModifiedBy>PC</cp:lastModifiedBy>
  <cp:revision>11</cp:revision>
  <dcterms:created xsi:type="dcterms:W3CDTF">2021-10-10T06:36:35Z</dcterms:created>
  <dcterms:modified xsi:type="dcterms:W3CDTF">2021-10-21T07:21:22Z</dcterms:modified>
</cp:coreProperties>
</file>