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9"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3" d="100"/>
          <a:sy n="83" d="100"/>
        </p:scale>
        <p:origin x="145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Droplets-S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1313259" y="1300786"/>
            <a:ext cx="6517482"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313259" y="3886201"/>
            <a:ext cx="6517482"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6787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46" y="4289374"/>
            <a:ext cx="7773324"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88558" y="698261"/>
            <a:ext cx="7366899"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31" y="5108728"/>
            <a:ext cx="7773339"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787913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7773339"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204821"/>
            <a:ext cx="7773339"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457052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3" name="Picture 12"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1084659" y="872588"/>
            <a:ext cx="6977064" cy="2729915"/>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610032"/>
            <a:ext cx="6564224"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5331" y="4372797"/>
            <a:ext cx="7773339"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TextBox 10"/>
          <p:cNvSpPr txBox="1"/>
          <p:nvPr/>
        </p:nvSpPr>
        <p:spPr>
          <a:xfrm>
            <a:off x="737626" y="887859"/>
            <a:ext cx="546888"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7850130" y="3120015"/>
            <a:ext cx="553641"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893672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2138722"/>
            <a:ext cx="7773339"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5331" y="4662335"/>
            <a:ext cx="777333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09612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4" name="Picture 13"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5" name="Title 1"/>
          <p:cNvSpPr>
            <a:spLocks noGrp="1"/>
          </p:cNvSpPr>
          <p:nvPr>
            <p:ph type="title"/>
          </p:nvPr>
        </p:nvSpPr>
        <p:spPr>
          <a:xfrm>
            <a:off x="685331" y="609600"/>
            <a:ext cx="7773339"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331" y="2367093"/>
            <a:ext cx="2474232"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331" y="2943356"/>
            <a:ext cx="2474232"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39292" y="2367093"/>
            <a:ext cx="2468641"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31012" y="2943356"/>
            <a:ext cx="2477513"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979974" y="2367093"/>
            <a:ext cx="2478696" cy="576262"/>
          </a:xfrm>
        </p:spPr>
        <p:txBody>
          <a:bodyPr anchor="b">
            <a:noAutofit/>
          </a:bodyPr>
          <a:lstStyle>
            <a:lvl1pPr marL="0" indent="0" algn="ctr">
              <a:lnSpc>
                <a:spcPct val="7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979974" y="2943356"/>
            <a:ext cx="247869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864164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7" name="Picture 1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0" name="Title 1"/>
          <p:cNvSpPr>
            <a:spLocks noGrp="1"/>
          </p:cNvSpPr>
          <p:nvPr>
            <p:ph type="title"/>
          </p:nvPr>
        </p:nvSpPr>
        <p:spPr>
          <a:xfrm>
            <a:off x="685331" y="610772"/>
            <a:ext cx="7773339"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5331" y="4204820"/>
            <a:ext cx="2472307"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5331" y="2367093"/>
            <a:ext cx="2472307"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5331" y="4781082"/>
            <a:ext cx="2472307"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32069" y="4204820"/>
            <a:ext cx="247637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31011" y="2367093"/>
            <a:ext cx="2477514"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331011" y="4781081"/>
            <a:ext cx="2477514"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979974" y="4204820"/>
            <a:ext cx="2475511" cy="576262"/>
          </a:xfrm>
        </p:spPr>
        <p:txBody>
          <a:bodyPr anchor="b">
            <a:noAutofit/>
          </a:bodyPr>
          <a:lstStyle>
            <a:lvl1pPr marL="0" indent="0" algn="ctr">
              <a:lnSpc>
                <a:spcPct val="7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979974" y="2367093"/>
            <a:ext cx="2478696"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5979880" y="4781079"/>
            <a:ext cx="2478790"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777223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685331" y="2367094"/>
            <a:ext cx="7773339"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20282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10" name="Picture 9"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Vertical Title 1"/>
          <p:cNvSpPr>
            <a:spLocks noGrp="1"/>
          </p:cNvSpPr>
          <p:nvPr>
            <p:ph type="title" orient="vert"/>
          </p:nvPr>
        </p:nvSpPr>
        <p:spPr>
          <a:xfrm>
            <a:off x="6543675" y="609602"/>
            <a:ext cx="1914995"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685331" y="609602"/>
            <a:ext cx="5744043"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030453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11508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777287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20274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828564"/>
            <a:ext cx="7763814"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685331" y="3657458"/>
            <a:ext cx="7763814"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084453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685330" y="2367093"/>
            <a:ext cx="382952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4629150" y="2367093"/>
            <a:ext cx="382905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9336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1" name="Picture 10"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4" name="Title 1"/>
          <p:cNvSpPr>
            <a:spLocks noGrp="1"/>
          </p:cNvSpPr>
          <p:nvPr>
            <p:ph type="title"/>
          </p:nvPr>
        </p:nvSpPr>
        <p:spPr>
          <a:xfrm>
            <a:off x="685332" y="618518"/>
            <a:ext cx="7773338"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59746" y="2371018"/>
            <a:ext cx="3655106"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685331" y="3051013"/>
            <a:ext cx="3829520"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97317" y="2371018"/>
            <a:ext cx="3661353" cy="679994"/>
          </a:xfrm>
        </p:spPr>
        <p:txBody>
          <a:bodyPr anchor="b">
            <a:noAutofit/>
          </a:bodyPr>
          <a:lstStyle>
            <a:lvl1pPr marL="0" indent="0">
              <a:lnSpc>
                <a:spcPct val="7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4629150" y="3051013"/>
            <a:ext cx="382905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77134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7" name="Picture 6"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21221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6" name="Picture 5"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fld id="{5BCAD085-E8A6-8845-BD4E-CB4CCA059FC4}" type="datetimeFigureOut">
              <a:rPr lang="en-US" smtClean="0"/>
              <a:t>10/15/2025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157094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1" y="609600"/>
            <a:ext cx="2951766"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3808547" y="609601"/>
            <a:ext cx="4650122"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331" y="2632852"/>
            <a:ext cx="2951767"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12259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9" name="Picture 8" descr="Droplets-S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title"/>
          </p:nvPr>
        </p:nvSpPr>
        <p:spPr>
          <a:xfrm>
            <a:off x="685332" y="609600"/>
            <a:ext cx="4129618"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04270" y="609601"/>
            <a:ext cx="3005851"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346" y="2632853"/>
            <a:ext cx="4129604"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034367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685332" y="618518"/>
            <a:ext cx="7773338"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331" y="2367094"/>
            <a:ext cx="7773339"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759053" y="5883276"/>
            <a:ext cx="2057400" cy="365125"/>
          </a:xfrm>
          <a:prstGeom prst="rect">
            <a:avLst/>
          </a:prstGeom>
        </p:spPr>
        <p:txBody>
          <a:bodyPr vert="horz" lIns="91440" tIns="45720" rIns="91440" bIns="45720" rtlCol="0" anchor="ctr"/>
          <a:lstStyle>
            <a:lvl1pPr algn="r">
              <a:defRPr sz="1000">
                <a:solidFill>
                  <a:schemeClr val="tx1"/>
                </a:solidFill>
              </a:defRPr>
            </a:lvl1pPr>
          </a:lstStyle>
          <a:p>
            <a:fld id="{5BCAD085-E8A6-8845-BD4E-CB4CCA059FC4}" type="datetimeFigureOut">
              <a:rPr lang="en-US" smtClean="0"/>
              <a:t>10/15/2025</a:t>
            </a:fld>
            <a:endParaRPr lang="en-US"/>
          </a:p>
        </p:txBody>
      </p:sp>
      <p:sp>
        <p:nvSpPr>
          <p:cNvPr id="5" name="Footer Placeholder 4"/>
          <p:cNvSpPr>
            <a:spLocks noGrp="1"/>
          </p:cNvSpPr>
          <p:nvPr>
            <p:ph type="ftr" sz="quarter" idx="3"/>
          </p:nvPr>
        </p:nvSpPr>
        <p:spPr>
          <a:xfrm>
            <a:off x="685331" y="5883276"/>
            <a:ext cx="5004665"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7885509" y="5883276"/>
            <a:ext cx="573161" cy="365125"/>
          </a:xfrm>
          <a:prstGeom prst="rect">
            <a:avLst/>
          </a:prstGeom>
        </p:spPr>
        <p:txBody>
          <a:bodyPr vert="horz" lIns="91440" tIns="45720" rIns="91440" bIns="45720" rtlCol="0" anchor="ctr"/>
          <a:lstStyle>
            <a:lvl1pPr algn="r">
              <a:defRPr sz="1000">
                <a:solidFill>
                  <a:schemeClr val="tx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11717363"/>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 id="2147483701" r:id="rId12"/>
    <p:sldLayoutId id="2147483702" r:id="rId13"/>
    <p:sldLayoutId id="2147483703" r:id="rId14"/>
    <p:sldLayoutId id="2147483704" r:id="rId15"/>
    <p:sldLayoutId id="2147483705" r:id="rId16"/>
    <p:sldLayoutId id="2147483706" r:id="rId17"/>
    <p:sldLayoutId id="2147483707"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Phishing Website Detection by Machine Learning Techniques</a:t>
            </a:r>
          </a:p>
        </p:txBody>
      </p:sp>
      <p:sp>
        <p:nvSpPr>
          <p:cNvPr id="3" name="Subtitle 2"/>
          <p:cNvSpPr>
            <a:spLocks noGrp="1"/>
          </p:cNvSpPr>
          <p:nvPr>
            <p:ph type="subTitle" idx="1"/>
          </p:nvPr>
        </p:nvSpPr>
        <p:spPr/>
        <p:txBody>
          <a:bodyPr>
            <a:noAutofit/>
          </a:bodyPr>
          <a:lstStyle/>
          <a:p>
            <a:r>
              <a:rPr sz="2000" dirty="0"/>
              <a:t>Submitted by:</a:t>
            </a:r>
          </a:p>
          <a:p>
            <a:r>
              <a:rPr sz="2000" dirty="0"/>
              <a:t>S. </a:t>
            </a:r>
            <a:r>
              <a:rPr sz="2000" dirty="0" err="1"/>
              <a:t>Shathvaran</a:t>
            </a:r>
            <a:r>
              <a:rPr sz="2000" dirty="0"/>
              <a:t> (211423104618)</a:t>
            </a:r>
          </a:p>
          <a:p>
            <a:r>
              <a:rPr sz="2000" dirty="0"/>
              <a:t>K. Sri Ranjithkumar (211423104643)</a:t>
            </a:r>
          </a:p>
          <a:p>
            <a:r>
              <a:rPr lang="en-IN" sz="2000" dirty="0"/>
              <a:t>Under the guidance of:</a:t>
            </a:r>
          </a:p>
          <a:p>
            <a:r>
              <a:rPr lang="en-IN" sz="2000" dirty="0"/>
              <a:t>MR. A.N. Sasikumar</a:t>
            </a:r>
          </a:p>
          <a:p>
            <a:endParaRPr lang="en-IN" sz="2000" dirty="0"/>
          </a:p>
          <a:p>
            <a:endParaRPr lang="en-IN"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Architecture Overview</a:t>
            </a:r>
          </a:p>
        </p:txBody>
      </p:sp>
      <p:sp>
        <p:nvSpPr>
          <p:cNvPr id="3" name="Content Placeholder 2"/>
          <p:cNvSpPr>
            <a:spLocks noGrp="1"/>
          </p:cNvSpPr>
          <p:nvPr>
            <p:ph idx="1"/>
          </p:nvPr>
        </p:nvSpPr>
        <p:spPr/>
        <p:txBody>
          <a:bodyPr/>
          <a:lstStyle/>
          <a:p>
            <a:pPr marL="0" indent="0">
              <a:buNone/>
              <a:defRPr sz="2000">
                <a:solidFill>
                  <a:srgbClr val="1E3264"/>
                </a:solidFill>
              </a:defRPr>
            </a:pPr>
            <a:r>
              <a:rPr dirty="0"/>
              <a:t>Flow of the System:</a:t>
            </a:r>
          </a:p>
          <a:p>
            <a:pPr marL="0" indent="0">
              <a:buNone/>
              <a:defRPr sz="2000">
                <a:solidFill>
                  <a:srgbClr val="1E3264"/>
                </a:solidFill>
              </a:defRPr>
            </a:pPr>
            <a:r>
              <a:rPr dirty="0"/>
              <a:t>1. User enters or visits a URL.</a:t>
            </a:r>
          </a:p>
          <a:p>
            <a:pPr marL="0" indent="0">
              <a:buNone/>
              <a:defRPr sz="2000">
                <a:solidFill>
                  <a:srgbClr val="1E3264"/>
                </a:solidFill>
              </a:defRPr>
            </a:pPr>
            <a:r>
              <a:rPr dirty="0"/>
              <a:t>2. System extracts URL and HTML features.</a:t>
            </a:r>
          </a:p>
          <a:p>
            <a:pPr marL="0" indent="0">
              <a:buNone/>
              <a:defRPr sz="2000">
                <a:solidFill>
                  <a:srgbClr val="1E3264"/>
                </a:solidFill>
              </a:defRPr>
            </a:pPr>
            <a:r>
              <a:rPr dirty="0"/>
              <a:t>3. Trained ML model classifies as Phishing or Legitimate.</a:t>
            </a:r>
          </a:p>
          <a:p>
            <a:pPr marL="0" indent="0">
              <a:buNone/>
              <a:defRPr sz="2000">
                <a:solidFill>
                  <a:srgbClr val="1E3264"/>
                </a:solidFill>
              </a:defRPr>
            </a:pPr>
            <a:r>
              <a:rPr dirty="0"/>
              <a:t>4. Result is shown via Chrome extension alert.</a:t>
            </a:r>
          </a:p>
          <a:p>
            <a:pPr marL="0" indent="0">
              <a:buNone/>
              <a:defRPr sz="2000">
                <a:solidFill>
                  <a:srgbClr val="1E3264"/>
                </a:solidFill>
              </a:defRPr>
            </a:pPr>
            <a:r>
              <a:rPr dirty="0"/>
              <a:t>5. Logs are updated for retraining and analysis.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Modules of the System</a:t>
            </a:r>
          </a:p>
        </p:txBody>
      </p:sp>
      <p:sp>
        <p:nvSpPr>
          <p:cNvPr id="3" name="Content Placeholder 2"/>
          <p:cNvSpPr>
            <a:spLocks noGrp="1"/>
          </p:cNvSpPr>
          <p:nvPr>
            <p:ph idx="1"/>
          </p:nvPr>
        </p:nvSpPr>
        <p:spPr/>
        <p:txBody>
          <a:bodyPr>
            <a:normAutofit fontScale="92500" lnSpcReduction="20000"/>
          </a:bodyPr>
          <a:lstStyle/>
          <a:p>
            <a:pPr marL="0" indent="0">
              <a:buNone/>
              <a:defRPr sz="2000">
                <a:solidFill>
                  <a:srgbClr val="1E3264"/>
                </a:solidFill>
              </a:defRPr>
            </a:pPr>
            <a:r>
              <a:rPr dirty="0"/>
              <a:t>1. Feature Extraction Module – Extracts lexical and host-based attributes.</a:t>
            </a:r>
          </a:p>
          <a:p>
            <a:pPr marL="0" indent="0">
              <a:buNone/>
              <a:defRPr sz="2000">
                <a:solidFill>
                  <a:srgbClr val="1E3264"/>
                </a:solidFill>
              </a:defRPr>
            </a:pPr>
            <a:r>
              <a:rPr dirty="0"/>
              <a:t>2. ML Classification Module – Predicts phishing or legitimate using SVM.</a:t>
            </a:r>
          </a:p>
          <a:p>
            <a:pPr marL="0" indent="0">
              <a:buNone/>
              <a:defRPr sz="2000">
                <a:solidFill>
                  <a:srgbClr val="1E3264"/>
                </a:solidFill>
              </a:defRPr>
            </a:pPr>
            <a:r>
              <a:rPr dirty="0"/>
              <a:t>3. Chrome Extension – Provides user interface and real-time warnings.</a:t>
            </a:r>
          </a:p>
          <a:p>
            <a:pPr marL="0" indent="0">
              <a:buNone/>
              <a:defRPr sz="2000">
                <a:solidFill>
                  <a:srgbClr val="1E3264"/>
                </a:solidFill>
              </a:defRPr>
            </a:pPr>
            <a:r>
              <a:rPr dirty="0"/>
              <a:t>4. UI/Alert Module – Displays phishing alerts.</a:t>
            </a:r>
          </a:p>
          <a:p>
            <a:pPr marL="0" indent="0">
              <a:buNone/>
              <a:defRPr sz="2000">
                <a:solidFill>
                  <a:srgbClr val="1E3264"/>
                </a:solidFill>
              </a:defRPr>
            </a:pPr>
            <a:r>
              <a:rPr dirty="0"/>
              <a:t>5. Logging Module – Records activity and updates model periodically.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Feature Extraction Module</a:t>
            </a:r>
          </a:p>
        </p:txBody>
      </p:sp>
      <p:sp>
        <p:nvSpPr>
          <p:cNvPr id="3" name="Content Placeholder 2"/>
          <p:cNvSpPr>
            <a:spLocks noGrp="1"/>
          </p:cNvSpPr>
          <p:nvPr>
            <p:ph idx="1"/>
          </p:nvPr>
        </p:nvSpPr>
        <p:spPr/>
        <p:txBody>
          <a:bodyPr/>
          <a:lstStyle/>
          <a:p>
            <a:pPr>
              <a:defRPr sz="2000">
                <a:solidFill>
                  <a:srgbClr val="1E3264"/>
                </a:solidFill>
              </a:defRPr>
            </a:pPr>
            <a:r>
              <a:rPr dirty="0"/>
              <a:t>This module collects essential URL features like length, '@' usage, domain age, and subdomains. It also checks HTTPS status and IP presence. The extracted numerical features are passed to the ML model for classification.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ML Classification Module</a:t>
            </a:r>
          </a:p>
        </p:txBody>
      </p:sp>
      <p:sp>
        <p:nvSpPr>
          <p:cNvPr id="3" name="Content Placeholder 2"/>
          <p:cNvSpPr>
            <a:spLocks noGrp="1"/>
          </p:cNvSpPr>
          <p:nvPr>
            <p:ph idx="1"/>
          </p:nvPr>
        </p:nvSpPr>
        <p:spPr/>
        <p:txBody>
          <a:bodyPr/>
          <a:lstStyle/>
          <a:p>
            <a:pPr>
              <a:defRPr sz="2000">
                <a:solidFill>
                  <a:srgbClr val="1E3264"/>
                </a:solidFill>
              </a:defRPr>
            </a:pPr>
            <a:r>
              <a:t>This component uses the Support Vector Machine (SVM) algorithm, which provides high accuracy and low false positives. The model is trained on labeled datasets and then used to predict website safety. SVM separates data using hyperplanes and works well for binary classification like phishing vs legitimate.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Chrome Extension Integration</a:t>
            </a:r>
          </a:p>
        </p:txBody>
      </p:sp>
      <p:sp>
        <p:nvSpPr>
          <p:cNvPr id="3" name="Content Placeholder 2"/>
          <p:cNvSpPr>
            <a:spLocks noGrp="1"/>
          </p:cNvSpPr>
          <p:nvPr>
            <p:ph idx="1"/>
          </p:nvPr>
        </p:nvSpPr>
        <p:spPr/>
        <p:txBody>
          <a:bodyPr/>
          <a:lstStyle/>
          <a:p>
            <a:pPr>
              <a:defRPr sz="2000">
                <a:solidFill>
                  <a:srgbClr val="1E3264"/>
                </a:solidFill>
              </a:defRPr>
            </a:pPr>
            <a:r>
              <a:t>The Chrome extension monitors browsing activity, extracts URLs from visited sites, and sends them to the ML model. If the model predicts 'Phishing', it immediately shows a warning popup to the user. This provides real-time protection without external dependencies.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Dataset Description</a:t>
            </a:r>
          </a:p>
        </p:txBody>
      </p:sp>
      <p:sp>
        <p:nvSpPr>
          <p:cNvPr id="3" name="Content Placeholder 2"/>
          <p:cNvSpPr>
            <a:spLocks noGrp="1"/>
          </p:cNvSpPr>
          <p:nvPr>
            <p:ph idx="1"/>
          </p:nvPr>
        </p:nvSpPr>
        <p:spPr/>
        <p:txBody>
          <a:bodyPr>
            <a:normAutofit/>
          </a:bodyPr>
          <a:lstStyle/>
          <a:p>
            <a:pPr marL="0" indent="0">
              <a:buNone/>
              <a:defRPr sz="2000">
                <a:solidFill>
                  <a:srgbClr val="1E3264"/>
                </a:solidFill>
              </a:defRPr>
            </a:pPr>
            <a:r>
              <a:rPr dirty="0"/>
              <a:t>Datasets:</a:t>
            </a:r>
          </a:p>
          <a:p>
            <a:pPr marL="0" indent="0">
              <a:buNone/>
              <a:defRPr sz="2000">
                <a:solidFill>
                  <a:srgbClr val="1E3264"/>
                </a:solidFill>
              </a:defRPr>
            </a:pPr>
            <a:r>
              <a:rPr dirty="0"/>
              <a:t>• </a:t>
            </a:r>
            <a:r>
              <a:rPr dirty="0" err="1"/>
              <a:t>PhishTank</a:t>
            </a:r>
            <a:r>
              <a:rPr dirty="0"/>
              <a:t> (2023) – Verified phishing URLs.</a:t>
            </a:r>
          </a:p>
          <a:p>
            <a:pPr marL="0" indent="0">
              <a:buNone/>
              <a:defRPr sz="2000">
                <a:solidFill>
                  <a:srgbClr val="1E3264"/>
                </a:solidFill>
              </a:defRPr>
            </a:pPr>
            <a:r>
              <a:rPr dirty="0"/>
              <a:t>• UCI Phishing Websites Dataset – 11,055 URLs with 30 attributes.</a:t>
            </a:r>
          </a:p>
          <a:p>
            <a:pPr marL="0" indent="0">
              <a:buNone/>
              <a:defRPr sz="2000">
                <a:solidFill>
                  <a:srgbClr val="1E3264"/>
                </a:solidFill>
              </a:defRPr>
            </a:pPr>
            <a:endParaRPr dirty="0"/>
          </a:p>
          <a:p>
            <a:pPr>
              <a:defRPr sz="2000">
                <a:solidFill>
                  <a:srgbClr val="1E3264"/>
                </a:solidFill>
              </a:defRPr>
            </a:pPr>
            <a:r>
              <a:rPr dirty="0"/>
              <a:t>Data is balanced between phishing and legitimate sites, preprocessed, encoded, and divided into 80% training and 20% testing sets.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Performance Metrics</a:t>
            </a:r>
          </a:p>
        </p:txBody>
      </p:sp>
      <p:sp>
        <p:nvSpPr>
          <p:cNvPr id="3" name="Content Placeholder 2"/>
          <p:cNvSpPr>
            <a:spLocks noGrp="1"/>
          </p:cNvSpPr>
          <p:nvPr>
            <p:ph idx="1"/>
          </p:nvPr>
        </p:nvSpPr>
        <p:spPr/>
        <p:txBody>
          <a:bodyPr/>
          <a:lstStyle/>
          <a:p>
            <a:pPr marL="0" indent="0">
              <a:buNone/>
              <a:defRPr sz="2000">
                <a:solidFill>
                  <a:srgbClr val="1E3264"/>
                </a:solidFill>
              </a:defRPr>
            </a:pPr>
            <a:r>
              <a:rPr dirty="0"/>
              <a:t>Evaluation metrics include:</a:t>
            </a:r>
          </a:p>
          <a:p>
            <a:pPr marL="0" indent="0">
              <a:buNone/>
              <a:defRPr sz="2000">
                <a:solidFill>
                  <a:srgbClr val="1E3264"/>
                </a:solidFill>
              </a:defRPr>
            </a:pPr>
            <a:r>
              <a:rPr dirty="0"/>
              <a:t>• Accuracy – Correct predictions ratio.</a:t>
            </a:r>
          </a:p>
          <a:p>
            <a:pPr marL="0" indent="0">
              <a:buNone/>
              <a:defRPr sz="2000">
                <a:solidFill>
                  <a:srgbClr val="1E3264"/>
                </a:solidFill>
              </a:defRPr>
            </a:pPr>
            <a:r>
              <a:rPr dirty="0"/>
              <a:t>• Precision – How many detected phishing sites are truly phishing.</a:t>
            </a:r>
          </a:p>
          <a:p>
            <a:pPr marL="0" indent="0">
              <a:buNone/>
              <a:defRPr sz="2000">
                <a:solidFill>
                  <a:srgbClr val="1E3264"/>
                </a:solidFill>
              </a:defRPr>
            </a:pPr>
            <a:r>
              <a:rPr dirty="0"/>
              <a:t>• Recall – Ability to detect all phishing websites.</a:t>
            </a:r>
          </a:p>
          <a:p>
            <a:pPr marL="0" indent="0">
              <a:buNone/>
              <a:defRPr sz="2000">
                <a:solidFill>
                  <a:srgbClr val="1E3264"/>
                </a:solidFill>
              </a:defRPr>
            </a:pPr>
            <a:r>
              <a:rPr dirty="0"/>
              <a:t>• F1 Score – Balance between precision and recall.</a:t>
            </a:r>
          </a:p>
          <a:p>
            <a:pPr marL="0" indent="0">
              <a:buNone/>
              <a:defRPr sz="2000">
                <a:solidFill>
                  <a:srgbClr val="1E3264"/>
                </a:solidFill>
              </a:defRPr>
            </a:pPr>
            <a:r>
              <a:rPr dirty="0"/>
              <a:t>• Average accuracy achieved: 95%.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and Discussion</a:t>
            </a:r>
          </a:p>
        </p:txBody>
      </p:sp>
      <p:sp>
        <p:nvSpPr>
          <p:cNvPr id="3" name="Content Placeholder 2"/>
          <p:cNvSpPr>
            <a:spLocks noGrp="1"/>
          </p:cNvSpPr>
          <p:nvPr>
            <p:ph idx="1"/>
          </p:nvPr>
        </p:nvSpPr>
        <p:spPr/>
        <p:txBody>
          <a:bodyPr/>
          <a:lstStyle/>
          <a:p>
            <a:pPr>
              <a:defRPr sz="2000">
                <a:solidFill>
                  <a:srgbClr val="1E3264"/>
                </a:solidFill>
              </a:defRPr>
            </a:pPr>
            <a:r>
              <a:t>The system consistently achieved over 90% accuracy using SVM. Precision and recall values confirmed the model’s reliability in detecting true phishing sites with minimal false alarms. Execution time averaged 1.3 seconds per URL, suitable for real-time usage. Overall, the model demonstrated robustness and efficiency across diverse test cases.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pPr>
              <a:defRPr sz="2000">
                <a:solidFill>
                  <a:srgbClr val="1E3264"/>
                </a:solidFill>
              </a:defRPr>
            </a:pPr>
            <a:r>
              <a:t>This project successfully implemented an ML-based system for phishing detection using real-world datasets. The Chrome Extension ensures real-time browser protection and enhances user awareness. The system demonstrated high accuracy and scalability, offering a valuable contribution to cybersecurity.</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Enhancement</a:t>
            </a:r>
          </a:p>
        </p:txBody>
      </p:sp>
      <p:sp>
        <p:nvSpPr>
          <p:cNvPr id="3" name="Content Placeholder 2"/>
          <p:cNvSpPr>
            <a:spLocks noGrp="1"/>
          </p:cNvSpPr>
          <p:nvPr>
            <p:ph idx="1"/>
          </p:nvPr>
        </p:nvSpPr>
        <p:spPr/>
        <p:txBody>
          <a:bodyPr/>
          <a:lstStyle/>
          <a:p>
            <a:pPr marL="0" indent="0">
              <a:buNone/>
              <a:defRPr sz="2000">
                <a:solidFill>
                  <a:srgbClr val="1E3264"/>
                </a:solidFill>
              </a:defRPr>
            </a:pPr>
            <a:r>
              <a:rPr dirty="0"/>
              <a:t>• Employ Deep Learning (CNN, RNN) for enhanced pattern detection.</a:t>
            </a:r>
          </a:p>
          <a:p>
            <a:pPr marL="0" indent="0">
              <a:buNone/>
              <a:defRPr sz="2000">
                <a:solidFill>
                  <a:srgbClr val="1E3264"/>
                </a:solidFill>
              </a:defRPr>
            </a:pPr>
            <a:r>
              <a:rPr dirty="0"/>
              <a:t>• Integrate live phishing feeds for continuous dataset updates.</a:t>
            </a:r>
          </a:p>
          <a:p>
            <a:pPr marL="0" indent="0">
              <a:buNone/>
              <a:defRPr sz="2000">
                <a:solidFill>
                  <a:srgbClr val="1E3264"/>
                </a:solidFill>
              </a:defRPr>
            </a:pPr>
            <a:r>
              <a:rPr dirty="0"/>
              <a:t>• Develop cross-browser and mobile app versions.</a:t>
            </a:r>
          </a:p>
          <a:p>
            <a:pPr marL="0" indent="0">
              <a:buNone/>
              <a:defRPr sz="2000">
                <a:solidFill>
                  <a:srgbClr val="1E3264"/>
                </a:solidFill>
              </a:defRPr>
            </a:pPr>
            <a:r>
              <a:rPr dirty="0"/>
              <a:t>• Incorporate blockchain for secure website verification and improved transparency.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2" y="92046"/>
            <a:ext cx="7773338" cy="1596177"/>
          </a:xfrm>
        </p:spPr>
        <p:txBody>
          <a:bodyPr/>
          <a:lstStyle/>
          <a:p>
            <a:r>
              <a:rPr dirty="0"/>
              <a:t>Abstract</a:t>
            </a:r>
          </a:p>
        </p:txBody>
      </p:sp>
      <p:sp>
        <p:nvSpPr>
          <p:cNvPr id="5" name="Rectangle 2">
            <a:extLst>
              <a:ext uri="{FF2B5EF4-FFF2-40B4-BE49-F238E27FC236}">
                <a16:creationId xmlns:a16="http://schemas.microsoft.com/office/drawing/2014/main" id="{2903D68F-B9BE-9855-03BE-F7755FBFB1E9}"/>
              </a:ext>
            </a:extLst>
          </p:cNvPr>
          <p:cNvSpPr>
            <a:spLocks noGrp="1" noChangeArrowheads="1"/>
          </p:cNvSpPr>
          <p:nvPr>
            <p:ph idx="1"/>
          </p:nvPr>
        </p:nvSpPr>
        <p:spPr bwMode="auto">
          <a:xfrm>
            <a:off x="166255" y="1539899"/>
            <a:ext cx="8774546"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Phishing</a:t>
            </a:r>
            <a:r>
              <a:rPr kumimoji="0" lang="en-US" altLang="en-US" sz="2400" b="0" i="0" u="none" strike="noStrike" cap="none" normalizeH="0" baseline="0" dirty="0">
                <a:ln>
                  <a:noFill/>
                </a:ln>
                <a:solidFill>
                  <a:schemeClr val="tx1"/>
                </a:solidFill>
                <a:effectLst/>
              </a:rPr>
              <a:t> is a widespread cybercrime that </a:t>
            </a:r>
            <a:r>
              <a:rPr kumimoji="0" lang="en-US" altLang="en-US" sz="2400" b="1" i="0" u="none" strike="noStrike" cap="none" normalizeH="0" baseline="0" dirty="0">
                <a:ln>
                  <a:noFill/>
                </a:ln>
                <a:solidFill>
                  <a:schemeClr val="tx1"/>
                </a:solidFill>
                <a:effectLst/>
              </a:rPr>
              <a:t>tricks users into revealing sensitive data</a:t>
            </a:r>
            <a:r>
              <a:rPr kumimoji="0" lang="en-US" altLang="en-US" sz="2400" b="0" i="0" u="none" strike="noStrike" cap="none" normalizeH="0" baseline="0" dirty="0">
                <a:ln>
                  <a:noFill/>
                </a:ln>
                <a:solidFill>
                  <a:schemeClr val="tx1"/>
                </a:solidFill>
                <a:effectLst/>
              </a:rPr>
              <a:t> like passwords and bank details.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This project applies </a:t>
            </a:r>
            <a:r>
              <a:rPr kumimoji="0" lang="en-US" altLang="en-US" sz="2400" b="1" i="0" u="none" strike="noStrike" cap="none" normalizeH="0" baseline="0" dirty="0">
                <a:ln>
                  <a:noFill/>
                </a:ln>
                <a:solidFill>
                  <a:schemeClr val="tx1"/>
                </a:solidFill>
                <a:effectLst/>
              </a:rPr>
              <a:t>Machine Learning (ML)</a:t>
            </a:r>
            <a:r>
              <a:rPr kumimoji="0" lang="en-US" altLang="en-US" sz="2400" b="0" i="0" u="none" strike="noStrike" cap="none" normalizeH="0" baseline="0" dirty="0">
                <a:ln>
                  <a:noFill/>
                </a:ln>
                <a:solidFill>
                  <a:schemeClr val="tx1"/>
                </a:solidFill>
                <a:effectLst/>
              </a:rPr>
              <a:t> for </a:t>
            </a:r>
            <a:r>
              <a:rPr kumimoji="0" lang="en-US" altLang="en-US" sz="2400" b="1" i="0" u="none" strike="noStrike" cap="none" normalizeH="0" baseline="0" dirty="0">
                <a:ln>
                  <a:noFill/>
                </a:ln>
                <a:solidFill>
                  <a:schemeClr val="tx1"/>
                </a:solidFill>
                <a:effectLst/>
              </a:rPr>
              <a:t>phishing website detection</a:t>
            </a:r>
            <a:r>
              <a:rPr kumimoji="0" lang="en-US" altLang="en-US" sz="2400" b="0" i="0" u="none" strike="noStrike" cap="none" normalizeH="0" baseline="0" dirty="0">
                <a:ln>
                  <a:noFill/>
                </a:ln>
                <a:solidFill>
                  <a:schemeClr val="tx1"/>
                </a:solidFill>
                <a:effectLst/>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Analyzes URL and HTML structure</a:t>
            </a:r>
            <a:r>
              <a:rPr kumimoji="0" lang="en-US" altLang="en-US" sz="2400" b="0" i="0" u="none" strike="noStrike" cap="none" normalizeH="0" baseline="0" dirty="0">
                <a:ln>
                  <a:noFill/>
                </a:ln>
                <a:solidFill>
                  <a:schemeClr val="tx1"/>
                </a:solidFill>
                <a:effectLst/>
              </a:rPr>
              <a:t> to identify phishing patterns.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Data sources</a:t>
            </a:r>
            <a:r>
              <a:rPr kumimoji="0" lang="en-US" altLang="en-US" sz="2400" b="0" i="0" u="none" strike="noStrike" cap="none" normalizeH="0" baseline="0" dirty="0">
                <a:ln>
                  <a:noFill/>
                </a:ln>
                <a:solidFill>
                  <a:schemeClr val="tx1"/>
                </a:solidFill>
                <a:effectLst/>
              </a:rPr>
              <a:t>:</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Phishing URLs</a:t>
            </a:r>
            <a:r>
              <a:rPr kumimoji="0" lang="en-US" altLang="en-US" sz="2400" b="0" i="0" u="none" strike="noStrike" cap="none" normalizeH="0" baseline="0" dirty="0">
                <a:ln>
                  <a:noFill/>
                </a:ln>
                <a:solidFill>
                  <a:schemeClr val="tx1"/>
                </a:solidFill>
                <a:effectLst/>
              </a:rPr>
              <a:t> from </a:t>
            </a:r>
            <a:r>
              <a:rPr kumimoji="0" lang="en-US" altLang="en-US" sz="2400" b="1" i="0" u="none" strike="noStrike" cap="none" normalizeH="0" baseline="0" dirty="0" err="1">
                <a:ln>
                  <a:noFill/>
                </a:ln>
                <a:solidFill>
                  <a:schemeClr val="tx1"/>
                </a:solidFill>
                <a:effectLst/>
              </a:rPr>
              <a:t>PhishTank</a:t>
            </a:r>
            <a:r>
              <a:rPr kumimoji="0" lang="en-US" altLang="en-US" sz="2400" b="0" i="0" u="none" strike="noStrike" cap="none" normalizeH="0" baseline="0" dirty="0">
                <a:ln>
                  <a:noFill/>
                </a:ln>
                <a:solidFill>
                  <a:schemeClr val="tx1"/>
                </a:solidFill>
                <a:effectLst/>
              </a:rPr>
              <a:t>.</a:t>
            </a:r>
          </a:p>
          <a:p>
            <a:pPr marL="457200" marR="0" lvl="1"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Legitimate URLs</a:t>
            </a:r>
            <a:r>
              <a:rPr kumimoji="0" lang="en-US" altLang="en-US" sz="2400" b="0" i="0" u="none" strike="noStrike" cap="none" normalizeH="0" baseline="0" dirty="0">
                <a:ln>
                  <a:noFill/>
                </a:ln>
                <a:solidFill>
                  <a:schemeClr val="tx1"/>
                </a:solidFill>
                <a:effectLst/>
              </a:rPr>
              <a:t> from the </a:t>
            </a:r>
            <a:r>
              <a:rPr kumimoji="0" lang="en-US" altLang="en-US" sz="2400" b="1" i="0" u="none" strike="noStrike" cap="none" normalizeH="0" baseline="0" dirty="0">
                <a:ln>
                  <a:noFill/>
                </a:ln>
                <a:solidFill>
                  <a:schemeClr val="tx1"/>
                </a:solidFill>
                <a:effectLst/>
              </a:rPr>
              <a:t>UCI dataset</a:t>
            </a:r>
            <a:r>
              <a:rPr kumimoji="0" lang="en-US" altLang="en-US" sz="2400" b="0" i="0" u="none" strike="noStrike" cap="none" normalizeH="0" baseline="0" dirty="0">
                <a:ln>
                  <a:noFill/>
                </a:ln>
                <a:solidFill>
                  <a:schemeClr val="tx1"/>
                </a:solidFill>
                <a:effectLst/>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Feature extraction</a:t>
            </a:r>
            <a:r>
              <a:rPr kumimoji="0" lang="en-US" altLang="en-US" sz="2400" b="0" i="0" u="none" strike="noStrike" cap="none" normalizeH="0" baseline="0" dirty="0">
                <a:ln>
                  <a:noFill/>
                </a:ln>
                <a:solidFill>
                  <a:schemeClr val="tx1"/>
                </a:solidFill>
                <a:effectLst/>
              </a:rPr>
              <a:t> identifies key indicators of phishing.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Classification models</a:t>
            </a:r>
            <a:r>
              <a:rPr kumimoji="0" lang="en-US" altLang="en-US" sz="2400" b="0" i="0" u="none" strike="noStrike" cap="none" normalizeH="0" baseline="0" dirty="0">
                <a:ln>
                  <a:noFill/>
                </a:ln>
                <a:solidFill>
                  <a:schemeClr val="tx1"/>
                </a:solidFill>
                <a:effectLst/>
              </a:rPr>
              <a:t> used: </a:t>
            </a:r>
            <a:r>
              <a:rPr kumimoji="0" lang="en-US" altLang="en-US" sz="2400" b="1" i="0" u="none" strike="noStrike" cap="none" normalizeH="0" baseline="0" dirty="0">
                <a:ln>
                  <a:noFill/>
                </a:ln>
                <a:solidFill>
                  <a:schemeClr val="tx1"/>
                </a:solidFill>
                <a:effectLst/>
              </a:rPr>
              <a:t>SVM</a:t>
            </a:r>
            <a:r>
              <a:rPr kumimoji="0" lang="en-US" altLang="en-US" sz="2400" b="0" i="0" u="none" strike="noStrike" cap="none" normalizeH="0" baseline="0" dirty="0">
                <a:ln>
                  <a:noFill/>
                </a:ln>
                <a:solidFill>
                  <a:schemeClr val="tx1"/>
                </a:solidFill>
                <a:effectLst/>
              </a:rPr>
              <a:t>, </a:t>
            </a:r>
            <a:r>
              <a:rPr kumimoji="0" lang="en-US" altLang="en-US" sz="2400" b="1" i="0" u="none" strike="noStrike" cap="none" normalizeH="0" baseline="0" dirty="0">
                <a:ln>
                  <a:noFill/>
                </a:ln>
                <a:solidFill>
                  <a:schemeClr val="tx1"/>
                </a:solidFill>
                <a:effectLst/>
              </a:rPr>
              <a:t>Random Forest</a:t>
            </a:r>
            <a:r>
              <a:rPr kumimoji="0" lang="en-US" altLang="en-US" sz="2400" b="0" i="0" u="none" strike="noStrike" cap="none" normalizeH="0" baseline="0" dirty="0">
                <a:ln>
                  <a:noFill/>
                </a:ln>
                <a:solidFill>
                  <a:schemeClr val="tx1"/>
                </a:solidFill>
                <a:effectLst/>
              </a:rPr>
              <a:t>, and </a:t>
            </a:r>
            <a:r>
              <a:rPr kumimoji="0" lang="en-US" altLang="en-US" sz="2400" b="1" i="0" u="none" strike="noStrike" cap="none" normalizeH="0" baseline="0" dirty="0" err="1">
                <a:ln>
                  <a:noFill/>
                </a:ln>
                <a:solidFill>
                  <a:schemeClr val="tx1"/>
                </a:solidFill>
                <a:effectLst/>
              </a:rPr>
              <a:t>XGBoost</a:t>
            </a:r>
            <a:r>
              <a:rPr kumimoji="0" lang="en-US" altLang="en-US" sz="2400" b="0" i="0" u="none" strike="noStrike" cap="none" normalizeH="0" baseline="0" dirty="0">
                <a:ln>
                  <a:noFill/>
                </a:ln>
                <a:solidFill>
                  <a:schemeClr val="tx1"/>
                </a:solidFill>
                <a:effectLst/>
              </a:rPr>
              <a:t>.</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SDG Contribution</a:t>
            </a:r>
          </a:p>
        </p:txBody>
      </p:sp>
      <p:sp>
        <p:nvSpPr>
          <p:cNvPr id="3" name="Content Placeholder 2"/>
          <p:cNvSpPr>
            <a:spLocks noGrp="1"/>
          </p:cNvSpPr>
          <p:nvPr>
            <p:ph idx="1"/>
          </p:nvPr>
        </p:nvSpPr>
        <p:spPr/>
        <p:txBody>
          <a:bodyPr/>
          <a:lstStyle/>
          <a:p>
            <a:pPr>
              <a:defRPr sz="2000">
                <a:solidFill>
                  <a:srgbClr val="1E3264"/>
                </a:solidFill>
              </a:defRPr>
            </a:pPr>
            <a:r>
              <a:t>Supports SDG 9: Industry, Innovation &amp; Infrastructure by developing secure digital infrastructure.</a:t>
            </a:r>
          </a:p>
          <a:p>
            <a:pPr>
              <a:defRPr sz="2000">
                <a:solidFill>
                  <a:srgbClr val="1E3264"/>
                </a:solidFill>
              </a:defRPr>
            </a:pPr>
            <a:r>
              <a:t>Supports SDG 16: Peace, Justice &amp; Strong Institutions by reducing cybercrime and enhancing online trust.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pPr marL="0" indent="0">
              <a:buNone/>
              <a:defRPr sz="2000">
                <a:solidFill>
                  <a:srgbClr val="1E3264"/>
                </a:solidFill>
              </a:defRPr>
            </a:pPr>
            <a:r>
              <a:rPr dirty="0"/>
              <a:t>[1] Jain &amp; Gupta (2018) – Visual Similarity-Based Detection.</a:t>
            </a:r>
          </a:p>
          <a:p>
            <a:pPr marL="0" indent="0">
              <a:buNone/>
              <a:defRPr sz="2000">
                <a:solidFill>
                  <a:srgbClr val="1E3264"/>
                </a:solidFill>
              </a:defRPr>
            </a:pPr>
            <a:r>
              <a:rPr dirty="0"/>
              <a:t>[2] Maity et al. (2021) – Deep Learning for Phishing.</a:t>
            </a:r>
          </a:p>
          <a:p>
            <a:pPr marL="0" indent="0">
              <a:buNone/>
              <a:defRPr sz="2000">
                <a:solidFill>
                  <a:srgbClr val="1E3264"/>
                </a:solidFill>
              </a:defRPr>
            </a:pPr>
            <a:r>
              <a:rPr dirty="0"/>
              <a:t>[3] Xiang et al. (2019) – URL Features and ML.</a:t>
            </a:r>
          </a:p>
          <a:p>
            <a:pPr marL="0" indent="0">
              <a:buNone/>
              <a:defRPr sz="2000">
                <a:solidFill>
                  <a:srgbClr val="1E3264"/>
                </a:solidFill>
              </a:defRPr>
            </a:pPr>
            <a:r>
              <a:rPr dirty="0"/>
              <a:t>[4] Sharma et al. (2020) – Random Forest Classifier.</a:t>
            </a:r>
          </a:p>
          <a:p>
            <a:pPr marL="0" indent="0">
              <a:buNone/>
              <a:defRPr sz="2000">
                <a:solidFill>
                  <a:srgbClr val="1E3264"/>
                </a:solidFill>
              </a:defRPr>
            </a:pPr>
            <a:r>
              <a:rPr dirty="0"/>
              <a:t>[5] Zhang et al. (2007) – Content-based Detection of Phishing Websites.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30" y="55100"/>
            <a:ext cx="7773338" cy="1596177"/>
          </a:xfrm>
        </p:spPr>
        <p:txBody>
          <a:bodyPr/>
          <a:lstStyle/>
          <a:p>
            <a:r>
              <a:rPr dirty="0"/>
              <a:t>Introduction</a:t>
            </a:r>
          </a:p>
        </p:txBody>
      </p:sp>
      <p:sp>
        <p:nvSpPr>
          <p:cNvPr id="4" name="Rectangle 1">
            <a:extLst>
              <a:ext uri="{FF2B5EF4-FFF2-40B4-BE49-F238E27FC236}">
                <a16:creationId xmlns:a16="http://schemas.microsoft.com/office/drawing/2014/main" id="{D99A273E-9381-110F-BE05-C4EEF78A9157}"/>
              </a:ext>
            </a:extLst>
          </p:cNvPr>
          <p:cNvSpPr>
            <a:spLocks noGrp="1" noChangeArrowheads="1"/>
          </p:cNvSpPr>
          <p:nvPr>
            <p:ph idx="1"/>
          </p:nvPr>
        </p:nvSpPr>
        <p:spPr bwMode="auto">
          <a:xfrm>
            <a:off x="685330" y="1591852"/>
            <a:ext cx="7959905"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Phishing websites</a:t>
            </a:r>
            <a:r>
              <a:rPr kumimoji="0" lang="en-US" altLang="en-US" sz="2400" b="0" i="0" u="none" strike="noStrike" cap="none" normalizeH="0" baseline="0" dirty="0">
                <a:ln>
                  <a:noFill/>
                </a:ln>
                <a:solidFill>
                  <a:schemeClr val="tx1"/>
                </a:solidFill>
                <a:effectLst/>
              </a:rPr>
              <a:t> imitate legitimate sites to </a:t>
            </a:r>
            <a:r>
              <a:rPr kumimoji="0" lang="en-US" altLang="en-US" sz="2400" b="1" i="0" u="none" strike="noStrike" cap="none" normalizeH="0" baseline="0" dirty="0">
                <a:ln>
                  <a:noFill/>
                </a:ln>
                <a:solidFill>
                  <a:schemeClr val="tx1"/>
                </a:solidFill>
                <a:effectLst/>
              </a:rPr>
              <a:t>steal confidential user information</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Cybercriminals exploit user trust</a:t>
            </a:r>
            <a:r>
              <a:rPr kumimoji="0" lang="en-US" altLang="en-US" sz="2400" b="0" i="0" u="none" strike="noStrike" cap="none" normalizeH="0" baseline="0" dirty="0">
                <a:ln>
                  <a:noFill/>
                </a:ln>
                <a:solidFill>
                  <a:schemeClr val="tx1"/>
                </a:solidFill>
                <a:effectLst/>
              </a:rPr>
              <a:t> using fake websites and emails.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The </a:t>
            </a:r>
            <a:r>
              <a:rPr kumimoji="0" lang="en-US" altLang="en-US" sz="2400" b="1" i="0" u="none" strike="noStrike" cap="none" normalizeH="0" baseline="0" dirty="0">
                <a:ln>
                  <a:noFill/>
                </a:ln>
                <a:solidFill>
                  <a:schemeClr val="tx1"/>
                </a:solidFill>
                <a:effectLst/>
              </a:rPr>
              <a:t>growth of online services</a:t>
            </a:r>
            <a:r>
              <a:rPr kumimoji="0" lang="en-US" altLang="en-US" sz="2400" b="0" i="0" u="none" strike="noStrike" cap="none" normalizeH="0" baseline="0" dirty="0">
                <a:ln>
                  <a:noFill/>
                </a:ln>
                <a:solidFill>
                  <a:schemeClr val="tx1"/>
                </a:solidFill>
                <a:effectLst/>
              </a:rPr>
              <a:t> increases phishing opportunities.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Traditional blacklist-based detection</a:t>
            </a:r>
            <a:r>
              <a:rPr kumimoji="0" lang="en-US" altLang="en-US" sz="2400" b="0" i="0" u="none" strike="noStrike" cap="none" normalizeH="0" baseline="0" dirty="0">
                <a:ln>
                  <a:noFill/>
                </a:ln>
                <a:solidFill>
                  <a:schemeClr val="tx1"/>
                </a:solidFill>
                <a:effectLst/>
              </a:rPr>
              <a:t> is </a:t>
            </a:r>
            <a:r>
              <a:rPr kumimoji="0" lang="en-US" altLang="en-US" sz="2400" b="1" i="0" u="none" strike="noStrike" cap="none" normalizeH="0" baseline="0" dirty="0">
                <a:ln>
                  <a:noFill/>
                </a:ln>
                <a:solidFill>
                  <a:schemeClr val="tx1"/>
                </a:solidFill>
                <a:effectLst/>
              </a:rPr>
              <a:t>slow</a:t>
            </a:r>
            <a:r>
              <a:rPr kumimoji="0" lang="en-US" altLang="en-US" sz="2400" b="0" i="0" u="none" strike="noStrike" cap="none" normalizeH="0" baseline="0" dirty="0">
                <a:ln>
                  <a:noFill/>
                </a:ln>
                <a:solidFill>
                  <a:schemeClr val="tx1"/>
                </a:solidFill>
                <a:effectLst/>
              </a:rPr>
              <a:t> and </a:t>
            </a:r>
            <a:r>
              <a:rPr kumimoji="0" lang="en-US" altLang="en-US" sz="2400" b="1" i="0" u="none" strike="noStrike" cap="none" normalizeH="0" baseline="0" dirty="0">
                <a:ln>
                  <a:noFill/>
                </a:ln>
                <a:solidFill>
                  <a:schemeClr val="tx1"/>
                </a:solidFill>
                <a:effectLst/>
              </a:rPr>
              <a:t>cannot adapt</a:t>
            </a:r>
            <a:r>
              <a:rPr kumimoji="0" lang="en-US" altLang="en-US" sz="2400" b="0" i="0" u="none" strike="noStrike" cap="none" normalizeH="0" baseline="0" dirty="0">
                <a:ln>
                  <a:noFill/>
                </a:ln>
                <a:solidFill>
                  <a:schemeClr val="tx1"/>
                </a:solidFill>
                <a:effectLst/>
              </a:rPr>
              <a:t> to new phishing patterns.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Machine Learning (ML)</a:t>
            </a:r>
            <a:r>
              <a:rPr kumimoji="0" lang="en-US" altLang="en-US" sz="2400" b="0" i="0" u="none" strike="noStrike" cap="none" normalizeH="0" baseline="0" dirty="0">
                <a:ln>
                  <a:noFill/>
                </a:ln>
                <a:solidFill>
                  <a:schemeClr val="tx1"/>
                </a:solidFill>
                <a:effectLst/>
              </a:rPr>
              <a:t> allows systems to </a:t>
            </a:r>
            <a:r>
              <a:rPr kumimoji="0" lang="en-US" altLang="en-US" sz="2400" b="1" i="0" u="none" strike="noStrike" cap="none" normalizeH="0" baseline="0" dirty="0">
                <a:ln>
                  <a:noFill/>
                </a:ln>
                <a:solidFill>
                  <a:schemeClr val="tx1"/>
                </a:solidFill>
                <a:effectLst/>
              </a:rPr>
              <a:t>automatically learn distinguishing features</a:t>
            </a:r>
            <a:r>
              <a:rPr kumimoji="0" lang="en-US" altLang="en-US" sz="2400" b="0" i="0" u="none" strike="noStrike" cap="none" normalizeH="0" baseline="0" dirty="0">
                <a:ln>
                  <a:noFill/>
                </a:ln>
                <a:solidFill>
                  <a:schemeClr val="tx1"/>
                </a:solidFill>
                <a:effectLst/>
              </a:rPr>
              <a:t> of phishing websites.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ML-based detection is </a:t>
            </a:r>
            <a:r>
              <a:rPr kumimoji="0" lang="en-US" altLang="en-US" sz="2400" b="1" i="0" u="none" strike="noStrike" cap="none" normalizeH="0" baseline="0" dirty="0">
                <a:ln>
                  <a:noFill/>
                </a:ln>
                <a:solidFill>
                  <a:schemeClr val="tx1"/>
                </a:solidFill>
                <a:effectLst/>
              </a:rPr>
              <a:t>faster</a:t>
            </a:r>
            <a:r>
              <a:rPr kumimoji="0" lang="en-US" altLang="en-US" sz="2400" b="0" i="0" u="none" strike="noStrike" cap="none" normalizeH="0" baseline="0" dirty="0">
                <a:ln>
                  <a:noFill/>
                </a:ln>
                <a:solidFill>
                  <a:schemeClr val="tx1"/>
                </a:solidFill>
                <a:effectLst/>
              </a:rPr>
              <a:t>, </a:t>
            </a:r>
            <a:r>
              <a:rPr kumimoji="0" lang="en-US" altLang="en-US" sz="2400" b="1" i="0" u="none" strike="noStrike" cap="none" normalizeH="0" baseline="0" dirty="0">
                <a:ln>
                  <a:noFill/>
                </a:ln>
                <a:solidFill>
                  <a:schemeClr val="tx1"/>
                </a:solidFill>
                <a:effectLst/>
              </a:rPr>
              <a:t>more accurate</a:t>
            </a:r>
            <a:r>
              <a:rPr kumimoji="0" lang="en-US" altLang="en-US" sz="2400" b="0" i="0" u="none" strike="noStrike" cap="none" normalizeH="0" baseline="0" dirty="0">
                <a:ln>
                  <a:noFill/>
                </a:ln>
                <a:solidFill>
                  <a:schemeClr val="tx1"/>
                </a:solidFill>
                <a:effectLst/>
              </a:rPr>
              <a:t>, and </a:t>
            </a:r>
            <a:r>
              <a:rPr kumimoji="0" lang="en-US" altLang="en-US" sz="2400" b="1" i="0" u="none" strike="noStrike" cap="none" normalizeH="0" baseline="0" dirty="0">
                <a:ln>
                  <a:noFill/>
                </a:ln>
                <a:solidFill>
                  <a:schemeClr val="tx1"/>
                </a:solidFill>
                <a:effectLst/>
              </a:rPr>
              <a:t>adaptive</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Problem Definition</a:t>
            </a:r>
          </a:p>
        </p:txBody>
      </p:sp>
      <p:sp>
        <p:nvSpPr>
          <p:cNvPr id="5" name="Rectangle 2">
            <a:extLst>
              <a:ext uri="{FF2B5EF4-FFF2-40B4-BE49-F238E27FC236}">
                <a16:creationId xmlns:a16="http://schemas.microsoft.com/office/drawing/2014/main" id="{CF62A2C7-3AEA-C2C6-250B-4E9123C0A54E}"/>
              </a:ext>
            </a:extLst>
          </p:cNvPr>
          <p:cNvSpPr>
            <a:spLocks noGrp="1" noChangeArrowheads="1"/>
          </p:cNvSpPr>
          <p:nvPr>
            <p:ph idx="1"/>
          </p:nvPr>
        </p:nvSpPr>
        <p:spPr bwMode="auto">
          <a:xfrm>
            <a:off x="685330" y="1731658"/>
            <a:ext cx="7996850"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Phishing attacks</a:t>
            </a:r>
            <a:r>
              <a:rPr kumimoji="0" lang="en-US" altLang="en-US" sz="2400" b="0" i="0" u="none" strike="noStrike" cap="none" normalizeH="0" baseline="0" dirty="0">
                <a:ln>
                  <a:noFill/>
                </a:ln>
                <a:solidFill>
                  <a:schemeClr val="tx1"/>
                </a:solidFill>
                <a:effectLst/>
              </a:rPr>
              <a:t> are increasing rapidly worldwide.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Easy website creation tools</a:t>
            </a:r>
            <a:r>
              <a:rPr kumimoji="0" lang="en-US" altLang="en-US" sz="2400" b="0" i="0" u="none" strike="noStrike" cap="none" normalizeH="0" baseline="0" dirty="0">
                <a:ln>
                  <a:noFill/>
                </a:ln>
                <a:solidFill>
                  <a:schemeClr val="tx1"/>
                </a:solidFill>
                <a:effectLst/>
              </a:rPr>
              <a:t> enable attackers to launch fake sites quickly.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Widespread internet access</a:t>
            </a:r>
            <a:r>
              <a:rPr kumimoji="0" lang="en-US" altLang="en-US" sz="2400" b="0" i="0" u="none" strike="noStrike" cap="none" normalizeH="0" baseline="0" dirty="0">
                <a:ln>
                  <a:noFill/>
                </a:ln>
                <a:solidFill>
                  <a:schemeClr val="tx1"/>
                </a:solidFill>
                <a:effectLst/>
              </a:rPr>
              <a:t> increases user vulnerability.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Traditional blacklisting methods</a:t>
            </a:r>
            <a:r>
              <a:rPr kumimoji="0" lang="en-US" altLang="en-US" sz="2400" b="0" i="0" u="none" strike="noStrike" cap="none" normalizeH="0" baseline="0" dirty="0">
                <a:ln>
                  <a:noFill/>
                </a:ln>
                <a:solidFill>
                  <a:schemeClr val="tx1"/>
                </a:solidFill>
                <a:effectLst/>
              </a:rPr>
              <a:t> are </a:t>
            </a:r>
            <a:r>
              <a:rPr kumimoji="0" lang="en-US" altLang="en-US" sz="2400" b="1" i="0" u="none" strike="noStrike" cap="none" normalizeH="0" baseline="0" dirty="0">
                <a:ln>
                  <a:noFill/>
                </a:ln>
                <a:solidFill>
                  <a:schemeClr val="tx1"/>
                </a:solidFill>
                <a:effectLst/>
              </a:rPr>
              <a:t>slow</a:t>
            </a:r>
            <a:r>
              <a:rPr kumimoji="0" lang="en-US" altLang="en-US" sz="2400" b="0" i="0" u="none" strike="noStrike" cap="none" normalizeH="0" baseline="0" dirty="0">
                <a:ln>
                  <a:noFill/>
                </a:ln>
                <a:solidFill>
                  <a:schemeClr val="tx1"/>
                </a:solidFill>
                <a:effectLst/>
              </a:rPr>
              <a:t> and </a:t>
            </a:r>
            <a:r>
              <a:rPr kumimoji="0" lang="en-US" altLang="en-US" sz="2400" b="1" i="0" u="none" strike="noStrike" cap="none" normalizeH="0" baseline="0" dirty="0">
                <a:ln>
                  <a:noFill/>
                </a:ln>
                <a:solidFill>
                  <a:schemeClr val="tx1"/>
                </a:solidFill>
                <a:effectLst/>
              </a:rPr>
              <a:t>reactive</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Many users </a:t>
            </a:r>
            <a:r>
              <a:rPr kumimoji="0" lang="en-US" altLang="en-US" sz="2400" b="1" i="0" u="none" strike="noStrike" cap="none" normalizeH="0" baseline="0" dirty="0">
                <a:ln>
                  <a:noFill/>
                </a:ln>
                <a:solidFill>
                  <a:schemeClr val="tx1"/>
                </a:solidFill>
                <a:effectLst/>
              </a:rPr>
              <a:t>become victims before detection</a:t>
            </a:r>
            <a:r>
              <a:rPr kumimoji="0" lang="en-US" altLang="en-US" sz="2400" b="0" i="0" u="none" strike="noStrike" cap="none" normalizeH="0" baseline="0" dirty="0">
                <a:ln>
                  <a:noFill/>
                </a:ln>
                <a:solidFill>
                  <a:schemeClr val="tx1"/>
                </a:solidFill>
                <a:effectLst/>
              </a:rPr>
              <a:t> occurs.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A </a:t>
            </a:r>
            <a:r>
              <a:rPr kumimoji="0" lang="en-US" altLang="en-US" sz="2400" b="1" i="0" u="none" strike="noStrike" cap="none" normalizeH="0" baseline="0" dirty="0">
                <a:ln>
                  <a:noFill/>
                </a:ln>
                <a:solidFill>
                  <a:schemeClr val="tx1"/>
                </a:solidFill>
                <a:effectLst/>
              </a:rPr>
              <a:t>predictive and automated detection system</a:t>
            </a:r>
            <a:r>
              <a:rPr kumimoji="0" lang="en-US" altLang="en-US" sz="2400" b="0" i="0" u="none" strike="noStrike" cap="none" normalizeH="0" baseline="0" dirty="0">
                <a:ln>
                  <a:noFill/>
                </a:ln>
                <a:solidFill>
                  <a:schemeClr val="tx1"/>
                </a:solidFill>
                <a:effectLst/>
              </a:rPr>
              <a:t> is needed for </a:t>
            </a:r>
            <a:r>
              <a:rPr kumimoji="0" lang="en-US" altLang="en-US" sz="2400" b="1" i="0" u="none" strike="noStrike" cap="none" normalizeH="0" baseline="0" dirty="0">
                <a:ln>
                  <a:noFill/>
                </a:ln>
                <a:solidFill>
                  <a:schemeClr val="tx1"/>
                </a:solidFill>
                <a:effectLst/>
              </a:rPr>
              <a:t>real-time protection</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Ensures </a:t>
            </a:r>
            <a:r>
              <a:rPr kumimoji="0" lang="en-US" altLang="en-US" sz="2400" b="1" i="0" u="none" strike="noStrike" cap="none" normalizeH="0" baseline="0" dirty="0">
                <a:ln>
                  <a:noFill/>
                </a:ln>
                <a:solidFill>
                  <a:schemeClr val="tx1"/>
                </a:solidFill>
                <a:effectLst/>
              </a:rPr>
              <a:t>faster response</a:t>
            </a:r>
            <a:r>
              <a:rPr kumimoji="0" lang="en-US" altLang="en-US" sz="2400" b="0" i="0" u="none" strike="noStrike" cap="none" normalizeH="0" baseline="0" dirty="0">
                <a:ln>
                  <a:noFill/>
                </a:ln>
                <a:solidFill>
                  <a:schemeClr val="tx1"/>
                </a:solidFill>
                <a:effectLst/>
              </a:rPr>
              <a:t> and </a:t>
            </a:r>
            <a:r>
              <a:rPr kumimoji="0" lang="en-US" altLang="en-US" sz="2400" b="1" i="0" u="none" strike="noStrike" cap="none" normalizeH="0" baseline="0" dirty="0">
                <a:ln>
                  <a:noFill/>
                </a:ln>
                <a:solidFill>
                  <a:schemeClr val="tx1"/>
                </a:solidFill>
                <a:effectLst/>
              </a:rPr>
              <a:t>better user safety</a:t>
            </a:r>
            <a:r>
              <a:rPr kumimoji="0" lang="en-US" altLang="en-US" sz="2400" b="0" i="0" u="none" strike="noStrike" cap="none" normalizeH="0" baseline="0" dirty="0">
                <a:ln>
                  <a:noFill/>
                </a:ln>
                <a:solidFill>
                  <a:schemeClr val="tx1"/>
                </a:solidFill>
                <a:effectLst/>
              </a:rPr>
              <a:t> against phishing threats.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p:txBody>
          <a:bodyPr/>
          <a:lstStyle/>
          <a:p>
            <a:pPr marL="0" indent="0">
              <a:buNone/>
              <a:defRPr sz="2000">
                <a:solidFill>
                  <a:srgbClr val="1E3264"/>
                </a:solidFill>
              </a:defRPr>
            </a:pPr>
            <a:r>
              <a:rPr dirty="0"/>
              <a:t>• Develop an ML model capable of classifying websites as phishing or legitimate.</a:t>
            </a:r>
          </a:p>
          <a:p>
            <a:pPr marL="0" indent="0">
              <a:buNone/>
              <a:defRPr sz="2000">
                <a:solidFill>
                  <a:srgbClr val="1E3264"/>
                </a:solidFill>
              </a:defRPr>
            </a:pPr>
            <a:r>
              <a:rPr dirty="0"/>
              <a:t>• Extract significant URL, HTML, and domain-level features for analysis.</a:t>
            </a:r>
          </a:p>
          <a:p>
            <a:pPr marL="0" indent="0">
              <a:buNone/>
              <a:defRPr sz="2000">
                <a:solidFill>
                  <a:srgbClr val="1E3264"/>
                </a:solidFill>
              </a:defRPr>
            </a:pPr>
            <a:r>
              <a:rPr dirty="0"/>
              <a:t>• Design a Chrome extension for real-time detection and alerts.</a:t>
            </a:r>
          </a:p>
          <a:p>
            <a:pPr marL="0" indent="0">
              <a:buNone/>
              <a:defRPr sz="2000">
                <a:solidFill>
                  <a:srgbClr val="1E3264"/>
                </a:solidFill>
              </a:defRPr>
            </a:pPr>
            <a:r>
              <a:rPr dirty="0"/>
              <a:t>• Ensure scalability, accuracy, and minimal false detections.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Existing System</a:t>
            </a:r>
          </a:p>
        </p:txBody>
      </p:sp>
      <p:sp>
        <p:nvSpPr>
          <p:cNvPr id="4" name="Rectangle 1">
            <a:extLst>
              <a:ext uri="{FF2B5EF4-FFF2-40B4-BE49-F238E27FC236}">
                <a16:creationId xmlns:a16="http://schemas.microsoft.com/office/drawing/2014/main" id="{F1C0D574-59CD-BB31-C309-6F43E5B6A67A}"/>
              </a:ext>
            </a:extLst>
          </p:cNvPr>
          <p:cNvSpPr>
            <a:spLocks noGrp="1" noChangeArrowheads="1"/>
          </p:cNvSpPr>
          <p:nvPr>
            <p:ph idx="1"/>
          </p:nvPr>
        </p:nvSpPr>
        <p:spPr bwMode="auto">
          <a:xfrm>
            <a:off x="587429" y="1697719"/>
            <a:ext cx="7969142"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Existing systems</a:t>
            </a:r>
            <a:r>
              <a:rPr kumimoji="0" lang="en-US" altLang="en-US" sz="2400" b="0" i="0" u="none" strike="noStrike" cap="none" normalizeH="0" baseline="0" dirty="0">
                <a:ln>
                  <a:noFill/>
                </a:ln>
                <a:solidFill>
                  <a:schemeClr val="tx1"/>
                </a:solidFill>
                <a:effectLst/>
              </a:rPr>
              <a:t> depend on </a:t>
            </a:r>
            <a:r>
              <a:rPr kumimoji="0" lang="en-US" altLang="en-US" sz="2400" b="1" i="0" u="none" strike="noStrike" cap="none" normalizeH="0" baseline="0" dirty="0">
                <a:ln>
                  <a:noFill/>
                </a:ln>
                <a:solidFill>
                  <a:schemeClr val="tx1"/>
                </a:solidFill>
                <a:effectLst/>
              </a:rPr>
              <a:t>manually maintained blacklists</a:t>
            </a:r>
            <a:r>
              <a:rPr kumimoji="0" lang="en-US" altLang="en-US" sz="2400" b="0" i="0" u="none" strike="noStrike" cap="none" normalizeH="0" baseline="0" dirty="0">
                <a:ln>
                  <a:noFill/>
                </a:ln>
                <a:solidFill>
                  <a:schemeClr val="tx1"/>
                </a:solidFill>
                <a:effectLst/>
              </a:rPr>
              <a:t> and </a:t>
            </a:r>
            <a:r>
              <a:rPr kumimoji="0" lang="en-US" altLang="en-US" sz="2400" b="1" i="0" u="none" strike="noStrike" cap="none" normalizeH="0" baseline="0" dirty="0">
                <a:ln>
                  <a:noFill/>
                </a:ln>
                <a:solidFill>
                  <a:schemeClr val="tx1"/>
                </a:solidFill>
                <a:effectLst/>
              </a:rPr>
              <a:t>browser plugins</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They </a:t>
            </a:r>
            <a:r>
              <a:rPr kumimoji="0" lang="en-US" altLang="en-US" sz="2400" b="1" i="0" u="none" strike="noStrike" cap="none" normalizeH="0" baseline="0" dirty="0">
                <a:ln>
                  <a:noFill/>
                </a:ln>
                <a:solidFill>
                  <a:schemeClr val="tx1"/>
                </a:solidFill>
                <a:effectLst/>
              </a:rPr>
              <a:t>compare URLs</a:t>
            </a:r>
            <a:r>
              <a:rPr kumimoji="0" lang="en-US" altLang="en-US" sz="2400" b="0" i="0" u="none" strike="noStrike" cap="none" normalizeH="0" baseline="0" dirty="0">
                <a:ln>
                  <a:noFill/>
                </a:ln>
                <a:solidFill>
                  <a:schemeClr val="tx1"/>
                </a:solidFill>
                <a:effectLst/>
              </a:rPr>
              <a:t> against </a:t>
            </a:r>
            <a:r>
              <a:rPr kumimoji="0" lang="en-US" altLang="en-US" sz="2400" b="1" i="0" u="none" strike="noStrike" cap="none" normalizeH="0" baseline="0" dirty="0">
                <a:ln>
                  <a:noFill/>
                </a:ln>
                <a:solidFill>
                  <a:schemeClr val="tx1"/>
                </a:solidFill>
                <a:effectLst/>
              </a:rPr>
              <a:t>static databases</a:t>
            </a:r>
            <a:r>
              <a:rPr kumimoji="0" lang="en-US" altLang="en-US" sz="2400" b="0" i="0" u="none" strike="noStrike" cap="none" normalizeH="0" baseline="0" dirty="0">
                <a:ln>
                  <a:noFill/>
                </a:ln>
                <a:solidFill>
                  <a:schemeClr val="tx1"/>
                </a:solidFill>
                <a:effectLst/>
              </a:rPr>
              <a:t> of known phishing sites.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Cannot detect new phishing websites</a:t>
            </a:r>
            <a:r>
              <a:rPr kumimoji="0" lang="en-US" altLang="en-US" sz="2400" b="0" i="0" u="none" strike="noStrike" cap="none" normalizeH="0" baseline="0" dirty="0">
                <a:ln>
                  <a:noFill/>
                </a:ln>
                <a:solidFill>
                  <a:schemeClr val="tx1"/>
                </a:solidFill>
                <a:effectLst/>
              </a:rPr>
              <a:t> that appear daily.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Often </a:t>
            </a:r>
            <a:r>
              <a:rPr kumimoji="0" lang="en-US" altLang="en-US" sz="2400" b="1" i="0" u="none" strike="noStrike" cap="none" normalizeH="0" baseline="0" dirty="0">
                <a:ln>
                  <a:noFill/>
                </a:ln>
                <a:solidFill>
                  <a:schemeClr val="tx1"/>
                </a:solidFill>
                <a:effectLst/>
              </a:rPr>
              <a:t>misclassify legitimate websites</a:t>
            </a:r>
            <a:r>
              <a:rPr kumimoji="0" lang="en-US" altLang="en-US" sz="2400" b="0" i="0" u="none" strike="noStrike" cap="none" normalizeH="0" baseline="0" dirty="0">
                <a:ln>
                  <a:noFill/>
                </a:ln>
                <a:solidFill>
                  <a:schemeClr val="tx1"/>
                </a:solidFill>
                <a:effectLst/>
              </a:rPr>
              <a:t> as malicious (high false positives).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Frequent update delays</a:t>
            </a:r>
            <a:r>
              <a:rPr kumimoji="0" lang="en-US" altLang="en-US" sz="2400" b="0" i="0" u="none" strike="noStrike" cap="none" normalizeH="0" baseline="0" dirty="0">
                <a:ln>
                  <a:noFill/>
                </a:ln>
                <a:solidFill>
                  <a:schemeClr val="tx1"/>
                </a:solidFill>
                <a:effectLst/>
              </a:rPr>
              <a:t> reduce their effectiveness.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Overall, they are </a:t>
            </a:r>
            <a:r>
              <a:rPr kumimoji="0" lang="en-US" altLang="en-US" sz="2400" b="1" i="0" u="none" strike="noStrike" cap="none" normalizeH="0" baseline="0" dirty="0">
                <a:ln>
                  <a:noFill/>
                </a:ln>
                <a:solidFill>
                  <a:schemeClr val="tx1"/>
                </a:solidFill>
                <a:effectLst/>
              </a:rPr>
              <a:t>unreliable for modern cybersecurity needs</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7087" y="516695"/>
            <a:ext cx="7773338" cy="1596177"/>
          </a:xfrm>
        </p:spPr>
        <p:txBody>
          <a:bodyPr/>
          <a:lstStyle/>
          <a:p>
            <a:r>
              <a:rPr dirty="0"/>
              <a:t>Proposed System</a:t>
            </a:r>
          </a:p>
        </p:txBody>
      </p:sp>
      <p:sp>
        <p:nvSpPr>
          <p:cNvPr id="4" name="Rectangle 1">
            <a:extLst>
              <a:ext uri="{FF2B5EF4-FFF2-40B4-BE49-F238E27FC236}">
                <a16:creationId xmlns:a16="http://schemas.microsoft.com/office/drawing/2014/main" id="{DCF6933C-BB1E-3973-4BCC-63AABA78AEA8}"/>
              </a:ext>
            </a:extLst>
          </p:cNvPr>
          <p:cNvSpPr>
            <a:spLocks noGrp="1" noChangeArrowheads="1"/>
          </p:cNvSpPr>
          <p:nvPr>
            <p:ph idx="1"/>
          </p:nvPr>
        </p:nvSpPr>
        <p:spPr bwMode="auto">
          <a:xfrm>
            <a:off x="685331" y="1816990"/>
            <a:ext cx="7996851"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The system uses </a:t>
            </a:r>
            <a:r>
              <a:rPr kumimoji="0" lang="en-US" altLang="en-US" sz="2400" b="1" i="0" u="none" strike="noStrike" cap="none" normalizeH="0" baseline="0" dirty="0">
                <a:ln>
                  <a:noFill/>
                </a:ln>
                <a:solidFill>
                  <a:schemeClr val="tx1"/>
                </a:solidFill>
                <a:effectLst/>
              </a:rPr>
              <a:t>Machine Learning models</a:t>
            </a:r>
            <a:r>
              <a:rPr kumimoji="0" lang="en-US" altLang="en-US" sz="2400" b="0" i="0" u="none" strike="noStrike" cap="none" normalizeH="0" baseline="0" dirty="0">
                <a:ln>
                  <a:noFill/>
                </a:ln>
                <a:solidFill>
                  <a:schemeClr val="tx1"/>
                </a:solidFill>
                <a:effectLst/>
              </a:rPr>
              <a:t> like </a:t>
            </a:r>
            <a:r>
              <a:rPr kumimoji="0" lang="en-US" altLang="en-US" sz="2400" b="1" i="0" u="none" strike="noStrike" cap="none" normalizeH="0" baseline="0" dirty="0">
                <a:ln>
                  <a:noFill/>
                </a:ln>
                <a:solidFill>
                  <a:schemeClr val="tx1"/>
                </a:solidFill>
                <a:effectLst/>
              </a:rPr>
              <a:t>SVM</a:t>
            </a:r>
            <a:r>
              <a:rPr kumimoji="0" lang="en-US" altLang="en-US" sz="2400" b="0" i="0" u="none" strike="noStrike" cap="none" normalizeH="0" baseline="0" dirty="0">
                <a:ln>
                  <a:noFill/>
                </a:ln>
                <a:solidFill>
                  <a:schemeClr val="tx1"/>
                </a:solidFill>
                <a:effectLst/>
              </a:rPr>
              <a:t> and </a:t>
            </a:r>
            <a:r>
              <a:rPr kumimoji="0" lang="en-US" altLang="en-US" sz="2400" b="1" i="0" u="none" strike="noStrike" cap="none" normalizeH="0" baseline="0" dirty="0">
                <a:ln>
                  <a:noFill/>
                </a:ln>
                <a:solidFill>
                  <a:schemeClr val="tx1"/>
                </a:solidFill>
                <a:effectLst/>
              </a:rPr>
              <a:t>Random Forest</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Models are </a:t>
            </a:r>
            <a:r>
              <a:rPr kumimoji="0" lang="en-US" altLang="en-US" sz="2400" b="1" i="0" u="none" strike="noStrike" cap="none" normalizeH="0" baseline="0" dirty="0">
                <a:ln>
                  <a:noFill/>
                </a:ln>
                <a:solidFill>
                  <a:schemeClr val="tx1"/>
                </a:solidFill>
                <a:effectLst/>
              </a:rPr>
              <a:t>trained on historical phishing and legitimate website data</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Feature extraction</a:t>
            </a:r>
            <a:r>
              <a:rPr kumimoji="0" lang="en-US" altLang="en-US" sz="2400" b="0" i="0" u="none" strike="noStrike" cap="none" normalizeH="0" baseline="0" dirty="0">
                <a:ln>
                  <a:noFill/>
                </a:ln>
                <a:solidFill>
                  <a:schemeClr val="tx1"/>
                </a:solidFill>
                <a:effectLst/>
              </a:rPr>
              <a:t> includes: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Lexical features</a:t>
            </a:r>
            <a:r>
              <a:rPr kumimoji="0" lang="en-US" altLang="en-US" sz="2400" b="0" i="0" u="none" strike="noStrike" cap="none" normalizeH="0" baseline="0" dirty="0">
                <a:ln>
                  <a:noFill/>
                </a:ln>
                <a:solidFill>
                  <a:schemeClr val="tx1"/>
                </a:solidFill>
                <a:effectLst/>
              </a:rPr>
              <a:t> – based on URL structure.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Host-based features</a:t>
            </a:r>
            <a:r>
              <a:rPr kumimoji="0" lang="en-US" altLang="en-US" sz="2400" b="0" i="0" u="none" strike="noStrike" cap="none" normalizeH="0" baseline="0" dirty="0">
                <a:ln>
                  <a:noFill/>
                </a:ln>
                <a:solidFill>
                  <a:schemeClr val="tx1"/>
                </a:solidFill>
                <a:effectLst/>
              </a:rPr>
              <a:t> – from domain and hosting details.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Content-based features</a:t>
            </a:r>
            <a:r>
              <a:rPr kumimoji="0" lang="en-US" altLang="en-US" sz="2400" b="0" i="0" u="none" strike="noStrike" cap="none" normalizeH="0" baseline="0" dirty="0">
                <a:ln>
                  <a:noFill/>
                </a:ln>
                <a:solidFill>
                  <a:schemeClr val="tx1"/>
                </a:solidFill>
                <a:effectLst/>
              </a:rPr>
              <a:t> – from webpage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Integrated into a </a:t>
            </a:r>
            <a:r>
              <a:rPr kumimoji="0" lang="en-US" altLang="en-US" sz="2400" b="1" i="0" u="none" strike="noStrike" cap="none" normalizeH="0" baseline="0" dirty="0">
                <a:ln>
                  <a:noFill/>
                </a:ln>
                <a:solidFill>
                  <a:schemeClr val="tx1"/>
                </a:solidFill>
                <a:effectLst/>
              </a:rPr>
              <a:t>Chrome Extension</a:t>
            </a:r>
            <a:r>
              <a:rPr kumimoji="0" lang="en-US" altLang="en-US" sz="2400" b="0" i="0" u="none" strike="noStrike" cap="none" normalizeH="0" baseline="0" dirty="0">
                <a:ln>
                  <a:noFill/>
                </a:ln>
                <a:solidFill>
                  <a:schemeClr val="tx1"/>
                </a:solidFill>
                <a:effectLst/>
              </a:rPr>
              <a:t> for real-time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Provides </a:t>
            </a:r>
            <a:r>
              <a:rPr kumimoji="0" lang="en-US" altLang="en-US" sz="2400" b="1" i="0" u="none" strike="noStrike" cap="none" normalizeH="0" baseline="0" dirty="0">
                <a:ln>
                  <a:noFill/>
                </a:ln>
                <a:solidFill>
                  <a:schemeClr val="tx1"/>
                </a:solidFill>
                <a:effectLst/>
              </a:rPr>
              <a:t>instant warnings</a:t>
            </a:r>
            <a:r>
              <a:rPr kumimoji="0" lang="en-US" altLang="en-US" sz="2400" b="0" i="0" u="none" strike="noStrike" cap="none" normalizeH="0" baseline="0" dirty="0">
                <a:ln>
                  <a:noFill/>
                </a:ln>
                <a:solidFill>
                  <a:schemeClr val="tx1"/>
                </a:solidFill>
                <a:effectLst/>
              </a:rPr>
              <a:t> to users within the browser.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System Requirements</a:t>
            </a:r>
          </a:p>
        </p:txBody>
      </p:sp>
      <p:sp>
        <p:nvSpPr>
          <p:cNvPr id="3" name="Content Placeholder 2"/>
          <p:cNvSpPr>
            <a:spLocks noGrp="1"/>
          </p:cNvSpPr>
          <p:nvPr>
            <p:ph idx="1"/>
          </p:nvPr>
        </p:nvSpPr>
        <p:spPr/>
        <p:txBody>
          <a:bodyPr>
            <a:normAutofit fontScale="92500" lnSpcReduction="20000"/>
          </a:bodyPr>
          <a:lstStyle/>
          <a:p>
            <a:pPr marL="0" indent="0">
              <a:buNone/>
              <a:defRPr sz="2000">
                <a:solidFill>
                  <a:srgbClr val="1E3264"/>
                </a:solidFill>
              </a:defRPr>
            </a:pPr>
            <a:r>
              <a:rPr dirty="0"/>
              <a:t>Software Requirements:</a:t>
            </a:r>
          </a:p>
          <a:p>
            <a:pPr marL="0" indent="0">
              <a:buNone/>
              <a:defRPr sz="2000">
                <a:solidFill>
                  <a:srgbClr val="1E3264"/>
                </a:solidFill>
              </a:defRPr>
            </a:pPr>
            <a:r>
              <a:rPr dirty="0"/>
              <a:t>• Python, Flask, Scikit-learn, TensorFlow, Pandas, NumPy.</a:t>
            </a:r>
          </a:p>
          <a:p>
            <a:pPr marL="0" indent="0">
              <a:buNone/>
              <a:defRPr sz="2000">
                <a:solidFill>
                  <a:srgbClr val="1E3264"/>
                </a:solidFill>
              </a:defRPr>
            </a:pPr>
            <a:r>
              <a:rPr dirty="0"/>
              <a:t>• Database: MySQL or Firebase.</a:t>
            </a:r>
          </a:p>
          <a:p>
            <a:pPr marL="0" indent="0">
              <a:buNone/>
              <a:defRPr sz="2000">
                <a:solidFill>
                  <a:srgbClr val="1E3264"/>
                </a:solidFill>
              </a:defRPr>
            </a:pPr>
            <a:r>
              <a:rPr dirty="0"/>
              <a:t>• Cloud: AWS or GCP for scalability.</a:t>
            </a:r>
          </a:p>
          <a:p>
            <a:pPr marL="0" indent="0">
              <a:buNone/>
              <a:defRPr sz="2000">
                <a:solidFill>
                  <a:srgbClr val="1E3264"/>
                </a:solidFill>
              </a:defRPr>
            </a:pPr>
            <a:endParaRPr dirty="0"/>
          </a:p>
          <a:p>
            <a:pPr marL="0" indent="0">
              <a:buNone/>
              <a:defRPr sz="2000">
                <a:solidFill>
                  <a:srgbClr val="1E3264"/>
                </a:solidFill>
              </a:defRPr>
            </a:pPr>
            <a:r>
              <a:rPr dirty="0"/>
              <a:t>Hardware Requirements:</a:t>
            </a:r>
          </a:p>
          <a:p>
            <a:pPr marL="0" indent="0">
              <a:buNone/>
              <a:defRPr sz="2000">
                <a:solidFill>
                  <a:srgbClr val="1E3264"/>
                </a:solidFill>
              </a:defRPr>
            </a:pPr>
            <a:r>
              <a:rPr dirty="0"/>
              <a:t>• 16 GB RAM system with GPU support for model training.</a:t>
            </a:r>
          </a:p>
          <a:p>
            <a:pPr marL="0" indent="0">
              <a:buNone/>
              <a:defRPr sz="2000">
                <a:solidFill>
                  <a:srgbClr val="1E3264"/>
                </a:solidFill>
              </a:defRPr>
            </a:pPr>
            <a:r>
              <a:rPr dirty="0"/>
              <a:t>• Stable internet for dataset updates and real-time classification.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System Design</a:t>
            </a:r>
          </a:p>
        </p:txBody>
      </p:sp>
      <p:sp>
        <p:nvSpPr>
          <p:cNvPr id="4" name="Rectangle 1">
            <a:extLst>
              <a:ext uri="{FF2B5EF4-FFF2-40B4-BE49-F238E27FC236}">
                <a16:creationId xmlns:a16="http://schemas.microsoft.com/office/drawing/2014/main" id="{624CEAEB-3F99-3CA0-CDC6-3A6AA8AC0233}"/>
              </a:ext>
            </a:extLst>
          </p:cNvPr>
          <p:cNvSpPr>
            <a:spLocks noGrp="1" noChangeArrowheads="1"/>
          </p:cNvSpPr>
          <p:nvPr>
            <p:ph idx="1"/>
          </p:nvPr>
        </p:nvSpPr>
        <p:spPr bwMode="auto">
          <a:xfrm>
            <a:off x="685331" y="1632324"/>
            <a:ext cx="8015324"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Design includes</a:t>
            </a:r>
            <a:r>
              <a:rPr kumimoji="0" lang="en-US" altLang="en-US" sz="2400" b="0" i="0" u="none" strike="noStrike" cap="none" normalizeH="0" baseline="0" dirty="0">
                <a:ln>
                  <a:noFill/>
                </a:ln>
                <a:solidFill>
                  <a:schemeClr val="tx1"/>
                </a:solidFill>
                <a:effectLst/>
              </a:rPr>
              <a:t>: data collection, preprocessing, model training, prediction, and Chrome Extension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Each module has a </a:t>
            </a:r>
            <a:r>
              <a:rPr kumimoji="0" lang="en-US" altLang="en-US" sz="2400" b="1" i="0" u="none" strike="noStrike" cap="none" normalizeH="0" baseline="0" dirty="0">
                <a:ln>
                  <a:noFill/>
                </a:ln>
                <a:solidFill>
                  <a:schemeClr val="tx1"/>
                </a:solidFill>
                <a:effectLst/>
              </a:rPr>
              <a:t>specific role</a:t>
            </a:r>
            <a:r>
              <a:rPr kumimoji="0" lang="en-US" altLang="en-US" sz="2400" b="0"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Data loading</a:t>
            </a:r>
            <a:r>
              <a:rPr kumimoji="0" lang="en-US" altLang="en-US" sz="2400" b="0" i="0" u="none" strike="noStrike" cap="none" normalizeH="0" baseline="0" dirty="0">
                <a:ln>
                  <a:noFill/>
                </a:ln>
                <a:solidFill>
                  <a:schemeClr val="tx1"/>
                </a:solidFill>
                <a:effectLst/>
              </a:rPr>
              <a:t> – gathers and prepares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Feature extraction</a:t>
            </a:r>
            <a:r>
              <a:rPr kumimoji="0" lang="en-US" altLang="en-US" sz="2400" b="0" i="0" u="none" strike="noStrike" cap="none" normalizeH="0" baseline="0" dirty="0">
                <a:ln>
                  <a:noFill/>
                </a:ln>
                <a:solidFill>
                  <a:schemeClr val="tx1"/>
                </a:solidFill>
                <a:effectLst/>
              </a:rPr>
              <a:t> – identifies key URL and webpage attributes.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ML training</a:t>
            </a:r>
            <a:r>
              <a:rPr kumimoji="0" lang="en-US" altLang="en-US" sz="2400" b="0" i="0" u="none" strike="noStrike" cap="none" normalizeH="0" baseline="0" dirty="0">
                <a:ln>
                  <a:noFill/>
                </a:ln>
                <a:solidFill>
                  <a:schemeClr val="tx1"/>
                </a:solidFill>
                <a:effectLst/>
              </a:rPr>
              <a:t> – builds and optimizes the prediction model.</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User notification</a:t>
            </a:r>
            <a:r>
              <a:rPr kumimoji="0" lang="en-US" altLang="en-US" sz="2400" b="0" i="0" u="none" strike="noStrike" cap="none" normalizeH="0" baseline="0" dirty="0">
                <a:ln>
                  <a:noFill/>
                </a:ln>
                <a:solidFill>
                  <a:schemeClr val="tx1"/>
                </a:solidFill>
                <a:effectLst/>
              </a:rPr>
              <a:t> – alerts users about website safety.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Modular structure</a:t>
            </a:r>
            <a:r>
              <a:rPr kumimoji="0" lang="en-US" altLang="en-US" sz="2400" b="0" i="0" u="none" strike="noStrike" cap="none" normalizeH="0" baseline="0" dirty="0">
                <a:ln>
                  <a:noFill/>
                </a:ln>
                <a:solidFill>
                  <a:schemeClr val="tx1"/>
                </a:solidFill>
                <a:effectLst/>
              </a:rPr>
              <a:t> ensures </a:t>
            </a:r>
            <a:r>
              <a:rPr kumimoji="0" lang="en-US" altLang="en-US" sz="2400" b="1" i="0" u="none" strike="noStrike" cap="none" normalizeH="0" baseline="0" dirty="0">
                <a:ln>
                  <a:noFill/>
                </a:ln>
                <a:solidFill>
                  <a:schemeClr val="tx1"/>
                </a:solidFill>
                <a:effectLst/>
              </a:rPr>
              <a:t>easy maintenance</a:t>
            </a:r>
            <a:r>
              <a:rPr kumimoji="0" lang="en-US" altLang="en-US" sz="2400" b="0" i="0" u="none" strike="noStrike" cap="none" normalizeH="0" baseline="0" dirty="0">
                <a:ln>
                  <a:noFill/>
                </a:ln>
                <a:solidFill>
                  <a:schemeClr val="tx1"/>
                </a:solidFill>
                <a:effectLst/>
              </a:rPr>
              <a:t> and </a:t>
            </a:r>
            <a:r>
              <a:rPr kumimoji="0" lang="en-US" altLang="en-US" sz="2400" b="1" i="0" u="none" strike="noStrike" cap="none" normalizeH="0" baseline="0" dirty="0">
                <a:ln>
                  <a:noFill/>
                </a:ln>
                <a:solidFill>
                  <a:schemeClr val="tx1"/>
                </a:solidFill>
                <a:effectLst/>
              </a:rPr>
              <a:t>scalability</a:t>
            </a:r>
            <a:r>
              <a:rPr kumimoji="0" lang="en-US" altLang="en-US" sz="2400" b="0" i="0" u="none" strike="noStrike" cap="none" normalizeH="0" baseline="0" dirty="0">
                <a:ln>
                  <a:noFill/>
                </a:ln>
                <a:solidFill>
                  <a:schemeClr val="tx1"/>
                </a:solidFill>
                <a:effectLst/>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Supports </a:t>
            </a:r>
            <a:r>
              <a:rPr kumimoji="0" lang="en-US" altLang="en-US" sz="2400" b="1" i="0" u="none" strike="noStrike" cap="none" normalizeH="0" baseline="0" dirty="0">
                <a:ln>
                  <a:noFill/>
                </a:ln>
                <a:solidFill>
                  <a:schemeClr val="tx1"/>
                </a:solidFill>
                <a:effectLst/>
              </a:rPr>
              <a:t>future enhancements</a:t>
            </a:r>
            <a:r>
              <a:rPr kumimoji="0" lang="en-US" altLang="en-US" sz="2400" b="0" i="0" u="none" strike="noStrike" cap="none" normalizeH="0" baseline="0" dirty="0">
                <a:ln>
                  <a:noFill/>
                </a:ln>
                <a:solidFill>
                  <a:schemeClr val="tx1"/>
                </a:solidFill>
                <a:effectLst/>
              </a:rPr>
              <a:t> and </a:t>
            </a:r>
            <a:r>
              <a:rPr kumimoji="0" lang="en-US" altLang="en-US" sz="2400" b="1" i="0" u="none" strike="noStrike" cap="none" normalizeH="0" baseline="0" dirty="0">
                <a:ln>
                  <a:noFill/>
                </a:ln>
                <a:solidFill>
                  <a:schemeClr val="tx1"/>
                </a:solidFill>
                <a:effectLst/>
              </a:rPr>
              <a:t>smooth integration</a:t>
            </a:r>
            <a:r>
              <a:rPr kumimoji="0" lang="en-US" altLang="en-US" sz="2400" b="0" i="0" u="none" strike="noStrike" cap="none" normalizeH="0" baseline="0" dirty="0">
                <a:ln>
                  <a:noFill/>
                </a:ln>
                <a:solidFill>
                  <a:schemeClr val="tx1"/>
                </a:solidFill>
                <a:effectLst/>
              </a:rPr>
              <a:t> of new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endParaRPr>
          </a:p>
        </p:txBody>
      </p:sp>
    </p:spTree>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Template>Droplet</Template>
  <TotalTime>19</TotalTime>
  <Words>1201</Words>
  <Application>Microsoft Office PowerPoint</Application>
  <PresentationFormat>On-screen Show (4:3)</PresentationFormat>
  <Paragraphs>125</Paragraphs>
  <Slides>21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Tw Cen MT</vt:lpstr>
      <vt:lpstr>Droplet</vt:lpstr>
      <vt:lpstr>Phishing Website Detection by Machine Learning Techniques</vt:lpstr>
      <vt:lpstr>Abstract</vt:lpstr>
      <vt:lpstr>Introduction</vt:lpstr>
      <vt:lpstr>Problem Definition</vt:lpstr>
      <vt:lpstr>Objectives</vt:lpstr>
      <vt:lpstr>Existing System</vt:lpstr>
      <vt:lpstr>Proposed System</vt:lpstr>
      <vt:lpstr>System Requirements</vt:lpstr>
      <vt:lpstr>System Design</vt:lpstr>
      <vt:lpstr>Architecture Overview</vt:lpstr>
      <vt:lpstr>Modules of the System</vt:lpstr>
      <vt:lpstr>Feature Extraction Module</vt:lpstr>
      <vt:lpstr>ML Classification Module</vt:lpstr>
      <vt:lpstr>Chrome Extension Integration</vt:lpstr>
      <vt:lpstr>Dataset Description</vt:lpstr>
      <vt:lpstr>Performance Metrics</vt:lpstr>
      <vt:lpstr>Results and Discussion</vt:lpstr>
      <vt:lpstr>Conclusion</vt:lpstr>
      <vt:lpstr>Future Enhancement</vt:lpstr>
      <vt:lpstr>SDG Contribution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shath varan</cp:lastModifiedBy>
  <cp:revision>2</cp:revision>
  <dcterms:created xsi:type="dcterms:W3CDTF">2013-01-27T09:14:16Z</dcterms:created>
  <dcterms:modified xsi:type="dcterms:W3CDTF">2025-10-15T12:28:21Z</dcterms:modified>
  <cp:category/>
</cp:coreProperties>
</file>