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4" r:id="rId2"/>
    <p:sldId id="425" r:id="rId3"/>
    <p:sldId id="426" r:id="rId4"/>
    <p:sldId id="428" r:id="rId5"/>
    <p:sldId id="434" r:id="rId6"/>
    <p:sldId id="427" r:id="rId7"/>
    <p:sldId id="429" r:id="rId8"/>
    <p:sldId id="430" r:id="rId9"/>
    <p:sldId id="442" r:id="rId10"/>
    <p:sldId id="443" r:id="rId11"/>
    <p:sldId id="433" r:id="rId12"/>
    <p:sldId id="432" r:id="rId13"/>
    <p:sldId id="444" r:id="rId14"/>
    <p:sldId id="436" r:id="rId15"/>
    <p:sldId id="435" r:id="rId16"/>
    <p:sldId id="445" r:id="rId17"/>
    <p:sldId id="437" r:id="rId18"/>
    <p:sldId id="446" r:id="rId19"/>
    <p:sldId id="441" r:id="rId20"/>
    <p:sldId id="438" r:id="rId21"/>
    <p:sldId id="439" r:id="rId22"/>
    <p:sldId id="44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147D4-40E7-3957-FFAA-FBF8E0713FC9}" v="110" dt="2025-04-25T03:15:01.744"/>
    <p1510:client id="{F7FE0AF7-C76E-10C9-1D31-989C19480E68}" v="7" dt="2025-04-25T04:11:41.2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1028" y="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0E52-5655-7134-5B42-8C1EF1CD81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BD78C6-A5D3-CE35-619D-F2302DC2E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DC971-4E01-EE58-21A0-F18480AFC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694BB-9017-2CAD-6856-BEDDFD06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A79FEF-76EE-6838-FBBC-5E0C5D5F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192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38D1D-337E-B830-66D4-BDDB68AE8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5C64F0-5CFF-2881-EFD6-4AB6BE7DA6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D5C72-6DA0-4DF1-16F2-34D6B528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D8F53-AC36-9CEC-6B47-E9406357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3B11A-66D6-D19E-7891-1DE9F10E8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780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9995E-CAA5-AAD5-CB81-FE8312EB77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E39BA5-9EDA-7197-5467-40701BB44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BDCFB1-7657-21DC-CA43-CA70D7CD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2552-7F4E-F743-BE3C-DF81E56D2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2E475-3AC9-568E-7EA0-FB9A3C8DB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72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" y="0"/>
            <a:ext cx="12203372" cy="736270"/>
          </a:xfrm>
          <a:prstGeom prst="rect">
            <a:avLst/>
          </a:prstGeom>
          <a:gradFill>
            <a:gsLst>
              <a:gs pos="1000">
                <a:srgbClr val="166018"/>
              </a:gs>
              <a:gs pos="52000">
                <a:srgbClr val="00B0F0"/>
              </a:gs>
              <a:gs pos="100000">
                <a:schemeClr val="tx2">
                  <a:lumMod val="75000"/>
                </a:schemeClr>
              </a:gs>
              <a:gs pos="100000">
                <a:srgbClr val="4D0808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800">
                <a:solidFill>
                  <a:prstClr val="white"/>
                </a:solidFill>
                <a:latin typeface="Franklin Gothic Demi" pitchFamily="34" charset="0"/>
              </a:rPr>
              <a:t>INDIAN INSTITUTE OF TECHNOLOGY ROORKEE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0529" y="-1281"/>
            <a:ext cx="1007771" cy="732103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" y="5006150"/>
            <a:ext cx="12178303" cy="185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08924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885717" y="-1480"/>
            <a:ext cx="1306287" cy="961360"/>
          </a:xfrm>
          <a:prstGeom prst="rect">
            <a:avLst/>
          </a:prstGeom>
        </p:spPr>
      </p:pic>
      <p:cxnSp>
        <p:nvCxnSpPr>
          <p:cNvPr id="8" name="Straight Connector 7"/>
          <p:cNvCxnSpPr/>
          <p:nvPr userDrawn="1"/>
        </p:nvCxnSpPr>
        <p:spPr>
          <a:xfrm>
            <a:off x="0" y="990600"/>
            <a:ext cx="12192000" cy="0"/>
          </a:xfrm>
          <a:prstGeom prst="line">
            <a:avLst/>
          </a:prstGeom>
          <a:ln w="508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0" y="6756400"/>
            <a:ext cx="12192000" cy="0"/>
          </a:xfrm>
          <a:prstGeom prst="line">
            <a:avLst/>
          </a:prstGeom>
          <a:ln w="2222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2263" y="6447296"/>
            <a:ext cx="2222500" cy="198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4">
            <a:lum bright="3000"/>
          </a:blip>
          <a:stretch>
            <a:fillRect/>
          </a:stretch>
        </p:blipFill>
        <p:spPr>
          <a:xfrm>
            <a:off x="2497432" y="2118212"/>
            <a:ext cx="7095541" cy="3510576"/>
          </a:xfrm>
          <a:prstGeom prst="rect">
            <a:avLst/>
          </a:prstGeom>
        </p:spPr>
      </p:pic>
      <p:sp>
        <p:nvSpPr>
          <p:cNvPr id="17" name="Slide Number Placeholder 5"/>
          <p:cNvSpPr txBox="1">
            <a:spLocks/>
          </p:cNvSpPr>
          <p:nvPr userDrawn="1"/>
        </p:nvSpPr>
        <p:spPr>
          <a:xfrm>
            <a:off x="11176001" y="6607628"/>
            <a:ext cx="1016000" cy="198808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0FF7DBA9-935E-47CE-962B-4680C9109015}" type="slidenum">
              <a:rPr lang="en-US" altLang="en-US" sz="1400" smtClean="0"/>
              <a:pPr algn="r">
                <a:defRPr/>
              </a:pPr>
              <a:t>‹#›</a:t>
            </a:fld>
            <a:endParaRPr lang="en-US" altLang="en-US" sz="1400"/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240872" y="202991"/>
            <a:ext cx="9389440" cy="554587"/>
          </a:xfrm>
        </p:spPr>
        <p:txBody>
          <a:bodyPr/>
          <a:lstStyle>
            <a:lvl1pPr algn="l">
              <a:defRPr sz="32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240874" y="1173984"/>
            <a:ext cx="11690849" cy="5223272"/>
          </a:xfr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4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3ED0E-712C-2D8C-6EB7-284CD7ADC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EA08-58AE-F3EE-0D57-E2D566D11C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D64C2-A603-DA80-171B-ECE27C04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A8017-92D5-05CB-EA67-5A53DB46C3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5E1CD-82CF-4E3C-6573-15019A222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A0FAD-99C2-C1CA-6213-C1A70886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0F47DB-E4C3-63EA-7D58-08A343EBA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EC8E-C4E7-F405-4E91-750B4BA7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67298-7BA7-7CE1-390D-0032D3A15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3EF2B-7402-F3AC-F921-3453A9B65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965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62243-5187-C0D5-08C9-195B95F80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DD250-D28A-7A47-325D-879C001FB0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3724D4-44C8-5187-2E4C-3818D8033E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BDF53-FF1D-5DFE-F349-35516A531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235FF2-6C44-872B-B885-8F2738472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CCD447-5000-37A3-0577-01CC5308B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68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AB47-EF1F-B174-F19D-06CC68343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B4363-4157-56EC-5768-D2070B946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F6505D-0341-E166-F9B7-851E2F1949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2307F0-7929-477F-0B71-BC83407ED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4E904D-1D20-70F5-97F3-DCB5755164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C3F1A0-5950-C35E-A1FA-543500F58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C70BFF-E91E-74E6-64AA-834499117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E9AE2-A57F-CCE7-09F3-DCC083718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32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81DA-3319-3C5E-F840-73A20C1A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58ADD2-60C1-BFCF-8193-9DCDFA77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28B641-6D84-3596-2F77-50CB7C460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46FD2-8EF2-E38C-522C-234DDA053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918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AD9FC2-58A9-A1C3-CC6C-961B8F75A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35B44-4423-BAC0-B97B-57DC4B59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927DF0-9B65-B9A1-0E5E-DEA9E779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3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0DE04-03D4-D7EC-9936-3039FB687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D0C2D-7077-1922-A75F-4E6BBBF52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B0973-FC50-924A-CB54-C0712A218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48342-5F14-EA6B-C519-C0A2514D9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C24A3-02CF-1094-3FB0-FF7BF093C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6160A3-92D7-859A-4874-C5B18142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888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6BE75-0D15-763E-5745-4C8156ADC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1522ED-9133-10A5-8AE9-1026F4BC0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3F0E30-0B63-AC8B-3AD0-8372F56B64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180DFC-1555-DCCA-733C-C44832C22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9CDDD-4555-57FB-C2BB-EBA117FC6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67C3E-E09F-8F28-AE0E-60361F61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7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999459-416B-CB2B-21E7-BCD74F3C0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D4EB0-3365-730A-C989-C09C62AFA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F2A51-E7F8-0FD5-8962-C93C6D84ED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497745-2DED-4E12-836A-A27EF072A6EB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FF3945-2897-1D9F-5509-EF37F03398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F64AB-FE28-F440-799A-E16CBF514C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C87D9-F8BC-40E0-BE55-7339AFE645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03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dpi.com/2076-3417/9/15/3127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kaggle.com/datasets/kaustubhdikshit/neu-surface-defect-database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9CDEE-400F-0030-6F09-7B25F619E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9C68C0-B180-4973-C81F-7DEE3DBA558C}"/>
              </a:ext>
            </a:extLst>
          </p:cNvPr>
          <p:cNvSpPr txBox="1"/>
          <p:nvPr/>
        </p:nvSpPr>
        <p:spPr>
          <a:xfrm>
            <a:off x="1524000" y="179566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“Efficient Steel Surface Defect Detection Using Fine-Tuned Transfer Learning Model with Convolutional Architectures”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90BA294-8F11-3214-927B-B9B3B0775AC6}"/>
              </a:ext>
            </a:extLst>
          </p:cNvPr>
          <p:cNvSpPr txBox="1">
            <a:spLocks/>
          </p:cNvSpPr>
          <p:nvPr/>
        </p:nvSpPr>
        <p:spPr bwMode="auto">
          <a:xfrm>
            <a:off x="2472417" y="2881326"/>
            <a:ext cx="7247167" cy="1439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marL="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377" rtl="0" eaLnBrk="1" latinLnBrk="0" hangingPunct="1">
              <a:spcBef>
                <a:spcPct val="200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Mehta Family School of Data Science and Artificial Intelligence, 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Indian Institute of Technology Roorkee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F01E7-5350-E662-9A9A-AE202DCD2C55}"/>
              </a:ext>
            </a:extLst>
          </p:cNvPr>
          <p:cNvSpPr txBox="1"/>
          <p:nvPr/>
        </p:nvSpPr>
        <p:spPr>
          <a:xfrm>
            <a:off x="4274942" y="3601097"/>
            <a:ext cx="28167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Presentation Date: 25-04-2025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726D3A-8D58-5E88-6941-B535126782AC}"/>
              </a:ext>
            </a:extLst>
          </p:cNvPr>
          <p:cNvSpPr txBox="1"/>
          <p:nvPr/>
        </p:nvSpPr>
        <p:spPr>
          <a:xfrm>
            <a:off x="7754223" y="4390872"/>
            <a:ext cx="314314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b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Shati Biswas (24565004)</a:t>
            </a:r>
          </a:p>
          <a:p>
            <a:pPr lvl="0"/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Tech, (1</a:t>
            </a:r>
            <a:r>
              <a:rPr lang="en-US" sz="1400" b="1" i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MFS AI</a:t>
            </a:r>
          </a:p>
          <a:p>
            <a:pPr lvl="0"/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Arpit Kumar Chaudhary (24566006)</a:t>
            </a:r>
            <a:b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 Tech (1</a:t>
            </a:r>
            <a:r>
              <a:rPr lang="en-US" sz="1400" b="1" i="1" baseline="300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MFS DS</a:t>
            </a:r>
            <a:b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1400" b="1" i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sz="1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609F03-5425-A84A-EA3B-18F7BB1D64DA}"/>
              </a:ext>
            </a:extLst>
          </p:cNvPr>
          <p:cNvSpPr txBox="1"/>
          <p:nvPr/>
        </p:nvSpPr>
        <p:spPr>
          <a:xfrm>
            <a:off x="2031322" y="4390872"/>
            <a:ext cx="314314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Faculty Advisor</a:t>
            </a:r>
          </a:p>
          <a:p>
            <a:pPr lvl="0"/>
            <a:r>
              <a:rPr lang="en-US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Abhishek Tiwari </a:t>
            </a:r>
          </a:p>
          <a:p>
            <a:pPr lvl="0"/>
            <a:r>
              <a:rPr lang="en-US" sz="1400" b="1" i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(Associate Professor</a:t>
            </a:r>
            <a:r>
              <a:rPr lang="en-I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I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Dept. of Metallurgical and Materials Engineering </a:t>
            </a:r>
            <a:endParaRPr lang="en-US" sz="1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FEF28E-4955-690D-0B36-7FD845938161}"/>
              </a:ext>
            </a:extLst>
          </p:cNvPr>
          <p:cNvSpPr txBox="1"/>
          <p:nvPr/>
        </p:nvSpPr>
        <p:spPr>
          <a:xfrm>
            <a:off x="3659701" y="805898"/>
            <a:ext cx="488663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000" b="1" dirty="0"/>
              <a:t>Project Presentation </a:t>
            </a:r>
          </a:p>
          <a:p>
            <a:pPr algn="ctr"/>
            <a:r>
              <a:rPr lang="en-IN" sz="2000" b="1" dirty="0"/>
              <a:t>On</a:t>
            </a:r>
          </a:p>
          <a:p>
            <a:pPr algn="ctr"/>
            <a:r>
              <a:rPr lang="en-IN" sz="2000" b="1" dirty="0">
                <a:solidFill>
                  <a:srgbClr val="FF0000"/>
                </a:solidFill>
                <a:latin typeface="-apple-system"/>
              </a:rPr>
              <a:t>DAL-567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67018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BED88-6197-34A7-2591-3F9610F7E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7CF0C-B63B-9B38-E40A-E63ED8801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Methodology-model1 (Continue….)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22D2-A933-2347-062D-17BCF8CD1C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096746"/>
            <a:ext cx="6114977" cy="3329205"/>
          </a:xfrm>
        </p:spPr>
        <p:txBody>
          <a:bodyPr/>
          <a:lstStyle/>
          <a:p>
            <a:r>
              <a:rPr lang="en-US" dirty="0"/>
              <a:t>Evaluation: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182B965-5200-6A39-E898-BE0A9979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204" y="1531917"/>
            <a:ext cx="5201328" cy="4999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80123E-D530-98DC-5ED4-678579463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3794" y="1628117"/>
            <a:ext cx="6114976" cy="47489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DE955-34D8-0866-6FC6-D8621974A2B2}"/>
              </a:ext>
            </a:extLst>
          </p:cNvPr>
          <p:cNvSpPr txBox="1"/>
          <p:nvPr/>
        </p:nvSpPr>
        <p:spPr>
          <a:xfrm>
            <a:off x="5973794" y="1258784"/>
            <a:ext cx="5770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Check on 3 unseen data(folder):</a:t>
            </a:r>
          </a:p>
        </p:txBody>
      </p:sp>
    </p:spTree>
    <p:extLst>
      <p:ext uri="{BB962C8B-B14F-4D97-AF65-F5344CB8AC3E}">
        <p14:creationId xmlns:p14="http://schemas.microsoft.com/office/powerpoint/2010/main" val="197456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BF2D-254F-F7FE-8589-38D5ACADC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(Continue….)</a:t>
            </a:r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57A8B-BF8C-9E20-A9E4-0F9A3991F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4" y="1173984"/>
            <a:ext cx="11741860" cy="450100"/>
          </a:xfrm>
        </p:spPr>
        <p:txBody>
          <a:bodyPr/>
          <a:lstStyle/>
          <a:p>
            <a:pPr marL="0" indent="0">
              <a:buNone/>
            </a:pPr>
            <a:r>
              <a:rPr lang="en-IN" sz="2000" b="1" u="sng" dirty="0">
                <a:latin typeface="Arial" panose="020B0604020202020204" pitchFamily="34" charset="0"/>
              </a:rPr>
              <a:t>Model 2</a:t>
            </a:r>
            <a:r>
              <a:rPr lang="en-IN" sz="2000" b="1" dirty="0">
                <a:latin typeface="Arial" panose="020B0604020202020204" pitchFamily="34" charset="0"/>
              </a:rPr>
              <a:t>: </a:t>
            </a:r>
            <a:r>
              <a:rPr lang="en-IN" sz="2000" b="1" u="sng" dirty="0">
                <a:latin typeface="Arial" panose="020B0604020202020204" pitchFamily="34" charset="0"/>
              </a:rPr>
              <a:t>Improving CNN Model performance with Hyper-parameter Tuning &amp; Transfer Learning</a:t>
            </a:r>
          </a:p>
          <a:p>
            <a:endParaRPr lang="en-IN" dirty="0"/>
          </a:p>
        </p:txBody>
      </p:sp>
      <p:pic>
        <p:nvPicPr>
          <p:cNvPr id="7" name="Picture 6" descr="A graph with red and blue lines&#10;&#10;AI-generated content may be incorrect.">
            <a:extLst>
              <a:ext uri="{FF2B5EF4-FFF2-40B4-BE49-F238E27FC236}">
                <a16:creationId xmlns:a16="http://schemas.microsoft.com/office/drawing/2014/main" id="{878EF892-91CF-143E-B7FB-A012F959F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7" y="1741781"/>
            <a:ext cx="3133235" cy="2232845"/>
          </a:xfrm>
          <a:prstGeom prst="rect">
            <a:avLst/>
          </a:prstGeom>
        </p:spPr>
      </p:pic>
      <p:pic>
        <p:nvPicPr>
          <p:cNvPr id="9" name="Picture 8" descr="A graph of a line&#10;&#10;AI-generated content may be incorrect.">
            <a:extLst>
              <a:ext uri="{FF2B5EF4-FFF2-40B4-BE49-F238E27FC236}">
                <a16:creationId xmlns:a16="http://schemas.microsoft.com/office/drawing/2014/main" id="{BB9C5D95-2C7C-BACC-C204-B080C3052B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57" y="3974626"/>
            <a:ext cx="3133235" cy="23656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D6CA55-2F0F-7204-EEEA-B58239CEB4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512" y="2040490"/>
            <a:ext cx="3662975" cy="378968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CF9402F-BFCA-FE18-0D95-0BD15B42CE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772" y="2247804"/>
            <a:ext cx="3662975" cy="696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D3C36B8-02DF-3340-8E81-EFEA999D0F1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b="9527"/>
          <a:stretch/>
        </p:blipFill>
        <p:spPr>
          <a:xfrm>
            <a:off x="7995439" y="3709332"/>
            <a:ext cx="3382404" cy="197468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B739474-4487-BA7F-4BAF-28177F5CCE7C}"/>
              </a:ext>
            </a:extLst>
          </p:cNvPr>
          <p:cNvSpPr txBox="1"/>
          <p:nvPr/>
        </p:nvSpPr>
        <p:spPr>
          <a:xfrm>
            <a:off x="8067772" y="3305257"/>
            <a:ext cx="2210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Probabilities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866329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97A15-62E7-7289-26D2-1C684EE64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(Continue….)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94655-6F19-D75B-8E71-510B7B258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cs typeface="+mn-cs"/>
              </a:rPr>
              <a:t>Result</a:t>
            </a:r>
            <a:r>
              <a:rPr lang="en-IN" dirty="0"/>
              <a:t>: Model 2</a:t>
            </a:r>
          </a:p>
          <a:p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B4BFBD7-38EF-2C9B-40CF-2DB4F378F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90" y="1840932"/>
            <a:ext cx="5531798" cy="4556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895ECB-BDD5-D0E3-7211-971C7F2FC7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375" y="1840932"/>
            <a:ext cx="5683751" cy="2766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6435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548C1-A1DC-4432-9D6C-E4FD1E982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D81B-CE5E-58B9-9438-0154EAC82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(Continue….)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010B8-61BE-3182-6C1B-51A0E1D620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u="sng" dirty="0">
                <a:cs typeface="+mn-cs"/>
              </a:rPr>
              <a:t>Result</a:t>
            </a:r>
            <a:r>
              <a:rPr lang="en-IN" dirty="0"/>
              <a:t>: Model 2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92DD6-0D6A-901E-2119-24FBC5AB6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5808" y="1710023"/>
            <a:ext cx="5106389" cy="4393893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C5C160C4-C679-EC9F-CA4F-D370AF968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803" y="1710023"/>
            <a:ext cx="5842041" cy="4840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563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304A1-D215-3AB5-DE6F-9CFB814F6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(Continue….)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6AC03-D8CA-B00E-2D0C-9C869EBB9E9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b="1" u="sng" dirty="0"/>
              <a:t>Model 3</a:t>
            </a:r>
            <a:r>
              <a:rPr lang="en-IN" sz="2000" b="1" dirty="0"/>
              <a:t>: </a:t>
            </a:r>
            <a:r>
              <a:rPr lang="en-US" sz="2000" b="1" u="sng" dirty="0"/>
              <a:t>Compile the model with a learning rate scheduler &amp; </a:t>
            </a:r>
            <a:r>
              <a:rPr lang="en-IN" sz="2000" b="1" u="sng" dirty="0"/>
              <a:t>fine-tuning.</a:t>
            </a: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en-IN" dirty="0"/>
          </a:p>
        </p:txBody>
      </p:sp>
      <p:pic>
        <p:nvPicPr>
          <p:cNvPr id="7" name="Picture 6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FA1CB3C6-6A90-C78A-989D-8EE370611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568" y="1727656"/>
            <a:ext cx="6759846" cy="33491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533C01-1B5B-349D-7EB3-8F85243BB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892" y="4976775"/>
            <a:ext cx="4145934" cy="755011"/>
          </a:xfrm>
          <a:prstGeom prst="rect">
            <a:avLst/>
          </a:prstGeom>
        </p:spPr>
      </p:pic>
      <p:pic>
        <p:nvPicPr>
          <p:cNvPr id="13" name="Picture 12" descr="A close-up of a grey surface&#10;&#10;AI-generated content may be incorrect.">
            <a:extLst>
              <a:ext uri="{FF2B5EF4-FFF2-40B4-BE49-F238E27FC236}">
                <a16:creationId xmlns:a16="http://schemas.microsoft.com/office/drawing/2014/main" id="{80CC39A7-5AC2-6071-752E-A6BC7C3E12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672" y="1685710"/>
            <a:ext cx="2513279" cy="2600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9A146D-86E1-2D4D-AA3B-D0A73C1447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0124" y="4215777"/>
            <a:ext cx="2626827" cy="1722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60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EA4A1-9CFA-D078-14D1-51A0A8342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(Continue….)</a:t>
            </a:r>
            <a:endParaRPr lang="en-IN" dirty="0"/>
          </a:p>
        </p:txBody>
      </p:sp>
      <p:pic>
        <p:nvPicPr>
          <p:cNvPr id="5" name="Content Placeholder 4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F33AABAE-BD1D-EE74-4115-70D46BC64D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440" y="1637731"/>
            <a:ext cx="5315656" cy="463472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5A94D6D-4B70-4B53-17BC-AFB53F927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1176" y="2139571"/>
            <a:ext cx="4736056" cy="25788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A9B0B73-39FC-E22C-3EE4-E5FA1AA38538}"/>
              </a:ext>
            </a:extLst>
          </p:cNvPr>
          <p:cNvSpPr txBox="1"/>
          <p:nvPr/>
        </p:nvSpPr>
        <p:spPr>
          <a:xfrm>
            <a:off x="628093" y="1268399"/>
            <a:ext cx="2606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Model 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519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FB036-4D7A-A195-3C52-49FDA8B0B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1818B-A043-D5BE-6D7B-99885BBF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(Continue….)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ADFF9E-B34A-454D-EB33-A042DD84E955}"/>
              </a:ext>
            </a:extLst>
          </p:cNvPr>
          <p:cNvSpPr txBox="1"/>
          <p:nvPr/>
        </p:nvSpPr>
        <p:spPr>
          <a:xfrm>
            <a:off x="628093" y="1268399"/>
            <a:ext cx="260672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IN" sz="2400" b="1" u="sng" dirty="0"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: Model 3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439617-3837-AE4E-8878-9D537AA56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093" y="1942972"/>
            <a:ext cx="3587647" cy="257885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056D5DD-6C36-3E57-3EBF-412815128DEB}"/>
              </a:ext>
            </a:extLst>
          </p:cNvPr>
          <p:cNvSpPr txBox="1"/>
          <p:nvPr/>
        </p:nvSpPr>
        <p:spPr>
          <a:xfrm>
            <a:off x="439387" y="4334494"/>
            <a:ext cx="49014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Class names: ['crazing', 'inclusion', 'patches', '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pitted_surface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'rolled-</a:t>
            </a:r>
            <a:r>
              <a:rPr lang="en-US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in_scale</a:t>
            </a:r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', 'scratches']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337C49-9EA9-3385-DCE0-2787558A5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4446" y="1485227"/>
            <a:ext cx="3685372" cy="4879947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6FCD00B4-517F-C1EF-BB24-C7B7879D1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9703" y="1693431"/>
            <a:ext cx="3923124" cy="367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685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33BE-F60B-6E0D-757A-721B2DA9D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(Continue….)</a:t>
            </a:r>
            <a:endParaRPr lang="en-IN" dirty="0"/>
          </a:p>
        </p:txBody>
      </p:sp>
      <p:pic>
        <p:nvPicPr>
          <p:cNvPr id="5" name="Content Placeholder 4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64F32B02-D93D-207E-FF92-8C44CEE01D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433" y="1603476"/>
            <a:ext cx="4276537" cy="3889611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2AA32B-AF2F-5966-2DE7-435093EB8EC3}"/>
              </a:ext>
            </a:extLst>
          </p:cNvPr>
          <p:cNvSpPr txBox="1"/>
          <p:nvPr/>
        </p:nvSpPr>
        <p:spPr>
          <a:xfrm>
            <a:off x="409433" y="1147876"/>
            <a:ext cx="709659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Arial" panose="020B0604020202020204" pitchFamily="34" charset="0"/>
              </a:rPr>
              <a:t>Model 4</a:t>
            </a:r>
            <a:r>
              <a:rPr lang="en-IN" sz="2400" b="1" dirty="0">
                <a:latin typeface="Arial" panose="020B0604020202020204" pitchFamily="34" charset="0"/>
              </a:rPr>
              <a:t>: </a:t>
            </a:r>
            <a:r>
              <a:rPr lang="en-IN" sz="2400" b="1" u="sng" dirty="0">
                <a:latin typeface="Arial" panose="020B0604020202020204" pitchFamily="34" charset="0"/>
              </a:rPr>
              <a:t>Model with Data Augmentation.</a:t>
            </a:r>
          </a:p>
          <a:p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3B973BB-CF4E-63CF-623E-9C6A73E3CD7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547" b="58396"/>
          <a:stretch/>
        </p:blipFill>
        <p:spPr>
          <a:xfrm>
            <a:off x="404426" y="5785475"/>
            <a:ext cx="11387240" cy="40010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DC6C1BF6-1FFB-E4FC-466D-21AE363020C5}"/>
              </a:ext>
            </a:extLst>
          </p:cNvPr>
          <p:cNvSpPr txBox="1"/>
          <p:nvPr/>
        </p:nvSpPr>
        <p:spPr>
          <a:xfrm>
            <a:off x="8915952" y="2476073"/>
            <a:ext cx="21660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000" b="1" dirty="0">
                <a:latin typeface="Arial Unicode MS"/>
              </a:rPr>
              <a:t>Probabilities: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4969F0-92EC-E159-411D-E989534BD9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71" y="1517208"/>
            <a:ext cx="3505380" cy="40197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B3CAC5B-5718-84E1-5A52-1C94B103905E}"/>
              </a:ext>
            </a:extLst>
          </p:cNvPr>
          <p:cNvSpPr txBox="1"/>
          <p:nvPr/>
        </p:nvSpPr>
        <p:spPr>
          <a:xfrm>
            <a:off x="8915952" y="2876183"/>
            <a:ext cx="270690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Prediction Probabilities: crazing: 99.91% inclusion: 0.02% patches: 0.01% pitted: 0.02% rolled: 0.03% scratches: 0.01%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4520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B400D-F851-848D-52AB-144E84528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4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439BF26-D58F-5200-FC41-3772961B061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043" y="1281628"/>
            <a:ext cx="5990217" cy="522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084EA668-2EFB-F72E-BD3A-A687602F4C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60" y="1655485"/>
            <a:ext cx="5146283" cy="420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977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B488A-20DC-CB64-CC26-FC5FFBBB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28C783F-B27B-0493-BFBB-8929E0BBD38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31346" y="1069334"/>
            <a:ext cx="10822675" cy="518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this project, we successfully implemented a deep learning-based approach for detecting steel surface defects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transfer learning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use of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pre-trained ResNet50V2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fine-tuned on the NEU dataset, provided high classification accuracy across six defect categories.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dirty="0"/>
              <a:t>Data augmentation techniques were employed to enhance model robustness and improve generalization by simulating variations in defect appearance.</a:t>
            </a:r>
            <a:br>
              <a:rPr lang="en-US" sz="2200" dirty="0"/>
            </a:br>
            <a:br>
              <a:rPr lang="en-US" sz="2200" dirty="0"/>
            </a:br>
            <a:r>
              <a:rPr lang="en-US" sz="2200" dirty="0"/>
              <a:t>All in all, </a:t>
            </a:r>
          </a:p>
          <a:p>
            <a:pPr mar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dirty="0"/>
              <a:t>Developed an automated steel surface defect detection system using deep learning on the NEU dataset (1,800 images). </a:t>
            </a:r>
            <a:r>
              <a:rPr lang="en-US" sz="1800" b="1" dirty="0"/>
              <a:t>Improved baseline CNN accuracy (42%) to ~99% via transfer learning</a:t>
            </a:r>
            <a:r>
              <a:rPr lang="en-US" sz="1800" dirty="0"/>
              <a:t>, fine-tuned ResNet50V2, and augmentation, enabling robust, real-time quality control in manufacturing.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641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088F4-F4E9-14D0-B36B-E0D3F0C49D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B93B-9011-446C-D3A8-134655E18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3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9E0FF8-2D90-2A75-3371-7C22A851BD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151" y="1431737"/>
            <a:ext cx="11690849" cy="52232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algn="just"/>
            <a:r>
              <a:rPr lang="en-US" sz="2800" dirty="0">
                <a:latin typeface="Times New Roman"/>
                <a:ea typeface="Times New Roman" panose="02020603050405020304" pitchFamily="18" charset="0"/>
                <a:cs typeface="Times New Roman"/>
              </a:rPr>
              <a:t>Problem Statement</a:t>
            </a:r>
          </a:p>
          <a:p>
            <a:pPr algn="just"/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Literature Review &amp; Motivation</a:t>
            </a:r>
          </a:p>
          <a:p>
            <a:pPr algn="just"/>
            <a:r>
              <a:rPr lang="en-IN" sz="2800">
                <a:latin typeface="Times New Roman"/>
                <a:ea typeface="Times New Roman" panose="02020603050405020304" pitchFamily="18" charset="0"/>
                <a:cs typeface="Times New Roman"/>
              </a:rPr>
              <a:t>Dataset Acquisition and Preprocessing</a:t>
            </a:r>
            <a:endParaRPr lang="en-IN" sz="2800" dirty="0">
              <a:latin typeface="Times New Roman"/>
              <a:ea typeface="Times New Roman" panose="02020603050405020304" pitchFamily="18" charset="0"/>
              <a:cs typeface="Times New Roman"/>
            </a:endParaRPr>
          </a:p>
          <a:p>
            <a:pPr algn="just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Improvement &amp; Result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Who Will be Benefited</a:t>
            </a:r>
          </a:p>
          <a:p>
            <a:pPr algn="just"/>
            <a:endParaRPr lang="en-IN" b="1" dirty="0">
              <a:solidFill>
                <a:schemeClr val="accent1">
                  <a:lumMod val="75000"/>
                </a:schemeClr>
              </a:solidFill>
              <a:latin typeface="CharisSIL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752013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024E-059B-D2BC-E632-7C193AE90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CB6ED2-893E-F952-84EC-833E7203E98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14400" y="2077460"/>
            <a:ext cx="1004475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Enhancement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Integration of more advanced architectures like Vision Transformers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Detection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Deploying models on edge devices for real-time surface inspection on production lines.</a:t>
            </a:r>
            <a:endParaRPr lang="en-US" altLang="en-US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Training on larger and more diverse datasets for improved cross-industry performance.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 Integration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Linking defect detection directly with quality control systems to automate corrective actions.</a:t>
            </a:r>
          </a:p>
        </p:txBody>
      </p:sp>
    </p:spTree>
    <p:extLst>
      <p:ext uri="{BB962C8B-B14F-4D97-AF65-F5344CB8AC3E}">
        <p14:creationId xmlns:p14="http://schemas.microsoft.com/office/powerpoint/2010/main" val="1796636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0A7C1-56AC-32A0-81DB-C13CE85BF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will be Benefited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8079614-87CB-1393-136B-C35BD106D36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445588" y="1410503"/>
            <a:ext cx="11550792" cy="4282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Steel Manufacturing Units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Early and accurate detection reduces material waste and improves quality.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Quality Control Engineers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Helps in automated reporting and reduces manual inspection workload.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Researchers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 benchmark for experimenting with novel deep learning architectures on industrial data. 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Industrial IoT Companies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Scope to integrate with smart factories and predictive maintenance platforms.</a:t>
            </a:r>
          </a:p>
        </p:txBody>
      </p:sp>
    </p:spTree>
    <p:extLst>
      <p:ext uri="{BB962C8B-B14F-4D97-AF65-F5344CB8AC3E}">
        <p14:creationId xmlns:p14="http://schemas.microsoft.com/office/powerpoint/2010/main" val="671188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858A-5F30-3DE0-703F-5FC27542B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30A2D-DC1F-11AB-D701-EDA1577B8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4" y="2838734"/>
            <a:ext cx="11690849" cy="355852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5400" u="sng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869796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22CAC-F01C-B277-4131-4BAD7B7A7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86307-018F-6B82-6281-69D0986D9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25D53-927E-2307-52B2-1854C730A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431737"/>
            <a:ext cx="11690849" cy="5223272"/>
          </a:xfrm>
        </p:spPr>
        <p:txBody>
          <a:bodyPr/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Steel surface defects (e.g. scratches, cracks) impact product quality and manufacturing efficiency.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inspection methods are slow, subjective, and inconsistent.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learning, especially Convolutional Neural Networks (CNNs), enables automated and accurate defect detection.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uses pre-trained models, improving performance even with limited data.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fine-tunes advanced CNN architectures for efficient and reliable steel surface defect detection, supporting smarter quality control reduced manual inspection, enhancing quality control efficiency.</a:t>
            </a:r>
          </a:p>
          <a:p>
            <a:pPr algn="just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b="1" dirty="0">
              <a:solidFill>
                <a:schemeClr val="accent1">
                  <a:lumMod val="75000"/>
                </a:schemeClr>
              </a:solidFill>
              <a:latin typeface="CharisSIL"/>
              <a:cs typeface="Times New Roman" panose="02020603050405020304" pitchFamily="18" charset="0"/>
            </a:endParaRPr>
          </a:p>
          <a:p>
            <a:pPr algn="just"/>
            <a:endParaRPr lang="en-IN" i="0" dirty="0">
              <a:solidFill>
                <a:schemeClr val="accent1">
                  <a:lumMod val="7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971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5E0D3-40CD-A31F-CFAD-B044E90F4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46ACD1E-750D-8812-B520-0EDF373D30D3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40872" y="1266788"/>
            <a:ext cx="11359725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cs typeface="+mn-cs"/>
              </a:rPr>
              <a:t>Industrial Context: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steel manufacturing, surface defects such as scratches, patches, and inclusions can significantly compromise product quality, leading to financial losses and potential safety concerns.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u="sng" dirty="0">
                <a:cs typeface="+mn-cs"/>
              </a:rPr>
              <a:t>Traditional Inspection Challenges:</a:t>
            </a:r>
            <a:b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 is time-consuming, subjective, and frequent to errors, especially under high-speed production conditions.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9D3F109-7809-4B88-4324-407982693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962101"/>
              </p:ext>
            </p:extLst>
          </p:nvPr>
        </p:nvGraphicFramePr>
        <p:xfrm>
          <a:off x="591402" y="3619748"/>
          <a:ext cx="10845422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2711">
                  <a:extLst>
                    <a:ext uri="{9D8B030D-6E8A-4147-A177-3AD203B41FA5}">
                      <a16:colId xmlns:a16="http://schemas.microsoft.com/office/drawing/2014/main" val="2573470177"/>
                    </a:ext>
                  </a:extLst>
                </a:gridCol>
                <a:gridCol w="5422711">
                  <a:extLst>
                    <a:ext uri="{9D8B030D-6E8A-4147-A177-3AD203B41FA5}">
                      <a16:colId xmlns:a16="http://schemas.microsoft.com/office/drawing/2014/main" val="522245251"/>
                    </a:ext>
                  </a:extLst>
                </a:gridCol>
              </a:tblGrid>
              <a:tr h="389128"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en-US" sz="2400" b="1" u="sng" dirty="0">
                          <a:cs typeface="+mn-cs"/>
                        </a:rPr>
                        <a:t>Project Objective:</a:t>
                      </a:r>
                      <a:endParaRPr lang="en-IN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78912"/>
                  </a:ext>
                </a:extLst>
              </a:tr>
              <a:tr h="204940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 develop an automated system capable of accurately detecting and classifying steel surface defects using deep learning techniques.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kumimoji="0" lang="en-US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  <a:p>
                      <a:pPr marL="285750" marR="0" lvl="0" indent="-28575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r>
                        <a:rPr lang="en-US" alt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Defect Categories </a:t>
                      </a: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(6 classes):</a:t>
                      </a:r>
                    </a:p>
                    <a:p>
                      <a:pPr marL="800100" lvl="1" indent="-3429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Crazing</a:t>
                      </a:r>
                    </a:p>
                    <a:p>
                      <a:pPr marL="800100" lvl="1" indent="-3429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Inclusion</a:t>
                      </a:r>
                    </a:p>
                    <a:p>
                      <a:pPr marL="800100" lvl="1" indent="-3429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Patches</a:t>
                      </a:r>
                    </a:p>
                    <a:p>
                      <a:pPr marL="800100" lvl="1" indent="-3429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Pitted Surface</a:t>
                      </a:r>
                    </a:p>
                    <a:p>
                      <a:pPr marL="800100" lvl="1" indent="-3429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Rolled-in Scale</a:t>
                      </a:r>
                    </a:p>
                    <a:p>
                      <a:pPr marL="800100" lvl="1" indent="-3429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buFont typeface="+mj-lt"/>
                        <a:buAutoNum type="arabicPeriod"/>
                      </a:pPr>
                      <a:r>
                        <a:rPr lang="en-US" altLang="en-US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Scratches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31169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378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0007A-8E2C-18D4-FC79-3F6DCF0E5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Times New Roman"/>
                <a:cs typeface="Times New Roman"/>
              </a:rPr>
              <a:t>Dataset Literature Review &amp; Motivation</a:t>
            </a:r>
            <a:endParaRPr lang="en-IN" sz="3000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EB0381-FFF6-5622-F249-3FACAE82D214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73349" y="1165125"/>
            <a:ext cx="9732408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>
                <a:cs typeface="+mn-cs"/>
              </a:rPr>
              <a:t>Reference: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Applied Sciences (2019), MDPI – “Periodic Surface Defect Detection in Steel Plates”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Methodology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lang="en-US" altLang="en-US" sz="2000" u="sng" dirty="0"/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/>
                <a:cs typeface="Times New Roman"/>
              </a:rPr>
              <a:t> Used the dataset with a CNN &amp; LSTM methods.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Results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effectLst/>
                <a:latin typeface="Arial"/>
                <a:cs typeface="Arial"/>
              </a:rPr>
              <a:t> </a:t>
            </a:r>
            <a:r>
              <a:rPr lang="en-US" altLang="en-US" dirty="0">
                <a:latin typeface="Times New Roman"/>
                <a:cs typeface="Times New Roman"/>
              </a:rPr>
              <a:t>Achieved 93.8% accuracy.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b="1" u="sng" dirty="0"/>
              <a:t>Relevance</a:t>
            </a:r>
            <a:r>
              <a:rPr kumimoji="0" lang="en-US" altLang="en-US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Confirms NEU as a reliable benchmark.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transfer learning’s effectiveness in steel defect detection.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4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800" b="1" u="sng" dirty="0"/>
              <a:t>Source: 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800" b="1" u="sng" dirty="0">
                <a:hlinkClick r:id="rId2"/>
              </a:rPr>
              <a:t>https://www.mdpi.com/2076-3417/9/15/3127</a:t>
            </a:r>
            <a:endParaRPr lang="en-US" altLang="en-US" sz="2800" b="1" u="sng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800" b="1" u="sng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396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1B666-0DD5-BB0C-65A2-8C3F2943E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Acquisition and Preprocessing</a:t>
            </a: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076CCEAB-7C11-0956-E1CA-AAD8CC40E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242" y="1059874"/>
            <a:ext cx="10686435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b="1" u="sng" dirty="0">
                <a:latin typeface="Arial" panose="020B0604020202020204" pitchFamily="34" charset="0"/>
              </a:rPr>
              <a:t>Dataset Used:</a:t>
            </a:r>
            <a:br>
              <a:rPr kumimoji="0" lang="en-US" altLang="en-US" sz="1900" b="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utilizes the NEU (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Northeastern University)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Surface Defect Database, a widely used benchmark dataset for defect detection tasks in the steel industry.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b="1" u="sng" dirty="0">
                <a:latin typeface="Arial" panose="020B0604020202020204" pitchFamily="34" charset="0"/>
              </a:rPr>
              <a:t>Dataset source: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0" i="0" dirty="0">
                <a:solidFill>
                  <a:srgbClr val="0B57D0"/>
                </a:solidFill>
                <a:effectLst/>
                <a:hlinkClick r:id="rId2"/>
              </a:rPr>
              <a:t>https://www.kaggle.com/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0" i="0" dirty="0">
                <a:solidFill>
                  <a:srgbClr val="0B57D0"/>
                </a:solidFill>
                <a:effectLst/>
                <a:hlinkClick r:id="rId2"/>
              </a:rPr>
              <a:t>datasets/</a:t>
            </a:r>
            <a:r>
              <a:rPr lang="en-US" sz="2400" b="0" i="0" dirty="0" err="1">
                <a:solidFill>
                  <a:srgbClr val="0B57D0"/>
                </a:solidFill>
                <a:effectLst/>
                <a:hlinkClick r:id="rId2"/>
              </a:rPr>
              <a:t>kaustubhdikshit</a:t>
            </a:r>
            <a:endParaRPr lang="en-US" sz="2400" b="0" i="0" dirty="0">
              <a:solidFill>
                <a:srgbClr val="0B57D0"/>
              </a:solidFill>
              <a:effectLst/>
              <a:hlinkClick r:id="rId2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2400" b="0" i="0" dirty="0">
                <a:solidFill>
                  <a:srgbClr val="0B57D0"/>
                </a:solidFill>
                <a:effectLst/>
                <a:hlinkClick r:id="rId2"/>
              </a:rPr>
              <a:t>/neu-surface-defect-database</a:t>
            </a:r>
            <a:endParaRPr lang="en-US" altLang="en-US" sz="2400" dirty="0">
              <a:cs typeface="Times New Roman" panose="02020603050405020304" pitchFamily="18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200" b="1" u="sng" dirty="0">
                <a:latin typeface="Arial" panose="020B0604020202020204" pitchFamily="34" charset="0"/>
              </a:rPr>
              <a:t>Dataset Composition: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Images: 1,800 (300 images per class)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 200×200 pixels, grayscale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Format: Pre-labeled with class annotations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latin typeface="Times New Roman"/>
              <a:cs typeface="Times New Roman"/>
            </a:endParaRPr>
          </a:p>
          <a:p>
            <a:pPr marL="800100" lvl="1" indent="-34290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2200" dirty="0">
                <a:latin typeface="Times New Roman"/>
                <a:cs typeface="Times New Roman"/>
              </a:rPr>
              <a:t>Data Preprocessing Method: Image Data 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>
                <a:latin typeface="Times New Roman"/>
                <a:cs typeface="Times New Roman"/>
              </a:rPr>
              <a:t>Generator</a:t>
            </a: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 descr="A collage of different squares&#10;&#10;AI-generated content may be incorrect.">
            <a:extLst>
              <a:ext uri="{FF2B5EF4-FFF2-40B4-BE49-F238E27FC236}">
                <a16:creationId xmlns:a16="http://schemas.microsoft.com/office/drawing/2014/main" id="{2B27B237-B0D0-8E54-4181-342717E0E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1" y="2358944"/>
            <a:ext cx="5682018" cy="4073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750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738D5-3F19-8A36-0B94-0F42A908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pic>
        <p:nvPicPr>
          <p:cNvPr id="7" name="Content Placeholder 6" descr="A diagram of a network&#10;&#10;AI-generated content may be incorrect.">
            <a:extLst>
              <a:ext uri="{FF2B5EF4-FFF2-40B4-BE49-F238E27FC236}">
                <a16:creationId xmlns:a16="http://schemas.microsoft.com/office/drawing/2014/main" id="{44E14E37-7DC7-FCBE-6719-D66022B262E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40872" y="1596339"/>
            <a:ext cx="7058317" cy="4747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D4E360-5AC2-7383-7886-CA5134A8A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9189" y="1596340"/>
            <a:ext cx="4788178" cy="47470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FF9E18-1256-E2D2-6044-005BF6965BA1}"/>
              </a:ext>
            </a:extLst>
          </p:cNvPr>
          <p:cNvSpPr txBox="1"/>
          <p:nvPr/>
        </p:nvSpPr>
        <p:spPr>
          <a:xfrm>
            <a:off x="240872" y="1113613"/>
            <a:ext cx="56822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IN" sz="2400" b="1" u="sng" dirty="0">
                <a:latin typeface="Arial" panose="020B0604020202020204" pitchFamily="34" charset="0"/>
              </a:rPr>
              <a:t>Model 1</a:t>
            </a:r>
            <a:r>
              <a:rPr lang="en-IN" sz="2400" b="1" dirty="0">
                <a:latin typeface="Arial" panose="020B0604020202020204" pitchFamily="34" charset="0"/>
              </a:rPr>
              <a:t>: </a:t>
            </a:r>
            <a:r>
              <a:rPr lang="en-IN" sz="2400" b="1" u="sng" dirty="0">
                <a:latin typeface="Arial" panose="020B0604020202020204" pitchFamily="34" charset="0"/>
              </a:rPr>
              <a:t>CNN</a:t>
            </a:r>
          </a:p>
        </p:txBody>
      </p:sp>
    </p:spTree>
    <p:extLst>
      <p:ext uri="{BB962C8B-B14F-4D97-AF65-F5344CB8AC3E}">
        <p14:creationId xmlns:p14="http://schemas.microsoft.com/office/powerpoint/2010/main" val="623331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FC07D-3825-9D47-97C6-79062B14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 (Continue….)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A3D90-274A-0032-8713-1C9BA976E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5" y="1173984"/>
            <a:ext cx="2092892" cy="5545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u="sng" dirty="0">
                <a:cs typeface="+mn-cs"/>
              </a:rPr>
              <a:t>Result</a:t>
            </a:r>
            <a:r>
              <a:rPr lang="en-IN" dirty="0"/>
              <a:t>: Model 1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71E529C-A758-C50C-EB03-7A1A771C2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40475" y="4004178"/>
            <a:ext cx="3252956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Probabilities: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crazing: 14.59% inclusion: 10.60% patches: 27.99% 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pitted_surface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16.85%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rolled-</a:t>
            </a:r>
            <a:r>
              <a:rPr lang="en-US" sz="16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in_scale</a:t>
            </a:r>
            <a:r>
              <a:rPr lang="en-US" sz="16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: 24.42%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scratches: 5.55%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671595-2FD5-D748-38A5-102491F7E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60" y="1635968"/>
            <a:ext cx="3233203" cy="240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BB19414C-571D-3111-24B8-0D10DD797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9" y="4107667"/>
            <a:ext cx="3355034" cy="249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8425D8D6-45FD-B4EB-A26E-9AA9A2493D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8598" y="1602730"/>
            <a:ext cx="3531662" cy="3700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1AA1F-3261-C6A0-E782-4AF8076FA804}"/>
              </a:ext>
            </a:extLst>
          </p:cNvPr>
          <p:cNvSpPr txBox="1"/>
          <p:nvPr/>
        </p:nvSpPr>
        <p:spPr>
          <a:xfrm>
            <a:off x="4142098" y="5589227"/>
            <a:ext cx="3907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Validation Loss: 1.4685 Validation Accuracy: 0.4201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5BB3FE-2269-1578-2B74-6E1F4D62C9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3475" y="1451278"/>
            <a:ext cx="3892750" cy="2372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ABE82-97CD-738D-9522-5DAA53A2D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32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Methodology-model1 (Continue….)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ABC98-D939-29AD-A19E-27558F26A5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0872" y="1096746"/>
            <a:ext cx="6114977" cy="3329205"/>
          </a:xfrm>
        </p:spPr>
        <p:txBody>
          <a:bodyPr/>
          <a:lstStyle/>
          <a:p>
            <a:r>
              <a:rPr lang="en-US" dirty="0"/>
              <a:t>Evaluation: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C8F248A-D941-0A29-832E-5F3D1BDC0B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05" y="1775783"/>
            <a:ext cx="5302459" cy="4541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2CC3019-45D2-6DF1-4CAD-468D676FBD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6997" y="1775783"/>
            <a:ext cx="5302459" cy="4131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6985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1619</TotalTime>
  <Words>908</Words>
  <Application>Microsoft Office PowerPoint</Application>
  <PresentationFormat>Widescreen</PresentationFormat>
  <Paragraphs>157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3" baseType="lpstr">
      <vt:lpstr>-apple-system</vt:lpstr>
      <vt:lpstr>Arial</vt:lpstr>
      <vt:lpstr>Arial Unicode MS</vt:lpstr>
      <vt:lpstr>Calibri</vt:lpstr>
      <vt:lpstr>Calibri Light</vt:lpstr>
      <vt:lpstr>CharisSIL</vt:lpstr>
      <vt:lpstr>Courier New</vt:lpstr>
      <vt:lpstr>Franklin Gothic Demi</vt:lpstr>
      <vt:lpstr>Times New Roman</vt:lpstr>
      <vt:lpstr>Wingdings</vt:lpstr>
      <vt:lpstr>Office Theme</vt:lpstr>
      <vt:lpstr>PowerPoint Presentation</vt:lpstr>
      <vt:lpstr>Table of Contents</vt:lpstr>
      <vt:lpstr>Introduction</vt:lpstr>
      <vt:lpstr>Problem Statement</vt:lpstr>
      <vt:lpstr>Dataset Literature Review &amp; Motivation</vt:lpstr>
      <vt:lpstr>Dataset Acquisition and Preprocessing</vt:lpstr>
      <vt:lpstr>Methodology</vt:lpstr>
      <vt:lpstr>Methodology (Continue….)</vt:lpstr>
      <vt:lpstr>Methodology-model1 (Continue….)</vt:lpstr>
      <vt:lpstr>Methodology-model1 (Continue….)</vt:lpstr>
      <vt:lpstr>Methodology (Continue….)</vt:lpstr>
      <vt:lpstr>Methodology (Continue….)</vt:lpstr>
      <vt:lpstr>Methodology (Continue….)</vt:lpstr>
      <vt:lpstr>Methodology (Continue….)</vt:lpstr>
      <vt:lpstr>Methodology (Continue….)</vt:lpstr>
      <vt:lpstr>Methodology (Continue….)</vt:lpstr>
      <vt:lpstr>Methodology (Continue….)</vt:lpstr>
      <vt:lpstr>MODEL 4</vt:lpstr>
      <vt:lpstr>Conclusion</vt:lpstr>
      <vt:lpstr>Future Aspects</vt:lpstr>
      <vt:lpstr>Who will be Benefited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Shati Biswas</dc:creator>
  <cp:lastModifiedBy>Shati Biswas</cp:lastModifiedBy>
  <cp:revision>36</cp:revision>
  <dcterms:created xsi:type="dcterms:W3CDTF">2025-04-23T17:48:15Z</dcterms:created>
  <dcterms:modified xsi:type="dcterms:W3CDTF">2025-09-08T06:52:41Z</dcterms:modified>
</cp:coreProperties>
</file>