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2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55" d="100"/>
          <a:sy n="55" d="100"/>
        </p:scale>
        <p:origin x="1028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12F86D-F097-450A-8B5D-EACF594C8BA0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05C466-DB1C-465E-B8B2-CEC4A3154FFA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r>
            <a:rPr lang="en-US" sz="2400" b="1" i="0" dirty="0"/>
            <a:t>Data Preparation</a:t>
          </a:r>
          <a:endParaRPr lang="en-US" sz="2400" dirty="0"/>
        </a:p>
      </dgm:t>
    </dgm:pt>
    <dgm:pt modelId="{DDE97FEE-28BA-4CE5-AB34-14CA67D1351E}" type="parTrans" cxnId="{46428AB7-2AB8-4C46-9F30-84CDF2487247}">
      <dgm:prSet/>
      <dgm:spPr/>
      <dgm:t>
        <a:bodyPr/>
        <a:lstStyle/>
        <a:p>
          <a:endParaRPr lang="en-US"/>
        </a:p>
      </dgm:t>
    </dgm:pt>
    <dgm:pt modelId="{941B323E-9FA9-4F33-B65A-BECDAFDCD204}" type="sibTrans" cxnId="{46428AB7-2AB8-4C46-9F30-84CDF2487247}">
      <dgm:prSet/>
      <dgm:spPr/>
      <dgm:t>
        <a:bodyPr/>
        <a:lstStyle/>
        <a:p>
          <a:endParaRPr lang="en-US"/>
        </a:p>
      </dgm:t>
    </dgm:pt>
    <dgm:pt modelId="{C8D7A420-081A-439E-A19A-67DD5BA1DAA8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endParaRPr lang="en-US" sz="2400" dirty="0"/>
        </a:p>
        <a:p>
          <a:r>
            <a:rPr lang="en-US" sz="2400" b="1" dirty="0"/>
            <a:t>Data</a:t>
          </a:r>
          <a:r>
            <a:rPr lang="en-US" sz="2400" dirty="0"/>
            <a:t> </a:t>
          </a:r>
          <a:r>
            <a:rPr lang="en-US" sz="2400" b="1" dirty="0"/>
            <a:t>Preprocessing</a:t>
          </a:r>
        </a:p>
      </dgm:t>
    </dgm:pt>
    <dgm:pt modelId="{1952E935-933C-4969-86F5-A3FD67A62157}" type="parTrans" cxnId="{594C61CB-AA11-4D9A-894A-44AFDE2F0466}">
      <dgm:prSet/>
      <dgm:spPr/>
      <dgm:t>
        <a:bodyPr/>
        <a:lstStyle/>
        <a:p>
          <a:endParaRPr lang="en-US"/>
        </a:p>
      </dgm:t>
    </dgm:pt>
    <dgm:pt modelId="{0013FF3B-CAAD-432B-BFE2-7FAA8E790110}" type="sibTrans" cxnId="{594C61CB-AA11-4D9A-894A-44AFDE2F0466}">
      <dgm:prSet/>
      <dgm:spPr/>
      <dgm:t>
        <a:bodyPr/>
        <a:lstStyle/>
        <a:p>
          <a:endParaRPr lang="en-US"/>
        </a:p>
      </dgm:t>
    </dgm:pt>
    <dgm:pt modelId="{B3F34C5C-AFC9-48A5-BD47-4EFD1F60BB21}">
      <dgm:prSet phldrT="[Text]" custT="1"/>
      <dgm:spPr>
        <a:solidFill>
          <a:schemeClr val="accent3">
            <a:lumMod val="50000"/>
          </a:schemeClr>
        </a:solidFill>
      </dgm:spPr>
      <dgm:t>
        <a:bodyPr/>
        <a:lstStyle/>
        <a:p>
          <a:endParaRPr lang="en-US" sz="1400" dirty="0"/>
        </a:p>
        <a:p>
          <a:r>
            <a:rPr lang="en-US" sz="2800" b="1" dirty="0"/>
            <a:t>EDA</a:t>
          </a:r>
        </a:p>
      </dgm:t>
    </dgm:pt>
    <dgm:pt modelId="{94C2BD44-2FF7-4A89-9311-0D31B480CC0F}" type="parTrans" cxnId="{6CE90453-8D64-4051-9C9A-6D314289C314}">
      <dgm:prSet/>
      <dgm:spPr/>
      <dgm:t>
        <a:bodyPr/>
        <a:lstStyle/>
        <a:p>
          <a:endParaRPr lang="en-US"/>
        </a:p>
      </dgm:t>
    </dgm:pt>
    <dgm:pt modelId="{CAF57006-04EC-4D6E-BB0B-D7C11ABD9EB4}" type="sibTrans" cxnId="{6CE90453-8D64-4051-9C9A-6D314289C314}">
      <dgm:prSet/>
      <dgm:spPr/>
      <dgm:t>
        <a:bodyPr/>
        <a:lstStyle/>
        <a:p>
          <a:endParaRPr lang="en-US"/>
        </a:p>
      </dgm:t>
    </dgm:pt>
    <dgm:pt modelId="{69970352-43E2-4C04-BA3D-ACC165CC6688}" type="pres">
      <dgm:prSet presAssocID="{9112F86D-F097-450A-8B5D-EACF594C8BA0}" presName="Name0" presStyleCnt="0">
        <dgm:presLayoutVars>
          <dgm:dir/>
          <dgm:animLvl val="lvl"/>
          <dgm:resizeHandles val="exact"/>
        </dgm:presLayoutVars>
      </dgm:prSet>
      <dgm:spPr/>
    </dgm:pt>
    <dgm:pt modelId="{DE6C5F12-DABF-49D5-B2C9-9B5E96C1E3F7}" type="pres">
      <dgm:prSet presAssocID="{B3F34C5C-AFC9-48A5-BD47-4EFD1F60BB21}" presName="boxAndChildren" presStyleCnt="0"/>
      <dgm:spPr/>
    </dgm:pt>
    <dgm:pt modelId="{940A4469-BA48-45BB-95D2-31896739E574}" type="pres">
      <dgm:prSet presAssocID="{B3F34C5C-AFC9-48A5-BD47-4EFD1F60BB21}" presName="parentTextBox" presStyleLbl="node1" presStyleIdx="0" presStyleCnt="3"/>
      <dgm:spPr/>
    </dgm:pt>
    <dgm:pt modelId="{0E074146-DA09-4150-A3D5-D4EF1343422F}" type="pres">
      <dgm:prSet presAssocID="{0013FF3B-CAAD-432B-BFE2-7FAA8E790110}" presName="sp" presStyleCnt="0"/>
      <dgm:spPr/>
    </dgm:pt>
    <dgm:pt modelId="{1B4F8950-9BAE-497A-BDE3-BBEEEB442977}" type="pres">
      <dgm:prSet presAssocID="{C8D7A420-081A-439E-A19A-67DD5BA1DAA8}" presName="arrowAndChildren" presStyleCnt="0"/>
      <dgm:spPr/>
    </dgm:pt>
    <dgm:pt modelId="{2FE55649-CA33-43A4-A4EB-34329F1F26C4}" type="pres">
      <dgm:prSet presAssocID="{C8D7A420-081A-439E-A19A-67DD5BA1DAA8}" presName="parentTextArrow" presStyleLbl="node1" presStyleIdx="1" presStyleCnt="3" custLinFactNeighborX="1496"/>
      <dgm:spPr/>
    </dgm:pt>
    <dgm:pt modelId="{A2D25674-4CD0-4990-94DB-8DCD941511E6}" type="pres">
      <dgm:prSet presAssocID="{941B323E-9FA9-4F33-B65A-BECDAFDCD204}" presName="sp" presStyleCnt="0"/>
      <dgm:spPr/>
    </dgm:pt>
    <dgm:pt modelId="{E60F1777-1859-4F4E-BFD6-46778C216CB8}" type="pres">
      <dgm:prSet presAssocID="{0F05C466-DB1C-465E-B8B2-CEC4A3154FFA}" presName="arrowAndChildren" presStyleCnt="0"/>
      <dgm:spPr/>
    </dgm:pt>
    <dgm:pt modelId="{482C9A7B-2F4D-43DC-BB42-B671690C8776}" type="pres">
      <dgm:prSet presAssocID="{0F05C466-DB1C-465E-B8B2-CEC4A3154FFA}" presName="parentTextArrow" presStyleLbl="node1" presStyleIdx="2" presStyleCnt="3"/>
      <dgm:spPr/>
    </dgm:pt>
  </dgm:ptLst>
  <dgm:cxnLst>
    <dgm:cxn modelId="{3F476213-CB70-4B93-9C3D-B426F8E74355}" type="presOf" srcId="{0F05C466-DB1C-465E-B8B2-CEC4A3154FFA}" destId="{482C9A7B-2F4D-43DC-BB42-B671690C8776}" srcOrd="0" destOrd="0" presId="urn:microsoft.com/office/officeart/2005/8/layout/process4"/>
    <dgm:cxn modelId="{45A41822-B93B-4F10-A438-FE32FDD5A2EA}" type="presOf" srcId="{B3F34C5C-AFC9-48A5-BD47-4EFD1F60BB21}" destId="{940A4469-BA48-45BB-95D2-31896739E574}" srcOrd="0" destOrd="0" presId="urn:microsoft.com/office/officeart/2005/8/layout/process4"/>
    <dgm:cxn modelId="{6CE90453-8D64-4051-9C9A-6D314289C314}" srcId="{9112F86D-F097-450A-8B5D-EACF594C8BA0}" destId="{B3F34C5C-AFC9-48A5-BD47-4EFD1F60BB21}" srcOrd="2" destOrd="0" parTransId="{94C2BD44-2FF7-4A89-9311-0D31B480CC0F}" sibTransId="{CAF57006-04EC-4D6E-BB0B-D7C11ABD9EB4}"/>
    <dgm:cxn modelId="{3E649D9B-7393-4854-8375-735244678F68}" type="presOf" srcId="{9112F86D-F097-450A-8B5D-EACF594C8BA0}" destId="{69970352-43E2-4C04-BA3D-ACC165CC6688}" srcOrd="0" destOrd="0" presId="urn:microsoft.com/office/officeart/2005/8/layout/process4"/>
    <dgm:cxn modelId="{46428AB7-2AB8-4C46-9F30-84CDF2487247}" srcId="{9112F86D-F097-450A-8B5D-EACF594C8BA0}" destId="{0F05C466-DB1C-465E-B8B2-CEC4A3154FFA}" srcOrd="0" destOrd="0" parTransId="{DDE97FEE-28BA-4CE5-AB34-14CA67D1351E}" sibTransId="{941B323E-9FA9-4F33-B65A-BECDAFDCD204}"/>
    <dgm:cxn modelId="{594C61CB-AA11-4D9A-894A-44AFDE2F0466}" srcId="{9112F86D-F097-450A-8B5D-EACF594C8BA0}" destId="{C8D7A420-081A-439E-A19A-67DD5BA1DAA8}" srcOrd="1" destOrd="0" parTransId="{1952E935-933C-4969-86F5-A3FD67A62157}" sibTransId="{0013FF3B-CAAD-432B-BFE2-7FAA8E790110}"/>
    <dgm:cxn modelId="{46DB7BDE-0E36-41A7-8349-C78D2BC65AD6}" type="presOf" srcId="{C8D7A420-081A-439E-A19A-67DD5BA1DAA8}" destId="{2FE55649-CA33-43A4-A4EB-34329F1F26C4}" srcOrd="0" destOrd="0" presId="urn:microsoft.com/office/officeart/2005/8/layout/process4"/>
    <dgm:cxn modelId="{B7560FD6-7924-4ABF-8FA0-FBCB445C15B3}" type="presParOf" srcId="{69970352-43E2-4C04-BA3D-ACC165CC6688}" destId="{DE6C5F12-DABF-49D5-B2C9-9B5E96C1E3F7}" srcOrd="0" destOrd="0" presId="urn:microsoft.com/office/officeart/2005/8/layout/process4"/>
    <dgm:cxn modelId="{737EC829-1C70-4FA2-A280-2C2B90FA1753}" type="presParOf" srcId="{DE6C5F12-DABF-49D5-B2C9-9B5E96C1E3F7}" destId="{940A4469-BA48-45BB-95D2-31896739E574}" srcOrd="0" destOrd="0" presId="urn:microsoft.com/office/officeart/2005/8/layout/process4"/>
    <dgm:cxn modelId="{CBEB21C3-EF58-41ED-A156-092DDB821E39}" type="presParOf" srcId="{69970352-43E2-4C04-BA3D-ACC165CC6688}" destId="{0E074146-DA09-4150-A3D5-D4EF1343422F}" srcOrd="1" destOrd="0" presId="urn:microsoft.com/office/officeart/2005/8/layout/process4"/>
    <dgm:cxn modelId="{1C2CD86A-9B6D-40F5-887E-DF9EDE1766E9}" type="presParOf" srcId="{69970352-43E2-4C04-BA3D-ACC165CC6688}" destId="{1B4F8950-9BAE-497A-BDE3-BBEEEB442977}" srcOrd="2" destOrd="0" presId="urn:microsoft.com/office/officeart/2005/8/layout/process4"/>
    <dgm:cxn modelId="{79EEDC70-5CF6-4B03-AB7E-01D348AF2984}" type="presParOf" srcId="{1B4F8950-9BAE-497A-BDE3-BBEEEB442977}" destId="{2FE55649-CA33-43A4-A4EB-34329F1F26C4}" srcOrd="0" destOrd="0" presId="urn:microsoft.com/office/officeart/2005/8/layout/process4"/>
    <dgm:cxn modelId="{A8B1E901-DB95-4289-8551-FBBC18271FB3}" type="presParOf" srcId="{69970352-43E2-4C04-BA3D-ACC165CC6688}" destId="{A2D25674-4CD0-4990-94DB-8DCD941511E6}" srcOrd="3" destOrd="0" presId="urn:microsoft.com/office/officeart/2005/8/layout/process4"/>
    <dgm:cxn modelId="{9BF7B504-6685-4DE3-BAF5-AEF9C69ED759}" type="presParOf" srcId="{69970352-43E2-4C04-BA3D-ACC165CC6688}" destId="{E60F1777-1859-4F4E-BFD6-46778C216CB8}" srcOrd="4" destOrd="0" presId="urn:microsoft.com/office/officeart/2005/8/layout/process4"/>
    <dgm:cxn modelId="{734F4F9D-CE40-4CA5-BB0D-4F027945FAB9}" type="presParOf" srcId="{E60F1777-1859-4F4E-BFD6-46778C216CB8}" destId="{482C9A7B-2F4D-43DC-BB42-B671690C877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0A4469-BA48-45BB-95D2-31896739E574}">
      <dsp:nvSpPr>
        <dsp:cNvPr id="0" name=""/>
        <dsp:cNvSpPr/>
      </dsp:nvSpPr>
      <dsp:spPr>
        <a:xfrm>
          <a:off x="0" y="3095295"/>
          <a:ext cx="10058399" cy="1015945"/>
        </a:xfrm>
        <a:prstGeom prst="rec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EDA</a:t>
          </a:r>
        </a:p>
      </dsp:txBody>
      <dsp:txXfrm>
        <a:off x="0" y="3095295"/>
        <a:ext cx="10058399" cy="1015945"/>
      </dsp:txXfrm>
    </dsp:sp>
    <dsp:sp modelId="{2FE55649-CA33-43A4-A4EB-34329F1F26C4}">
      <dsp:nvSpPr>
        <dsp:cNvPr id="0" name=""/>
        <dsp:cNvSpPr/>
      </dsp:nvSpPr>
      <dsp:spPr>
        <a:xfrm rot="10800000">
          <a:off x="0" y="1548011"/>
          <a:ext cx="10058399" cy="1562523"/>
        </a:xfrm>
        <a:prstGeom prst="upArrowCallou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Data</a:t>
          </a:r>
          <a:r>
            <a:rPr lang="en-US" sz="2400" kern="1200" dirty="0"/>
            <a:t> </a:t>
          </a:r>
          <a:r>
            <a:rPr lang="en-US" sz="2400" b="1" kern="1200" dirty="0"/>
            <a:t>Preprocessing</a:t>
          </a:r>
        </a:p>
      </dsp:txBody>
      <dsp:txXfrm rot="10800000">
        <a:off x="0" y="1548011"/>
        <a:ext cx="10058399" cy="1015281"/>
      </dsp:txXfrm>
    </dsp:sp>
    <dsp:sp modelId="{482C9A7B-2F4D-43DC-BB42-B671690C8776}">
      <dsp:nvSpPr>
        <dsp:cNvPr id="0" name=""/>
        <dsp:cNvSpPr/>
      </dsp:nvSpPr>
      <dsp:spPr>
        <a:xfrm rot="10800000">
          <a:off x="0" y="726"/>
          <a:ext cx="10058399" cy="1562523"/>
        </a:xfrm>
        <a:prstGeom prst="upArrowCallout">
          <a:avLst/>
        </a:prstGeom>
        <a:solidFill>
          <a:schemeClr val="accent3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/>
            <a:t>Data Preparation</a:t>
          </a:r>
          <a:endParaRPr lang="en-US" sz="2400" kern="1200" dirty="0"/>
        </a:p>
      </dsp:txBody>
      <dsp:txXfrm rot="10800000">
        <a:off x="0" y="726"/>
        <a:ext cx="10058399" cy="10152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8/4/2025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8/4/2025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8/4/2025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8/4/2025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8/4/2025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8/4/2025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8/4/2025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8/4/2025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32432-D349-724F-1043-04ACB98A5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9052" y="2548463"/>
            <a:ext cx="9068586" cy="2590800"/>
          </a:xfrm>
        </p:spPr>
        <p:txBody>
          <a:bodyPr/>
          <a:lstStyle/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Flipkart Reviews Sentiment Analysis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DFB353-F3B0-7CC0-926F-3147A9642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solidFill>
                  <a:schemeClr val="tx2">
                    <a:lumMod val="50000"/>
                  </a:schemeClr>
                </a:solidFill>
              </a:rPr>
              <a:t>By SHATI  BISWAS</a:t>
            </a:r>
          </a:p>
        </p:txBody>
      </p:sp>
    </p:spTree>
    <p:extLst>
      <p:ext uri="{BB962C8B-B14F-4D97-AF65-F5344CB8AC3E}">
        <p14:creationId xmlns:p14="http://schemas.microsoft.com/office/powerpoint/2010/main" val="1868848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071A8-A78A-87D2-AE20-D0950D42C34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50000"/>
            </a:schemeClr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Comparative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04F1D6-E2CB-C503-7C70-9439FE6351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152" y="2307589"/>
            <a:ext cx="11403695" cy="372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77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EDE84-CC50-AD32-B29B-6B9CBA1E2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7C86D-3478-5FCC-6A6F-019B169EE50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5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Comparative Results -Visualization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0F4C3-0CA6-F78F-A811-C6E2D4CD6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840D109-AB6E-3ED6-D28A-20D9002BD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58" y="2239743"/>
            <a:ext cx="10735483" cy="4253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72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8EB5-21AB-894A-4BFA-7EB0FF36B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823" y="532435"/>
            <a:ext cx="10058400" cy="1481759"/>
          </a:xfrm>
          <a:solidFill>
            <a:schemeClr val="accent3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Predict on New Data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BD4CAF-A2BD-E679-C498-FBA1499A1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9184" y="2418542"/>
            <a:ext cx="9856015" cy="137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9FDE58-18EB-6119-1F19-624E5B53D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184" y="4194490"/>
            <a:ext cx="985601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646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19EC4-506A-D8C3-D203-0A323330B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857538"/>
          </a:xfrm>
          <a:solidFill>
            <a:schemeClr val="accent3">
              <a:lumMod val="5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To Extend this:</a:t>
            </a:r>
            <a:br>
              <a:rPr lang="en-US" sz="5400" b="1" dirty="0">
                <a:solidFill>
                  <a:schemeClr val="bg1"/>
                </a:solidFill>
              </a:rPr>
            </a:br>
            <a:r>
              <a:rPr lang="en-US" sz="5400" b="1" dirty="0">
                <a:solidFill>
                  <a:schemeClr val="bg1"/>
                </a:solidFill>
              </a:rPr>
              <a:t>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Flipkart Reviews Sentiment Analysis with BERT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CE845-B1E8-024B-41EC-1A35323E7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928394"/>
            <a:ext cx="10058400" cy="3615931"/>
          </a:xfrm>
        </p:spPr>
        <p:txBody>
          <a:bodyPr/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Bahnschrift" panose="020B0502040204020203" pitchFamily="34" charset="0"/>
              </a:rPr>
              <a:t>Key Techniques Explored:</a:t>
            </a:r>
          </a:p>
          <a:p>
            <a:endParaRPr lang="en-US" b="1" dirty="0"/>
          </a:p>
          <a:p>
            <a:r>
              <a:rPr lang="en-US" sz="2800" b="1" dirty="0">
                <a:solidFill>
                  <a:srgbClr val="C00000"/>
                </a:solidFill>
              </a:rPr>
              <a:t>VADER (Valence Aware Dictionary and sentiment Reasoner) </a:t>
            </a:r>
            <a:r>
              <a:rPr lang="en-US" sz="2000" b="1" dirty="0"/>
              <a:t>- A lexicon and rule-based sentiment analysis tool.</a:t>
            </a:r>
          </a:p>
          <a:p>
            <a:r>
              <a:rPr lang="en-US" sz="3200" b="1" dirty="0" err="1">
                <a:solidFill>
                  <a:srgbClr val="C00000"/>
                </a:solidFill>
              </a:rPr>
              <a:t>RoBERTa</a:t>
            </a:r>
            <a:r>
              <a:rPr lang="en-US" sz="3200" b="1" dirty="0">
                <a:solidFill>
                  <a:srgbClr val="C00000"/>
                </a:solidFill>
              </a:rPr>
              <a:t> - Pretrained Model from Hugging Face </a:t>
            </a:r>
            <a:r>
              <a:rPr lang="en-US" sz="2000" b="1" dirty="0"/>
              <a:t>- A state-of-the-art transformer-based model.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Hugging Face Pipeline </a:t>
            </a:r>
            <a:r>
              <a:rPr lang="en-US" sz="2000" b="1" dirty="0"/>
              <a:t>- For efficient model application.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029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1C4DD-B537-7A0C-891A-6C21F3F22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Data Acquisition &amp; Initial Exploration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5B80DD-AFB6-E080-3C7D-7672F594D7C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3">
              <a:lumMod val="50000"/>
            </a:schemeClr>
          </a:solidFill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2"/>
                </a:solidFill>
              </a:rPr>
              <a:t>The dataset contains review text and rating (1-5 stars).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2"/>
                </a:solidFill>
              </a:rPr>
              <a:t>Shape: (9976, 2) - indicating 9976 reviews.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2"/>
                </a:solidFill>
              </a:rPr>
              <a:t>Data Subset for Analysis: For this analysis, the dataset was truncated to the first 1000 entries to manage computational resources, especially for the BERT model.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2"/>
                </a:solidFill>
              </a:rPr>
              <a:t>New Shape: (1000, 2)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bg2"/>
                </a:solidFill>
              </a:rPr>
              <a:t>Duplicate Removal: Duplicates were removed from the subset to ensure unique reviews.</a:t>
            </a:r>
          </a:p>
        </p:txBody>
      </p:sp>
    </p:spTree>
    <p:extLst>
      <p:ext uri="{BB962C8B-B14F-4D97-AF65-F5344CB8AC3E}">
        <p14:creationId xmlns:p14="http://schemas.microsoft.com/office/powerpoint/2010/main" val="415290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2DB0-8C7B-F97F-63FD-3DCD0A3F4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Data Preprocessing &amp; Sentiment Labeling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D7BA7-EE1E-FEE9-7A3B-8129103C2F0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3">
              <a:lumMod val="50000"/>
            </a:schemeClr>
          </a:solidFill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Logic: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rating &gt;= 4 was classified as 1 (Positive).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rating &lt; 4 was classified as 0 (Negative).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Sentiment Distribution: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Positive (1):</a:t>
            </a:r>
            <a:r>
              <a:rPr lang="en-US" sz="2000" dirty="0">
                <a:solidFill>
                  <a:schemeClr val="bg1"/>
                </a:solidFill>
              </a:rPr>
              <a:t> 901 reviews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Negative (0):</a:t>
            </a:r>
            <a:r>
              <a:rPr lang="en-US" sz="2000" dirty="0">
                <a:solidFill>
                  <a:schemeClr val="bg1"/>
                </a:solidFill>
              </a:rPr>
              <a:t> 99 reviews</a:t>
            </a:r>
          </a:p>
          <a:p>
            <a:r>
              <a:rPr lang="en-US" sz="2000" b="1" dirty="0">
                <a:solidFill>
                  <a:schemeClr val="bg1"/>
                </a:solidFill>
              </a:rPr>
              <a:t>Observation:</a:t>
            </a:r>
            <a:r>
              <a:rPr lang="en-US" sz="2000" dirty="0">
                <a:solidFill>
                  <a:schemeClr val="bg1"/>
                </a:solidFill>
              </a:rPr>
              <a:t> The dataset is highly imbalanced, with a significant majority of positive reviews.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064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34389-7E26-98C6-A074-A6C49F8F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Sentiment Analysis with VADER</a:t>
            </a: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4514FC84-41B0-D0ED-7658-7237DE3B535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34" y="2233915"/>
            <a:ext cx="11285318" cy="380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932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E13E4-E5CA-D2C1-3252-19E66D3D6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111" y="671332"/>
            <a:ext cx="10058400" cy="289367"/>
          </a:xfrm>
        </p:spPr>
        <p:txBody>
          <a:bodyPr>
            <a:noAutofit/>
          </a:bodyPr>
          <a:lstStyle/>
          <a:p>
            <a:r>
              <a:rPr lang="en-US" sz="3200" b="1" dirty="0"/>
              <a:t>Roberta Pretrained Model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9CF5FA-5257-F1BE-517F-DC9119BEC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111" y="960698"/>
            <a:ext cx="10891778" cy="512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08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EB4B0-FBA9-F105-7875-B259AF5EF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FC960-E7B9-4807-F8E3-5C3276F3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111" y="671332"/>
            <a:ext cx="10058400" cy="289367"/>
          </a:xfrm>
        </p:spPr>
        <p:txBody>
          <a:bodyPr>
            <a:noAutofit/>
          </a:bodyPr>
          <a:lstStyle/>
          <a:p>
            <a:r>
              <a:rPr lang="en-US" sz="3200" b="1" dirty="0"/>
              <a:t>Roberta Pretrained Model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2327808-0EE5-18DE-F5B1-B11E60B329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786" y="1140105"/>
            <a:ext cx="10887920" cy="527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593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9AFDD-D1E0-35FD-CE68-FD5AAC4C6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07FE-355C-7A64-BEA1-508224E17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111" y="405114"/>
            <a:ext cx="10058400" cy="555585"/>
          </a:xfrm>
        </p:spPr>
        <p:txBody>
          <a:bodyPr>
            <a:noAutofit/>
          </a:bodyPr>
          <a:lstStyle/>
          <a:p>
            <a:r>
              <a:rPr lang="en-US" sz="3200" b="1" dirty="0"/>
              <a:t>Roberta Pretrained Model Output:</a:t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796087-A6E7-7118-2F9C-39800FB42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903" y="1220131"/>
            <a:ext cx="10639310" cy="501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9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9BD17-7D2F-3E31-469D-D32CE06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1266" y="434250"/>
            <a:ext cx="10058400" cy="1371600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 Project Objective</a:t>
            </a:r>
            <a:br>
              <a:rPr lang="en-US" sz="2000" b="1" dirty="0"/>
            </a:br>
            <a:br>
              <a:rPr lang="en-US" sz="2000" dirty="0"/>
            </a:br>
            <a:endParaRPr lang="en-US" sz="2000" dirty="0"/>
          </a:p>
        </p:txBody>
      </p:sp>
      <p:pic>
        <p:nvPicPr>
          <p:cNvPr id="1026" name="Picture 2" descr="Sentiment Analysis Ai Stock Illustrations – 1,198 Sentiment Analysis Ai  Stock Illustrations, Vectors &amp; Clipart - Dreamstime">
            <a:extLst>
              <a:ext uri="{FF2B5EF4-FFF2-40B4-BE49-F238E27FC236}">
                <a16:creationId xmlns:a16="http://schemas.microsoft.com/office/drawing/2014/main" id="{B415B464-7217-BE37-C07F-8DFA128918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07" y="243069"/>
            <a:ext cx="4841651" cy="629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F81FBD-A1FE-455E-4A07-D174E2E95910}"/>
              </a:ext>
            </a:extLst>
          </p:cNvPr>
          <p:cNvSpPr txBox="1"/>
          <p:nvPr/>
        </p:nvSpPr>
        <p:spPr>
          <a:xfrm>
            <a:off x="5660020" y="1651508"/>
            <a:ext cx="618817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PROBLEM STATEMENT: 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Develop a Deep Learning model to analyze Flipkart product reviews and classify them as positive or negative based on user sentiment.</a:t>
            </a:r>
          </a:p>
          <a:p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AIM: </a:t>
            </a:r>
          </a:p>
          <a:p>
            <a:b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Automatically classify customer reviews to improve product quality insights.</a:t>
            </a:r>
          </a:p>
        </p:txBody>
      </p:sp>
    </p:spTree>
    <p:extLst>
      <p:ext uri="{BB962C8B-B14F-4D97-AF65-F5344CB8AC3E}">
        <p14:creationId xmlns:p14="http://schemas.microsoft.com/office/powerpoint/2010/main" val="24689556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841D1-63F4-36FB-035A-C9745D593BF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50000"/>
            </a:schemeClr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7F582-C494-D3E6-4FAB-0CE646FCC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/>
            <a:r>
              <a:rPr lang="en-US" sz="2800" b="1" dirty="0"/>
              <a:t>VADER's Performance:</a:t>
            </a:r>
            <a:r>
              <a:rPr lang="en-US" sz="2800" dirty="0"/>
              <a:t> VADER proved effective in aligning sentiment scores with star ratings, demonstrating its utility as a quick and interpretable sentiment analysis tool.</a:t>
            </a:r>
          </a:p>
          <a:p>
            <a:pPr algn="just"/>
            <a:r>
              <a:rPr lang="en-US" sz="2800" b="1" dirty="0" err="1"/>
              <a:t>RoBERTa's</a:t>
            </a:r>
            <a:r>
              <a:rPr lang="en-US" sz="2800" b="1" dirty="0"/>
              <a:t> Potential:</a:t>
            </a:r>
            <a:r>
              <a:rPr lang="en-US" sz="2800" dirty="0"/>
              <a:t> </a:t>
            </a:r>
            <a:r>
              <a:rPr lang="en-US" sz="2800" dirty="0" err="1"/>
              <a:t>RoBERTa</a:t>
            </a:r>
            <a:r>
              <a:rPr lang="en-US" sz="2800" dirty="0"/>
              <a:t>, as a transformer model, offers a more sophisticated understanding of context, which can lead to more accurate sentiment classification, especially for complex or nuanced reviews. The pair plot suggests it might offer a clearer separation between positive and negative sentiments in some cases.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25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EF06E-55D5-E9C1-761B-4CBCB08C0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180" y="2091546"/>
            <a:ext cx="11538030" cy="3931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3800" b="1" dirty="0">
                <a:solidFill>
                  <a:schemeClr val="bg2">
                    <a:lumMod val="50000"/>
                  </a:schemeClr>
                </a:solidFill>
                <a:latin typeface="Arial Black" panose="020B0A040201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69050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C9E92D-03B1-4615-CF52-4B7AA3322DA6}"/>
              </a:ext>
            </a:extLst>
          </p:cNvPr>
          <p:cNvSpPr txBox="1"/>
          <p:nvPr/>
        </p:nvSpPr>
        <p:spPr>
          <a:xfrm>
            <a:off x="790455" y="496436"/>
            <a:ext cx="10611090" cy="2062103"/>
          </a:xfrm>
          <a:prstGeom prst="rect">
            <a:avLst/>
          </a:prstGeom>
          <a:solidFill>
            <a:srgbClr val="002060"/>
          </a:solidFill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8000" b="1" i="0" dirty="0">
                <a:solidFill>
                  <a:schemeClr val="bg1"/>
                </a:solidFill>
                <a:effectLst/>
                <a:latin typeface="__Inter_e8ce0c"/>
              </a:rPr>
              <a:t> Dataset</a:t>
            </a:r>
            <a:endParaRPr lang="en-US" sz="7200" b="1" i="0" dirty="0">
              <a:solidFill>
                <a:schemeClr val="bg1"/>
              </a:solidFill>
              <a:effectLst/>
              <a:latin typeface="__Inter_e8ce0c"/>
            </a:endParaRPr>
          </a:p>
          <a:p>
            <a:pPr algn="ctr"/>
            <a:r>
              <a:rPr lang="en-US" sz="4400" b="1" i="0" dirty="0">
                <a:solidFill>
                  <a:srgbClr val="FFFF00"/>
                </a:solidFill>
                <a:effectLst/>
                <a:latin typeface="__Inter_e8ce0c"/>
              </a:rPr>
              <a:t>Source:</a:t>
            </a:r>
            <a:r>
              <a:rPr lang="en-US" sz="4400" b="0" i="0" dirty="0">
                <a:solidFill>
                  <a:srgbClr val="FFFF00"/>
                </a:solidFill>
                <a:effectLst/>
                <a:latin typeface="__Inter_e8ce0c"/>
              </a:rPr>
              <a:t> Flipkart Reviews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9B8041-9607-77BC-5D14-DBD1DA576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438" y="2796818"/>
            <a:ext cx="8283123" cy="348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062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9954-8A5D-75C3-0346-45A28BFEC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Goals &amp; Methodology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505D607-BBD8-C4FA-F4E4-66192BE799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4129019"/>
              </p:ext>
            </p:extLst>
          </p:nvPr>
        </p:nvGraphicFramePr>
        <p:xfrm>
          <a:off x="1066800" y="2103438"/>
          <a:ext cx="10058400" cy="4111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9102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AD220-77A1-849E-55C9-753644FD1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4">
                    <a:lumMod val="50000"/>
                  </a:schemeClr>
                </a:solidFill>
              </a:rPr>
              <a:t> Sentiment Analysis Techniques &amp; Results</a:t>
            </a:r>
            <a:endParaRPr lang="en-US" sz="3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ED400-A3FA-0947-A294-6FA25EB30CC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accent3">
              <a:lumMod val="50000"/>
            </a:schemeClr>
          </a:solidFill>
        </p:spPr>
        <p:txBody>
          <a:bodyPr>
            <a:normAutofit fontScale="92500" lnSpcReduction="20000"/>
          </a:bodyPr>
          <a:lstStyle/>
          <a:p>
            <a:endParaRPr lang="en-US" sz="3200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en-US" sz="4800" b="1" dirty="0">
                <a:solidFill>
                  <a:schemeClr val="bg1"/>
                </a:solidFill>
                <a:latin typeface="Bahnschrift" panose="020B0502040204020203" pitchFamily="34" charset="0"/>
              </a:rPr>
              <a:t>Model 1:</a:t>
            </a:r>
          </a:p>
          <a:p>
            <a:r>
              <a:rPr lang="en-US" sz="3200" b="1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  <a:r>
              <a:rPr lang="en-US" sz="3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VADER (Valence Aware Dictionary and sentiment Reasoner)</a:t>
            </a:r>
          </a:p>
          <a:p>
            <a:endParaRPr lang="en-US" sz="3200" b="1" dirty="0">
              <a:solidFill>
                <a:schemeClr val="accent5">
                  <a:lumMod val="20000"/>
                  <a:lumOff val="80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Bahnschrift" panose="020B0502040204020203" pitchFamily="34" charset="0"/>
              </a:rPr>
              <a:t>Approach: Bag-of-words model. It uses a lexicon and a set of grammatical rules to determine the sentiment of text.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857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12200-76E4-17BC-D660-998D18FE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DATA PREPROCESSING: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50C0A-F593-43DD-347D-DD08E8DC7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838" y="2103120"/>
            <a:ext cx="11239018" cy="4367128"/>
          </a:xfrm>
          <a:solidFill>
            <a:schemeClr val="accent3">
              <a:lumMod val="50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Remove missing values and duplicate entries.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Convert text to lowercase.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Remove </a:t>
            </a:r>
            <a:r>
              <a:rPr lang="en-US" sz="2200" b="1" dirty="0" err="1">
                <a:solidFill>
                  <a:schemeClr val="accent5">
                    <a:lumMod val="20000"/>
                    <a:lumOff val="80000"/>
                  </a:schemeClr>
                </a:solidFill>
              </a:rPr>
              <a:t>stopwords</a:t>
            </a:r>
            <a:r>
              <a:rPr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, punctuation, and special characters.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Tokenize text data using TF-IDF (Term Frequency-Inverse Document Frequency).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Encode sentiment labels (Positive = 1, Negative = 0).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Split dataset into training (80%) and testing (20%) sets.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2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For the BERT model, a subset of 1000 reviews was used for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755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9B3D2-AC5A-5A75-ED48-E382E7691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C8AAC-531F-1D0B-40A4-CF7F6C557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887" y="0"/>
            <a:ext cx="10058400" cy="13716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4">
                    <a:lumMod val="50000"/>
                  </a:schemeClr>
                </a:solidFill>
              </a:rPr>
              <a:t> Sentiment Analysis Techniques &amp; Results</a:t>
            </a:r>
            <a:endParaRPr lang="en-US" sz="36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AE32CC1-1BA3-6AD7-EB81-653BDFC3A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7" y="1371600"/>
            <a:ext cx="9420225" cy="505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32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C9464-87E3-FFB1-8776-2548A9325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D09E8-50A8-CF4D-6748-00FD2DF6F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363" y="291481"/>
            <a:ext cx="10058400" cy="13716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chemeClr val="accent4">
                    <a:lumMod val="50000"/>
                  </a:schemeClr>
                </a:solidFill>
              </a:rPr>
              <a:t> Sentiment Analysis Techniques &amp; Results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sz="2200" b="1" dirty="0"/>
              <a:t>Model Evaluation and Prediction:</a:t>
            </a:r>
            <a:br>
              <a:rPr lang="en-US" dirty="0"/>
            </a:br>
            <a:endParaRPr lang="en-US" sz="36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0A80C-40D0-526B-C24F-C2ADD6E11036}"/>
              </a:ext>
            </a:extLst>
          </p:cNvPr>
          <p:cNvSpPr txBox="1"/>
          <p:nvPr/>
        </p:nvSpPr>
        <p:spPr>
          <a:xfrm>
            <a:off x="604777" y="1663081"/>
            <a:ext cx="11305572" cy="4832092"/>
          </a:xfrm>
          <a:prstGeom prst="rect">
            <a:avLst/>
          </a:prstGeom>
          <a:solidFill>
            <a:schemeClr val="accent3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Logistic Regression – </a:t>
            </a:r>
          </a:p>
          <a:p>
            <a:r>
              <a:rPr lang="en-US" sz="2800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Accuracy: 0.9104, F1 Score: 0.9516 </a:t>
            </a:r>
          </a:p>
          <a:p>
            <a:endParaRPr lang="en-US" sz="2800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2800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Naive Bayes – </a:t>
            </a:r>
          </a:p>
          <a:p>
            <a:r>
              <a:rPr lang="en-US" sz="2800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Accuracy: 0.8882, F1 Score: 0.9407 </a:t>
            </a:r>
          </a:p>
          <a:p>
            <a:endParaRPr lang="en-US" sz="2800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2800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Random Forest –</a:t>
            </a:r>
          </a:p>
          <a:p>
            <a:r>
              <a:rPr lang="en-US" sz="2800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Accuracy: 0.9079, F1 Score: 0.9496 </a:t>
            </a:r>
          </a:p>
          <a:p>
            <a:endParaRPr lang="en-US" sz="2800" b="1" dirty="0">
              <a:solidFill>
                <a:schemeClr val="bg1"/>
              </a:solidFill>
              <a:latin typeface="Courier New" panose="02070309020205020404" pitchFamily="49" charset="0"/>
            </a:endParaRPr>
          </a:p>
          <a:p>
            <a:r>
              <a:rPr lang="en-US" sz="2800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SVM –</a:t>
            </a:r>
          </a:p>
          <a:p>
            <a:r>
              <a:rPr lang="en-US" sz="2800" b="1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Accuracy: 0.9098, F1 Score: 0.9494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301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D1FE6-F718-52A0-F1DC-5CDA2DEC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401D-955A-A385-BABD-45A29E1AA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363" y="291481"/>
            <a:ext cx="10058400" cy="1371600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solidFill>
                  <a:schemeClr val="accent4">
                    <a:lumMod val="50000"/>
                  </a:schemeClr>
                </a:solidFill>
              </a:rPr>
              <a:t> Sentiment Analysis Techniques &amp; Results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sz="2200" b="1" dirty="0"/>
              <a:t>Model Evaluation and Prediction:</a:t>
            </a:r>
            <a:br>
              <a:rPr lang="en-US" dirty="0"/>
            </a:br>
            <a:endParaRPr lang="en-US" sz="36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EBF4C9-4D1E-378F-EEE8-33DA0156C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86" y="2028303"/>
            <a:ext cx="5344882" cy="1873871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763009CB-750D-0D86-F66D-81BA0D22A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063" y="1852372"/>
            <a:ext cx="5219700" cy="43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820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189</TotalTime>
  <Words>563</Words>
  <Application>Microsoft Office PowerPoint</Application>
  <PresentationFormat>Widescreen</PresentationFormat>
  <Paragraphs>76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__Inter_e8ce0c</vt:lpstr>
      <vt:lpstr>Arial</vt:lpstr>
      <vt:lpstr>Arial Black</vt:lpstr>
      <vt:lpstr>Bahnschrift</vt:lpstr>
      <vt:lpstr>Century Gothic</vt:lpstr>
      <vt:lpstr>Courier New</vt:lpstr>
      <vt:lpstr>Garamond</vt:lpstr>
      <vt:lpstr>Wingdings</vt:lpstr>
      <vt:lpstr>Savon</vt:lpstr>
      <vt:lpstr>Flipkart Reviews Sentiment Analysis </vt:lpstr>
      <vt:lpstr> Project Objective  </vt:lpstr>
      <vt:lpstr>PowerPoint Presentation</vt:lpstr>
      <vt:lpstr>Project Goals &amp; Methodology</vt:lpstr>
      <vt:lpstr> Sentiment Analysis Techniques &amp; Results</vt:lpstr>
      <vt:lpstr>DATA PREPROCESSING:</vt:lpstr>
      <vt:lpstr> Sentiment Analysis Techniques &amp; Results</vt:lpstr>
      <vt:lpstr> Sentiment Analysis Techniques &amp; Results  Model Evaluation and Prediction: </vt:lpstr>
      <vt:lpstr> Sentiment Analysis Techniques &amp; Results  Model Evaluation and Prediction: </vt:lpstr>
      <vt:lpstr>Comparative Results</vt:lpstr>
      <vt:lpstr>Comparative Results -Visualization</vt:lpstr>
      <vt:lpstr>Predict on New Data</vt:lpstr>
      <vt:lpstr>To Extend this:   Flipkart Reviews Sentiment Analysis with BERT</vt:lpstr>
      <vt:lpstr>Data Acquisition &amp; Initial Exploration</vt:lpstr>
      <vt:lpstr>Data Preprocessing &amp; Sentiment Labeling</vt:lpstr>
      <vt:lpstr>Sentiment Analysis with VADER</vt:lpstr>
      <vt:lpstr>Roberta Pretrained Model </vt:lpstr>
      <vt:lpstr>Roberta Pretrained Model </vt:lpstr>
      <vt:lpstr>Roberta Pretrained Model Output: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Shati Biswas</dc:creator>
  <cp:lastModifiedBy>Shati Biswas</cp:lastModifiedBy>
  <cp:revision>1</cp:revision>
  <dcterms:created xsi:type="dcterms:W3CDTF">2025-08-04T11:57:37Z</dcterms:created>
  <dcterms:modified xsi:type="dcterms:W3CDTF">2025-08-04T15:07:03Z</dcterms:modified>
</cp:coreProperties>
</file>