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52" r:id="rId4"/>
  </p:sldMasterIdLst>
  <p:notesMasterIdLst>
    <p:notesMasterId r:id="rId12"/>
  </p:notesMasterIdLst>
  <p:handoutMasterIdLst>
    <p:handoutMasterId r:id="rId13"/>
  </p:handoutMasterIdLst>
  <p:sldIdLst>
    <p:sldId id="256" r:id="rId5"/>
    <p:sldId id="272" r:id="rId6"/>
    <p:sldId id="274" r:id="rId7"/>
    <p:sldId id="275" r:id="rId8"/>
    <p:sldId id="278" r:id="rId9"/>
    <p:sldId id="279"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5"/>
  </p:normalViewPr>
  <p:slideViewPr>
    <p:cSldViewPr snapToGrid="0" snapToObjects="1">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50351944643283E-2"/>
          <c:y val="0.1405115476201993"/>
          <c:w val="0.92329446035154694"/>
          <c:h val="0.76816226234125562"/>
        </c:manualLayout>
      </c:layout>
      <c:barChart>
        <c:barDir val="col"/>
        <c:grouping val="clustered"/>
        <c:varyColors val="0"/>
        <c:dLbls>
          <c:showLegendKey val="0"/>
          <c:showVal val="0"/>
          <c:showCatName val="1"/>
          <c:showSerName val="0"/>
          <c:showPercent val="1"/>
          <c:showBubbleSize val="0"/>
        </c:dLbls>
        <c:gapWidth val="100"/>
        <c:overlap val="-24"/>
        <c:axId val="195864208"/>
        <c:axId val="195840680"/>
      </c:barChart>
      <c:catAx>
        <c:axId val="19586420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5840680"/>
        <c:crosses val="autoZero"/>
        <c:auto val="1"/>
        <c:lblAlgn val="ctr"/>
        <c:lblOffset val="100"/>
        <c:noMultiLvlLbl val="0"/>
      </c:catAx>
      <c:valAx>
        <c:axId val="19584068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5864208"/>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50351944643283E-2"/>
          <c:y val="0.1405115476201993"/>
          <c:w val="0.92329446035154694"/>
          <c:h val="0.76816226234125562"/>
        </c:manualLayout>
      </c:layout>
      <c:barChart>
        <c:barDir val="col"/>
        <c:grouping val="clustered"/>
        <c:varyColors val="0"/>
        <c:dLbls>
          <c:showLegendKey val="0"/>
          <c:showVal val="0"/>
          <c:showCatName val="1"/>
          <c:showSerName val="0"/>
          <c:showPercent val="1"/>
          <c:showBubbleSize val="0"/>
        </c:dLbls>
        <c:gapWidth val="100"/>
        <c:overlap val="-24"/>
        <c:axId val="196016136"/>
        <c:axId val="196016520"/>
      </c:barChart>
      <c:catAx>
        <c:axId val="19601613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6016520"/>
        <c:crosses val="autoZero"/>
        <c:auto val="1"/>
        <c:lblAlgn val="ctr"/>
        <c:lblOffset val="100"/>
        <c:noMultiLvlLbl val="0"/>
      </c:catAx>
      <c:valAx>
        <c:axId val="19601652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6016136"/>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50351944643283E-2"/>
          <c:y val="0.1405115476201993"/>
          <c:w val="0.92329446035154694"/>
          <c:h val="0.76816226234125562"/>
        </c:manualLayout>
      </c:layout>
      <c:barChart>
        <c:barDir val="col"/>
        <c:grouping val="clustered"/>
        <c:varyColors val="0"/>
        <c:dLbls>
          <c:showLegendKey val="0"/>
          <c:showVal val="0"/>
          <c:showCatName val="1"/>
          <c:showSerName val="0"/>
          <c:showPercent val="1"/>
          <c:showBubbleSize val="0"/>
        </c:dLbls>
        <c:gapWidth val="100"/>
        <c:overlap val="-24"/>
        <c:axId val="14104032"/>
        <c:axId val="196148528"/>
      </c:barChart>
      <c:catAx>
        <c:axId val="14104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6148528"/>
        <c:crosses val="autoZero"/>
        <c:auto val="1"/>
        <c:lblAlgn val="ctr"/>
        <c:lblOffset val="100"/>
        <c:noMultiLvlLbl val="0"/>
      </c:catAx>
      <c:valAx>
        <c:axId val="19614852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104032"/>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0.08112</cdr:x>
      <cdr:y>0.18315</cdr:y>
    </cdr:from>
    <cdr:to>
      <cdr:x>0.17203</cdr:x>
      <cdr:y>0.4359</cdr:y>
    </cdr:to>
    <cdr:sp macro="" textlink="">
      <cdr:nvSpPr>
        <cdr:cNvPr id="3" name="TextBox 2"/>
        <cdr:cNvSpPr txBox="1"/>
      </cdr:nvSpPr>
      <cdr:spPr>
        <a:xfrm xmlns:a="http://schemas.openxmlformats.org/drawingml/2006/main">
          <a:off x="815975" y="66261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0.03378</cdr:x>
      <cdr:y>0.13576</cdr:y>
    </cdr:from>
    <cdr:to>
      <cdr:x>0.12468</cdr:x>
      <cdr:y>0.38851</cdr:y>
    </cdr:to>
    <cdr:sp macro="" textlink="">
      <cdr:nvSpPr>
        <cdr:cNvPr id="2" name="TextBox 1"/>
        <cdr:cNvSpPr txBox="1"/>
      </cdr:nvSpPr>
      <cdr:spPr>
        <a:xfrm xmlns:a="http://schemas.openxmlformats.org/drawingml/2006/main">
          <a:off x="339725" y="49116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0.03378</cdr:x>
      <cdr:y>0.13576</cdr:y>
    </cdr:from>
    <cdr:to>
      <cdr:x>0.12468</cdr:x>
      <cdr:y>0.38851</cdr:y>
    </cdr:to>
    <cdr:sp macro="" textlink="">
      <cdr:nvSpPr>
        <cdr:cNvPr id="2" name="TextBox 1"/>
        <cdr:cNvSpPr txBox="1"/>
      </cdr:nvSpPr>
      <cdr:spPr>
        <a:xfrm xmlns:a="http://schemas.openxmlformats.org/drawingml/2006/main">
          <a:off x="339725" y="49116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1/15/2025</a:t>
            </a:fld>
            <a:endParaRPr lang="en-US" dirty="0"/>
          </a:p>
        </p:txBody>
      </p:sp>
      <p:sp>
        <p:nvSpPr>
          <p:cNvPr id="4" name="Footer Placeholder 3">
            <a:extLst>
              <a:ext uri="{FF2B5EF4-FFF2-40B4-BE49-F238E27FC236}">
                <a16:creationId xmlns="" xmlns:a16="http://schemas.microsoft.com/office/drawing/2014/main"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dirty="0"/>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1/15/2025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extLst>
      <p:ext uri="{BB962C8B-B14F-4D97-AF65-F5344CB8AC3E}">
        <p14:creationId xmlns:p14="http://schemas.microsoft.com/office/powerpoint/2010/main" val="92216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2</a:t>
            </a:fld>
            <a:endParaRPr lang="en-US" dirty="0"/>
          </a:p>
        </p:txBody>
      </p:sp>
    </p:spTree>
    <p:extLst>
      <p:ext uri="{BB962C8B-B14F-4D97-AF65-F5344CB8AC3E}">
        <p14:creationId xmlns:p14="http://schemas.microsoft.com/office/powerpoint/2010/main" val="385028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3</a:t>
            </a:fld>
            <a:endParaRPr lang="en-US" dirty="0"/>
          </a:p>
        </p:txBody>
      </p:sp>
    </p:spTree>
    <p:extLst>
      <p:ext uri="{BB962C8B-B14F-4D97-AF65-F5344CB8AC3E}">
        <p14:creationId xmlns:p14="http://schemas.microsoft.com/office/powerpoint/2010/main" val="186912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4</a:t>
            </a:fld>
            <a:endParaRPr lang="en-US" dirty="0"/>
          </a:p>
        </p:txBody>
      </p:sp>
    </p:spTree>
    <p:extLst>
      <p:ext uri="{BB962C8B-B14F-4D97-AF65-F5344CB8AC3E}">
        <p14:creationId xmlns:p14="http://schemas.microsoft.com/office/powerpoint/2010/main" val="114466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5</a:t>
            </a:fld>
            <a:endParaRPr lang="en-US" dirty="0"/>
          </a:p>
        </p:txBody>
      </p:sp>
    </p:spTree>
    <p:extLst>
      <p:ext uri="{BB962C8B-B14F-4D97-AF65-F5344CB8AC3E}">
        <p14:creationId xmlns:p14="http://schemas.microsoft.com/office/powerpoint/2010/main" val="242090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6</a:t>
            </a:fld>
            <a:endParaRPr lang="en-US" dirty="0"/>
          </a:p>
        </p:txBody>
      </p:sp>
    </p:spTree>
    <p:extLst>
      <p:ext uri="{BB962C8B-B14F-4D97-AF65-F5344CB8AC3E}">
        <p14:creationId xmlns:p14="http://schemas.microsoft.com/office/powerpoint/2010/main" val="3604414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7</a:t>
            </a:fld>
            <a:endParaRPr lang="en-US" dirty="0"/>
          </a:p>
        </p:txBody>
      </p:sp>
    </p:spTree>
    <p:extLst>
      <p:ext uri="{BB962C8B-B14F-4D97-AF65-F5344CB8AC3E}">
        <p14:creationId xmlns:p14="http://schemas.microsoft.com/office/powerpoint/2010/main" val="5233227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922B72-5EFB-2B4D-BBDF-916337A53DC6}" type="datetime1">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6B05E1-C71E-544E-9F74-844878BC4783}" type="datetime1">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E8AFE-A49F-3347-91BC-9E8CE1BCC4B4}" type="datetime1">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A109CB-DDDB-7949-A85C-355CAB3D7576}" type="datetime1">
              <a:rPr lang="en-US" smtClean="0"/>
              <a:t>1/15/2025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E56BB9-C860-D945-A0DA-AC84E1154E6B}" type="datetime1">
              <a:rPr lang="en-US" smtClean="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C5F966-147F-B24F-8855-ADF4B9638779}" type="datetime1">
              <a:rPr lang="en-US" smtClean="0"/>
              <a:t>1/15/2025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1/15/2025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1/15/2025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1/15/2025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E2B6D2D-DD65-7542-B616-C09BD0686257}" type="datetime1">
              <a:rPr lang="en-US" smtClean="0"/>
              <a:t>1/15/2025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5C28659E-412C-4600-B45E-BAE370BC2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0802" y="10"/>
            <a:ext cx="12191980" cy="6857989"/>
          </a:xfrm>
          <a:prstGeom prst="rect">
            <a:avLst/>
          </a:prstGeom>
        </p:spPr>
      </p:pic>
      <p:sp>
        <p:nvSpPr>
          <p:cNvPr id="20" name="Rectangle 19">
            <a:extLst>
              <a:ext uri="{FF2B5EF4-FFF2-40B4-BE49-F238E27FC236}">
                <a16:creationId xmlns="" xmlns:a16="http://schemas.microsoft.com/office/drawing/2014/main" id="{AE95896B-6905-4618-A7DF-DED8A61FB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 xmlns:a16="http://schemas.microsoft.com/office/drawing/2014/main" id="{7748BD8C-4984-4138-94CA-2DC5F39DC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smtClean="0">
                <a:solidFill>
                  <a:srgbClr val="FFFFFF"/>
                </a:solidFill>
              </a:rPr>
              <a:t>Food ordering website</a:t>
            </a:r>
            <a:endParaRPr lang="en-US" dirty="0">
              <a:solidFill>
                <a:srgbClr val="FFFFFF"/>
              </a:solidFill>
            </a:endParaRPr>
          </a:p>
        </p:txBody>
      </p:sp>
      <p:sp>
        <p:nvSpPr>
          <p:cNvPr id="8" name="Subtitle 7">
            <a:extLst>
              <a:ext uri="{FF2B5EF4-FFF2-40B4-BE49-F238E27FC236}">
                <a16:creationId xmlns="" xmlns:a16="http://schemas.microsoft.com/office/drawing/2014/main" id="{57FFE273-805C-47CC-98BD-C63CD14BF635}"/>
              </a:ext>
            </a:extLst>
          </p:cNvPr>
          <p:cNvSpPr>
            <a:spLocks noGrp="1"/>
          </p:cNvSpPr>
          <p:nvPr>
            <p:ph type="subTitle" idx="1"/>
          </p:nvPr>
        </p:nvSpPr>
        <p:spPr>
          <a:xfrm>
            <a:off x="1069848" y="4389120"/>
            <a:ext cx="7891272" cy="1069848"/>
          </a:xfrm>
        </p:spPr>
        <p:txBody>
          <a:bodyPr>
            <a:normAutofit fontScale="92500" lnSpcReduction="20000"/>
          </a:bodyPr>
          <a:lstStyle/>
          <a:p>
            <a:r>
              <a:rPr lang="en-US" dirty="0" smtClean="0">
                <a:solidFill>
                  <a:srgbClr val="FFFFFF"/>
                </a:solidFill>
              </a:rPr>
              <a:t>Group by:</a:t>
            </a:r>
          </a:p>
          <a:p>
            <a:r>
              <a:rPr lang="en-US" dirty="0" err="1" smtClean="0">
                <a:solidFill>
                  <a:srgbClr val="FFFFFF"/>
                </a:solidFill>
              </a:rPr>
              <a:t>Abida</a:t>
            </a:r>
            <a:r>
              <a:rPr lang="en-US" dirty="0" smtClean="0">
                <a:solidFill>
                  <a:srgbClr val="FFFFFF"/>
                </a:solidFill>
              </a:rPr>
              <a:t> </a:t>
            </a:r>
            <a:r>
              <a:rPr lang="en-US" dirty="0" err="1" smtClean="0">
                <a:solidFill>
                  <a:srgbClr val="FFFFFF"/>
                </a:solidFill>
              </a:rPr>
              <a:t>Akter</a:t>
            </a:r>
            <a:r>
              <a:rPr lang="en-US" dirty="0" smtClean="0">
                <a:solidFill>
                  <a:srgbClr val="FFFFFF"/>
                </a:solidFill>
              </a:rPr>
              <a:t> Nadia </a:t>
            </a:r>
            <a:r>
              <a:rPr lang="en-US" dirty="0" smtClean="0">
                <a:solidFill>
                  <a:srgbClr val="FFFFFF"/>
                </a:solidFill>
              </a:rPr>
              <a:t>(200103020022)</a:t>
            </a:r>
            <a:endParaRPr lang="en-US" dirty="0" smtClean="0">
              <a:solidFill>
                <a:srgbClr val="FFFFFF"/>
              </a:solidFill>
            </a:endParaRPr>
          </a:p>
          <a:p>
            <a:r>
              <a:rPr lang="en-US" dirty="0" err="1" smtClean="0">
                <a:solidFill>
                  <a:srgbClr val="FFFFFF"/>
                </a:solidFill>
              </a:rPr>
              <a:t>Shatorupa</a:t>
            </a:r>
            <a:r>
              <a:rPr lang="en-US" dirty="0" smtClean="0">
                <a:solidFill>
                  <a:srgbClr val="FFFFFF"/>
                </a:solidFill>
              </a:rPr>
              <a:t> Debi Puja (190203020004)</a:t>
            </a:r>
            <a:endParaRPr lang="en-US" dirty="0">
              <a:solidFill>
                <a:srgbClr val="FFFFFF"/>
              </a:solidFill>
            </a:endParaRPr>
          </a:p>
        </p:txBody>
      </p:sp>
    </p:spTree>
    <p:extLst>
      <p:ext uri="{BB962C8B-B14F-4D97-AF65-F5344CB8AC3E}">
        <p14:creationId xmlns:p14="http://schemas.microsoft.com/office/powerpoint/2010/main" val="53124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1069848" y="484632"/>
            <a:ext cx="10058400" cy="1609344"/>
          </a:xfrm>
        </p:spPr>
        <p:txBody>
          <a:bodyPr>
            <a:normAutofit/>
          </a:bodyPr>
          <a:lstStyle/>
          <a:p>
            <a:r>
              <a:rPr lang="en-US" dirty="0"/>
              <a:t>introduction</a:t>
            </a:r>
          </a:p>
        </p:txBody>
      </p:sp>
      <p:sp>
        <p:nvSpPr>
          <p:cNvPr id="18" name="Rectangle 17">
            <a:extLst>
              <a:ext uri="{FF2B5EF4-FFF2-40B4-BE49-F238E27FC236}">
                <a16:creationId xmlns="" xmlns:a16="http://schemas.microsoft.com/office/drawing/2014/main" id="{3FD711E9-7F79-40A9-8D9E-4AE293C154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Диаграмма 3" descr="Chart&#10;">
            <a:extLst>
              <a:ext uri="{FF2B5EF4-FFF2-40B4-BE49-F238E27FC236}">
                <a16:creationId xmlns="" xmlns:a16="http://schemas.microsoft.com/office/drawing/2014/main" id="{6BDC48A0-8B3E-CE42-BC22-664690C98213}"/>
              </a:ext>
            </a:extLst>
          </p:cNvPr>
          <p:cNvGraphicFramePr>
            <a:graphicFrameLocks noGrp="1" noChangeAspect="1"/>
          </p:cNvGraphicFramePr>
          <p:nvPr>
            <p:ph idx="1"/>
            <p:extLst>
              <p:ext uri="{D42A27DB-BD31-4B8C-83A1-F6EECF244321}">
                <p14:modId xmlns:p14="http://schemas.microsoft.com/office/powerpoint/2010/main" val="1725903841"/>
              </p:ext>
            </p:extLst>
          </p:nvPr>
        </p:nvGraphicFramePr>
        <p:xfrm>
          <a:off x="1069975" y="2385390"/>
          <a:ext cx="10058400" cy="3617845"/>
        </p:xfrm>
        <a:graphic>
          <a:graphicData uri="http://schemas.openxmlformats.org/drawingml/2006/chart">
            <c:chart xmlns:c="http://schemas.openxmlformats.org/drawingml/2006/chart" xmlns:r="http://schemas.openxmlformats.org/officeDocument/2006/relationships" r:id="rId5"/>
          </a:graphicData>
        </a:graphic>
      </p:graphicFrame>
      <p:sp>
        <p:nvSpPr>
          <p:cNvPr id="4" name="Rectangle 3"/>
          <p:cNvSpPr/>
          <p:nvPr/>
        </p:nvSpPr>
        <p:spPr>
          <a:xfrm>
            <a:off x="1069974" y="2647950"/>
            <a:ext cx="10055225" cy="2308324"/>
          </a:xfrm>
          <a:prstGeom prst="rect">
            <a:avLst/>
          </a:prstGeom>
        </p:spPr>
        <p:txBody>
          <a:bodyPr wrap="square">
            <a:spAutoFit/>
          </a:bodyPr>
          <a:lstStyle/>
          <a:p>
            <a:r>
              <a:rPr lang="en-US" sz="2400" dirty="0"/>
              <a:t>This project is a food ordering website designed to make the process of ordering food online simple and efficient. Users can browse the menu, add items to their cart, and place orders with ease. Restaurants can manage their menus and customer orders through an admin panel. This project combines essential web development technologies to deliver a practical solution for online food ordering.</a:t>
            </a:r>
          </a:p>
        </p:txBody>
      </p:sp>
    </p:spTree>
    <p:extLst>
      <p:ext uri="{BB962C8B-B14F-4D97-AF65-F5344CB8AC3E}">
        <p14:creationId xmlns:p14="http://schemas.microsoft.com/office/powerpoint/2010/main" val="146373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1069848" y="484632"/>
            <a:ext cx="10058400" cy="1609344"/>
          </a:xfrm>
        </p:spPr>
        <p:txBody>
          <a:bodyPr>
            <a:normAutofit/>
          </a:bodyPr>
          <a:lstStyle/>
          <a:p>
            <a:r>
              <a:rPr lang="en-US" dirty="0" smtClean="0"/>
              <a:t>motivation</a:t>
            </a:r>
            <a:endParaRPr lang="en-US" dirty="0"/>
          </a:p>
        </p:txBody>
      </p:sp>
      <p:sp>
        <p:nvSpPr>
          <p:cNvPr id="18" name="Rectangle 17">
            <a:extLst>
              <a:ext uri="{FF2B5EF4-FFF2-40B4-BE49-F238E27FC236}">
                <a16:creationId xmlns="" xmlns:a16="http://schemas.microsoft.com/office/drawing/2014/main" id="{3FD711E9-7F79-40A9-8D9E-4AE293C154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Диаграмма 3" descr="Chart&#10;">
            <a:extLst>
              <a:ext uri="{FF2B5EF4-FFF2-40B4-BE49-F238E27FC236}">
                <a16:creationId xmlns="" xmlns:a16="http://schemas.microsoft.com/office/drawing/2014/main" id="{6BDC48A0-8B3E-CE42-BC22-664690C98213}"/>
              </a:ext>
            </a:extLst>
          </p:cNvPr>
          <p:cNvGraphicFramePr>
            <a:graphicFrameLocks noGrp="1" noChangeAspect="1"/>
          </p:cNvGraphicFramePr>
          <p:nvPr>
            <p:ph idx="1"/>
            <p:extLst>
              <p:ext uri="{D42A27DB-BD31-4B8C-83A1-F6EECF244321}">
                <p14:modId xmlns:p14="http://schemas.microsoft.com/office/powerpoint/2010/main" val="1093751463"/>
              </p:ext>
            </p:extLst>
          </p:nvPr>
        </p:nvGraphicFramePr>
        <p:xfrm>
          <a:off x="1069975" y="2385390"/>
          <a:ext cx="10058400" cy="3617845"/>
        </p:xfrm>
        <a:graphic>
          <a:graphicData uri="http://schemas.openxmlformats.org/drawingml/2006/chart">
            <c:chart xmlns:c="http://schemas.openxmlformats.org/drawingml/2006/chart" xmlns:r="http://schemas.openxmlformats.org/officeDocument/2006/relationships" r:id="rId5"/>
          </a:graphicData>
        </a:graphic>
      </p:graphicFrame>
      <p:sp>
        <p:nvSpPr>
          <p:cNvPr id="4" name="Rectangle 3"/>
          <p:cNvSpPr/>
          <p:nvPr/>
        </p:nvSpPr>
        <p:spPr>
          <a:xfrm>
            <a:off x="1069975" y="2446288"/>
            <a:ext cx="10055225" cy="3785652"/>
          </a:xfrm>
          <a:prstGeom prst="rect">
            <a:avLst/>
          </a:prstGeom>
        </p:spPr>
        <p:txBody>
          <a:bodyPr wrap="square">
            <a:spAutoFit/>
          </a:bodyPr>
          <a:lstStyle/>
          <a:p>
            <a:pPr marL="285750" indent="-285750">
              <a:buFont typeface="Arial" panose="020B0604020202020204" pitchFamily="34" charset="0"/>
              <a:buChar char="•"/>
            </a:pPr>
            <a:r>
              <a:rPr lang="en-US" sz="2400" dirty="0"/>
              <a:t>This project is created to make ordering food online simple and convenient for everyone. It allows users to explore menus, select their favorite dishes, and place orders easily from their homes.</a:t>
            </a:r>
          </a:p>
          <a:p>
            <a:pPr marL="285750" indent="-285750">
              <a:buFont typeface="Arial" panose="020B0604020202020204" pitchFamily="34" charset="0"/>
              <a:buChar char="•"/>
            </a:pPr>
            <a:r>
              <a:rPr lang="en-US" sz="2400" dirty="0"/>
              <a:t>For restaurants, the website offers a system to manage menus and handle customer orders more effectively. It can help them save time, reduce errors, and improve customer satisfaction</a:t>
            </a:r>
            <a:r>
              <a:rPr lang="en-US" sz="2400" dirty="0" smtClean="0"/>
              <a:t>.</a:t>
            </a:r>
          </a:p>
          <a:p>
            <a:pPr marL="285750" indent="-285750">
              <a:buFont typeface="Arial" panose="020B0604020202020204" pitchFamily="34" charset="0"/>
              <a:buChar char="•"/>
            </a:pPr>
            <a:r>
              <a:rPr lang="en-US" sz="2400" dirty="0"/>
              <a:t>The goal is to provide a user-friendly platform that benefits both customers and restaurants, while also gaining hands-on experience in creating functional web applications.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4820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1069848" y="484632"/>
            <a:ext cx="10058400" cy="1609344"/>
          </a:xfrm>
        </p:spPr>
        <p:txBody>
          <a:bodyPr>
            <a:normAutofit/>
          </a:bodyPr>
          <a:lstStyle/>
          <a:p>
            <a:r>
              <a:rPr lang="en-US" dirty="0"/>
              <a:t>Used Technologies</a:t>
            </a:r>
          </a:p>
        </p:txBody>
      </p:sp>
      <p:sp>
        <p:nvSpPr>
          <p:cNvPr id="18" name="Rectangle 17">
            <a:extLst>
              <a:ext uri="{FF2B5EF4-FFF2-40B4-BE49-F238E27FC236}">
                <a16:creationId xmlns="" xmlns:a16="http://schemas.microsoft.com/office/drawing/2014/main" id="{3FD711E9-7F79-40A9-8D9E-4AE293C154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Диаграмма 3" descr="Chart&#10;">
            <a:extLst>
              <a:ext uri="{FF2B5EF4-FFF2-40B4-BE49-F238E27FC236}">
                <a16:creationId xmlns="" xmlns:a16="http://schemas.microsoft.com/office/drawing/2014/main" id="{6BDC48A0-8B3E-CE42-BC22-664690C98213}"/>
              </a:ext>
            </a:extLst>
          </p:cNvPr>
          <p:cNvGraphicFramePr>
            <a:graphicFrameLocks noGrp="1" noChangeAspect="1"/>
          </p:cNvGraphicFramePr>
          <p:nvPr>
            <p:ph idx="1"/>
            <p:extLst>
              <p:ext uri="{D42A27DB-BD31-4B8C-83A1-F6EECF244321}">
                <p14:modId xmlns:p14="http://schemas.microsoft.com/office/powerpoint/2010/main" val="1093751463"/>
              </p:ext>
            </p:extLst>
          </p:nvPr>
        </p:nvGraphicFramePr>
        <p:xfrm>
          <a:off x="1069975" y="2385390"/>
          <a:ext cx="10058400" cy="3617845"/>
        </p:xfrm>
        <a:graphic>
          <a:graphicData uri="http://schemas.openxmlformats.org/drawingml/2006/chart">
            <c:chart xmlns:c="http://schemas.openxmlformats.org/drawingml/2006/chart" xmlns:r="http://schemas.openxmlformats.org/officeDocument/2006/relationships" r:id="rId5"/>
          </a:graphicData>
        </a:graphic>
      </p:graphicFrame>
      <p:sp>
        <p:nvSpPr>
          <p:cNvPr id="4" name="Rectangle 3"/>
          <p:cNvSpPr/>
          <p:nvPr/>
        </p:nvSpPr>
        <p:spPr>
          <a:xfrm>
            <a:off x="1069975" y="2446288"/>
            <a:ext cx="10055225" cy="1569660"/>
          </a:xfrm>
          <a:prstGeom prst="rect">
            <a:avLst/>
          </a:prstGeom>
        </p:spPr>
        <p:txBody>
          <a:bodyPr wrap="square">
            <a:spAutoFit/>
          </a:bodyPr>
          <a:lstStyle/>
          <a:p>
            <a:pPr marL="285750" indent="-285750">
              <a:buFont typeface="Arial" panose="020B0604020202020204" pitchFamily="34" charset="0"/>
              <a:buChar char="•"/>
            </a:pPr>
            <a:r>
              <a:rPr lang="en-US" sz="2400" dirty="0" smtClean="0"/>
              <a:t>PHP</a:t>
            </a:r>
          </a:p>
          <a:p>
            <a:pPr marL="285750" indent="-285750">
              <a:buFont typeface="Arial" panose="020B0604020202020204" pitchFamily="34" charset="0"/>
              <a:buChar char="•"/>
            </a:pPr>
            <a:r>
              <a:rPr lang="en-US" sz="2400" dirty="0" smtClean="0"/>
              <a:t>HTML</a:t>
            </a:r>
          </a:p>
          <a:p>
            <a:pPr marL="285750" indent="-285750">
              <a:buFont typeface="Arial" panose="020B0604020202020204" pitchFamily="34" charset="0"/>
              <a:buChar char="•"/>
            </a:pPr>
            <a:r>
              <a:rPr lang="en-US" sz="2400" dirty="0" smtClean="0"/>
              <a:t>CSS</a:t>
            </a:r>
          </a:p>
          <a:p>
            <a:pPr marL="285750" indent="-285750">
              <a:buFont typeface="Arial" panose="020B0604020202020204" pitchFamily="34" charset="0"/>
              <a:buChar char="•"/>
            </a:pPr>
            <a:r>
              <a:rPr lang="en-US" sz="2400" dirty="0" smtClean="0"/>
              <a:t>MySQL</a:t>
            </a:r>
          </a:p>
        </p:txBody>
      </p:sp>
    </p:spTree>
    <p:extLst>
      <p:ext uri="{BB962C8B-B14F-4D97-AF65-F5344CB8AC3E}">
        <p14:creationId xmlns:p14="http://schemas.microsoft.com/office/powerpoint/2010/main" val="173480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1069848" y="484632"/>
            <a:ext cx="10058400" cy="1609344"/>
          </a:xfrm>
        </p:spPr>
        <p:txBody>
          <a:bodyPr>
            <a:normAutofit/>
          </a:bodyPr>
          <a:lstStyle/>
          <a:p>
            <a:r>
              <a:rPr lang="en-US" dirty="0"/>
              <a:t>Database Design</a:t>
            </a:r>
          </a:p>
        </p:txBody>
      </p:sp>
      <p:sp>
        <p:nvSpPr>
          <p:cNvPr id="18" name="Rectangle 17">
            <a:extLst>
              <a:ext uri="{FF2B5EF4-FFF2-40B4-BE49-F238E27FC236}">
                <a16:creationId xmlns="" xmlns:a16="http://schemas.microsoft.com/office/drawing/2014/main" id="{3FD711E9-7F79-40A9-8D9E-4AE293C154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p:cNvPicPr>
            <a:picLocks noGrp="1" noChangeAspect="1"/>
          </p:cNvPicPr>
          <p:nvPr>
            <p:ph idx="1"/>
          </p:nvPr>
        </p:nvPicPr>
        <p:blipFill>
          <a:blip r:embed="rId5"/>
          <a:stretch>
            <a:fillRect/>
          </a:stretch>
        </p:blipFill>
        <p:spPr>
          <a:xfrm>
            <a:off x="716024" y="2305317"/>
            <a:ext cx="5769529" cy="2168931"/>
          </a:xfrm>
          <a:prstGeom prst="rect">
            <a:avLst/>
          </a:prstGeom>
        </p:spPr>
      </p:pic>
      <p:pic>
        <p:nvPicPr>
          <p:cNvPr id="6" name="Picture 5"/>
          <p:cNvPicPr>
            <a:picLocks noChangeAspect="1"/>
          </p:cNvPicPr>
          <p:nvPr/>
        </p:nvPicPr>
        <p:blipFill>
          <a:blip r:embed="rId6"/>
          <a:stretch>
            <a:fillRect/>
          </a:stretch>
        </p:blipFill>
        <p:spPr>
          <a:xfrm>
            <a:off x="6318127" y="2421227"/>
            <a:ext cx="5011348" cy="2923903"/>
          </a:xfrm>
          <a:prstGeom prst="rect">
            <a:avLst/>
          </a:prstGeom>
        </p:spPr>
      </p:pic>
    </p:spTree>
    <p:extLst>
      <p:ext uri="{BB962C8B-B14F-4D97-AF65-F5344CB8AC3E}">
        <p14:creationId xmlns:p14="http://schemas.microsoft.com/office/powerpoint/2010/main" val="262148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1069848" y="484632"/>
            <a:ext cx="10058400" cy="1609344"/>
          </a:xfrm>
        </p:spPr>
        <p:txBody>
          <a:bodyPr>
            <a:normAutofit/>
          </a:bodyPr>
          <a:lstStyle/>
          <a:p>
            <a:r>
              <a:rPr lang="en-US" dirty="0" smtClean="0"/>
              <a:t>features</a:t>
            </a:r>
            <a:endParaRPr lang="en-US" dirty="0"/>
          </a:p>
        </p:txBody>
      </p:sp>
      <p:sp>
        <p:nvSpPr>
          <p:cNvPr id="18" name="Rectangle 17">
            <a:extLst>
              <a:ext uri="{FF2B5EF4-FFF2-40B4-BE49-F238E27FC236}">
                <a16:creationId xmlns="" xmlns:a16="http://schemas.microsoft.com/office/drawing/2014/main" id="{3FD711E9-7F79-40A9-8D9E-4AE293C154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3"/>
          <p:cNvSpPr>
            <a:spLocks noGrp="1" noChangeArrowheads="1"/>
          </p:cNvSpPr>
          <p:nvPr>
            <p:ph idx="1"/>
          </p:nvPr>
        </p:nvSpPr>
        <p:spPr bwMode="auto">
          <a:xfrm>
            <a:off x="1072896" y="2653141"/>
            <a:ext cx="1005535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kumimoji="0" lang="en-US" sz="2400" u="none" strike="noStrike" cap="none" normalizeH="0" baseline="0" dirty="0" smtClean="0">
                <a:ln>
                  <a:noFill/>
                </a:ln>
                <a:solidFill>
                  <a:schemeClr val="tx1"/>
                </a:solidFill>
                <a:effectLst/>
              </a:rPr>
              <a:t>User Registration and Login System</a:t>
            </a:r>
          </a:p>
          <a:p>
            <a:pPr eaLnBrk="0" fontAlgn="base" hangingPunct="0">
              <a:lnSpc>
                <a:spcPct val="100000"/>
              </a:lnSpc>
              <a:spcBef>
                <a:spcPct val="0"/>
              </a:spcBef>
              <a:spcAft>
                <a:spcPct val="0"/>
              </a:spcAft>
              <a:buClrTx/>
              <a:buSzTx/>
            </a:pPr>
            <a:r>
              <a:rPr kumimoji="0" lang="en-US" sz="2400" u="none" strike="noStrike" cap="none" normalizeH="0" baseline="0" dirty="0" smtClean="0">
                <a:ln>
                  <a:noFill/>
                </a:ln>
                <a:solidFill>
                  <a:schemeClr val="tx1"/>
                </a:solidFill>
                <a:effectLst/>
              </a:rPr>
              <a:t>Browse Food Menu by Categories</a:t>
            </a:r>
          </a:p>
          <a:p>
            <a:pPr eaLnBrk="0" fontAlgn="base" hangingPunct="0">
              <a:lnSpc>
                <a:spcPct val="100000"/>
              </a:lnSpc>
              <a:spcBef>
                <a:spcPct val="0"/>
              </a:spcBef>
              <a:spcAft>
                <a:spcPct val="0"/>
              </a:spcAft>
              <a:buClrTx/>
              <a:buSzTx/>
            </a:pPr>
            <a:r>
              <a:rPr kumimoji="0" lang="en-US" sz="2400" u="none" strike="noStrike" cap="none" normalizeH="0" baseline="0" dirty="0" smtClean="0">
                <a:ln>
                  <a:noFill/>
                </a:ln>
                <a:solidFill>
                  <a:schemeClr val="tx1"/>
                </a:solidFill>
                <a:effectLst/>
              </a:rPr>
              <a:t>Add/Remove Items to/from Cart</a:t>
            </a:r>
          </a:p>
          <a:p>
            <a:pPr eaLnBrk="0" fontAlgn="base" hangingPunct="0">
              <a:lnSpc>
                <a:spcPct val="100000"/>
              </a:lnSpc>
              <a:spcBef>
                <a:spcPct val="0"/>
              </a:spcBef>
              <a:spcAft>
                <a:spcPct val="0"/>
              </a:spcAft>
              <a:buClrTx/>
              <a:buSzTx/>
            </a:pPr>
            <a:r>
              <a:rPr kumimoji="0" lang="en-US" sz="2400" u="none" strike="noStrike" cap="none" normalizeH="0" baseline="0" dirty="0" smtClean="0">
                <a:ln>
                  <a:noFill/>
                </a:ln>
                <a:solidFill>
                  <a:schemeClr val="tx1"/>
                </a:solidFill>
                <a:effectLst/>
              </a:rPr>
              <a:t>Order Checkout with Summary</a:t>
            </a:r>
          </a:p>
          <a:p>
            <a:pPr eaLnBrk="0" fontAlgn="base" hangingPunct="0">
              <a:lnSpc>
                <a:spcPct val="100000"/>
              </a:lnSpc>
              <a:spcBef>
                <a:spcPct val="0"/>
              </a:spcBef>
              <a:spcAft>
                <a:spcPct val="0"/>
              </a:spcAft>
              <a:buClrTx/>
              <a:buSzTx/>
            </a:pPr>
            <a:r>
              <a:rPr kumimoji="0" lang="en-US" sz="2400" u="none" strike="noStrike" cap="none" normalizeH="0" baseline="0" dirty="0" smtClean="0">
                <a:ln>
                  <a:noFill/>
                </a:ln>
                <a:solidFill>
                  <a:schemeClr val="tx1"/>
                </a:solidFill>
                <a:effectLst/>
              </a:rPr>
              <a:t>Admin Panel to Add/Edit Menu Items and Manage Orders </a:t>
            </a:r>
          </a:p>
        </p:txBody>
      </p:sp>
    </p:spTree>
    <p:extLst>
      <p:ext uri="{BB962C8B-B14F-4D97-AF65-F5344CB8AC3E}">
        <p14:creationId xmlns:p14="http://schemas.microsoft.com/office/powerpoint/2010/main" val="171133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C28659E-412C-4600-B45E-BAE370BC2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 xmlns:a16="http://schemas.microsoft.com/office/drawing/2014/main" id="{AE95896B-6905-4618-A7DF-DED8A61FB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7748BD8C-4984-4138-94CA-2DC5F39DC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a:solidFill>
                  <a:srgbClr val="FFFFFF"/>
                </a:solidFill>
              </a:rPr>
              <a:t>Thank you</a:t>
            </a:r>
          </a:p>
        </p:txBody>
      </p:sp>
    </p:spTree>
    <p:extLst>
      <p:ext uri="{BB962C8B-B14F-4D97-AF65-F5344CB8AC3E}">
        <p14:creationId xmlns:p14="http://schemas.microsoft.com/office/powerpoint/2010/main" val="256556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FE37E5-361E-44A8-9195-3950757C1D5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C532156A-E168-448F-9903-2D2450C18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7099A4-1E65-4BB3-9461-5372343E49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Produce design</Template>
  <TotalTime>0</TotalTime>
  <Words>227</Words>
  <Application>Microsoft Office PowerPoint</Application>
  <PresentationFormat>Widescreen</PresentationFormat>
  <Paragraphs>30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Rockwell</vt:lpstr>
      <vt:lpstr>Rockwell Condensed</vt:lpstr>
      <vt:lpstr>Wingdings</vt:lpstr>
      <vt:lpstr>Wood Type</vt:lpstr>
      <vt:lpstr>Food ordering website</vt:lpstr>
      <vt:lpstr>introduction</vt:lpstr>
      <vt:lpstr>motivation</vt:lpstr>
      <vt:lpstr>Used Technologies</vt:lpstr>
      <vt:lpstr>Database Design</vt:lpstr>
      <vt:lpstr>features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2025-01-14T16:21:20Z</dcterms:created>
  <dcterms:modified xsi:type="dcterms:W3CDTF">2025-01-16T07:47:43Z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