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73" r:id="rId2"/>
  </p:sldMasterIdLst>
  <p:notesMasterIdLst>
    <p:notesMasterId r:id="rId9"/>
  </p:notesMasterIdLst>
  <p:handoutMasterIdLst>
    <p:handoutMasterId r:id="rId10"/>
  </p:handoutMasterIdLst>
  <p:sldIdLst>
    <p:sldId id="316" r:id="rId3"/>
    <p:sldId id="315" r:id="rId4"/>
    <p:sldId id="258" r:id="rId5"/>
    <p:sldId id="330" r:id="rId6"/>
    <p:sldId id="331" r:id="rId7"/>
    <p:sldId id="332" r:id="rId8"/>
  </p:sldIdLst>
  <p:sldSz cx="9144000" cy="6858000" type="screen4x3"/>
  <p:notesSz cx="9144000" cy="6858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782" userDrawn="1">
          <p15:clr>
            <a:srgbClr val="A4A3A4"/>
          </p15:clr>
        </p15:guide>
        <p15:guide id="6" orient="horz" pos="2340" userDrawn="1">
          <p15:clr>
            <a:srgbClr val="A4A3A4"/>
          </p15:clr>
        </p15:guide>
        <p15:guide id="7" pos="5088" userDrawn="1">
          <p15:clr>
            <a:srgbClr val="A4A3A4"/>
          </p15:clr>
        </p15:guide>
        <p15:guide id="8" pos="2400" userDrawn="1">
          <p15:clr>
            <a:srgbClr val="A4A3A4"/>
          </p15:clr>
        </p15:guide>
        <p15:guide id="9" orient="horz" pos="2158">
          <p15:clr>
            <a:srgbClr val="A4A3A4"/>
          </p15:clr>
        </p15:guide>
        <p15:guide id="10" orient="horz" pos="840">
          <p15:clr>
            <a:srgbClr val="A4A3A4"/>
          </p15:clr>
        </p15:guide>
        <p15:guide id="11" orient="horz" pos="672">
          <p15:clr>
            <a:srgbClr val="A4A3A4"/>
          </p15:clr>
        </p15:guide>
        <p15:guide id="12" orient="horz" pos="216">
          <p15:clr>
            <a:srgbClr val="A4A3A4"/>
          </p15:clr>
        </p15:guide>
        <p15:guide id="13" pos="4685">
          <p15:clr>
            <a:srgbClr val="A4A3A4"/>
          </p15:clr>
        </p15:guide>
        <p15:guide id="14" pos="5559">
          <p15:clr>
            <a:srgbClr val="A4A3A4"/>
          </p15:clr>
        </p15:guide>
        <p15:guide id="15" pos="200">
          <p15:clr>
            <a:srgbClr val="A4A3A4"/>
          </p15:clr>
        </p15:guide>
        <p15:guide id="16" pos="1550">
          <p15:clr>
            <a:srgbClr val="A4A3A4"/>
          </p15:clr>
        </p15:guide>
        <p15:guide id="17" pos="42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767552" initials="A" lastIdx="14" clrIdx="0"/>
  <p:cmAuthor id="1" name="Jeffrey Oddo" initials="JO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D20962"/>
    <a:srgbClr val="C2C0C0"/>
    <a:srgbClr val="AA0061"/>
    <a:srgbClr val="E46B95"/>
    <a:srgbClr val="E5B2CF"/>
    <a:srgbClr val="00859B"/>
    <a:srgbClr val="00A78E"/>
    <a:srgbClr val="66CABB"/>
    <a:srgbClr val="B2D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9593" autoAdjust="0"/>
  </p:normalViewPr>
  <p:slideViewPr>
    <p:cSldViewPr snapToGrid="0" snapToObjects="1">
      <p:cViewPr varScale="1">
        <p:scale>
          <a:sx n="71" d="100"/>
          <a:sy n="71" d="100"/>
        </p:scale>
        <p:origin x="1162" y="58"/>
      </p:cViewPr>
      <p:guideLst>
        <p:guide orient="horz" pos="2286"/>
        <p:guide pos="2880"/>
        <p:guide pos="3120"/>
        <p:guide orient="horz" pos="3888"/>
        <p:guide orient="horz" pos="3782"/>
        <p:guide orient="horz" pos="2340"/>
        <p:guide pos="5088"/>
        <p:guide pos="2400"/>
        <p:guide orient="horz" pos="2158"/>
        <p:guide orient="horz" pos="840"/>
        <p:guide orient="horz" pos="672"/>
        <p:guide orient="horz" pos="216"/>
        <p:guide pos="4685"/>
        <p:guide pos="5559"/>
        <p:guide pos="200"/>
        <p:guide pos="1550"/>
        <p:guide pos="42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66718-0C99-FE43-99C3-35EC6387CCC0}" type="datetimeFigureOut">
              <a:rPr lang="en-US" smtClean="0"/>
              <a:t>09/04/2018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29365-4ED7-4B49-82D9-92CD6B53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18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BCF7F-C129-704C-961D-1546340879BE}" type="datetimeFigureOut">
              <a:rPr lang="en-US" smtClean="0"/>
              <a:t>09/04/2018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63757-1D20-ED4F-BE1E-2A4F3CD0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7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 | Prefer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4350553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26911" y="4548186"/>
            <a:ext cx="5097090" cy="1215588"/>
          </a:xfrm>
        </p:spPr>
        <p:txBody>
          <a:bodyPr anchor="b"/>
          <a:lstStyle>
            <a:lvl1pPr algn="ctr">
              <a:lnSpc>
                <a:spcPct val="80000"/>
              </a:lnSpc>
              <a:defRPr sz="4400" b="1" i="0" cap="none" baseline="0">
                <a:solidFill>
                  <a:srgbClr val="FFFFFF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Consumer Health &amp; Services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Strictly confidential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27276" y="5821809"/>
            <a:ext cx="3896359" cy="335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FFFFFF"/>
                </a:solidFill>
                <a:latin typeface="+mn-lt"/>
                <a:cs typeface="Open Sans Light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</a:t>
            </a:r>
            <a:r>
              <a:rPr lang="en-US" dirty="0" smtClean="0"/>
              <a:t>subtitle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8504238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17500" y="1330325"/>
            <a:ext cx="8487737" cy="4846320"/>
          </a:xfrm>
        </p:spPr>
        <p:txBody>
          <a:bodyPr/>
          <a:lstStyle>
            <a:lvl1pPr>
              <a:spcBef>
                <a:spcPts val="600"/>
              </a:spcBef>
              <a:defRPr sz="1400" b="1" i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spcBef>
                <a:spcPts val="600"/>
              </a:spcBef>
              <a:buFontTx/>
              <a:buNone/>
              <a:defRPr sz="1400"/>
            </a:lvl2pPr>
            <a:lvl3pPr marL="150059" indent="-150059">
              <a:spcBef>
                <a:spcPts val="6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6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 smtClean="0"/>
              <a:t>First-level </a:t>
            </a:r>
            <a:endParaRPr lang="en-US" dirty="0"/>
          </a:p>
          <a:p>
            <a:pPr lvl="2"/>
            <a:r>
              <a:rPr lang="en-US" dirty="0" smtClean="0"/>
              <a:t>Second-level</a:t>
            </a:r>
            <a:endParaRPr lang="en-US" dirty="0"/>
          </a:p>
          <a:p>
            <a:pPr lvl="3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 | Title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8504238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17500" y="1330324"/>
            <a:ext cx="2939937" cy="484632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 smtClean="0"/>
              <a:t>First-level</a:t>
            </a:r>
            <a:endParaRPr lang="en-US" dirty="0"/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 | 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2" y="320040"/>
            <a:ext cx="8504236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17501" y="1330324"/>
            <a:ext cx="2940898" cy="4846320"/>
          </a:xfrm>
        </p:spPr>
        <p:txBody>
          <a:bodyPr/>
          <a:lstStyle>
            <a:lvl1pPr>
              <a:spcBef>
                <a:spcPts val="600"/>
              </a:spcBef>
              <a:defRPr sz="14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600"/>
              </a:spcBef>
              <a:buFontTx/>
              <a:buNone/>
              <a:defRPr sz="1400"/>
            </a:lvl2pPr>
            <a:lvl3pPr marL="150059" indent="-150059">
              <a:spcBef>
                <a:spcPts val="6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6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 smtClean="0"/>
              <a:t>First-level</a:t>
            </a:r>
            <a:endParaRPr lang="en-US" dirty="0"/>
          </a:p>
          <a:p>
            <a:pPr lvl="2"/>
            <a:r>
              <a:rPr lang="en-US" dirty="0" smtClean="0"/>
              <a:t>Second-level</a:t>
            </a:r>
            <a:endParaRPr lang="en-US" dirty="0"/>
          </a:p>
          <a:p>
            <a:pPr lvl="3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8504238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 Impac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25940"/>
            <a:ext cx="9144000" cy="532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 smtClean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  <p:pic>
        <p:nvPicPr>
          <p:cNvPr id="14" name="Picture 13" descr="White (transparent background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1042" y="6431995"/>
            <a:ext cx="493776" cy="137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8488089" cy="73152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FFFFF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12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800" dirty="0" smtClean="0">
                <a:solidFill>
                  <a:srgbClr val="FFFFFF"/>
                </a:solidFill>
              </a:rPr>
              <a:t>Consumer Health &amp; Services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3886236" y="6514856"/>
            <a:ext cx="135061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Strictly</a:t>
            </a:r>
            <a:r>
              <a:rPr lang="en-US" sz="800" baseline="0" dirty="0" smtClean="0">
                <a:solidFill>
                  <a:srgbClr val="FFFFFF"/>
                </a:solidFill>
              </a:rPr>
              <a:t> confidential</a:t>
            </a:r>
            <a:endParaRPr lang="tr-TR" sz="800" dirty="0" smtClean="0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Co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846178" y="0"/>
            <a:ext cx="2297822" cy="6858000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6337083" cy="731520"/>
          </a:xfrm>
        </p:spPr>
        <p:txBody>
          <a:bodyPr anchor="ctr"/>
          <a:lstStyle>
            <a:lvl1pPr>
              <a:defRPr sz="2400" b="0"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17500" y="1330324"/>
            <a:ext cx="6334136" cy="484632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 smtClean="0"/>
              <a:t>First-level</a:t>
            </a:r>
            <a:endParaRPr lang="en-US" dirty="0"/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</p:txBody>
      </p:sp>
      <p:sp>
        <p:nvSpPr>
          <p:cNvPr id="8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600" smtClean="0">
                <a:solidFill>
                  <a:srgbClr val="FFFFF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" y="1051560"/>
            <a:ext cx="632764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Col Right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846178" y="0"/>
            <a:ext cx="2297822" cy="6858000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6337083" cy="731520"/>
          </a:xfrm>
        </p:spPr>
        <p:txBody>
          <a:bodyPr anchor="ctr"/>
          <a:lstStyle>
            <a:lvl1pPr>
              <a:defRPr sz="2400" b="0"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40" y="1330324"/>
            <a:ext cx="6333953" cy="4846320"/>
          </a:xfrm>
        </p:spPr>
        <p:txBody>
          <a:bodyPr/>
          <a:lstStyle>
            <a:lvl1pPr>
              <a:spcBef>
                <a:spcPts val="600"/>
              </a:spcBef>
              <a:defRPr sz="14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600"/>
              </a:spcBef>
              <a:buFontTx/>
              <a:buNone/>
              <a:defRPr sz="1400"/>
            </a:lvl2pPr>
            <a:lvl3pPr marL="150059" indent="-150059">
              <a:spcBef>
                <a:spcPts val="6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6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 smtClean="0"/>
              <a:t>First-level </a:t>
            </a:r>
            <a:endParaRPr lang="en-US" dirty="0"/>
          </a:p>
          <a:p>
            <a:pPr lvl="2"/>
            <a:r>
              <a:rPr lang="en-US" dirty="0" smtClean="0"/>
              <a:t>Second-level</a:t>
            </a:r>
            <a:endParaRPr lang="en-US" dirty="0"/>
          </a:p>
          <a:p>
            <a:pPr lvl="3"/>
            <a:r>
              <a:rPr lang="en-US" dirty="0" smtClean="0"/>
              <a:t>Third-level</a:t>
            </a:r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FFFFF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" y="1051560"/>
            <a:ext cx="632764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260354"/>
            <a:ext cx="9143999" cy="597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844" y="455613"/>
            <a:ext cx="8473504" cy="5911850"/>
          </a:xfrm>
        </p:spPr>
        <p:txBody>
          <a:bodyPr anchor="ctr"/>
          <a:lstStyle>
            <a:lvl1pPr algn="ctr">
              <a:lnSpc>
                <a:spcPct val="80000"/>
              </a:lnSpc>
              <a:defRPr sz="7202" b="1">
                <a:solidFill>
                  <a:schemeClr val="bg1"/>
                </a:solidFill>
                <a:latin typeface="Domaine Display Bold"/>
                <a:cs typeface="Domaine Display Bold"/>
              </a:defRPr>
            </a:lvl1pPr>
          </a:lstStyle>
          <a:p>
            <a:r>
              <a:rPr lang="en-US" dirty="0" smtClean="0"/>
              <a:t>Closing 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3095" y="6292904"/>
            <a:ext cx="926409" cy="232776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3095" y="6292904"/>
            <a:ext cx="926409" cy="232776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4350553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26911" y="4548186"/>
            <a:ext cx="5097090" cy="1215588"/>
          </a:xfrm>
        </p:spPr>
        <p:txBody>
          <a:bodyPr anchor="b"/>
          <a:lstStyle>
            <a:lvl1pPr algn="ctr">
              <a:lnSpc>
                <a:spcPct val="80000"/>
              </a:lnSpc>
              <a:defRPr sz="4400" b="1" i="0" cap="none" baseline="0">
                <a:solidFill>
                  <a:srgbClr val="FFFFFF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27276" y="5821809"/>
            <a:ext cx="3896359" cy="335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FFFFFF"/>
                </a:solidFill>
                <a:latin typeface="+mn-lt"/>
                <a:cs typeface="Open Sans Light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</a:t>
            </a:r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Consumer Health &amp; Services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Strictly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20040"/>
            <a:ext cx="8501698" cy="731610"/>
          </a:xfrm>
        </p:spPr>
        <p:txBody>
          <a:bodyPr anchor="ctr"/>
          <a:lstStyle>
            <a:lvl1pPr>
              <a:defRPr sz="2400">
                <a:solidFill>
                  <a:srgbClr val="7D3F98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40" y="1325880"/>
            <a:ext cx="8497644" cy="484632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 smtClean="0"/>
              <a:t>First-level</a:t>
            </a:r>
            <a:endParaRPr lang="en-US" dirty="0"/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20040"/>
            <a:ext cx="8470862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39" y="1325880"/>
            <a:ext cx="8459711" cy="4846320"/>
          </a:xfrm>
        </p:spPr>
        <p:txBody>
          <a:bodyPr/>
          <a:lstStyle>
            <a:lvl1pPr>
              <a:spcBef>
                <a:spcPts val="600"/>
              </a:spcBef>
              <a:defRPr sz="1400" b="1" i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spcBef>
                <a:spcPts val="600"/>
              </a:spcBef>
              <a:buFontTx/>
              <a:buNone/>
              <a:defRPr sz="1400"/>
            </a:lvl2pPr>
            <a:lvl3pPr marL="150059" indent="-150059">
              <a:spcBef>
                <a:spcPts val="6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6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 smtClean="0"/>
              <a:t>First-level </a:t>
            </a:r>
            <a:endParaRPr lang="en-US" dirty="0"/>
          </a:p>
          <a:p>
            <a:pPr lvl="2"/>
            <a:r>
              <a:rPr lang="en-US" dirty="0" smtClean="0"/>
              <a:t>Second-level</a:t>
            </a:r>
            <a:endParaRPr lang="en-US" dirty="0"/>
          </a:p>
          <a:p>
            <a:pPr lvl="3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" y="1051560"/>
            <a:ext cx="847086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Title | Text | Imag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029200" y="0"/>
            <a:ext cx="41148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20040"/>
            <a:ext cx="4115872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40" y="1325880"/>
            <a:ext cx="4115872" cy="484632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 smtClean="0"/>
              <a:t>First-level</a:t>
            </a:r>
            <a:endParaRPr lang="en-US" dirty="0"/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" y="1051560"/>
            <a:ext cx="43891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FFFFF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Title | Header | Text | Imag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029200" y="0"/>
            <a:ext cx="41148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20040"/>
            <a:ext cx="4115872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40" y="1325880"/>
            <a:ext cx="4115872" cy="4846320"/>
          </a:xfrm>
        </p:spPr>
        <p:txBody>
          <a:bodyPr/>
          <a:lstStyle>
            <a:lvl1pPr>
              <a:spcBef>
                <a:spcPts val="600"/>
              </a:spcBef>
              <a:defRPr sz="14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600"/>
              </a:spcBef>
              <a:buFontTx/>
              <a:buNone/>
              <a:defRPr sz="1400"/>
            </a:lvl2pPr>
            <a:lvl3pPr marL="150059" indent="-150059">
              <a:spcBef>
                <a:spcPts val="6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6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 smtClean="0"/>
              <a:t>First-level</a:t>
            </a:r>
            <a:endParaRPr lang="en-US" dirty="0"/>
          </a:p>
          <a:p>
            <a:pPr lvl="2"/>
            <a:r>
              <a:rPr lang="en-US" dirty="0" smtClean="0"/>
              <a:t>Second-level</a:t>
            </a:r>
            <a:endParaRPr lang="en-US" dirty="0"/>
          </a:p>
          <a:p>
            <a:pPr lvl="3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" y="1051560"/>
            <a:ext cx="43891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FFFFF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Title | Text | ImageL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1148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66046" y="320040"/>
            <a:ext cx="4237346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1" y="1325880"/>
            <a:ext cx="4239729" cy="484632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 smtClean="0"/>
              <a:t>First-level</a:t>
            </a:r>
            <a:endParaRPr lang="en-US" dirty="0"/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68694" y="1051560"/>
            <a:ext cx="425780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FFFFFF"/>
                </a:solidFill>
              </a:rPr>
              <a:t>©2017 Aetna Inc.</a:t>
            </a:r>
            <a:endParaRPr lang="en-US" sz="800" dirty="0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Title | Header | Text | ImageLFT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1148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66045" y="320040"/>
            <a:ext cx="4243302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1" y="1325880"/>
            <a:ext cx="4236157" cy="4846320"/>
          </a:xfrm>
        </p:spPr>
        <p:txBody>
          <a:bodyPr/>
          <a:lstStyle>
            <a:lvl1pPr>
              <a:spcBef>
                <a:spcPts val="600"/>
              </a:spcBef>
              <a:defRPr sz="14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600"/>
              </a:spcBef>
              <a:buFontTx/>
              <a:buNone/>
              <a:defRPr sz="1400"/>
            </a:lvl2pPr>
            <a:lvl3pPr marL="150059" indent="-150059">
              <a:spcBef>
                <a:spcPts val="6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6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 smtClean="0"/>
              <a:t>First-level</a:t>
            </a:r>
            <a:endParaRPr lang="en-US" dirty="0"/>
          </a:p>
          <a:p>
            <a:pPr lvl="2"/>
            <a:r>
              <a:rPr lang="en-US" dirty="0" smtClean="0"/>
              <a:t>Second-level</a:t>
            </a:r>
            <a:endParaRPr lang="en-US" dirty="0"/>
          </a:p>
          <a:p>
            <a:pPr lvl="3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8694" y="1051560"/>
            <a:ext cx="424065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FFFFFF"/>
                </a:solidFill>
              </a:rPr>
              <a:t>©2017 Aetna Inc.</a:t>
            </a:r>
            <a:endParaRPr lang="en-US" sz="800" dirty="0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Quot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200400" y="0"/>
            <a:ext cx="59436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35845" y="455613"/>
            <a:ext cx="2394880" cy="5932487"/>
          </a:xfrm>
        </p:spPr>
        <p:txBody>
          <a:bodyPr anchor="ctr"/>
          <a:lstStyle>
            <a:lvl1pPr algn="ctr">
              <a:lnSpc>
                <a:spcPts val="3001"/>
              </a:lnSpc>
              <a:defRPr sz="2000" b="1">
                <a:solidFill>
                  <a:schemeClr val="accent2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lnSpc>
                <a:spcPts val="3001"/>
              </a:lnSpc>
              <a:buFontTx/>
              <a:buNone/>
              <a:defRPr sz="4051">
                <a:solidFill>
                  <a:schemeClr val="accent2"/>
                </a:solidFill>
              </a:defRPr>
            </a:lvl2pPr>
            <a:lvl3pPr marL="5955" indent="0" algn="ctr">
              <a:lnSpc>
                <a:spcPts val="300"/>
              </a:lnSpc>
              <a:spcBef>
                <a:spcPts val="450"/>
              </a:spcBef>
              <a:buNone/>
              <a:tabLst>
                <a:tab pos="901544" algn="l"/>
              </a:tabLst>
              <a:defRPr sz="1050">
                <a:solidFill>
                  <a:schemeClr val="accent2"/>
                </a:solidFill>
              </a:defRPr>
            </a:lvl3pPr>
            <a:lvl4pPr marL="5955" indent="0" algn="ctr">
              <a:lnSpc>
                <a:spcPct val="100000"/>
              </a:lnSpc>
              <a:spcBef>
                <a:spcPts val="225"/>
              </a:spcBef>
              <a:buNone/>
              <a:tabLst>
                <a:tab pos="901544" algn="l"/>
              </a:tabLst>
              <a:defRPr sz="1050">
                <a:solidFill>
                  <a:schemeClr val="accent2"/>
                </a:solidFill>
              </a:defRPr>
            </a:lvl4pPr>
          </a:lstStyle>
          <a:p>
            <a:pPr lvl="0"/>
            <a:r>
              <a:rPr lang="en-US" dirty="0" smtClean="0"/>
              <a:t>Quote text</a:t>
            </a:r>
          </a:p>
          <a:p>
            <a:pPr lvl="1"/>
            <a:r>
              <a:rPr lang="en-US" dirty="0" smtClean="0"/>
              <a:t>—</a:t>
            </a:r>
          </a:p>
          <a:p>
            <a:pPr lvl="2"/>
            <a:r>
              <a:rPr lang="en-US" dirty="0" smtClean="0"/>
              <a:t>Attribution first line</a:t>
            </a:r>
          </a:p>
          <a:p>
            <a:pPr lvl="3"/>
            <a:r>
              <a:rPr lang="en-US" dirty="0" smtClean="0"/>
              <a:t>Attribution continued</a:t>
            </a:r>
          </a:p>
        </p:txBody>
      </p:sp>
      <p:sp>
        <p:nvSpPr>
          <p:cNvPr id="4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FFFFF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Quote 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00400" y="0"/>
            <a:ext cx="59436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35844" y="455612"/>
            <a:ext cx="2400925" cy="5932487"/>
          </a:xfrm>
        </p:spPr>
        <p:txBody>
          <a:bodyPr anchor="ctr" anchorCtr="1"/>
          <a:lstStyle>
            <a:lvl1pPr marL="5955" indent="-5955" algn="ctr">
              <a:spcBef>
                <a:spcPts val="0"/>
              </a:spcBef>
              <a:spcAft>
                <a:spcPts val="450"/>
              </a:spcAft>
              <a:tabLst/>
              <a:defRPr sz="2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lnSpc>
                <a:spcPts val="3001"/>
              </a:lnSpc>
              <a:spcBef>
                <a:spcPts val="0"/>
              </a:spcBef>
              <a:buFontTx/>
              <a:buNone/>
              <a:tabLst/>
              <a:defRPr sz="4051">
                <a:solidFill>
                  <a:schemeClr val="bg1"/>
                </a:solidFill>
              </a:defRPr>
            </a:lvl2pPr>
            <a:lvl3pPr marL="0" indent="0" algn="ctr">
              <a:lnSpc>
                <a:spcPts val="300"/>
              </a:lnSpc>
              <a:spcBef>
                <a:spcPts val="450"/>
              </a:spcBef>
              <a:buFontTx/>
              <a:buNone/>
              <a:tabLst/>
              <a:defRPr sz="105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/>
              <a:defRPr sz="105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Quote text</a:t>
            </a:r>
          </a:p>
          <a:p>
            <a:pPr lvl="1"/>
            <a:r>
              <a:rPr lang="en-US" dirty="0" smtClean="0"/>
              <a:t>—</a:t>
            </a:r>
          </a:p>
          <a:p>
            <a:pPr lvl="2"/>
            <a:r>
              <a:rPr lang="en-US" dirty="0" smtClean="0"/>
              <a:t>Attribution first line</a:t>
            </a:r>
          </a:p>
          <a:p>
            <a:pPr lvl="3"/>
            <a:r>
              <a:rPr lang="en-US" dirty="0" smtClean="0"/>
              <a:t>Attribution continued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388100"/>
            <a:ext cx="3027356" cy="469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800" dirty="0" smtClean="0">
                <a:solidFill>
                  <a:srgbClr val="FFFFFF"/>
                </a:solidFill>
              </a:rPr>
              <a:t>©2017 </a:t>
            </a:r>
            <a:r>
              <a:rPr lang="tr-TR" sz="800" dirty="0" err="1" smtClean="0">
                <a:solidFill>
                  <a:srgbClr val="FFFFFF"/>
                </a:solidFill>
              </a:rPr>
              <a:t>Aetna</a:t>
            </a:r>
            <a:r>
              <a:rPr lang="tr-TR" sz="800" dirty="0" smtClean="0">
                <a:solidFill>
                  <a:srgbClr val="FFFFFF"/>
                </a:solidFill>
              </a:rPr>
              <a:t> </a:t>
            </a:r>
            <a:r>
              <a:rPr lang="tr-TR" sz="800" dirty="0" err="1" smtClean="0">
                <a:solidFill>
                  <a:srgbClr val="FFFFFF"/>
                </a:solidFill>
              </a:rPr>
              <a:t>Inc</a:t>
            </a:r>
            <a:r>
              <a:rPr lang="tr-TR" sz="800" dirty="0" smtClean="0">
                <a:solidFill>
                  <a:srgbClr val="FFFFFF"/>
                </a:solidFill>
              </a:rPr>
              <a:t>.</a:t>
            </a:r>
            <a:endParaRPr lang="tr-TR" sz="800" dirty="0">
              <a:solidFill>
                <a:srgbClr val="FFFFFF"/>
              </a:solidFill>
            </a:endParaRPr>
          </a:p>
        </p:txBody>
      </p:sp>
      <p:sp>
        <p:nvSpPr>
          <p:cNvPr id="8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FFFFF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116425"/>
            <a:ext cx="9144000" cy="741575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38492" y="537510"/>
            <a:ext cx="8492416" cy="5199903"/>
          </a:xfrm>
        </p:spPr>
        <p:txBody>
          <a:bodyPr anchor="ctr"/>
          <a:lstStyle>
            <a:lvl1pPr algn="ctr">
              <a:lnSpc>
                <a:spcPct val="80000"/>
              </a:lnSpc>
              <a:defRPr sz="7202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spcBef>
                <a:spcPts val="1800"/>
              </a:spcBef>
              <a:buFontTx/>
              <a:buNone/>
              <a:defRPr sz="1400" b="0">
                <a:solidFill>
                  <a:schemeClr val="bg1"/>
                </a:solidFill>
                <a:latin typeface="+mn-lt"/>
                <a:cs typeface="Open Sans Light"/>
              </a:defRPr>
            </a:lvl2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 smtClean="0"/>
              <a:t>title</a:t>
            </a:r>
            <a:endParaRPr lang="en-US" dirty="0"/>
          </a:p>
          <a:p>
            <a:pPr lvl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Consumer Health &amp; Services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Strictly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3095" y="6292904"/>
            <a:ext cx="926409" cy="232776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8303" y="6292904"/>
            <a:ext cx="926409" cy="232776"/>
          </a:xfrm>
          <a:prstGeom prst="rect">
            <a:avLst/>
          </a:prstGeom>
        </p:spPr>
      </p:pic>
      <p:pic>
        <p:nvPicPr>
          <p:cNvPr id="23" name="Picture 22" descr="Aetna_Logo_K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060" y="2779939"/>
            <a:ext cx="960370" cy="329372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114800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09896" y="4278325"/>
            <a:ext cx="5097090" cy="1280160"/>
          </a:xfrm>
        </p:spPr>
        <p:txBody>
          <a:bodyPr anchor="b"/>
          <a:lstStyle>
            <a:lvl1pPr algn="ctr">
              <a:lnSpc>
                <a:spcPct val="90000"/>
              </a:lnSpc>
              <a:defRPr sz="4400" b="1" i="0" cap="none" baseline="0">
                <a:solidFill>
                  <a:srgbClr val="FFFFFF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16464" y="5639521"/>
            <a:ext cx="387757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FFFFFF"/>
                </a:solidFill>
                <a:latin typeface="+mn-lt"/>
                <a:cs typeface="Open Sans Light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78316" y="6319890"/>
            <a:ext cx="95331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Consumer Health &amp; Services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Strictly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7722" y="6292904"/>
            <a:ext cx="926409" cy="232776"/>
          </a:xfrm>
          <a:prstGeom prst="rect">
            <a:avLst/>
          </a:prstGeom>
        </p:spPr>
      </p:pic>
      <p:pic>
        <p:nvPicPr>
          <p:cNvPr id="23" name="Picture 22" descr="Aetna_Logo_K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060" y="2779939"/>
            <a:ext cx="960370" cy="329372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114800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09896" y="4279392"/>
            <a:ext cx="5097090" cy="1280926"/>
          </a:xfrm>
        </p:spPr>
        <p:txBody>
          <a:bodyPr anchor="b"/>
          <a:lstStyle>
            <a:lvl1pPr algn="ctr">
              <a:lnSpc>
                <a:spcPct val="90000"/>
              </a:lnSpc>
              <a:defRPr sz="4400" b="1" i="0" cap="none" baseline="0">
                <a:solidFill>
                  <a:srgbClr val="FFFFFF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16464" y="5639521"/>
            <a:ext cx="387757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FFFFFF"/>
                </a:solidFill>
                <a:latin typeface="+mn-lt"/>
                <a:cs typeface="Open Sans Light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520727" y="6319890"/>
            <a:ext cx="95331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Consumer Health &amp; Services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Strictly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Violet (transparent background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2353" y="6271500"/>
            <a:ext cx="947318" cy="252374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114800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09896" y="4279392"/>
            <a:ext cx="5097090" cy="1280160"/>
          </a:xfrm>
        </p:spPr>
        <p:txBody>
          <a:bodyPr anchor="b"/>
          <a:lstStyle>
            <a:lvl1pPr algn="ctr">
              <a:lnSpc>
                <a:spcPct val="90000"/>
              </a:lnSpc>
              <a:defRPr sz="4400" b="1" i="0" cap="none" baseline="0">
                <a:solidFill>
                  <a:srgbClr val="7D3F98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16464" y="5639521"/>
            <a:ext cx="387757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7D3F98"/>
                </a:solidFill>
                <a:latin typeface="+mn-lt"/>
                <a:cs typeface="Open Sans Light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Consumer Health &amp; Services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Strictly confidential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78316" y="6319890"/>
            <a:ext cx="95331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Violet (transparent background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6817" y="6271498"/>
            <a:ext cx="947318" cy="252374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114800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09896" y="4278325"/>
            <a:ext cx="5097090" cy="1280160"/>
          </a:xfrm>
        </p:spPr>
        <p:txBody>
          <a:bodyPr anchor="b"/>
          <a:lstStyle>
            <a:lvl1pPr algn="ctr">
              <a:lnSpc>
                <a:spcPct val="90000"/>
              </a:lnSpc>
              <a:defRPr sz="4400" b="1" i="0" cap="none" baseline="0">
                <a:solidFill>
                  <a:srgbClr val="7D3F98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16464" y="5639521"/>
            <a:ext cx="387757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7D3F98"/>
                </a:solidFill>
                <a:latin typeface="+mn-lt"/>
                <a:cs typeface="Open Sans Light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7D3F98"/>
                </a:solidFill>
              </a:defRPr>
            </a:lvl1pPr>
          </a:lstStyle>
          <a:p>
            <a:pPr lvl="0"/>
            <a:r>
              <a:rPr lang="en-US" dirty="0" smtClean="0"/>
              <a:t>Consumer Health &amp; Services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7D3F98"/>
                </a:solidFill>
              </a:defRPr>
            </a:lvl1pPr>
          </a:lstStyle>
          <a:p>
            <a:pPr lvl="0"/>
            <a:r>
              <a:rPr lang="en-US" dirty="0" smtClean="0"/>
              <a:t>Strictly confidential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520727" y="6319890"/>
            <a:ext cx="95331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2990" y="455613"/>
            <a:ext cx="8458021" cy="5932487"/>
          </a:xfrm>
        </p:spPr>
        <p:txBody>
          <a:bodyPr anchor="ctr" anchorCtr="1"/>
          <a:lstStyle>
            <a:lvl1pPr marL="0" indent="0" algn="ctr">
              <a:buFontTx/>
              <a:buNone/>
              <a:tabLst>
                <a:tab pos="1201738" algn="l"/>
              </a:tabLst>
              <a:defRPr sz="72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spcBef>
                <a:spcPts val="1800"/>
              </a:spcBef>
              <a:buFontTx/>
              <a:buNone/>
              <a:tabLst>
                <a:tab pos="1201738" algn="l"/>
              </a:tabLst>
              <a:defRPr sz="1400">
                <a:solidFill>
                  <a:schemeClr val="bg1"/>
                </a:solidFill>
              </a:defRPr>
            </a:lvl2pPr>
            <a:lvl3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Divider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22807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20040"/>
            <a:ext cx="8511098" cy="731610"/>
          </a:xfrm>
        </p:spPr>
        <p:txBody>
          <a:bodyPr anchor="ctr"/>
          <a:lstStyle>
            <a:lvl1pPr>
              <a:defRPr sz="2400">
                <a:solidFill>
                  <a:srgbClr val="7D3F98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40" y="1330325"/>
            <a:ext cx="8501697" cy="484632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 smtClean="0"/>
              <a:t>First-level</a:t>
            </a:r>
            <a:endParaRPr lang="en-US" dirty="0"/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28574504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844" y="388063"/>
            <a:ext cx="8473504" cy="3840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90" y="1408181"/>
            <a:ext cx="8473504" cy="4832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  <a:p>
            <a:pPr lvl="3"/>
            <a:r>
              <a:rPr lang="en-US" dirty="0" smtClean="0"/>
              <a:t>Fourth-level</a:t>
            </a:r>
            <a:endParaRPr lang="en-US" dirty="0"/>
          </a:p>
          <a:p>
            <a:pPr lvl="4"/>
            <a:r>
              <a:rPr lang="en-US" dirty="0" smtClean="0"/>
              <a:t>Fifth-level</a:t>
            </a:r>
            <a:endParaRPr lang="en-US" dirty="0"/>
          </a:p>
        </p:txBody>
      </p:sp>
      <p:pic>
        <p:nvPicPr>
          <p:cNvPr id="4" name="Picture 3" descr="Violet (transparent background)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9279" y="6438813"/>
            <a:ext cx="473659" cy="126187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414141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3F3F3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414141"/>
              </a:solidFill>
              <a:latin typeface="Open Sans Light"/>
              <a:cs typeface="Open Sans Light"/>
            </a:endParaRP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414141"/>
                </a:solidFill>
              </a:rPr>
              <a:t>Consumer Health &amp; Services</a:t>
            </a:r>
            <a:endParaRPr lang="en-US" sz="800" dirty="0">
              <a:solidFill>
                <a:srgbClr val="414141"/>
              </a:solidFill>
            </a:endParaRPr>
          </a:p>
        </p:txBody>
      </p:sp>
      <p:sp>
        <p:nvSpPr>
          <p:cNvPr id="7" name="Content Placeholder 8"/>
          <p:cNvSpPr txBox="1">
            <a:spLocks/>
          </p:cNvSpPr>
          <p:nvPr userDrawn="1"/>
        </p:nvSpPr>
        <p:spPr>
          <a:xfrm>
            <a:off x="3673762" y="6520677"/>
            <a:ext cx="1797668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accent2"/>
                </a:solidFill>
              </a:rPr>
              <a:t>Strictly confidential</a:t>
            </a:r>
            <a:endParaRPr 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5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2"/>
          </a:solidFill>
          <a:latin typeface="+mj-lt"/>
          <a:ea typeface="+mj-ea"/>
          <a:cs typeface="Open Sans Light"/>
        </a:defRPr>
      </a:lvl1pPr>
    </p:titleStyle>
    <p:bodyStyle>
      <a:lvl1pPr marL="0" indent="0" algn="l" defTabSz="685983" rtl="0" eaLnBrk="1" latinLnBrk="0" hangingPunct="1">
        <a:spcBef>
          <a:spcPts val="600"/>
        </a:spcBef>
        <a:spcAft>
          <a:spcPts val="0"/>
        </a:spcAft>
        <a:buClrTx/>
        <a:buFontTx/>
        <a:buNone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1pPr>
      <a:lvl2pPr marL="150059" indent="-150059" algn="l" defTabSz="685983" rtl="0" eaLnBrk="1" latinLnBrk="0" hangingPunct="1">
        <a:spcBef>
          <a:spcPts val="600"/>
        </a:spcBef>
        <a:spcAft>
          <a:spcPts val="0"/>
        </a:spcAft>
        <a:buClrTx/>
        <a:buFont typeface="Arial" pitchFamily="34" charset="0"/>
        <a:buChar char="•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2pPr>
      <a:lvl3pPr marL="298927" indent="-150059" algn="l" defTabSz="685983" rtl="0" eaLnBrk="1" latinLnBrk="0" hangingPunct="1">
        <a:spcBef>
          <a:spcPts val="600"/>
        </a:spcBef>
        <a:spcAft>
          <a:spcPts val="0"/>
        </a:spcAft>
        <a:buClrTx/>
        <a:buFont typeface="Lucida Grande"/>
        <a:buChar char="-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3pPr>
      <a:lvl4pPr marL="466849" indent="-150059" algn="l" defTabSz="685983" rtl="0" eaLnBrk="1" latinLnBrk="0" hangingPunct="1">
        <a:spcBef>
          <a:spcPts val="600"/>
        </a:spcBef>
        <a:spcAft>
          <a:spcPts val="0"/>
        </a:spcAft>
        <a:buClrTx/>
        <a:buFont typeface="Arial" pitchFamily="34" charset="0"/>
        <a:buChar char="•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4pPr>
      <a:lvl5pPr marL="604999" indent="-136959" algn="l" defTabSz="685983" rtl="0" eaLnBrk="1" latinLnBrk="0" hangingPunct="1">
        <a:spcBef>
          <a:spcPts val="600"/>
        </a:spcBef>
        <a:spcAft>
          <a:spcPts val="0"/>
        </a:spcAft>
        <a:buClrTx/>
        <a:buFont typeface="Lucida Grande"/>
        <a:buChar char="-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5pPr>
      <a:lvl6pPr marL="1886453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228600"/>
            <a:ext cx="8473504" cy="3840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325879"/>
            <a:ext cx="8473504" cy="4846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  <a:p>
            <a:pPr lvl="3"/>
            <a:r>
              <a:rPr lang="en-US" dirty="0" smtClean="0"/>
              <a:t>Fourth-level</a:t>
            </a:r>
            <a:endParaRPr lang="en-US" dirty="0"/>
          </a:p>
          <a:p>
            <a:pPr lvl="4"/>
            <a:r>
              <a:rPr lang="en-US" dirty="0" smtClean="0"/>
              <a:t>Fifth-level</a:t>
            </a:r>
            <a:endParaRPr lang="en-US" dirty="0"/>
          </a:p>
        </p:txBody>
      </p:sp>
      <p:sp>
        <p:nvSpPr>
          <p:cNvPr id="5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414141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3F3F3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414141"/>
              </a:solidFill>
              <a:latin typeface="Open Sans Light"/>
              <a:cs typeface="Open Sans Light"/>
            </a:endParaRP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414141"/>
                </a:solidFill>
              </a:rPr>
              <a:t>©2017 Aetna Inc.</a:t>
            </a:r>
            <a:endParaRPr lang="en-US" sz="800" dirty="0">
              <a:solidFill>
                <a:srgbClr val="414141"/>
              </a:solidFill>
            </a:endParaRPr>
          </a:p>
        </p:txBody>
      </p:sp>
      <p:sp>
        <p:nvSpPr>
          <p:cNvPr id="7" name="Content Placeholder 8"/>
          <p:cNvSpPr txBox="1">
            <a:spLocks/>
          </p:cNvSpPr>
          <p:nvPr userDrawn="1"/>
        </p:nvSpPr>
        <p:spPr>
          <a:xfrm>
            <a:off x="3535182" y="6418626"/>
            <a:ext cx="2631966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414141"/>
                </a:solidFill>
              </a:rPr>
              <a:t>Consumer Health &amp; Services – Strictly confidential</a:t>
            </a:r>
            <a:endParaRPr lang="en-US" sz="800" dirty="0">
              <a:solidFill>
                <a:srgbClr val="414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2"/>
          </a:solidFill>
          <a:latin typeface="+mj-lt"/>
          <a:ea typeface="+mj-ea"/>
          <a:cs typeface="Open Sans Light"/>
        </a:defRPr>
      </a:lvl1pPr>
    </p:titleStyle>
    <p:bodyStyle>
      <a:lvl1pPr marL="0" indent="0" algn="l" defTabSz="685983" rtl="0" eaLnBrk="1" latinLnBrk="0" hangingPunct="1">
        <a:spcBef>
          <a:spcPts val="600"/>
        </a:spcBef>
        <a:spcAft>
          <a:spcPts val="0"/>
        </a:spcAft>
        <a:buClrTx/>
        <a:buFontTx/>
        <a:buNone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1pPr>
      <a:lvl2pPr marL="150059" indent="-150059" algn="l" defTabSz="685983" rtl="0" eaLnBrk="1" latinLnBrk="0" hangingPunct="1">
        <a:spcBef>
          <a:spcPts val="600"/>
        </a:spcBef>
        <a:spcAft>
          <a:spcPts val="0"/>
        </a:spcAft>
        <a:buClrTx/>
        <a:buFont typeface="Arial" pitchFamily="34" charset="0"/>
        <a:buChar char="•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2pPr>
      <a:lvl3pPr marL="298927" indent="-150059" algn="l" defTabSz="685983" rtl="0" eaLnBrk="1" latinLnBrk="0" hangingPunct="1">
        <a:spcBef>
          <a:spcPts val="600"/>
        </a:spcBef>
        <a:spcAft>
          <a:spcPts val="0"/>
        </a:spcAft>
        <a:buClrTx/>
        <a:buFont typeface="Lucida Grande"/>
        <a:buChar char="-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3pPr>
      <a:lvl4pPr marL="466849" indent="-150059" algn="l" defTabSz="685983" rtl="0" eaLnBrk="1" latinLnBrk="0" hangingPunct="1">
        <a:spcBef>
          <a:spcPts val="600"/>
        </a:spcBef>
        <a:spcAft>
          <a:spcPts val="0"/>
        </a:spcAft>
        <a:buClrTx/>
        <a:buFont typeface="Arial" pitchFamily="34" charset="0"/>
        <a:buChar char="•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4pPr>
      <a:lvl5pPr marL="604999" indent="-136959" algn="l" defTabSz="685983" rtl="0" eaLnBrk="1" latinLnBrk="0" hangingPunct="1">
        <a:spcBef>
          <a:spcPts val="600"/>
        </a:spcBef>
        <a:spcAft>
          <a:spcPts val="0"/>
        </a:spcAft>
        <a:buClrTx/>
        <a:buFont typeface="Lucida Grande"/>
        <a:buChar char="-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5pPr>
      <a:lvl6pPr marL="1886453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3168" userDrawn="1">
          <p15:clr>
            <a:srgbClr val="F26B43"/>
          </p15:clr>
        </p15:guide>
        <p15:guide id="4" pos="2592" userDrawn="1">
          <p15:clr>
            <a:srgbClr val="F26B43"/>
          </p15:clr>
        </p15:guide>
        <p15:guide id="5" pos="2016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tableau.aetna.com/t/DataScience/views/T_01_Hackathon_2018_09_03_v7/Hackathon_Dashboard?iframeSizedToWindow=true&amp;:embed=y&amp;:showAppBanner=false&amp;:display_count=no&amp;:showVizHome=no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Hackathon: 2018</a:t>
            </a:r>
            <a:endParaRPr lang="en-US" dirty="0"/>
          </a:p>
          <a:p>
            <a:pPr lvl="1"/>
            <a:r>
              <a:rPr lang="en-US" sz="2000" dirty="0" smtClean="0"/>
              <a:t>By: Shatrunjai Singh</a:t>
            </a:r>
          </a:p>
          <a:p>
            <a:pPr lvl="1"/>
            <a:r>
              <a:rPr lang="en-US" sz="1100" dirty="0" smtClean="0"/>
              <a:t>Lead Data Scientist, </a:t>
            </a:r>
          </a:p>
          <a:p>
            <a:pPr lvl="1"/>
            <a:r>
              <a:rPr lang="en-US" sz="1100" dirty="0" smtClean="0"/>
              <a:t>New Care Model Analytics,</a:t>
            </a:r>
          </a:p>
          <a:p>
            <a:pPr lvl="1"/>
            <a:r>
              <a:rPr lang="en-US" sz="1100" dirty="0" smtClean="0"/>
              <a:t>Clinical Analytics</a:t>
            </a:r>
            <a:endParaRPr lang="en-US" sz="1100" dirty="0"/>
          </a:p>
          <a:p>
            <a:pPr lvl="1"/>
            <a:r>
              <a:rPr lang="en-US" sz="2000" dirty="0" smtClean="0"/>
              <a:t>Sep 2018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Consumer Healthcare &amp; Services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Strictly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9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12901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Open Sans Light" panose="020B0306030504020204" pitchFamily="34" charset="0"/>
              <a:cs typeface="Open Sans Light" panose="020B0306030504020204" pitchFamily="34" charset="0"/>
              <a:sym typeface="Open Sans Light" panose="020B03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Change TB Prevalence around the World (1990-2013)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0041" y="1330325"/>
            <a:ext cx="3961504" cy="48463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The Tableau dashboard looks at the change in </a:t>
            </a:r>
          </a:p>
          <a:p>
            <a:r>
              <a:rPr lang="en-US" sz="1200" dirty="0" smtClean="0"/>
              <a:t>Prevalence of TB around the world from 1990 to</a:t>
            </a:r>
          </a:p>
          <a:p>
            <a:r>
              <a:rPr lang="en-US" sz="1200" dirty="0" smtClean="0"/>
              <a:t>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design is in the form of an infographic </a:t>
            </a:r>
          </a:p>
          <a:p>
            <a:r>
              <a:rPr lang="en-US" sz="1200" dirty="0"/>
              <a:t>and uses a yellow/red/blue color scheme inline</a:t>
            </a:r>
          </a:p>
          <a:p>
            <a:r>
              <a:rPr lang="en-US" sz="1200" dirty="0"/>
              <a:t>with the ‘disease’ theme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infographic starts with descriptions </a:t>
            </a:r>
          </a:p>
          <a:p>
            <a:r>
              <a:rPr lang="en-US" sz="1200" dirty="0"/>
              <a:t>about TB and its most common symptoms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All the countries were ranked according to</a:t>
            </a:r>
          </a:p>
          <a:p>
            <a:r>
              <a:rPr lang="en-US" sz="1200" dirty="0" smtClean="0"/>
              <a:t>‘Prevalence of TB per 100,000 people’, with high</a:t>
            </a:r>
          </a:p>
          <a:p>
            <a:r>
              <a:rPr lang="en-US" sz="1200" dirty="0" smtClean="0"/>
              <a:t>Prevalence countries getting the lowest ranks and</a:t>
            </a:r>
          </a:p>
          <a:p>
            <a:r>
              <a:rPr lang="en-US" sz="1200" dirty="0" smtClean="0"/>
              <a:t>vice-versa. This was done for both 1990 and </a:t>
            </a:r>
          </a:p>
          <a:p>
            <a:r>
              <a:rPr lang="en-US" sz="1200" dirty="0" smtClean="0"/>
              <a:t>2013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 change in rank was plotted via Sankey</a:t>
            </a:r>
          </a:p>
          <a:p>
            <a:r>
              <a:rPr lang="en-US" sz="1200" dirty="0" smtClean="0"/>
              <a:t>(energy flow) charts and countries with a </a:t>
            </a:r>
          </a:p>
          <a:p>
            <a:r>
              <a:rPr lang="en-US" sz="1200" dirty="0"/>
              <a:t>d</a:t>
            </a:r>
            <a:r>
              <a:rPr lang="en-US" sz="1200" dirty="0" smtClean="0"/>
              <a:t>ecrease in prevalence were marked as </a:t>
            </a:r>
            <a:r>
              <a:rPr lang="en-US" sz="1200" dirty="0" smtClean="0">
                <a:solidFill>
                  <a:srgbClr val="00B0F0"/>
                </a:solidFill>
              </a:rPr>
              <a:t>‘progress’</a:t>
            </a:r>
          </a:p>
          <a:p>
            <a:r>
              <a:rPr lang="en-US" sz="1200" dirty="0"/>
              <a:t>a</a:t>
            </a:r>
            <a:r>
              <a:rPr lang="en-US" sz="1200" dirty="0" smtClean="0"/>
              <a:t>nd the ones with increased prevalence were </a:t>
            </a:r>
          </a:p>
          <a:p>
            <a:r>
              <a:rPr lang="en-US" sz="1200" dirty="0"/>
              <a:t>m</a:t>
            </a:r>
            <a:r>
              <a:rPr lang="en-US" sz="1200" dirty="0" smtClean="0"/>
              <a:t>arked as ‘</a:t>
            </a:r>
            <a:r>
              <a:rPr lang="en-US" sz="1200" dirty="0" smtClean="0">
                <a:solidFill>
                  <a:srgbClr val="C00000"/>
                </a:solidFill>
              </a:rPr>
              <a:t>regress’. </a:t>
            </a:r>
            <a:r>
              <a:rPr lang="en-US" sz="1200" dirty="0" smtClean="0"/>
              <a:t>Countries with little change</a:t>
            </a:r>
          </a:p>
          <a:p>
            <a:r>
              <a:rPr lang="en-US" sz="1200" dirty="0"/>
              <a:t>w</a:t>
            </a:r>
            <a:r>
              <a:rPr lang="en-US" sz="1200" dirty="0" smtClean="0"/>
              <a:t>ere marked as ‘</a:t>
            </a:r>
            <a:r>
              <a:rPr lang="en-US" sz="1200" dirty="0" smtClean="0">
                <a:solidFill>
                  <a:srgbClr val="FFC000"/>
                </a:solidFill>
              </a:rPr>
              <a:t>Others’’.</a:t>
            </a:r>
            <a:endParaRPr lang="en-US" sz="1200" dirty="0">
              <a:solidFill>
                <a:srgbClr val="FFC000"/>
              </a:solidFill>
            </a:endParaRPr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/>
          <a:srcRect l="25059" t="3203" r="25294" b="6653"/>
          <a:stretch/>
        </p:blipFill>
        <p:spPr>
          <a:xfrm>
            <a:off x="3785827" y="1129552"/>
            <a:ext cx="5045311" cy="51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Sankey Charts: Change in TB prevalence </a:t>
            </a:r>
            <a:r>
              <a:rPr lang="en-US" sz="2000" dirty="0"/>
              <a:t>ranking </a:t>
            </a:r>
            <a:r>
              <a:rPr lang="en-US" sz="2000" dirty="0" smtClean="0"/>
              <a:t>from 1990 to 2013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593136" y="3675276"/>
            <a:ext cx="1815150" cy="617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spc="-30" dirty="0" smtClean="0">
                <a:solidFill>
                  <a:srgbClr val="414141"/>
                </a:solidFill>
                <a:cs typeface="Open Sans Light"/>
              </a:rPr>
              <a:t>Filtered to show only countries that have had a </a:t>
            </a:r>
            <a:r>
              <a:rPr lang="en-US" sz="1050" spc="-30" dirty="0" smtClean="0">
                <a:solidFill>
                  <a:srgbClr val="00B0F0"/>
                </a:solidFill>
                <a:cs typeface="Open Sans Light"/>
              </a:rPr>
              <a:t>decrease</a:t>
            </a:r>
            <a:r>
              <a:rPr lang="en-US" sz="1050" spc="-30" dirty="0" smtClean="0">
                <a:solidFill>
                  <a:srgbClr val="414141"/>
                </a:solidFill>
                <a:cs typeface="Open Sans Light"/>
              </a:rPr>
              <a:t> in TB Prevalence from 1990 to 2013</a:t>
            </a:r>
            <a:endParaRPr lang="en-US" sz="1050" spc="-30" dirty="0">
              <a:solidFill>
                <a:srgbClr val="414141"/>
              </a:solidFill>
              <a:cs typeface="Open Sans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2500" t="7462" r="24324" b="38269"/>
          <a:stretch/>
        </p:blipFill>
        <p:spPr>
          <a:xfrm>
            <a:off x="908514" y="1773044"/>
            <a:ext cx="3264796" cy="4300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3529" t="15334" r="33647" b="29660"/>
          <a:stretch/>
        </p:blipFill>
        <p:spPr>
          <a:xfrm>
            <a:off x="4571343" y="1181735"/>
            <a:ext cx="1836943" cy="2490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3058" t="14706" r="33647" b="30706"/>
          <a:stretch/>
        </p:blipFill>
        <p:spPr>
          <a:xfrm>
            <a:off x="6970532" y="1203924"/>
            <a:ext cx="1874818" cy="2471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43294" t="15125" r="33883" b="29660"/>
          <a:stretch/>
        </p:blipFill>
        <p:spPr>
          <a:xfrm>
            <a:off x="6970532" y="4327650"/>
            <a:ext cx="1702075" cy="23162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00366" y="3675276"/>
            <a:ext cx="1815150" cy="617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spc="-30" dirty="0" smtClean="0">
                <a:solidFill>
                  <a:srgbClr val="414141"/>
                </a:solidFill>
                <a:cs typeface="Open Sans Light"/>
              </a:rPr>
              <a:t>Filtered to show only countries that have had a </a:t>
            </a:r>
            <a:r>
              <a:rPr lang="en-US" sz="1050" spc="-30" dirty="0" smtClean="0">
                <a:solidFill>
                  <a:schemeClr val="accent6"/>
                </a:solidFill>
                <a:cs typeface="Open Sans Light"/>
              </a:rPr>
              <a:t>increase</a:t>
            </a:r>
            <a:r>
              <a:rPr lang="en-US" sz="1050" spc="-30" dirty="0" smtClean="0">
                <a:solidFill>
                  <a:srgbClr val="414141"/>
                </a:solidFill>
                <a:cs typeface="Open Sans Light"/>
              </a:rPr>
              <a:t> in TB Prevalence from 1990 to 2013</a:t>
            </a:r>
            <a:endParaRPr lang="en-US" sz="1050" spc="-30" dirty="0">
              <a:solidFill>
                <a:srgbClr val="414141"/>
              </a:solidFill>
              <a:cs typeface="Open Sans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24567" y="5079662"/>
            <a:ext cx="1815150" cy="617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spc="-30" dirty="0" smtClean="0">
                <a:solidFill>
                  <a:srgbClr val="414141"/>
                </a:solidFill>
                <a:cs typeface="Open Sans Light"/>
              </a:rPr>
              <a:t>Show all countries, both increase/decrease and no change in prevalence</a:t>
            </a:r>
            <a:endParaRPr lang="en-US" sz="1050" spc="-30" dirty="0">
              <a:solidFill>
                <a:srgbClr val="414141"/>
              </a:solidFill>
              <a:cs typeface="Open Sans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9805" y="1936376"/>
            <a:ext cx="1215614" cy="25818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Open Sans Bold"/>
              <a:cs typeface="Open Sans Bol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8415" y="1925618"/>
            <a:ext cx="1610681" cy="268942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Open Sans Bold"/>
              <a:cs typeface="Open Sans Bold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77986" y="1261830"/>
            <a:ext cx="1815150" cy="23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spc="-30" dirty="0" smtClean="0">
                <a:solidFill>
                  <a:srgbClr val="00B0F0"/>
                </a:solidFill>
                <a:cs typeface="Open Sans Light"/>
              </a:rPr>
              <a:t>Select Progress/Regress?</a:t>
            </a:r>
            <a:endParaRPr lang="en-US" sz="1200" b="1" spc="-30" dirty="0">
              <a:solidFill>
                <a:srgbClr val="00B0F0"/>
              </a:solidFill>
              <a:cs typeface="Open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8514" y="1237804"/>
            <a:ext cx="1815150" cy="23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spc="-30" dirty="0" smtClean="0">
                <a:solidFill>
                  <a:srgbClr val="00B0F0"/>
                </a:solidFill>
                <a:cs typeface="Open Sans Light"/>
              </a:rPr>
              <a:t>Select world region?</a:t>
            </a:r>
            <a:endParaRPr lang="en-US" sz="1200" b="1" spc="-30" dirty="0">
              <a:solidFill>
                <a:srgbClr val="00B0F0"/>
              </a:solidFill>
              <a:cs typeface="Open Sans Ligh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09579" y="1515399"/>
            <a:ext cx="53788" cy="294842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604345" y="1406255"/>
            <a:ext cx="350963" cy="519363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07381" y="2312894"/>
            <a:ext cx="0" cy="3380059"/>
          </a:xfrm>
          <a:prstGeom prst="straightConnector1">
            <a:avLst/>
          </a:prstGeom>
          <a:ln w="3810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003" y="2439600"/>
            <a:ext cx="994872" cy="8862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spc="-30" dirty="0" smtClean="0">
                <a:solidFill>
                  <a:schemeClr val="tx1"/>
                </a:solidFill>
                <a:cs typeface="Open Sans Light"/>
              </a:rPr>
              <a:t>Top has high prevalence ranking countries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spc="-30" dirty="0">
              <a:solidFill>
                <a:srgbClr val="00B0F0"/>
              </a:solidFill>
              <a:cs typeface="Open Sans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207" y="5088285"/>
            <a:ext cx="994872" cy="735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spc="-30" dirty="0" smtClean="0">
                <a:solidFill>
                  <a:schemeClr val="tx1"/>
                </a:solidFill>
                <a:cs typeface="Open Sans Light"/>
              </a:rPr>
              <a:t>Bottom has low prevalence ranking countries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spc="-30" dirty="0">
              <a:solidFill>
                <a:schemeClr val="tx1"/>
              </a:solidFill>
              <a:cs typeface="Open Sans Ligh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16414" y="3122341"/>
            <a:ext cx="313118" cy="254840"/>
          </a:xfrm>
          <a:prstGeom prst="straightConnector1">
            <a:avLst/>
          </a:prstGeom>
          <a:ln w="57150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78507" y="4556546"/>
            <a:ext cx="346954" cy="201187"/>
          </a:xfrm>
          <a:prstGeom prst="straightConnector1">
            <a:avLst/>
          </a:prstGeom>
          <a:ln w="57150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8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and butterfly charts give country specific drilldowns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244" t="32764" r="48415" b="36884"/>
          <a:stretch/>
        </p:blipFill>
        <p:spPr>
          <a:xfrm>
            <a:off x="5542675" y="1135257"/>
            <a:ext cx="3456359" cy="2240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3333" t="6928" r="25244" b="43207"/>
          <a:stretch/>
        </p:blipFill>
        <p:spPr>
          <a:xfrm>
            <a:off x="317500" y="1596009"/>
            <a:ext cx="3268394" cy="4279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3333" t="63123" r="25244" b="7110"/>
          <a:stretch/>
        </p:blipFill>
        <p:spPr>
          <a:xfrm>
            <a:off x="5232540" y="3459187"/>
            <a:ext cx="3766494" cy="294386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646933" y="2408663"/>
            <a:ext cx="1585607" cy="767685"/>
          </a:xfrm>
          <a:prstGeom prst="straightConnector1">
            <a:avLst/>
          </a:prstGeom>
          <a:ln w="57150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512207" y="3623392"/>
            <a:ext cx="2672057" cy="910058"/>
          </a:xfrm>
          <a:prstGeom prst="wedgeRoundRectCallout">
            <a:avLst>
              <a:gd name="adj1" fmla="val -25216"/>
              <a:gd name="adj2" fmla="val -9665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spc="-30" dirty="0" smtClean="0">
                <a:solidFill>
                  <a:srgbClr val="414141"/>
                </a:solidFill>
                <a:cs typeface="Open Sans Light"/>
              </a:rPr>
              <a:t>Clicking on a country line shows more details on the other panels in the dashboard.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spc="-30" dirty="0" smtClean="0">
                <a:solidFill>
                  <a:srgbClr val="414141"/>
                </a:solidFill>
                <a:cs typeface="Open Sans Light"/>
              </a:rPr>
              <a:t>South Africa increased in TB Prevalence world ranking from 1990 to 2013!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b="1" spc="-30" dirty="0">
              <a:solidFill>
                <a:srgbClr val="00B0F0"/>
              </a:solidFill>
              <a:cs typeface="Open Sans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46933" y="3992968"/>
            <a:ext cx="1505963" cy="540482"/>
          </a:xfrm>
          <a:prstGeom prst="straightConnector1">
            <a:avLst/>
          </a:prstGeom>
          <a:ln w="57150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69942" y="1459605"/>
            <a:ext cx="1417666" cy="90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spc="-30" dirty="0" smtClean="0">
                <a:solidFill>
                  <a:srgbClr val="00B0F0"/>
                </a:solidFill>
                <a:cs typeface="Open Sans Light"/>
              </a:rPr>
              <a:t>The location of the country on the world map is highlighted and the zoomed in map of the country is displayed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spc="-30" dirty="0">
              <a:solidFill>
                <a:srgbClr val="00B0F0"/>
              </a:solidFill>
              <a:cs typeface="Open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9235" y="4467938"/>
            <a:ext cx="1417666" cy="926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spc="-30" dirty="0" smtClean="0">
                <a:solidFill>
                  <a:srgbClr val="00B0F0"/>
                </a:solidFill>
                <a:cs typeface="Open Sans Light"/>
              </a:rPr>
              <a:t>The change in other metrics (population, TB Incidence/Prevalence, etc.) from 1990 to 2013 is also shown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spc="-30" dirty="0">
              <a:solidFill>
                <a:srgbClr val="00B0F0"/>
              </a:solidFill>
              <a:cs typeface="Open Sans Ligh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696170" y="3673538"/>
            <a:ext cx="388465" cy="1257582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82829" y="3036998"/>
            <a:ext cx="1416205" cy="7432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00" spc="-30" dirty="0" smtClean="0">
                <a:solidFill>
                  <a:schemeClr val="tx1"/>
                </a:solidFill>
                <a:cs typeface="Open Sans Light"/>
              </a:rPr>
              <a:t>South Africa had more TB prevalence than the global Average for population in 2013</a:t>
            </a:r>
            <a:endParaRPr lang="en-US" sz="1000" spc="-30" dirty="0">
              <a:solidFill>
                <a:schemeClr val="tx1"/>
              </a:solidFill>
              <a:cs typeface="Open Sans Ligh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134220" y="4103649"/>
            <a:ext cx="353365" cy="206025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82377" y="3943169"/>
            <a:ext cx="1196543" cy="234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spc="-30" dirty="0" smtClean="0">
                <a:solidFill>
                  <a:srgbClr val="00B0F0"/>
                </a:solidFill>
                <a:cs typeface="Open Sans Light"/>
              </a:rPr>
              <a:t>Global Average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050" b="1" spc="-30" dirty="0">
              <a:solidFill>
                <a:srgbClr val="00B0F0"/>
              </a:solidFill>
              <a:cs typeface="Open 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04835" y="4050412"/>
            <a:ext cx="8608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spc="-30" dirty="0">
                <a:solidFill>
                  <a:srgbClr val="00B0F0"/>
                </a:solidFill>
                <a:cs typeface="Open Sans Light"/>
              </a:rPr>
              <a:t>(dotted line)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87487" y="5155316"/>
            <a:ext cx="539880" cy="348359"/>
          </a:xfrm>
          <a:prstGeom prst="straightConnector1">
            <a:avLst/>
          </a:prstGeom>
          <a:ln w="57150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91040" y="5503675"/>
            <a:ext cx="1456625" cy="7432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00" spc="-30" dirty="0" smtClean="0">
                <a:solidFill>
                  <a:schemeClr val="tx1"/>
                </a:solidFill>
                <a:cs typeface="Open Sans Light"/>
              </a:rPr>
              <a:t>South Africa had slightly higher TB prevalence than the global Average for population in 1990</a:t>
            </a:r>
            <a:endParaRPr lang="en-US" sz="1000" spc="-30" dirty="0">
              <a:solidFill>
                <a:schemeClr val="tx1"/>
              </a:solidFill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617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Butterfly chart to see the Top and Bottom 5 countries by Region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921" t="7386" r="25177" b="86967"/>
          <a:stretch/>
        </p:blipFill>
        <p:spPr>
          <a:xfrm>
            <a:off x="341657" y="1294951"/>
            <a:ext cx="4227962" cy="613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361" t="63020" r="49412" b="5398"/>
          <a:stretch/>
        </p:blipFill>
        <p:spPr>
          <a:xfrm>
            <a:off x="341657" y="2624865"/>
            <a:ext cx="4262069" cy="30013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345258" y="2000923"/>
            <a:ext cx="0" cy="442254"/>
          </a:xfrm>
          <a:prstGeom prst="straightConnector1">
            <a:avLst/>
          </a:prstGeom>
          <a:ln w="57150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76727" y="1317656"/>
            <a:ext cx="3303479" cy="3792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30" dirty="0" smtClean="0">
                <a:solidFill>
                  <a:schemeClr val="tx1"/>
                </a:solidFill>
                <a:cs typeface="Open Sans Light"/>
              </a:rPr>
              <a:t>Another butterfly chart shows the TOP and the BOTTOM 5 countries according to the change in TB Prevalence from 1990 to 2013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30" dirty="0" smtClean="0">
                <a:solidFill>
                  <a:srgbClr val="414141"/>
                </a:solidFill>
                <a:cs typeface="Open Sans Light"/>
              </a:rPr>
              <a:t>Here, on selecting ‘Europe’ in the region: </a:t>
            </a:r>
            <a:r>
              <a:rPr lang="en-US" sz="1600" spc="-30" dirty="0" smtClean="0">
                <a:solidFill>
                  <a:srgbClr val="00B0F0"/>
                </a:solidFill>
                <a:cs typeface="Open Sans Light"/>
              </a:rPr>
              <a:t>we see countries like Azerbaijan and Andorra have had the highest decrease in TB prevalence in Europe (and thus the biggest decrease in ranking)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30" dirty="0" smtClean="0">
                <a:solidFill>
                  <a:srgbClr val="D20962"/>
                </a:solidFill>
                <a:cs typeface="Open Sans Light"/>
              </a:rPr>
              <a:t>Conversely, countries like Malta and Ukraine have had the highest increase in TB prevalence and thus increase in ranking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spc="-30" dirty="0">
              <a:solidFill>
                <a:srgbClr val="00B0F0"/>
              </a:solidFill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962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</a:t>
            </a:r>
            <a:r>
              <a:rPr lang="en-US" dirty="0" err="1" smtClean="0"/>
              <a:t>Dashbaord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Link to published dashboard on Clinical Analytics Server: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https://devtableau.aetna.com/t/DataScience/views/T_01_Hackathon_2018_09_03_v7/Hackathon_Dashboard?iframeSizedToWindow=true&amp;:embed=y&amp;:showAppBanner=false&amp;:display_count=no&amp;:showVizHome=no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000" b="0" i="1" dirty="0" smtClean="0"/>
              <a:t>Note: The workbooks appears a little different on different screens</a:t>
            </a:r>
            <a:endParaRPr lang="en-US" sz="1000" b="0" i="1" dirty="0"/>
          </a:p>
        </p:txBody>
      </p:sp>
    </p:spTree>
    <p:extLst>
      <p:ext uri="{BB962C8B-B14F-4D97-AF65-F5344CB8AC3E}">
        <p14:creationId xmlns:p14="http://schemas.microsoft.com/office/powerpoint/2010/main" val="330311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3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m/%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nFrAgLTPKTqUXoWAXpWw"/>
</p:tagLst>
</file>

<file path=ppt/theme/theme1.xml><?xml version="1.0" encoding="utf-8"?>
<a:theme xmlns:a="http://schemas.openxmlformats.org/drawingml/2006/main" name="Covers_Dividers">
  <a:themeElements>
    <a:clrScheme name="Custom 174">
      <a:dk1>
        <a:sysClr val="windowText" lastClr="000000"/>
      </a:dk1>
      <a:lt1>
        <a:srgbClr val="FFFFFF"/>
      </a:lt1>
      <a:dk2>
        <a:srgbClr val="414141"/>
      </a:dk2>
      <a:lt2>
        <a:srgbClr val="C2C0C0"/>
      </a:lt2>
      <a:accent1>
        <a:srgbClr val="563D82"/>
      </a:accent1>
      <a:accent2>
        <a:srgbClr val="7D3F98"/>
      </a:accent2>
      <a:accent3>
        <a:srgbClr val="B18CC1"/>
      </a:accent3>
      <a:accent4>
        <a:srgbClr val="B9AFD6"/>
      </a:accent4>
      <a:accent5>
        <a:srgbClr val="AA0061"/>
      </a:accent5>
      <a:accent6>
        <a:srgbClr val="D20962"/>
      </a:accent6>
      <a:hlink>
        <a:srgbClr val="293BE5"/>
      </a:hlink>
      <a:folHlink>
        <a:srgbClr val="B2B2B2"/>
      </a:folHlink>
    </a:clrScheme>
    <a:fontScheme name="Open Sans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smtClean="0">
            <a:latin typeface="Open Sans Bold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latin typeface="Open Sans Light"/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7_05_03_Aetna_Violet_4x3_WIP" id="{A464F6EA-3DE4-DC44-96E5-A1E88D6C5DE4}" vid="{CA56EE30-4707-D943-84E1-3F06DB138E8B}"/>
    </a:ext>
  </a:extLst>
</a:theme>
</file>

<file path=ppt/theme/theme2.xml><?xml version="1.0" encoding="utf-8"?>
<a:theme xmlns:a="http://schemas.openxmlformats.org/drawingml/2006/main" name="No Logo Theme">
  <a:themeElements>
    <a:clrScheme name="Custom 174">
      <a:dk1>
        <a:sysClr val="windowText" lastClr="000000"/>
      </a:dk1>
      <a:lt1>
        <a:srgbClr val="FFFFFF"/>
      </a:lt1>
      <a:dk2>
        <a:srgbClr val="414141"/>
      </a:dk2>
      <a:lt2>
        <a:srgbClr val="C2C0C0"/>
      </a:lt2>
      <a:accent1>
        <a:srgbClr val="563D82"/>
      </a:accent1>
      <a:accent2>
        <a:srgbClr val="7D3F98"/>
      </a:accent2>
      <a:accent3>
        <a:srgbClr val="B18CC1"/>
      </a:accent3>
      <a:accent4>
        <a:srgbClr val="B9AFD6"/>
      </a:accent4>
      <a:accent5>
        <a:srgbClr val="AA0061"/>
      </a:accent5>
      <a:accent6>
        <a:srgbClr val="D20962"/>
      </a:accent6>
      <a:hlink>
        <a:srgbClr val="293BE5"/>
      </a:hlink>
      <a:folHlink>
        <a:srgbClr val="B2B2B2"/>
      </a:folHlink>
    </a:clrScheme>
    <a:fontScheme name="Open Sans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smtClean="0">
            <a:latin typeface="Open Sans Bold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latin typeface="Open Sans Light"/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7_05_03_Aetna_Violet_4x3_WIP" id="{A464F6EA-3DE4-DC44-96E5-A1E88D6C5DE4}" vid="{16D30BA7-3E52-7746-AD7B-81AEAABFAC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</TotalTime>
  <Words>486</Words>
  <Application>Microsoft Office PowerPoint</Application>
  <PresentationFormat>On-screen Show (4:3)</PresentationFormat>
  <Paragraphs>60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Domaine Display Bold</vt:lpstr>
      <vt:lpstr>Lucida Grande</vt:lpstr>
      <vt:lpstr>Open Sans</vt:lpstr>
      <vt:lpstr>Open Sans Bold</vt:lpstr>
      <vt:lpstr>Open Sans Light</vt:lpstr>
      <vt:lpstr>Covers_Dividers</vt:lpstr>
      <vt:lpstr>No Logo Theme</vt:lpstr>
      <vt:lpstr>think-cell Slide</vt:lpstr>
      <vt:lpstr>PowerPoint Presentation</vt:lpstr>
      <vt:lpstr>The Change TB Prevalence around the World (1990-2013)</vt:lpstr>
      <vt:lpstr>Sankey Charts: Change in TB prevalence ranking from 1990 to 2013</vt:lpstr>
      <vt:lpstr>Maps and butterfly charts give country specific drilldowns</vt:lpstr>
      <vt:lpstr>Butterfly chart to see the Top and Bottom 5 countries by Region</vt:lpstr>
      <vt:lpstr>Tableau Dashbaord Link</vt:lpstr>
    </vt:vector>
  </TitlesOfParts>
  <Company>Aetna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Shatrunjai P</dc:creator>
  <cp:lastModifiedBy>Singh, Shatrunjai P</cp:lastModifiedBy>
  <cp:revision>16</cp:revision>
  <cp:lastPrinted>2017-05-03T20:31:01Z</cp:lastPrinted>
  <dcterms:created xsi:type="dcterms:W3CDTF">2018-09-04T12:53:41Z</dcterms:created>
  <dcterms:modified xsi:type="dcterms:W3CDTF">2018-09-04T14:02:12Z</dcterms:modified>
</cp:coreProperties>
</file>