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7A8E-3A85-4610-8437-ECDB9987E9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2A845646-43A2-42CE-ACEE-0E3E1368D9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59733FB8-207A-4E91-B4FB-00CFE54A2CA2}"/>
              </a:ext>
            </a:extLst>
          </p:cNvPr>
          <p:cNvSpPr>
            <a:spLocks noGrp="1"/>
          </p:cNvSpPr>
          <p:nvPr>
            <p:ph type="dt" sz="half" idx="10"/>
          </p:nvPr>
        </p:nvSpPr>
        <p:spPr/>
        <p:txBody>
          <a:bodyPr/>
          <a:lstStyle/>
          <a:p>
            <a:fld id="{600B9FA2-7E1A-4924-AFE5-455E6A837C00}" type="datetimeFigureOut">
              <a:rPr lang="en-PK" smtClean="0"/>
              <a:t>09/05/2022</a:t>
            </a:fld>
            <a:endParaRPr lang="en-PK"/>
          </a:p>
        </p:txBody>
      </p:sp>
      <p:sp>
        <p:nvSpPr>
          <p:cNvPr id="5" name="Footer Placeholder 4">
            <a:extLst>
              <a:ext uri="{FF2B5EF4-FFF2-40B4-BE49-F238E27FC236}">
                <a16:creationId xmlns:a16="http://schemas.microsoft.com/office/drawing/2014/main" id="{84A36DD4-DEFF-492C-8E57-CE9A01BC31B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29BA4F4-FE90-407C-AEF2-0F6DF93F3B86}"/>
              </a:ext>
            </a:extLst>
          </p:cNvPr>
          <p:cNvSpPr>
            <a:spLocks noGrp="1"/>
          </p:cNvSpPr>
          <p:nvPr>
            <p:ph type="sldNum" sz="quarter" idx="12"/>
          </p:nvPr>
        </p:nvSpPr>
        <p:spPr/>
        <p:txBody>
          <a:bodyPr/>
          <a:lstStyle/>
          <a:p>
            <a:fld id="{844BB119-44C4-4D06-A352-9B120B929631}" type="slidenum">
              <a:rPr lang="en-PK" smtClean="0"/>
              <a:t>‹#›</a:t>
            </a:fld>
            <a:endParaRPr lang="en-PK"/>
          </a:p>
        </p:txBody>
      </p:sp>
    </p:spTree>
    <p:extLst>
      <p:ext uri="{BB962C8B-B14F-4D97-AF65-F5344CB8AC3E}">
        <p14:creationId xmlns:p14="http://schemas.microsoft.com/office/powerpoint/2010/main" val="2340937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8413-1B71-4FAF-9DB0-F9FF622A0ACD}"/>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FD957206-3598-4BC8-959B-89EA576FCD2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51E6368-5AE8-46B6-A067-0C30296E41DA}"/>
              </a:ext>
            </a:extLst>
          </p:cNvPr>
          <p:cNvSpPr>
            <a:spLocks noGrp="1"/>
          </p:cNvSpPr>
          <p:nvPr>
            <p:ph type="dt" sz="half" idx="10"/>
          </p:nvPr>
        </p:nvSpPr>
        <p:spPr/>
        <p:txBody>
          <a:bodyPr/>
          <a:lstStyle/>
          <a:p>
            <a:fld id="{600B9FA2-7E1A-4924-AFE5-455E6A837C00}" type="datetimeFigureOut">
              <a:rPr lang="en-PK" smtClean="0"/>
              <a:t>09/05/2022</a:t>
            </a:fld>
            <a:endParaRPr lang="en-PK"/>
          </a:p>
        </p:txBody>
      </p:sp>
      <p:sp>
        <p:nvSpPr>
          <p:cNvPr id="5" name="Footer Placeholder 4">
            <a:extLst>
              <a:ext uri="{FF2B5EF4-FFF2-40B4-BE49-F238E27FC236}">
                <a16:creationId xmlns:a16="http://schemas.microsoft.com/office/drawing/2014/main" id="{4C8D82E9-2E4C-4025-AEE3-594D3800ABC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7C92C7E-3DD4-4A88-8AE4-3730D6A15C3A}"/>
              </a:ext>
            </a:extLst>
          </p:cNvPr>
          <p:cNvSpPr>
            <a:spLocks noGrp="1"/>
          </p:cNvSpPr>
          <p:nvPr>
            <p:ph type="sldNum" sz="quarter" idx="12"/>
          </p:nvPr>
        </p:nvSpPr>
        <p:spPr/>
        <p:txBody>
          <a:bodyPr/>
          <a:lstStyle/>
          <a:p>
            <a:fld id="{844BB119-44C4-4D06-A352-9B120B929631}" type="slidenum">
              <a:rPr lang="en-PK" smtClean="0"/>
              <a:t>‹#›</a:t>
            </a:fld>
            <a:endParaRPr lang="en-PK"/>
          </a:p>
        </p:txBody>
      </p:sp>
    </p:spTree>
    <p:extLst>
      <p:ext uri="{BB962C8B-B14F-4D97-AF65-F5344CB8AC3E}">
        <p14:creationId xmlns:p14="http://schemas.microsoft.com/office/powerpoint/2010/main" val="4516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C8B2FD-5EB2-445C-9269-29A702E459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07826FF-E4D8-470F-9A41-CD16647202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5567F1B-5170-4956-B2F9-18A11050E039}"/>
              </a:ext>
            </a:extLst>
          </p:cNvPr>
          <p:cNvSpPr>
            <a:spLocks noGrp="1"/>
          </p:cNvSpPr>
          <p:nvPr>
            <p:ph type="dt" sz="half" idx="10"/>
          </p:nvPr>
        </p:nvSpPr>
        <p:spPr/>
        <p:txBody>
          <a:bodyPr/>
          <a:lstStyle/>
          <a:p>
            <a:fld id="{600B9FA2-7E1A-4924-AFE5-455E6A837C00}" type="datetimeFigureOut">
              <a:rPr lang="en-PK" smtClean="0"/>
              <a:t>09/05/2022</a:t>
            </a:fld>
            <a:endParaRPr lang="en-PK"/>
          </a:p>
        </p:txBody>
      </p:sp>
      <p:sp>
        <p:nvSpPr>
          <p:cNvPr id="5" name="Footer Placeholder 4">
            <a:extLst>
              <a:ext uri="{FF2B5EF4-FFF2-40B4-BE49-F238E27FC236}">
                <a16:creationId xmlns:a16="http://schemas.microsoft.com/office/drawing/2014/main" id="{84586EE7-DB1A-4C24-A270-4097BD31315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BEFFFFF-E591-4103-AE36-DBD3C2442456}"/>
              </a:ext>
            </a:extLst>
          </p:cNvPr>
          <p:cNvSpPr>
            <a:spLocks noGrp="1"/>
          </p:cNvSpPr>
          <p:nvPr>
            <p:ph type="sldNum" sz="quarter" idx="12"/>
          </p:nvPr>
        </p:nvSpPr>
        <p:spPr/>
        <p:txBody>
          <a:bodyPr/>
          <a:lstStyle/>
          <a:p>
            <a:fld id="{844BB119-44C4-4D06-A352-9B120B929631}" type="slidenum">
              <a:rPr lang="en-PK" smtClean="0"/>
              <a:t>‹#›</a:t>
            </a:fld>
            <a:endParaRPr lang="en-PK"/>
          </a:p>
        </p:txBody>
      </p:sp>
    </p:spTree>
    <p:extLst>
      <p:ext uri="{BB962C8B-B14F-4D97-AF65-F5344CB8AC3E}">
        <p14:creationId xmlns:p14="http://schemas.microsoft.com/office/powerpoint/2010/main" val="1479606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4C02-A8CE-4721-959A-4BF260EA882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0EC44E31-797C-4D2B-AA72-4C4BA251824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D20FF04-829D-48B7-9984-50BA5BE1FB58}"/>
              </a:ext>
            </a:extLst>
          </p:cNvPr>
          <p:cNvSpPr>
            <a:spLocks noGrp="1"/>
          </p:cNvSpPr>
          <p:nvPr>
            <p:ph type="dt" sz="half" idx="10"/>
          </p:nvPr>
        </p:nvSpPr>
        <p:spPr/>
        <p:txBody>
          <a:bodyPr/>
          <a:lstStyle/>
          <a:p>
            <a:fld id="{600B9FA2-7E1A-4924-AFE5-455E6A837C00}" type="datetimeFigureOut">
              <a:rPr lang="en-PK" smtClean="0"/>
              <a:t>09/05/2022</a:t>
            </a:fld>
            <a:endParaRPr lang="en-PK"/>
          </a:p>
        </p:txBody>
      </p:sp>
      <p:sp>
        <p:nvSpPr>
          <p:cNvPr id="5" name="Footer Placeholder 4">
            <a:extLst>
              <a:ext uri="{FF2B5EF4-FFF2-40B4-BE49-F238E27FC236}">
                <a16:creationId xmlns:a16="http://schemas.microsoft.com/office/drawing/2014/main" id="{C844E953-442F-40EA-B005-DD832013889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7AA91B9-8E3E-4501-9BF1-EBE0D9FFB44D}"/>
              </a:ext>
            </a:extLst>
          </p:cNvPr>
          <p:cNvSpPr>
            <a:spLocks noGrp="1"/>
          </p:cNvSpPr>
          <p:nvPr>
            <p:ph type="sldNum" sz="quarter" idx="12"/>
          </p:nvPr>
        </p:nvSpPr>
        <p:spPr/>
        <p:txBody>
          <a:bodyPr/>
          <a:lstStyle/>
          <a:p>
            <a:fld id="{844BB119-44C4-4D06-A352-9B120B929631}" type="slidenum">
              <a:rPr lang="en-PK" smtClean="0"/>
              <a:t>‹#›</a:t>
            </a:fld>
            <a:endParaRPr lang="en-PK"/>
          </a:p>
        </p:txBody>
      </p:sp>
    </p:spTree>
    <p:extLst>
      <p:ext uri="{BB962C8B-B14F-4D97-AF65-F5344CB8AC3E}">
        <p14:creationId xmlns:p14="http://schemas.microsoft.com/office/powerpoint/2010/main" val="161473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78DD-509E-47E6-BA12-E16ECB9B23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E3F28E95-CA4D-4094-A355-2CB5F1E22C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B424FFB-2B8B-408E-9B1F-84BA8356F5DA}"/>
              </a:ext>
            </a:extLst>
          </p:cNvPr>
          <p:cNvSpPr>
            <a:spLocks noGrp="1"/>
          </p:cNvSpPr>
          <p:nvPr>
            <p:ph type="dt" sz="half" idx="10"/>
          </p:nvPr>
        </p:nvSpPr>
        <p:spPr/>
        <p:txBody>
          <a:bodyPr/>
          <a:lstStyle/>
          <a:p>
            <a:fld id="{600B9FA2-7E1A-4924-AFE5-455E6A837C00}" type="datetimeFigureOut">
              <a:rPr lang="en-PK" smtClean="0"/>
              <a:t>09/05/2022</a:t>
            </a:fld>
            <a:endParaRPr lang="en-PK"/>
          </a:p>
        </p:txBody>
      </p:sp>
      <p:sp>
        <p:nvSpPr>
          <p:cNvPr id="5" name="Footer Placeholder 4">
            <a:extLst>
              <a:ext uri="{FF2B5EF4-FFF2-40B4-BE49-F238E27FC236}">
                <a16:creationId xmlns:a16="http://schemas.microsoft.com/office/drawing/2014/main" id="{CCFFEA98-049B-49B2-AB74-54D4A8B8BB6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8315CC3-F3E7-4B28-A7FE-B28DC3F90022}"/>
              </a:ext>
            </a:extLst>
          </p:cNvPr>
          <p:cNvSpPr>
            <a:spLocks noGrp="1"/>
          </p:cNvSpPr>
          <p:nvPr>
            <p:ph type="sldNum" sz="quarter" idx="12"/>
          </p:nvPr>
        </p:nvSpPr>
        <p:spPr/>
        <p:txBody>
          <a:bodyPr/>
          <a:lstStyle/>
          <a:p>
            <a:fld id="{844BB119-44C4-4D06-A352-9B120B929631}" type="slidenum">
              <a:rPr lang="en-PK" smtClean="0"/>
              <a:t>‹#›</a:t>
            </a:fld>
            <a:endParaRPr lang="en-PK"/>
          </a:p>
        </p:txBody>
      </p:sp>
    </p:spTree>
    <p:extLst>
      <p:ext uri="{BB962C8B-B14F-4D97-AF65-F5344CB8AC3E}">
        <p14:creationId xmlns:p14="http://schemas.microsoft.com/office/powerpoint/2010/main" val="232260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416B-805A-4463-A733-FB6A06900838}"/>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EF31BAA-C84A-4DD6-94AD-4CD6F73D89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70CB7129-5539-42EE-B2AF-A802E7EF72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BC51A6F5-8FE8-46CA-864C-78B7A8366260}"/>
              </a:ext>
            </a:extLst>
          </p:cNvPr>
          <p:cNvSpPr>
            <a:spLocks noGrp="1"/>
          </p:cNvSpPr>
          <p:nvPr>
            <p:ph type="dt" sz="half" idx="10"/>
          </p:nvPr>
        </p:nvSpPr>
        <p:spPr/>
        <p:txBody>
          <a:bodyPr/>
          <a:lstStyle/>
          <a:p>
            <a:fld id="{600B9FA2-7E1A-4924-AFE5-455E6A837C00}" type="datetimeFigureOut">
              <a:rPr lang="en-PK" smtClean="0"/>
              <a:t>09/05/2022</a:t>
            </a:fld>
            <a:endParaRPr lang="en-PK"/>
          </a:p>
        </p:txBody>
      </p:sp>
      <p:sp>
        <p:nvSpPr>
          <p:cNvPr id="6" name="Footer Placeholder 5">
            <a:extLst>
              <a:ext uri="{FF2B5EF4-FFF2-40B4-BE49-F238E27FC236}">
                <a16:creationId xmlns:a16="http://schemas.microsoft.com/office/drawing/2014/main" id="{9BB73CCB-E124-43E3-8D5E-0E64444EB0C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37E72E0-0459-4F12-931A-7C4802EA4895}"/>
              </a:ext>
            </a:extLst>
          </p:cNvPr>
          <p:cNvSpPr>
            <a:spLocks noGrp="1"/>
          </p:cNvSpPr>
          <p:nvPr>
            <p:ph type="sldNum" sz="quarter" idx="12"/>
          </p:nvPr>
        </p:nvSpPr>
        <p:spPr/>
        <p:txBody>
          <a:bodyPr/>
          <a:lstStyle/>
          <a:p>
            <a:fld id="{844BB119-44C4-4D06-A352-9B120B929631}" type="slidenum">
              <a:rPr lang="en-PK" smtClean="0"/>
              <a:t>‹#›</a:t>
            </a:fld>
            <a:endParaRPr lang="en-PK"/>
          </a:p>
        </p:txBody>
      </p:sp>
    </p:spTree>
    <p:extLst>
      <p:ext uri="{BB962C8B-B14F-4D97-AF65-F5344CB8AC3E}">
        <p14:creationId xmlns:p14="http://schemas.microsoft.com/office/powerpoint/2010/main" val="325347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30FA-9A3C-4E83-A706-B03500C75EE6}"/>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48937F9F-2BF4-41C0-902C-3191D5F1B4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C1A34E-8C40-4E95-AA77-B03FE475CB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316AD82D-266E-4211-A069-70C660DBFE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8E8A3B-04CC-4F6E-9197-1EC1688B6FF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07661A76-5FBF-4D11-935F-830004A59675}"/>
              </a:ext>
            </a:extLst>
          </p:cNvPr>
          <p:cNvSpPr>
            <a:spLocks noGrp="1"/>
          </p:cNvSpPr>
          <p:nvPr>
            <p:ph type="dt" sz="half" idx="10"/>
          </p:nvPr>
        </p:nvSpPr>
        <p:spPr/>
        <p:txBody>
          <a:bodyPr/>
          <a:lstStyle/>
          <a:p>
            <a:fld id="{600B9FA2-7E1A-4924-AFE5-455E6A837C00}" type="datetimeFigureOut">
              <a:rPr lang="en-PK" smtClean="0"/>
              <a:t>09/05/2022</a:t>
            </a:fld>
            <a:endParaRPr lang="en-PK"/>
          </a:p>
        </p:txBody>
      </p:sp>
      <p:sp>
        <p:nvSpPr>
          <p:cNvPr id="8" name="Footer Placeholder 7">
            <a:extLst>
              <a:ext uri="{FF2B5EF4-FFF2-40B4-BE49-F238E27FC236}">
                <a16:creationId xmlns:a16="http://schemas.microsoft.com/office/drawing/2014/main" id="{58AB1B3B-48AF-422D-9069-E9651B230DCF}"/>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A0CCEE3-2E46-4CFC-A590-350BD23AE11E}"/>
              </a:ext>
            </a:extLst>
          </p:cNvPr>
          <p:cNvSpPr>
            <a:spLocks noGrp="1"/>
          </p:cNvSpPr>
          <p:nvPr>
            <p:ph type="sldNum" sz="quarter" idx="12"/>
          </p:nvPr>
        </p:nvSpPr>
        <p:spPr/>
        <p:txBody>
          <a:bodyPr/>
          <a:lstStyle/>
          <a:p>
            <a:fld id="{844BB119-44C4-4D06-A352-9B120B929631}" type="slidenum">
              <a:rPr lang="en-PK" smtClean="0"/>
              <a:t>‹#›</a:t>
            </a:fld>
            <a:endParaRPr lang="en-PK"/>
          </a:p>
        </p:txBody>
      </p:sp>
    </p:spTree>
    <p:extLst>
      <p:ext uri="{BB962C8B-B14F-4D97-AF65-F5344CB8AC3E}">
        <p14:creationId xmlns:p14="http://schemas.microsoft.com/office/powerpoint/2010/main" val="101781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BDF80-D297-4A0B-A668-A637BEE2304D}"/>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FD80B773-4CD9-4693-82A9-AFA100CA7F68}"/>
              </a:ext>
            </a:extLst>
          </p:cNvPr>
          <p:cNvSpPr>
            <a:spLocks noGrp="1"/>
          </p:cNvSpPr>
          <p:nvPr>
            <p:ph type="dt" sz="half" idx="10"/>
          </p:nvPr>
        </p:nvSpPr>
        <p:spPr/>
        <p:txBody>
          <a:bodyPr/>
          <a:lstStyle/>
          <a:p>
            <a:fld id="{600B9FA2-7E1A-4924-AFE5-455E6A837C00}" type="datetimeFigureOut">
              <a:rPr lang="en-PK" smtClean="0"/>
              <a:t>09/05/2022</a:t>
            </a:fld>
            <a:endParaRPr lang="en-PK"/>
          </a:p>
        </p:txBody>
      </p:sp>
      <p:sp>
        <p:nvSpPr>
          <p:cNvPr id="4" name="Footer Placeholder 3">
            <a:extLst>
              <a:ext uri="{FF2B5EF4-FFF2-40B4-BE49-F238E27FC236}">
                <a16:creationId xmlns:a16="http://schemas.microsoft.com/office/drawing/2014/main" id="{258D012F-81A8-427E-A51A-9093F676A2B9}"/>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9561427A-94ED-428A-8E59-5560126B4EAC}"/>
              </a:ext>
            </a:extLst>
          </p:cNvPr>
          <p:cNvSpPr>
            <a:spLocks noGrp="1"/>
          </p:cNvSpPr>
          <p:nvPr>
            <p:ph type="sldNum" sz="quarter" idx="12"/>
          </p:nvPr>
        </p:nvSpPr>
        <p:spPr/>
        <p:txBody>
          <a:bodyPr/>
          <a:lstStyle/>
          <a:p>
            <a:fld id="{844BB119-44C4-4D06-A352-9B120B929631}" type="slidenum">
              <a:rPr lang="en-PK" smtClean="0"/>
              <a:t>‹#›</a:t>
            </a:fld>
            <a:endParaRPr lang="en-PK"/>
          </a:p>
        </p:txBody>
      </p:sp>
    </p:spTree>
    <p:extLst>
      <p:ext uri="{BB962C8B-B14F-4D97-AF65-F5344CB8AC3E}">
        <p14:creationId xmlns:p14="http://schemas.microsoft.com/office/powerpoint/2010/main" val="136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2F3CC2-6DB4-4B4B-AE84-112A115E9C42}"/>
              </a:ext>
            </a:extLst>
          </p:cNvPr>
          <p:cNvSpPr>
            <a:spLocks noGrp="1"/>
          </p:cNvSpPr>
          <p:nvPr>
            <p:ph type="dt" sz="half" idx="10"/>
          </p:nvPr>
        </p:nvSpPr>
        <p:spPr/>
        <p:txBody>
          <a:bodyPr/>
          <a:lstStyle/>
          <a:p>
            <a:fld id="{600B9FA2-7E1A-4924-AFE5-455E6A837C00}" type="datetimeFigureOut">
              <a:rPr lang="en-PK" smtClean="0"/>
              <a:t>09/05/2022</a:t>
            </a:fld>
            <a:endParaRPr lang="en-PK"/>
          </a:p>
        </p:txBody>
      </p:sp>
      <p:sp>
        <p:nvSpPr>
          <p:cNvPr id="3" name="Footer Placeholder 2">
            <a:extLst>
              <a:ext uri="{FF2B5EF4-FFF2-40B4-BE49-F238E27FC236}">
                <a16:creationId xmlns:a16="http://schemas.microsoft.com/office/drawing/2014/main" id="{8F792A64-9BAF-42C5-897D-32ED8119E84E}"/>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8A84F5C8-1ABC-4671-B3F0-38E65A441D5D}"/>
              </a:ext>
            </a:extLst>
          </p:cNvPr>
          <p:cNvSpPr>
            <a:spLocks noGrp="1"/>
          </p:cNvSpPr>
          <p:nvPr>
            <p:ph type="sldNum" sz="quarter" idx="12"/>
          </p:nvPr>
        </p:nvSpPr>
        <p:spPr/>
        <p:txBody>
          <a:bodyPr/>
          <a:lstStyle/>
          <a:p>
            <a:fld id="{844BB119-44C4-4D06-A352-9B120B929631}" type="slidenum">
              <a:rPr lang="en-PK" smtClean="0"/>
              <a:t>‹#›</a:t>
            </a:fld>
            <a:endParaRPr lang="en-PK"/>
          </a:p>
        </p:txBody>
      </p:sp>
    </p:spTree>
    <p:extLst>
      <p:ext uri="{BB962C8B-B14F-4D97-AF65-F5344CB8AC3E}">
        <p14:creationId xmlns:p14="http://schemas.microsoft.com/office/powerpoint/2010/main" val="3082021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55E5-F251-4565-AD90-EE984F413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7A6DD202-1B06-4090-810B-B3E321C13E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22C8AA8-0931-4604-9C43-3FFB90EE5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C198F6-F061-422A-9EED-6B6E64C83046}"/>
              </a:ext>
            </a:extLst>
          </p:cNvPr>
          <p:cNvSpPr>
            <a:spLocks noGrp="1"/>
          </p:cNvSpPr>
          <p:nvPr>
            <p:ph type="dt" sz="half" idx="10"/>
          </p:nvPr>
        </p:nvSpPr>
        <p:spPr/>
        <p:txBody>
          <a:bodyPr/>
          <a:lstStyle/>
          <a:p>
            <a:fld id="{600B9FA2-7E1A-4924-AFE5-455E6A837C00}" type="datetimeFigureOut">
              <a:rPr lang="en-PK" smtClean="0"/>
              <a:t>09/05/2022</a:t>
            </a:fld>
            <a:endParaRPr lang="en-PK"/>
          </a:p>
        </p:txBody>
      </p:sp>
      <p:sp>
        <p:nvSpPr>
          <p:cNvPr id="6" name="Footer Placeholder 5">
            <a:extLst>
              <a:ext uri="{FF2B5EF4-FFF2-40B4-BE49-F238E27FC236}">
                <a16:creationId xmlns:a16="http://schemas.microsoft.com/office/drawing/2014/main" id="{943F0964-21DF-43D1-916C-D3FE4AF18F5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CAC3041-FB53-4A4C-9081-1C683F48CE31}"/>
              </a:ext>
            </a:extLst>
          </p:cNvPr>
          <p:cNvSpPr>
            <a:spLocks noGrp="1"/>
          </p:cNvSpPr>
          <p:nvPr>
            <p:ph type="sldNum" sz="quarter" idx="12"/>
          </p:nvPr>
        </p:nvSpPr>
        <p:spPr/>
        <p:txBody>
          <a:bodyPr/>
          <a:lstStyle/>
          <a:p>
            <a:fld id="{844BB119-44C4-4D06-A352-9B120B929631}" type="slidenum">
              <a:rPr lang="en-PK" smtClean="0"/>
              <a:t>‹#›</a:t>
            </a:fld>
            <a:endParaRPr lang="en-PK"/>
          </a:p>
        </p:txBody>
      </p:sp>
    </p:spTree>
    <p:extLst>
      <p:ext uri="{BB962C8B-B14F-4D97-AF65-F5344CB8AC3E}">
        <p14:creationId xmlns:p14="http://schemas.microsoft.com/office/powerpoint/2010/main" val="3233225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A40CB-2F4E-4A15-80F7-2443ABDBD3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012F6DB0-4BBE-4AD6-8ABC-3BC909C293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7400FDA4-6A1D-4094-B847-DF489396E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FE7436-B049-48E5-B308-4360F416EC8C}"/>
              </a:ext>
            </a:extLst>
          </p:cNvPr>
          <p:cNvSpPr>
            <a:spLocks noGrp="1"/>
          </p:cNvSpPr>
          <p:nvPr>
            <p:ph type="dt" sz="half" idx="10"/>
          </p:nvPr>
        </p:nvSpPr>
        <p:spPr/>
        <p:txBody>
          <a:bodyPr/>
          <a:lstStyle/>
          <a:p>
            <a:fld id="{600B9FA2-7E1A-4924-AFE5-455E6A837C00}" type="datetimeFigureOut">
              <a:rPr lang="en-PK" smtClean="0"/>
              <a:t>09/05/2022</a:t>
            </a:fld>
            <a:endParaRPr lang="en-PK"/>
          </a:p>
        </p:txBody>
      </p:sp>
      <p:sp>
        <p:nvSpPr>
          <p:cNvPr id="6" name="Footer Placeholder 5">
            <a:extLst>
              <a:ext uri="{FF2B5EF4-FFF2-40B4-BE49-F238E27FC236}">
                <a16:creationId xmlns:a16="http://schemas.microsoft.com/office/drawing/2014/main" id="{D2783148-9C03-4E79-829B-7FD4DACAD24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E187B23-46ED-46A2-A36B-27A9F3DD26B6}"/>
              </a:ext>
            </a:extLst>
          </p:cNvPr>
          <p:cNvSpPr>
            <a:spLocks noGrp="1"/>
          </p:cNvSpPr>
          <p:nvPr>
            <p:ph type="sldNum" sz="quarter" idx="12"/>
          </p:nvPr>
        </p:nvSpPr>
        <p:spPr/>
        <p:txBody>
          <a:bodyPr/>
          <a:lstStyle/>
          <a:p>
            <a:fld id="{844BB119-44C4-4D06-A352-9B120B929631}" type="slidenum">
              <a:rPr lang="en-PK" smtClean="0"/>
              <a:t>‹#›</a:t>
            </a:fld>
            <a:endParaRPr lang="en-PK"/>
          </a:p>
        </p:txBody>
      </p:sp>
    </p:spTree>
    <p:extLst>
      <p:ext uri="{BB962C8B-B14F-4D97-AF65-F5344CB8AC3E}">
        <p14:creationId xmlns:p14="http://schemas.microsoft.com/office/powerpoint/2010/main" val="3453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DE9DF2-A23B-42FA-BEEA-81734A4890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6E240D02-33F9-4B9E-AF89-808F3A1162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8E4EA8A-5E0A-4A87-AD57-BC5EC3A41A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B9FA2-7E1A-4924-AFE5-455E6A837C00}" type="datetimeFigureOut">
              <a:rPr lang="en-PK" smtClean="0"/>
              <a:t>09/05/2022</a:t>
            </a:fld>
            <a:endParaRPr lang="en-PK"/>
          </a:p>
        </p:txBody>
      </p:sp>
      <p:sp>
        <p:nvSpPr>
          <p:cNvPr id="5" name="Footer Placeholder 4">
            <a:extLst>
              <a:ext uri="{FF2B5EF4-FFF2-40B4-BE49-F238E27FC236}">
                <a16:creationId xmlns:a16="http://schemas.microsoft.com/office/drawing/2014/main" id="{563DD85D-CEE8-4BF0-A20C-01F022F5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D4E6A9EA-6E41-41BC-9260-FF08DA89A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BB119-44C4-4D06-A352-9B120B929631}" type="slidenum">
              <a:rPr lang="en-PK" smtClean="0"/>
              <a:t>‹#›</a:t>
            </a:fld>
            <a:endParaRPr lang="en-PK"/>
          </a:p>
        </p:txBody>
      </p:sp>
    </p:spTree>
    <p:extLst>
      <p:ext uri="{BB962C8B-B14F-4D97-AF65-F5344CB8AC3E}">
        <p14:creationId xmlns:p14="http://schemas.microsoft.com/office/powerpoint/2010/main" val="1840826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ABA6-46A0-400C-9273-AF63378C03B0}"/>
              </a:ext>
            </a:extLst>
          </p:cNvPr>
          <p:cNvSpPr>
            <a:spLocks noGrp="1"/>
          </p:cNvSpPr>
          <p:nvPr>
            <p:ph type="ctrTitle"/>
          </p:nvPr>
        </p:nvSpPr>
        <p:spPr/>
        <p:txBody>
          <a:bodyPr>
            <a:normAutofit fontScale="90000"/>
          </a:bodyPr>
          <a:lstStyle/>
          <a:p>
            <a:r>
              <a:rPr lang="en-GB" dirty="0"/>
              <a:t>Reproducibility Project: Predictive Multi-level Patient Representations from Electronic Health Records</a:t>
            </a:r>
            <a:endParaRPr lang="en-PK" dirty="0"/>
          </a:p>
        </p:txBody>
      </p:sp>
      <p:sp>
        <p:nvSpPr>
          <p:cNvPr id="3" name="Subtitle 2">
            <a:extLst>
              <a:ext uri="{FF2B5EF4-FFF2-40B4-BE49-F238E27FC236}">
                <a16:creationId xmlns:a16="http://schemas.microsoft.com/office/drawing/2014/main" id="{2920BED0-B4FA-4D7F-8D9A-2E6E016BF40B}"/>
              </a:ext>
            </a:extLst>
          </p:cNvPr>
          <p:cNvSpPr>
            <a:spLocks noGrp="1"/>
          </p:cNvSpPr>
          <p:nvPr>
            <p:ph type="subTitle" idx="1"/>
          </p:nvPr>
        </p:nvSpPr>
        <p:spPr/>
        <p:txBody>
          <a:bodyPr/>
          <a:lstStyle/>
          <a:p>
            <a:r>
              <a:rPr lang="en-GB" dirty="0"/>
              <a:t>shaukat2@illinois.edu</a:t>
            </a:r>
            <a:endParaRPr lang="en-PK" dirty="0"/>
          </a:p>
        </p:txBody>
      </p:sp>
    </p:spTree>
    <p:extLst>
      <p:ext uri="{BB962C8B-B14F-4D97-AF65-F5344CB8AC3E}">
        <p14:creationId xmlns:p14="http://schemas.microsoft.com/office/powerpoint/2010/main" val="1122569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B8DD-3B7F-42DC-AD77-1EA54C5386C9}"/>
              </a:ext>
            </a:extLst>
          </p:cNvPr>
          <p:cNvSpPr>
            <a:spLocks noGrp="1"/>
          </p:cNvSpPr>
          <p:nvPr>
            <p:ph type="title"/>
          </p:nvPr>
        </p:nvSpPr>
        <p:spPr/>
        <p:txBody>
          <a:bodyPr/>
          <a:lstStyle/>
          <a:p>
            <a:r>
              <a:rPr lang="en-GB" dirty="0"/>
              <a:t>General Problem Statement</a:t>
            </a:r>
            <a:endParaRPr lang="en-PK" dirty="0"/>
          </a:p>
        </p:txBody>
      </p:sp>
      <p:sp>
        <p:nvSpPr>
          <p:cNvPr id="3" name="Content Placeholder 2">
            <a:extLst>
              <a:ext uri="{FF2B5EF4-FFF2-40B4-BE49-F238E27FC236}">
                <a16:creationId xmlns:a16="http://schemas.microsoft.com/office/drawing/2014/main" id="{EA27C4E3-3118-45DB-926D-518840138CC1}"/>
              </a:ext>
            </a:extLst>
          </p:cNvPr>
          <p:cNvSpPr>
            <a:spLocks noGrp="1"/>
          </p:cNvSpPr>
          <p:nvPr>
            <p:ph idx="1"/>
          </p:nvPr>
        </p:nvSpPr>
        <p:spPr/>
        <p:txBody>
          <a:bodyPr>
            <a:normAutofit/>
          </a:bodyPr>
          <a:lstStyle/>
          <a:p>
            <a:r>
              <a:rPr lang="en-GB" dirty="0"/>
              <a:t>Traditional sequence models do not work efficiently to cater these short-term and long-term dependencies.</a:t>
            </a:r>
          </a:p>
        </p:txBody>
      </p:sp>
    </p:spTree>
    <p:extLst>
      <p:ext uri="{BB962C8B-B14F-4D97-AF65-F5344CB8AC3E}">
        <p14:creationId xmlns:p14="http://schemas.microsoft.com/office/powerpoint/2010/main" val="352598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B8DD-3B7F-42DC-AD77-1EA54C5386C9}"/>
              </a:ext>
            </a:extLst>
          </p:cNvPr>
          <p:cNvSpPr>
            <a:spLocks noGrp="1"/>
          </p:cNvSpPr>
          <p:nvPr>
            <p:ph type="title"/>
          </p:nvPr>
        </p:nvSpPr>
        <p:spPr/>
        <p:txBody>
          <a:bodyPr/>
          <a:lstStyle/>
          <a:p>
            <a:r>
              <a:rPr lang="en-GB" dirty="0"/>
              <a:t>General Problem Statement</a:t>
            </a:r>
            <a:endParaRPr lang="en-PK" dirty="0"/>
          </a:p>
        </p:txBody>
      </p:sp>
      <p:sp>
        <p:nvSpPr>
          <p:cNvPr id="3" name="Content Placeholder 2">
            <a:extLst>
              <a:ext uri="{FF2B5EF4-FFF2-40B4-BE49-F238E27FC236}">
                <a16:creationId xmlns:a16="http://schemas.microsoft.com/office/drawing/2014/main" id="{EA27C4E3-3118-45DB-926D-518840138CC1}"/>
              </a:ext>
            </a:extLst>
          </p:cNvPr>
          <p:cNvSpPr>
            <a:spLocks noGrp="1"/>
          </p:cNvSpPr>
          <p:nvPr>
            <p:ph idx="1"/>
          </p:nvPr>
        </p:nvSpPr>
        <p:spPr/>
        <p:txBody>
          <a:bodyPr>
            <a:normAutofit/>
          </a:bodyPr>
          <a:lstStyle/>
          <a:p>
            <a:r>
              <a:rPr lang="en-GB" dirty="0"/>
              <a:t>This paper proposes a technique which is able to solve this issue by first dealing with short-term co-occurrences modelled by sparse attention mechanism, then it uses event pooling based on time-interval to remove unnecessary information to shorten sequence length. This sequence is fed to LSTM for prediction task.</a:t>
            </a:r>
          </a:p>
        </p:txBody>
      </p:sp>
    </p:spTree>
    <p:extLst>
      <p:ext uri="{BB962C8B-B14F-4D97-AF65-F5344CB8AC3E}">
        <p14:creationId xmlns:p14="http://schemas.microsoft.com/office/powerpoint/2010/main" val="1428051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B8DD-3B7F-42DC-AD77-1EA54C5386C9}"/>
              </a:ext>
            </a:extLst>
          </p:cNvPr>
          <p:cNvSpPr>
            <a:spLocks noGrp="1"/>
          </p:cNvSpPr>
          <p:nvPr>
            <p:ph type="title"/>
          </p:nvPr>
        </p:nvSpPr>
        <p:spPr/>
        <p:txBody>
          <a:bodyPr/>
          <a:lstStyle/>
          <a:p>
            <a:r>
              <a:rPr lang="en-GB" dirty="0"/>
              <a:t>General Problem Statement</a:t>
            </a:r>
            <a:endParaRPr lang="en-PK" dirty="0"/>
          </a:p>
        </p:txBody>
      </p:sp>
      <p:sp>
        <p:nvSpPr>
          <p:cNvPr id="3" name="Content Placeholder 2">
            <a:extLst>
              <a:ext uri="{FF2B5EF4-FFF2-40B4-BE49-F238E27FC236}">
                <a16:creationId xmlns:a16="http://schemas.microsoft.com/office/drawing/2014/main" id="{EA27C4E3-3118-45DB-926D-518840138CC1}"/>
              </a:ext>
            </a:extLst>
          </p:cNvPr>
          <p:cNvSpPr>
            <a:spLocks noGrp="1"/>
          </p:cNvSpPr>
          <p:nvPr>
            <p:ph idx="1"/>
          </p:nvPr>
        </p:nvSpPr>
        <p:spPr/>
        <p:txBody>
          <a:bodyPr>
            <a:normAutofit/>
          </a:bodyPr>
          <a:lstStyle/>
          <a:p>
            <a:r>
              <a:rPr lang="en-GB" dirty="0"/>
              <a:t>This model is called Multi-Level Representation Model (MRM) that improves performance of clinical outcome prediction as compared to traditional statistical models like SVM, Logistic Regression (LR) and sequential neural network models like RETAIN, TCN, LSTM, Timeline etc.</a:t>
            </a:r>
            <a:endParaRPr lang="en-PK" dirty="0"/>
          </a:p>
        </p:txBody>
      </p:sp>
    </p:spTree>
    <p:extLst>
      <p:ext uri="{BB962C8B-B14F-4D97-AF65-F5344CB8AC3E}">
        <p14:creationId xmlns:p14="http://schemas.microsoft.com/office/powerpoint/2010/main" val="3530433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B8DD-3B7F-42DC-AD77-1EA54C5386C9}"/>
              </a:ext>
            </a:extLst>
          </p:cNvPr>
          <p:cNvSpPr>
            <a:spLocks noGrp="1"/>
          </p:cNvSpPr>
          <p:nvPr>
            <p:ph type="title"/>
          </p:nvPr>
        </p:nvSpPr>
        <p:spPr/>
        <p:txBody>
          <a:bodyPr/>
          <a:lstStyle/>
          <a:p>
            <a:r>
              <a:rPr lang="en-GB" dirty="0"/>
              <a:t>Approach : Short-term Co-occurrence </a:t>
            </a:r>
            <a:r>
              <a:rPr lang="en-GB" dirty="0" err="1"/>
              <a:t>Modeling</a:t>
            </a:r>
            <a:r>
              <a:rPr lang="en-GB" dirty="0"/>
              <a:t>:</a:t>
            </a:r>
            <a:endParaRPr lang="en-PK" dirty="0"/>
          </a:p>
        </p:txBody>
      </p:sp>
      <p:sp>
        <p:nvSpPr>
          <p:cNvPr id="3" name="Content Placeholder 2">
            <a:extLst>
              <a:ext uri="{FF2B5EF4-FFF2-40B4-BE49-F238E27FC236}">
                <a16:creationId xmlns:a16="http://schemas.microsoft.com/office/drawing/2014/main" id="{EA27C4E3-3118-45DB-926D-518840138CC1}"/>
              </a:ext>
            </a:extLst>
          </p:cNvPr>
          <p:cNvSpPr>
            <a:spLocks noGrp="1"/>
          </p:cNvSpPr>
          <p:nvPr>
            <p:ph idx="1"/>
          </p:nvPr>
        </p:nvSpPr>
        <p:spPr/>
        <p:txBody>
          <a:bodyPr>
            <a:normAutofit/>
          </a:bodyPr>
          <a:lstStyle/>
          <a:p>
            <a:r>
              <a:rPr lang="en-GB" dirty="0"/>
              <a:t>MRM is a </a:t>
            </a:r>
            <a:r>
              <a:rPr lang="en-GB" dirty="0" err="1"/>
              <a:t>muti</a:t>
            </a:r>
            <a:r>
              <a:rPr lang="en-GB" dirty="0"/>
              <a:t>-level representation model, which first defines attention mechanism on indexed set of events. This attention mechanism is multiheaded to identify neighbourhood representation of events.</a:t>
            </a:r>
            <a:endParaRPr lang="en-PK" dirty="0"/>
          </a:p>
        </p:txBody>
      </p:sp>
    </p:spTree>
    <p:extLst>
      <p:ext uri="{BB962C8B-B14F-4D97-AF65-F5344CB8AC3E}">
        <p14:creationId xmlns:p14="http://schemas.microsoft.com/office/powerpoint/2010/main" val="1689726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19C7-59FF-40B2-8BE5-16635B507272}"/>
              </a:ext>
            </a:extLst>
          </p:cNvPr>
          <p:cNvSpPr>
            <a:spLocks noGrp="1"/>
          </p:cNvSpPr>
          <p:nvPr>
            <p:ph type="title"/>
          </p:nvPr>
        </p:nvSpPr>
        <p:spPr/>
        <p:txBody>
          <a:bodyPr/>
          <a:lstStyle/>
          <a:p>
            <a:r>
              <a:rPr lang="en-GB" dirty="0"/>
              <a:t>Event Group Pooling</a:t>
            </a:r>
            <a:endParaRPr lang="en-PK" dirty="0"/>
          </a:p>
        </p:txBody>
      </p:sp>
      <p:sp>
        <p:nvSpPr>
          <p:cNvPr id="3" name="Content Placeholder 2">
            <a:extLst>
              <a:ext uri="{FF2B5EF4-FFF2-40B4-BE49-F238E27FC236}">
                <a16:creationId xmlns:a16="http://schemas.microsoft.com/office/drawing/2014/main" id="{9804D0EE-E7B3-4DC7-A345-44614639E6D4}"/>
              </a:ext>
            </a:extLst>
          </p:cNvPr>
          <p:cNvSpPr>
            <a:spLocks noGrp="1"/>
          </p:cNvSpPr>
          <p:nvPr>
            <p:ph idx="1"/>
          </p:nvPr>
        </p:nvSpPr>
        <p:spPr/>
        <p:txBody>
          <a:bodyPr/>
          <a:lstStyle/>
          <a:p>
            <a:r>
              <a:rPr lang="en-GB" dirty="0"/>
              <a:t>Based on </a:t>
            </a:r>
            <a:r>
              <a:rPr lang="en-GB" dirty="0" err="1"/>
              <a:t>neighborhood</a:t>
            </a:r>
            <a:r>
              <a:rPr lang="en-GB" dirty="0"/>
              <a:t> representation, non overlapping groups are identified which are then passed through max-pooling layer. These groups are identified if they satisfy two conditions: 1) Event group interval should be small; 2) Number of event groups should not be large.</a:t>
            </a:r>
            <a:endParaRPr lang="en-PK" dirty="0"/>
          </a:p>
        </p:txBody>
      </p:sp>
    </p:spTree>
    <p:extLst>
      <p:ext uri="{BB962C8B-B14F-4D97-AF65-F5344CB8AC3E}">
        <p14:creationId xmlns:p14="http://schemas.microsoft.com/office/powerpoint/2010/main" val="324577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19C7-59FF-40B2-8BE5-16635B507272}"/>
              </a:ext>
            </a:extLst>
          </p:cNvPr>
          <p:cNvSpPr>
            <a:spLocks noGrp="1"/>
          </p:cNvSpPr>
          <p:nvPr>
            <p:ph type="title"/>
          </p:nvPr>
        </p:nvSpPr>
        <p:spPr/>
        <p:txBody>
          <a:bodyPr/>
          <a:lstStyle/>
          <a:p>
            <a:r>
              <a:rPr lang="en-GB" dirty="0"/>
              <a:t>LSTM</a:t>
            </a:r>
            <a:endParaRPr lang="en-PK" dirty="0"/>
          </a:p>
        </p:txBody>
      </p:sp>
      <p:sp>
        <p:nvSpPr>
          <p:cNvPr id="3" name="Content Placeholder 2">
            <a:extLst>
              <a:ext uri="{FF2B5EF4-FFF2-40B4-BE49-F238E27FC236}">
                <a16:creationId xmlns:a16="http://schemas.microsoft.com/office/drawing/2014/main" id="{9804D0EE-E7B3-4DC7-A345-44614639E6D4}"/>
              </a:ext>
            </a:extLst>
          </p:cNvPr>
          <p:cNvSpPr>
            <a:spLocks noGrp="1"/>
          </p:cNvSpPr>
          <p:nvPr>
            <p:ph idx="1"/>
          </p:nvPr>
        </p:nvSpPr>
        <p:spPr/>
        <p:txBody>
          <a:bodyPr/>
          <a:lstStyle/>
          <a:p>
            <a:r>
              <a:rPr lang="en-GB" dirty="0"/>
              <a:t>These event groups are then passed to LSTM using cross entropy function to calculate loss. </a:t>
            </a:r>
            <a:endParaRPr lang="en-PK" dirty="0"/>
          </a:p>
        </p:txBody>
      </p:sp>
    </p:spTree>
    <p:extLst>
      <p:ext uri="{BB962C8B-B14F-4D97-AF65-F5344CB8AC3E}">
        <p14:creationId xmlns:p14="http://schemas.microsoft.com/office/powerpoint/2010/main" val="4210334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E49C-8478-4C4D-BBAA-08B064C5AF07}"/>
              </a:ext>
            </a:extLst>
          </p:cNvPr>
          <p:cNvSpPr>
            <a:spLocks noGrp="1"/>
          </p:cNvSpPr>
          <p:nvPr>
            <p:ph type="title"/>
          </p:nvPr>
        </p:nvSpPr>
        <p:spPr/>
        <p:txBody>
          <a:bodyPr/>
          <a:lstStyle/>
          <a:p>
            <a:r>
              <a:rPr lang="en-GB" dirty="0"/>
              <a:t>Challenges</a:t>
            </a:r>
            <a:endParaRPr lang="en-PK" dirty="0"/>
          </a:p>
        </p:txBody>
      </p:sp>
      <p:sp>
        <p:nvSpPr>
          <p:cNvPr id="3" name="Content Placeholder 2">
            <a:extLst>
              <a:ext uri="{FF2B5EF4-FFF2-40B4-BE49-F238E27FC236}">
                <a16:creationId xmlns:a16="http://schemas.microsoft.com/office/drawing/2014/main" id="{F7023EC1-0AB8-4ED8-9591-1A6022B77D4A}"/>
              </a:ext>
            </a:extLst>
          </p:cNvPr>
          <p:cNvSpPr>
            <a:spLocks noGrp="1"/>
          </p:cNvSpPr>
          <p:nvPr>
            <p:ph idx="1"/>
          </p:nvPr>
        </p:nvSpPr>
        <p:spPr/>
        <p:txBody>
          <a:bodyPr/>
          <a:lstStyle/>
          <a:p>
            <a:r>
              <a:rPr lang="en-GB" dirty="0"/>
              <a:t>No data set available</a:t>
            </a:r>
          </a:p>
          <a:p>
            <a:r>
              <a:rPr lang="en-GB" dirty="0"/>
              <a:t>No code available</a:t>
            </a:r>
          </a:p>
          <a:p>
            <a:endParaRPr lang="en-PK" dirty="0"/>
          </a:p>
        </p:txBody>
      </p:sp>
    </p:spTree>
    <p:extLst>
      <p:ext uri="{BB962C8B-B14F-4D97-AF65-F5344CB8AC3E}">
        <p14:creationId xmlns:p14="http://schemas.microsoft.com/office/powerpoint/2010/main" val="71813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E49C-8478-4C4D-BBAA-08B064C5AF07}"/>
              </a:ext>
            </a:extLst>
          </p:cNvPr>
          <p:cNvSpPr>
            <a:spLocks noGrp="1"/>
          </p:cNvSpPr>
          <p:nvPr>
            <p:ph type="title"/>
          </p:nvPr>
        </p:nvSpPr>
        <p:spPr/>
        <p:txBody>
          <a:bodyPr/>
          <a:lstStyle/>
          <a:p>
            <a:r>
              <a:rPr lang="en-GB" dirty="0"/>
              <a:t>Results</a:t>
            </a:r>
            <a:endParaRPr lang="en-PK" dirty="0"/>
          </a:p>
        </p:txBody>
      </p:sp>
      <p:sp>
        <p:nvSpPr>
          <p:cNvPr id="3" name="Content Placeholder 2">
            <a:extLst>
              <a:ext uri="{FF2B5EF4-FFF2-40B4-BE49-F238E27FC236}">
                <a16:creationId xmlns:a16="http://schemas.microsoft.com/office/drawing/2014/main" id="{F7023EC1-0AB8-4ED8-9591-1A6022B77D4A}"/>
              </a:ext>
            </a:extLst>
          </p:cNvPr>
          <p:cNvSpPr>
            <a:spLocks noGrp="1"/>
          </p:cNvSpPr>
          <p:nvPr>
            <p:ph idx="1"/>
          </p:nvPr>
        </p:nvSpPr>
        <p:spPr/>
        <p:txBody>
          <a:bodyPr/>
          <a:lstStyle/>
          <a:p>
            <a:endParaRPr lang="en-PK" dirty="0"/>
          </a:p>
        </p:txBody>
      </p:sp>
      <p:pic>
        <p:nvPicPr>
          <p:cNvPr id="4" name="Picture 3">
            <a:extLst>
              <a:ext uri="{FF2B5EF4-FFF2-40B4-BE49-F238E27FC236}">
                <a16:creationId xmlns:a16="http://schemas.microsoft.com/office/drawing/2014/main" id="{A0BE6B35-22B2-488F-8C02-CA0C354A807E}"/>
              </a:ext>
            </a:extLst>
          </p:cNvPr>
          <p:cNvPicPr>
            <a:picLocks noChangeAspect="1"/>
          </p:cNvPicPr>
          <p:nvPr/>
        </p:nvPicPr>
        <p:blipFill>
          <a:blip r:embed="rId2"/>
          <a:stretch>
            <a:fillRect/>
          </a:stretch>
        </p:blipFill>
        <p:spPr>
          <a:xfrm>
            <a:off x="2183907" y="1888677"/>
            <a:ext cx="6054571" cy="4095788"/>
          </a:xfrm>
          <a:prstGeom prst="rect">
            <a:avLst/>
          </a:prstGeom>
        </p:spPr>
      </p:pic>
    </p:spTree>
    <p:extLst>
      <p:ext uri="{BB962C8B-B14F-4D97-AF65-F5344CB8AC3E}">
        <p14:creationId xmlns:p14="http://schemas.microsoft.com/office/powerpoint/2010/main" val="2100990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250</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Reproducibility Project: Predictive Multi-level Patient Representations from Electronic Health Records</vt:lpstr>
      <vt:lpstr>General Problem Statement</vt:lpstr>
      <vt:lpstr>General Problem Statement</vt:lpstr>
      <vt:lpstr>General Problem Statement</vt:lpstr>
      <vt:lpstr>Approach : Short-term Co-occurrence Modeling:</vt:lpstr>
      <vt:lpstr>Event Group Pooling</vt:lpstr>
      <vt:lpstr>LSTM</vt:lpstr>
      <vt:lpstr>Challenges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Reproducibility Project: Predictive Multi-level Patient Representations from Electronic Health Records</dc:title>
  <dc:creator>Sameen Shaukat</dc:creator>
  <cp:lastModifiedBy>Sameen Shaukat</cp:lastModifiedBy>
  <cp:revision>2</cp:revision>
  <dcterms:created xsi:type="dcterms:W3CDTF">2022-05-09T04:35:54Z</dcterms:created>
  <dcterms:modified xsi:type="dcterms:W3CDTF">2022-05-09T04:46:31Z</dcterms:modified>
</cp:coreProperties>
</file>