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6" r:id="rId1"/>
  </p:sldMasterIdLst>
  <p:notesMasterIdLst>
    <p:notesMasterId r:id="rId40"/>
  </p:notesMasterIdLst>
  <p:sldIdLst>
    <p:sldId id="256" r:id="rId2"/>
    <p:sldId id="257" r:id="rId3"/>
    <p:sldId id="259" r:id="rId4"/>
    <p:sldId id="260" r:id="rId5"/>
    <p:sldId id="261" r:id="rId6"/>
    <p:sldId id="262" r:id="rId7"/>
    <p:sldId id="263" r:id="rId8"/>
    <p:sldId id="264" r:id="rId9"/>
    <p:sldId id="265" r:id="rId10"/>
    <p:sldId id="267" r:id="rId11"/>
    <p:sldId id="266" r:id="rId12"/>
    <p:sldId id="269" r:id="rId13"/>
    <p:sldId id="270" r:id="rId14"/>
    <p:sldId id="271" r:id="rId15"/>
    <p:sldId id="272" r:id="rId16"/>
    <p:sldId id="273" r:id="rId17"/>
    <p:sldId id="274" r:id="rId18"/>
    <p:sldId id="275" r:id="rId19"/>
    <p:sldId id="276" r:id="rId20"/>
    <p:sldId id="277" r:id="rId21"/>
    <p:sldId id="278" r:id="rId22"/>
    <p:sldId id="284" r:id="rId23"/>
    <p:sldId id="279" r:id="rId24"/>
    <p:sldId id="280" r:id="rId25"/>
    <p:sldId id="285" r:id="rId26"/>
    <p:sldId id="281" r:id="rId27"/>
    <p:sldId id="282" r:id="rId28"/>
    <p:sldId id="283" r:id="rId29"/>
    <p:sldId id="286" r:id="rId30"/>
    <p:sldId id="287" r:id="rId31"/>
    <p:sldId id="288" r:id="rId32"/>
    <p:sldId id="289" r:id="rId33"/>
    <p:sldId id="290" r:id="rId34"/>
    <p:sldId id="291" r:id="rId35"/>
    <p:sldId id="292" r:id="rId36"/>
    <p:sldId id="294" r:id="rId37"/>
    <p:sldId id="293" r:id="rId38"/>
    <p:sldId id="29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68E567-2817-4EBC-A9EF-83178E2290E0}">
          <p14:sldIdLst>
            <p14:sldId id="256"/>
            <p14:sldId id="257"/>
            <p14:sldId id="259"/>
            <p14:sldId id="260"/>
            <p14:sldId id="261"/>
            <p14:sldId id="262"/>
            <p14:sldId id="263"/>
            <p14:sldId id="264"/>
            <p14:sldId id="265"/>
            <p14:sldId id="267"/>
            <p14:sldId id="266"/>
            <p14:sldId id="269"/>
            <p14:sldId id="270"/>
            <p14:sldId id="271"/>
            <p14:sldId id="272"/>
            <p14:sldId id="273"/>
            <p14:sldId id="274"/>
            <p14:sldId id="275"/>
            <p14:sldId id="276"/>
            <p14:sldId id="277"/>
            <p14:sldId id="278"/>
            <p14:sldId id="284"/>
            <p14:sldId id="279"/>
            <p14:sldId id="280"/>
            <p14:sldId id="285"/>
            <p14:sldId id="281"/>
            <p14:sldId id="282"/>
            <p14:sldId id="283"/>
            <p14:sldId id="286"/>
            <p14:sldId id="287"/>
            <p14:sldId id="288"/>
            <p14:sldId id="289"/>
            <p14:sldId id="290"/>
            <p14:sldId id="291"/>
            <p14:sldId id="292"/>
            <p14:sldId id="294"/>
            <p14:sldId id="293"/>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84F142-8951-4BEA-9FEB-CDC0D7942E50}" type="datetimeFigureOut">
              <a:rPr lang="en-US" smtClean="0"/>
              <a:t>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47D4C-42DE-4A77-8E7D-1258DFB80C4B}" type="slidenum">
              <a:rPr lang="en-US" smtClean="0"/>
              <a:t>‹#›</a:t>
            </a:fld>
            <a:endParaRPr lang="en-US"/>
          </a:p>
        </p:txBody>
      </p:sp>
    </p:spTree>
    <p:extLst>
      <p:ext uri="{BB962C8B-B14F-4D97-AF65-F5344CB8AC3E}">
        <p14:creationId xmlns:p14="http://schemas.microsoft.com/office/powerpoint/2010/main" val="2790373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3AA76-188D-4AB2-A396-4FC1A4B64ECF}" type="datetime1">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2254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A04BF0-7E48-40D4-AA45-E8B37A5635E1}" type="datetime1">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7523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39175531-E571-4BE7-8AF8-38881CA11136}" type="datetime1">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849435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AC43E6E6-0F86-49D9-A8E5-1034D19005D1}" type="datetime1">
              <a:rPr lang="en-US" smtClean="0"/>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2944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419E91-BE20-4E79-958F-8810094A53B7}" type="datetime1">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70593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F7903-1BAB-4EAF-8B8C-566082B3D5D1}" type="datetime1">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949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06CA78-AFE4-4683-A9FA-961DDE887156}" type="datetime1">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75798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0D1233-90D2-4C92-AEE7-E9927EAD2BA0}" type="datetime1">
              <a:rPr lang="en-US" smtClean="0"/>
              <a:t>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8152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AC1545-2524-461A-A964-71E6AA77E759}" type="datetime1">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44418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39A47-B41E-475A-AEA1-0CA0C37E32B3}" type="datetime1">
              <a:rPr lang="en-US" smtClean="0"/>
              <a:t>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03524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49A9A0-6C23-48F3-80D9-F2D3A466C23D}" type="datetime1">
              <a:rPr lang="en-US" smtClean="0"/>
              <a:t>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5271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86F894-C3A7-409C-9E43-D9D16152F983}" type="datetime1">
              <a:rPr lang="en-US" smtClean="0"/>
              <a:t>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6073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9D612F-EFD2-4F15-96EE-D2BDAC6956F7}" type="datetime1">
              <a:rPr lang="en-US" smtClean="0"/>
              <a:t>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64917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8696060-B399-4796-8313-327236055CE6}" type="datetime1">
              <a:rPr lang="en-US" smtClean="0"/>
              <a:t>2/9/2025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67105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2899EA8-1F69-407E-8051-9A20B111DD80}" type="datetime1">
              <a:rPr lang="en-US" smtClean="0"/>
              <a:t>2/9/2025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7662397"/>
      </p:ext>
    </p:extLst>
  </p:cSld>
  <p:clrMap bg1="dk1" tx1="lt1" bg2="dk2" tx2="lt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Lst>
  <p:hf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razorpay.com/blog/setting-table-of-contents-toc/"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4986-AEFF-0359-F549-B255DCF21C74}"/>
              </a:ext>
            </a:extLst>
          </p:cNvPr>
          <p:cNvSpPr>
            <a:spLocks noGrp="1"/>
          </p:cNvSpPr>
          <p:nvPr>
            <p:ph type="ctrTitle"/>
          </p:nvPr>
        </p:nvSpPr>
        <p:spPr/>
        <p:txBody>
          <a:bodyPr/>
          <a:lstStyle/>
          <a:p>
            <a:r>
              <a:rPr lang="en-US" dirty="0"/>
              <a:t>Final Project ML: Heart Failure  Prediction</a:t>
            </a:r>
          </a:p>
        </p:txBody>
      </p:sp>
      <p:sp>
        <p:nvSpPr>
          <p:cNvPr id="3" name="Subtitle 2">
            <a:extLst>
              <a:ext uri="{FF2B5EF4-FFF2-40B4-BE49-F238E27FC236}">
                <a16:creationId xmlns:a16="http://schemas.microsoft.com/office/drawing/2014/main" id="{9382921E-9F83-4952-991A-87163F23BB37}"/>
              </a:ext>
            </a:extLst>
          </p:cNvPr>
          <p:cNvSpPr>
            <a:spLocks noGrp="1"/>
          </p:cNvSpPr>
          <p:nvPr>
            <p:ph type="subTitle" idx="1"/>
          </p:nvPr>
        </p:nvSpPr>
        <p:spPr/>
        <p:txBody>
          <a:bodyPr>
            <a:noAutofit/>
          </a:bodyPr>
          <a:lstStyle/>
          <a:p>
            <a:r>
              <a:rPr lang="en-US" b="1" dirty="0">
                <a:solidFill>
                  <a:srgbClr val="0070C0"/>
                </a:solidFill>
              </a:rPr>
              <a:t>IBM Machine Learning Professional Certificate</a:t>
            </a:r>
          </a:p>
          <a:p>
            <a:r>
              <a:rPr lang="en-US" b="1" dirty="0"/>
              <a:t>Supervised Machine Learning: Classification</a:t>
            </a:r>
          </a:p>
          <a:p>
            <a:r>
              <a:rPr lang="en-US" sz="1400" b="1" dirty="0"/>
              <a:t>Shaula Marquez</a:t>
            </a:r>
          </a:p>
          <a:p>
            <a:endParaRPr lang="en-US" b="1" dirty="0">
              <a:solidFill>
                <a:srgbClr val="0070C0"/>
              </a:solidFill>
            </a:endParaRPr>
          </a:p>
          <a:p>
            <a:endParaRPr lang="en-US" b="1" dirty="0">
              <a:solidFill>
                <a:srgbClr val="0070C0"/>
              </a:solidFill>
            </a:endParaRPr>
          </a:p>
          <a:p>
            <a:endParaRPr lang="en-US" dirty="0">
              <a:solidFill>
                <a:srgbClr val="0070C0"/>
              </a:solidFill>
            </a:endParaRPr>
          </a:p>
        </p:txBody>
      </p:sp>
      <p:sp>
        <p:nvSpPr>
          <p:cNvPr id="4" name="Slide Number Placeholder 3">
            <a:extLst>
              <a:ext uri="{FF2B5EF4-FFF2-40B4-BE49-F238E27FC236}">
                <a16:creationId xmlns:a16="http://schemas.microsoft.com/office/drawing/2014/main" id="{904709C3-E05F-52B3-368E-32176DE69B6F}"/>
              </a:ext>
            </a:extLst>
          </p:cNvPr>
          <p:cNvSpPr>
            <a:spLocks noGrp="1"/>
          </p:cNvSpPr>
          <p:nvPr>
            <p:ph type="sldNum" sz="quarter" idx="12"/>
          </p:nvPr>
        </p:nvSpPr>
        <p:spPr/>
        <p:txBody>
          <a:bodyPr/>
          <a:lstStyle/>
          <a:p>
            <a:fld id="{4FAB73BC-B049-4115-A692-8D63A059BFB8}" type="slidenum">
              <a:rPr lang="en-US" smtClean="0"/>
              <a:pPr/>
              <a:t>1</a:t>
            </a:fld>
            <a:endParaRPr lang="en-US" dirty="0"/>
          </a:p>
        </p:txBody>
      </p:sp>
    </p:spTree>
    <p:extLst>
      <p:ext uri="{BB962C8B-B14F-4D97-AF65-F5344CB8AC3E}">
        <p14:creationId xmlns:p14="http://schemas.microsoft.com/office/powerpoint/2010/main" val="4167526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3F0B3-31EB-5D9A-4D25-9E7859C66017}"/>
              </a:ext>
            </a:extLst>
          </p:cNvPr>
          <p:cNvSpPr>
            <a:spLocks noGrp="1"/>
          </p:cNvSpPr>
          <p:nvPr>
            <p:ph type="title"/>
          </p:nvPr>
        </p:nvSpPr>
        <p:spPr/>
        <p:txBody>
          <a:bodyPr/>
          <a:lstStyle/>
          <a:p>
            <a:r>
              <a:rPr lang="en-US" dirty="0"/>
              <a:t>Data Analysis</a:t>
            </a:r>
          </a:p>
        </p:txBody>
      </p:sp>
      <p:sp>
        <p:nvSpPr>
          <p:cNvPr id="3" name="Text Placeholder 2">
            <a:extLst>
              <a:ext uri="{FF2B5EF4-FFF2-40B4-BE49-F238E27FC236}">
                <a16:creationId xmlns:a16="http://schemas.microsoft.com/office/drawing/2014/main" id="{D7AA4E9B-85D6-BDC4-C4A5-9D1AD40B18C2}"/>
              </a:ext>
            </a:extLst>
          </p:cNvPr>
          <p:cNvSpPr>
            <a:spLocks noGrp="1"/>
          </p:cNvSpPr>
          <p:nvPr>
            <p:ph type="body" idx="1"/>
          </p:nvPr>
        </p:nvSpPr>
        <p:spPr/>
        <p:txBody>
          <a:bodyPr/>
          <a:lstStyle/>
          <a:p>
            <a:r>
              <a:rPr lang="en-US" dirty="0"/>
              <a:t>Supervised Machine Learning: Classification</a:t>
            </a:r>
          </a:p>
          <a:p>
            <a:r>
              <a:rPr lang="en-US" dirty="0"/>
              <a:t>Heart Failure Analysis Prediction</a:t>
            </a:r>
          </a:p>
          <a:p>
            <a:endParaRPr lang="en-US" dirty="0"/>
          </a:p>
        </p:txBody>
      </p:sp>
      <p:sp>
        <p:nvSpPr>
          <p:cNvPr id="4" name="Slide Number Placeholder 3">
            <a:extLst>
              <a:ext uri="{FF2B5EF4-FFF2-40B4-BE49-F238E27FC236}">
                <a16:creationId xmlns:a16="http://schemas.microsoft.com/office/drawing/2014/main" id="{A71987B1-9D72-AFAC-3A23-014E824B6697}"/>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Tree>
    <p:extLst>
      <p:ext uri="{BB962C8B-B14F-4D97-AF65-F5344CB8AC3E}">
        <p14:creationId xmlns:p14="http://schemas.microsoft.com/office/powerpoint/2010/main" val="249685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44934-C5CC-DA4B-8D75-74D382DFDAAE}"/>
              </a:ext>
            </a:extLst>
          </p:cNvPr>
          <p:cNvSpPr>
            <a:spLocks noGrp="1"/>
          </p:cNvSpPr>
          <p:nvPr>
            <p:ph type="title"/>
          </p:nvPr>
        </p:nvSpPr>
        <p:spPr/>
        <p:txBody>
          <a:bodyPr/>
          <a:lstStyle/>
          <a:p>
            <a:r>
              <a:rPr lang="en-US" dirty="0"/>
              <a:t>Data Analysis: Identifying Features</a:t>
            </a:r>
          </a:p>
        </p:txBody>
      </p:sp>
      <p:sp>
        <p:nvSpPr>
          <p:cNvPr id="3" name="Slide Number Placeholder 2">
            <a:extLst>
              <a:ext uri="{FF2B5EF4-FFF2-40B4-BE49-F238E27FC236}">
                <a16:creationId xmlns:a16="http://schemas.microsoft.com/office/drawing/2014/main" id="{30F8F1AB-F365-A5ED-EAC7-362624DA2361}"/>
              </a:ext>
            </a:extLst>
          </p:cNvPr>
          <p:cNvSpPr>
            <a:spLocks noGrp="1"/>
          </p:cNvSpPr>
          <p:nvPr>
            <p:ph type="sldNum" sz="quarter" idx="12"/>
          </p:nvPr>
        </p:nvSpPr>
        <p:spPr/>
        <p:txBody>
          <a:bodyPr/>
          <a:lstStyle/>
          <a:p>
            <a:fld id="{4FAB73BC-B049-4115-A692-8D63A059BFB8}" type="slidenum">
              <a:rPr lang="en-US" smtClean="0"/>
              <a:pPr/>
              <a:t>11</a:t>
            </a:fld>
            <a:endParaRPr lang="en-US" dirty="0"/>
          </a:p>
        </p:txBody>
      </p:sp>
      <p:pic>
        <p:nvPicPr>
          <p:cNvPr id="5" name="Picture 4">
            <a:extLst>
              <a:ext uri="{FF2B5EF4-FFF2-40B4-BE49-F238E27FC236}">
                <a16:creationId xmlns:a16="http://schemas.microsoft.com/office/drawing/2014/main" id="{33946BE4-D8B0-EC82-4918-8FD22DB31E69}"/>
              </a:ext>
            </a:extLst>
          </p:cNvPr>
          <p:cNvPicPr>
            <a:picLocks noChangeAspect="1"/>
          </p:cNvPicPr>
          <p:nvPr/>
        </p:nvPicPr>
        <p:blipFill>
          <a:blip r:embed="rId2"/>
          <a:stretch>
            <a:fillRect/>
          </a:stretch>
        </p:blipFill>
        <p:spPr>
          <a:xfrm>
            <a:off x="810000" y="3687111"/>
            <a:ext cx="10012172" cy="533474"/>
          </a:xfrm>
          <a:prstGeom prst="rect">
            <a:avLst/>
          </a:prstGeom>
        </p:spPr>
      </p:pic>
      <p:sp>
        <p:nvSpPr>
          <p:cNvPr id="6" name="TextBox 5">
            <a:extLst>
              <a:ext uri="{FF2B5EF4-FFF2-40B4-BE49-F238E27FC236}">
                <a16:creationId xmlns:a16="http://schemas.microsoft.com/office/drawing/2014/main" id="{DD489AF1-508B-91AE-B049-BA6B5E5C3C15}"/>
              </a:ext>
            </a:extLst>
          </p:cNvPr>
          <p:cNvSpPr txBox="1"/>
          <p:nvPr/>
        </p:nvSpPr>
        <p:spPr>
          <a:xfrm>
            <a:off x="810000" y="2524559"/>
            <a:ext cx="10012172" cy="646331"/>
          </a:xfrm>
          <a:prstGeom prst="rect">
            <a:avLst/>
          </a:prstGeom>
          <a:noFill/>
        </p:spPr>
        <p:txBody>
          <a:bodyPr wrap="square" rtlCol="0">
            <a:spAutoFit/>
          </a:bodyPr>
          <a:lstStyle/>
          <a:p>
            <a:r>
              <a:rPr lang="en-US" dirty="0"/>
              <a:t>We Identified the </a:t>
            </a:r>
            <a:r>
              <a:rPr lang="en-US" dirty="0">
                <a:solidFill>
                  <a:srgbClr val="FFFF00"/>
                </a:solidFill>
              </a:rPr>
              <a:t>Categorical Features </a:t>
            </a:r>
            <a:r>
              <a:rPr lang="en-US" dirty="0"/>
              <a:t>and </a:t>
            </a:r>
            <a:r>
              <a:rPr lang="en-US" dirty="0">
                <a:solidFill>
                  <a:srgbClr val="FFFF00"/>
                </a:solidFill>
              </a:rPr>
              <a:t>Continous Features</a:t>
            </a:r>
            <a:r>
              <a:rPr lang="en-US" dirty="0"/>
              <a:t>.</a:t>
            </a:r>
          </a:p>
          <a:p>
            <a:endParaRPr lang="en-US" dirty="0"/>
          </a:p>
        </p:txBody>
      </p:sp>
    </p:spTree>
    <p:extLst>
      <p:ext uri="{BB962C8B-B14F-4D97-AF65-F5344CB8AC3E}">
        <p14:creationId xmlns:p14="http://schemas.microsoft.com/office/powerpoint/2010/main" val="3969831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30B5-EAA9-2490-F902-37E4C2F6C32B}"/>
              </a:ext>
            </a:extLst>
          </p:cNvPr>
          <p:cNvSpPr>
            <a:spLocks noGrp="1"/>
          </p:cNvSpPr>
          <p:nvPr>
            <p:ph type="title"/>
          </p:nvPr>
        </p:nvSpPr>
        <p:spPr/>
        <p:txBody>
          <a:bodyPr/>
          <a:lstStyle/>
          <a:p>
            <a:r>
              <a:rPr lang="en-US" dirty="0"/>
              <a:t>Data Analysis: Death Event Count</a:t>
            </a:r>
          </a:p>
        </p:txBody>
      </p:sp>
      <p:sp>
        <p:nvSpPr>
          <p:cNvPr id="3" name="Slide Number Placeholder 2">
            <a:extLst>
              <a:ext uri="{FF2B5EF4-FFF2-40B4-BE49-F238E27FC236}">
                <a16:creationId xmlns:a16="http://schemas.microsoft.com/office/drawing/2014/main" id="{0D7ACF56-1C25-7856-7044-BBC3C3710146}"/>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7" name="Content Placeholder 6">
            <a:extLst>
              <a:ext uri="{FF2B5EF4-FFF2-40B4-BE49-F238E27FC236}">
                <a16:creationId xmlns:a16="http://schemas.microsoft.com/office/drawing/2014/main" id="{DE68F982-F3D8-7A44-E0E5-2BE3CDC38135}"/>
              </a:ext>
            </a:extLst>
          </p:cNvPr>
          <p:cNvPicPr>
            <a:picLocks noChangeAspect="1"/>
          </p:cNvPicPr>
          <p:nvPr/>
        </p:nvPicPr>
        <p:blipFill>
          <a:blip r:embed="rId2"/>
          <a:stretch>
            <a:fillRect/>
          </a:stretch>
        </p:blipFill>
        <p:spPr>
          <a:xfrm>
            <a:off x="6260591" y="2342611"/>
            <a:ext cx="5196243" cy="3948461"/>
          </a:xfrm>
          <a:prstGeom prst="rect">
            <a:avLst/>
          </a:prstGeom>
        </p:spPr>
      </p:pic>
      <p:pic>
        <p:nvPicPr>
          <p:cNvPr id="9" name="Picture 8">
            <a:extLst>
              <a:ext uri="{FF2B5EF4-FFF2-40B4-BE49-F238E27FC236}">
                <a16:creationId xmlns:a16="http://schemas.microsoft.com/office/drawing/2014/main" id="{69C3D22E-F273-589A-DEF3-57D94BDDD3AF}"/>
              </a:ext>
            </a:extLst>
          </p:cNvPr>
          <p:cNvPicPr>
            <a:picLocks noChangeAspect="1"/>
          </p:cNvPicPr>
          <p:nvPr/>
        </p:nvPicPr>
        <p:blipFill>
          <a:blip r:embed="rId3"/>
          <a:stretch>
            <a:fillRect/>
          </a:stretch>
        </p:blipFill>
        <p:spPr>
          <a:xfrm>
            <a:off x="810000" y="4486221"/>
            <a:ext cx="2048161" cy="905001"/>
          </a:xfrm>
          <a:prstGeom prst="rect">
            <a:avLst/>
          </a:prstGeom>
        </p:spPr>
      </p:pic>
      <p:sp>
        <p:nvSpPr>
          <p:cNvPr id="6" name="TextBox 5">
            <a:extLst>
              <a:ext uri="{FF2B5EF4-FFF2-40B4-BE49-F238E27FC236}">
                <a16:creationId xmlns:a16="http://schemas.microsoft.com/office/drawing/2014/main" id="{FFD670E9-389F-27E7-2F80-6BED87B8320F}"/>
              </a:ext>
            </a:extLst>
          </p:cNvPr>
          <p:cNvSpPr txBox="1"/>
          <p:nvPr/>
        </p:nvSpPr>
        <p:spPr>
          <a:xfrm>
            <a:off x="810000" y="3210730"/>
            <a:ext cx="4681728" cy="923330"/>
          </a:xfrm>
          <a:prstGeom prst="rect">
            <a:avLst/>
          </a:prstGeom>
          <a:noFill/>
        </p:spPr>
        <p:txBody>
          <a:bodyPr wrap="square" rtlCol="0">
            <a:spAutoFit/>
          </a:bodyPr>
          <a:lstStyle/>
          <a:p>
            <a:r>
              <a:rPr lang="en-US" dirty="0"/>
              <a:t>We have </a:t>
            </a:r>
            <a:r>
              <a:rPr lang="en-US" dirty="0">
                <a:solidFill>
                  <a:srgbClr val="FF0000"/>
                </a:solidFill>
              </a:rPr>
              <a:t>96</a:t>
            </a:r>
            <a:r>
              <a:rPr lang="en-US" dirty="0"/>
              <a:t> people who died due to Heart Failure and </a:t>
            </a:r>
            <a:r>
              <a:rPr lang="en-US" dirty="0">
                <a:solidFill>
                  <a:srgbClr val="0070C0"/>
                </a:solidFill>
              </a:rPr>
              <a:t>203</a:t>
            </a:r>
            <a:r>
              <a:rPr lang="en-US" dirty="0"/>
              <a:t> people who survived.</a:t>
            </a:r>
          </a:p>
        </p:txBody>
      </p:sp>
    </p:spTree>
    <p:extLst>
      <p:ext uri="{BB962C8B-B14F-4D97-AF65-F5344CB8AC3E}">
        <p14:creationId xmlns:p14="http://schemas.microsoft.com/office/powerpoint/2010/main" val="2647219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611A-8311-7E15-4F8B-03F8548B8B06}"/>
              </a:ext>
            </a:extLst>
          </p:cNvPr>
          <p:cNvSpPr>
            <a:spLocks noGrp="1"/>
          </p:cNvSpPr>
          <p:nvPr>
            <p:ph type="title"/>
          </p:nvPr>
        </p:nvSpPr>
        <p:spPr/>
        <p:txBody>
          <a:bodyPr/>
          <a:lstStyle/>
          <a:p>
            <a:r>
              <a:rPr lang="en-US" dirty="0"/>
              <a:t>Data Analysis: Categorical Features</a:t>
            </a:r>
          </a:p>
        </p:txBody>
      </p:sp>
      <p:sp>
        <p:nvSpPr>
          <p:cNvPr id="3" name="Content Placeholder 2">
            <a:extLst>
              <a:ext uri="{FF2B5EF4-FFF2-40B4-BE49-F238E27FC236}">
                <a16:creationId xmlns:a16="http://schemas.microsoft.com/office/drawing/2014/main" id="{5816FE51-E584-DD5E-09E6-DE4BA76ECCBE}"/>
              </a:ext>
            </a:extLst>
          </p:cNvPr>
          <p:cNvSpPr>
            <a:spLocks noGrp="1"/>
          </p:cNvSpPr>
          <p:nvPr>
            <p:ph sz="half" idx="1"/>
          </p:nvPr>
        </p:nvSpPr>
        <p:spPr/>
        <p:txBody>
          <a:bodyPr/>
          <a:lstStyle/>
          <a:p>
            <a:r>
              <a:rPr lang="en-US" dirty="0"/>
              <a:t>High blood pressure, anemia, diabetes, and smoking seem to be potential risk factors for heart failure.</a:t>
            </a:r>
          </a:p>
          <a:p>
            <a:r>
              <a:rPr lang="en-US" dirty="0"/>
              <a:t>Males appear to be more affected than females in this dataset.</a:t>
            </a:r>
          </a:p>
        </p:txBody>
      </p:sp>
      <p:pic>
        <p:nvPicPr>
          <p:cNvPr id="7" name="Content Placeholder 6">
            <a:extLst>
              <a:ext uri="{FF2B5EF4-FFF2-40B4-BE49-F238E27FC236}">
                <a16:creationId xmlns:a16="http://schemas.microsoft.com/office/drawing/2014/main" id="{C21BD166-5A69-F56B-0B3B-B54FEA324D01}"/>
              </a:ext>
            </a:extLst>
          </p:cNvPr>
          <p:cNvPicPr>
            <a:picLocks noGrp="1" noChangeAspect="1"/>
          </p:cNvPicPr>
          <p:nvPr>
            <p:ph sz="half" idx="2"/>
          </p:nvPr>
        </p:nvPicPr>
        <p:blipFill>
          <a:blip r:embed="rId2"/>
          <a:stretch>
            <a:fillRect/>
          </a:stretch>
        </p:blipFill>
        <p:spPr>
          <a:xfrm>
            <a:off x="6188075" y="2257434"/>
            <a:ext cx="5194300" cy="3568682"/>
          </a:xfrm>
        </p:spPr>
      </p:pic>
      <p:sp>
        <p:nvSpPr>
          <p:cNvPr id="5" name="Slide Number Placeholder 4">
            <a:extLst>
              <a:ext uri="{FF2B5EF4-FFF2-40B4-BE49-F238E27FC236}">
                <a16:creationId xmlns:a16="http://schemas.microsoft.com/office/drawing/2014/main" id="{C671A716-C18F-DE0C-B879-489A10483ACA}"/>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Tree>
    <p:extLst>
      <p:ext uri="{BB962C8B-B14F-4D97-AF65-F5344CB8AC3E}">
        <p14:creationId xmlns:p14="http://schemas.microsoft.com/office/powerpoint/2010/main" val="303994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FEF9A3-869B-A566-FD86-CE76F56C2590}"/>
              </a:ext>
            </a:extLst>
          </p:cNvPr>
          <p:cNvSpPr>
            <a:spLocks noGrp="1"/>
          </p:cNvSpPr>
          <p:nvPr>
            <p:ph type="title"/>
          </p:nvPr>
        </p:nvSpPr>
        <p:spPr/>
        <p:txBody>
          <a:bodyPr/>
          <a:lstStyle/>
          <a:p>
            <a:r>
              <a:rPr lang="en-US" dirty="0"/>
              <a:t>Data Analysis: Continous Features</a:t>
            </a:r>
          </a:p>
        </p:txBody>
      </p:sp>
      <p:sp>
        <p:nvSpPr>
          <p:cNvPr id="11" name="Content Placeholder 10">
            <a:extLst>
              <a:ext uri="{FF2B5EF4-FFF2-40B4-BE49-F238E27FC236}">
                <a16:creationId xmlns:a16="http://schemas.microsoft.com/office/drawing/2014/main" id="{89CEB4FB-EEBB-B634-A1C1-14A82F2EE7EC}"/>
              </a:ext>
            </a:extLst>
          </p:cNvPr>
          <p:cNvSpPr>
            <a:spLocks noGrp="1"/>
          </p:cNvSpPr>
          <p:nvPr>
            <p:ph sz="half" idx="1"/>
          </p:nvPr>
        </p:nvSpPr>
        <p:spPr/>
        <p:txBody>
          <a:bodyPr>
            <a:normAutofit fontScale="92500" lnSpcReduction="10000"/>
          </a:bodyPr>
          <a:lstStyle/>
          <a:p>
            <a:r>
              <a:rPr lang="en-US" dirty="0"/>
              <a:t>Age, ejection fraction, serum creatinine, and serum sodium appear to be key differentiators between heart failure and non-heart failure patients.</a:t>
            </a:r>
          </a:p>
          <a:p>
            <a:r>
              <a:rPr lang="en-US" dirty="0"/>
              <a:t>Platelet count does not show a clear separation, meaning it might not be a strong predictor.</a:t>
            </a:r>
          </a:p>
          <a:p>
            <a:r>
              <a:rPr lang="en-US" dirty="0"/>
              <a:t>Higher creatinine and lower sodium levels suggest potential kidney involvement in heart failure.</a:t>
            </a:r>
          </a:p>
          <a:p>
            <a:r>
              <a:rPr lang="en-US" dirty="0"/>
              <a:t>Time differences indicate that heart failure patients might have shorter survival or follow-up durations.</a:t>
            </a:r>
          </a:p>
        </p:txBody>
      </p:sp>
      <p:pic>
        <p:nvPicPr>
          <p:cNvPr id="14" name="Content Placeholder 13">
            <a:extLst>
              <a:ext uri="{FF2B5EF4-FFF2-40B4-BE49-F238E27FC236}">
                <a16:creationId xmlns:a16="http://schemas.microsoft.com/office/drawing/2014/main" id="{78B4C98C-8081-B11B-52E4-84330821B6A6}"/>
              </a:ext>
            </a:extLst>
          </p:cNvPr>
          <p:cNvPicPr>
            <a:picLocks noGrp="1" noChangeAspect="1"/>
          </p:cNvPicPr>
          <p:nvPr>
            <p:ph sz="half" idx="2"/>
          </p:nvPr>
        </p:nvPicPr>
        <p:blipFill>
          <a:blip r:embed="rId2"/>
          <a:stretch>
            <a:fillRect/>
          </a:stretch>
        </p:blipFill>
        <p:spPr>
          <a:xfrm>
            <a:off x="6372232" y="2222287"/>
            <a:ext cx="4837176" cy="3638550"/>
          </a:xfrm>
        </p:spPr>
      </p:pic>
      <p:sp>
        <p:nvSpPr>
          <p:cNvPr id="7" name="Slide Number Placeholder 6">
            <a:extLst>
              <a:ext uri="{FF2B5EF4-FFF2-40B4-BE49-F238E27FC236}">
                <a16:creationId xmlns:a16="http://schemas.microsoft.com/office/drawing/2014/main" id="{07AE3056-3C23-915B-1847-2FF7791C7190}"/>
              </a:ext>
            </a:extLst>
          </p:cNvPr>
          <p:cNvSpPr>
            <a:spLocks noGrp="1"/>
          </p:cNvSpPr>
          <p:nvPr>
            <p:ph type="sldNum" sz="quarter" idx="12"/>
          </p:nvPr>
        </p:nvSpPr>
        <p:spPr/>
        <p:txBody>
          <a:bodyPr/>
          <a:lstStyle/>
          <a:p>
            <a:fld id="{4FAB73BC-B049-4115-A692-8D63A059BFB8}" type="slidenum">
              <a:rPr lang="en-US" smtClean="0"/>
              <a:pPr/>
              <a:t>14</a:t>
            </a:fld>
            <a:endParaRPr lang="en-US" dirty="0"/>
          </a:p>
        </p:txBody>
      </p:sp>
    </p:spTree>
    <p:extLst>
      <p:ext uri="{BB962C8B-B14F-4D97-AF65-F5344CB8AC3E}">
        <p14:creationId xmlns:p14="http://schemas.microsoft.com/office/powerpoint/2010/main" val="364751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E208-76EA-9DF7-BAC1-96A1DD098550}"/>
              </a:ext>
            </a:extLst>
          </p:cNvPr>
          <p:cNvSpPr>
            <a:spLocks noGrp="1"/>
          </p:cNvSpPr>
          <p:nvPr>
            <p:ph type="title"/>
          </p:nvPr>
        </p:nvSpPr>
        <p:spPr/>
        <p:txBody>
          <a:bodyPr/>
          <a:lstStyle/>
          <a:p>
            <a:r>
              <a:rPr lang="en-US" dirty="0"/>
              <a:t>Data Analysis: Correlation</a:t>
            </a:r>
          </a:p>
        </p:txBody>
      </p:sp>
      <p:sp>
        <p:nvSpPr>
          <p:cNvPr id="3" name="Content Placeholder 2">
            <a:extLst>
              <a:ext uri="{FF2B5EF4-FFF2-40B4-BE49-F238E27FC236}">
                <a16:creationId xmlns:a16="http://schemas.microsoft.com/office/drawing/2014/main" id="{38C1BD67-B29B-9C31-C390-0B8E83F80B65}"/>
              </a:ext>
            </a:extLst>
          </p:cNvPr>
          <p:cNvSpPr>
            <a:spLocks noGrp="1"/>
          </p:cNvSpPr>
          <p:nvPr>
            <p:ph sz="half" idx="1"/>
          </p:nvPr>
        </p:nvSpPr>
        <p:spPr/>
        <p:txBody>
          <a:bodyPr>
            <a:normAutofit fontScale="92500" lnSpcReduction="10000"/>
          </a:bodyPr>
          <a:lstStyle/>
          <a:p>
            <a:r>
              <a:rPr lang="en-US" dirty="0"/>
              <a:t>Age, ejection fraction, serum creatinine, and serum sodium appear to be key differentiators between heart failure and non-heart failure patients.</a:t>
            </a:r>
          </a:p>
          <a:p>
            <a:r>
              <a:rPr lang="en-US" dirty="0"/>
              <a:t>Platelet count does not show a clear separation, meaning it might not be a strong predictor.</a:t>
            </a:r>
          </a:p>
          <a:p>
            <a:r>
              <a:rPr lang="en-US" dirty="0"/>
              <a:t>Higher creatinine and lower sodium levels suggest potential kidney involvement in heart failure.</a:t>
            </a:r>
          </a:p>
          <a:p>
            <a:r>
              <a:rPr lang="en-US" dirty="0"/>
              <a:t>Time differences indicate that heart failure patients might have shorter survival or follow-up durations.</a:t>
            </a:r>
          </a:p>
        </p:txBody>
      </p:sp>
      <p:pic>
        <p:nvPicPr>
          <p:cNvPr id="7" name="Content Placeholder 6">
            <a:extLst>
              <a:ext uri="{FF2B5EF4-FFF2-40B4-BE49-F238E27FC236}">
                <a16:creationId xmlns:a16="http://schemas.microsoft.com/office/drawing/2014/main" id="{25A5FCBD-FDCC-09EC-2370-D4F251760577}"/>
              </a:ext>
            </a:extLst>
          </p:cNvPr>
          <p:cNvPicPr>
            <a:picLocks noGrp="1" noChangeAspect="1"/>
          </p:cNvPicPr>
          <p:nvPr>
            <p:ph sz="half" idx="2"/>
          </p:nvPr>
        </p:nvPicPr>
        <p:blipFill>
          <a:blip r:embed="rId2"/>
          <a:stretch>
            <a:fillRect/>
          </a:stretch>
        </p:blipFill>
        <p:spPr>
          <a:xfrm>
            <a:off x="6335567" y="2222499"/>
            <a:ext cx="5185873" cy="4000967"/>
          </a:xfrm>
        </p:spPr>
      </p:pic>
      <p:sp>
        <p:nvSpPr>
          <p:cNvPr id="5" name="Slide Number Placeholder 4">
            <a:extLst>
              <a:ext uri="{FF2B5EF4-FFF2-40B4-BE49-F238E27FC236}">
                <a16:creationId xmlns:a16="http://schemas.microsoft.com/office/drawing/2014/main" id="{CC20E23C-A852-6C1A-A948-72B10A5B5095}"/>
              </a:ext>
            </a:extLst>
          </p:cNvPr>
          <p:cNvSpPr>
            <a:spLocks noGrp="1"/>
          </p:cNvSpPr>
          <p:nvPr>
            <p:ph type="sldNum" sz="quarter" idx="12"/>
          </p:nvPr>
        </p:nvSpPr>
        <p:spPr/>
        <p:txBody>
          <a:bodyPr/>
          <a:lstStyle/>
          <a:p>
            <a:fld id="{4FAB73BC-B049-4115-A692-8D63A059BFB8}" type="slidenum">
              <a:rPr lang="en-US" smtClean="0"/>
              <a:pPr/>
              <a:t>15</a:t>
            </a:fld>
            <a:endParaRPr lang="en-US" dirty="0"/>
          </a:p>
        </p:txBody>
      </p:sp>
    </p:spTree>
    <p:extLst>
      <p:ext uri="{BB962C8B-B14F-4D97-AF65-F5344CB8AC3E}">
        <p14:creationId xmlns:p14="http://schemas.microsoft.com/office/powerpoint/2010/main" val="142176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513C-5AF7-3C1F-CB56-B09408CFB116}"/>
              </a:ext>
            </a:extLst>
          </p:cNvPr>
          <p:cNvSpPr>
            <a:spLocks noGrp="1"/>
          </p:cNvSpPr>
          <p:nvPr>
            <p:ph type="title"/>
          </p:nvPr>
        </p:nvSpPr>
        <p:spPr/>
        <p:txBody>
          <a:bodyPr/>
          <a:lstStyle/>
          <a:p>
            <a:r>
              <a:rPr lang="en-US" dirty="0"/>
              <a:t>Data Analysis: Feature Engineering</a:t>
            </a:r>
          </a:p>
        </p:txBody>
      </p:sp>
      <p:sp>
        <p:nvSpPr>
          <p:cNvPr id="3" name="Slide Number Placeholder 2">
            <a:extLst>
              <a:ext uri="{FF2B5EF4-FFF2-40B4-BE49-F238E27FC236}">
                <a16:creationId xmlns:a16="http://schemas.microsoft.com/office/drawing/2014/main" id="{2AB13FBA-0502-ECFD-50BC-058567BC09CE}"/>
              </a:ext>
            </a:extLst>
          </p:cNvPr>
          <p:cNvSpPr>
            <a:spLocks noGrp="1"/>
          </p:cNvSpPr>
          <p:nvPr>
            <p:ph type="sldNum" sz="quarter" idx="12"/>
          </p:nvPr>
        </p:nvSpPr>
        <p:spPr/>
        <p:txBody>
          <a:bodyPr/>
          <a:lstStyle/>
          <a:p>
            <a:fld id="{4FAB73BC-B049-4115-A692-8D63A059BFB8}" type="slidenum">
              <a:rPr lang="en-US" smtClean="0"/>
              <a:pPr/>
              <a:t>16</a:t>
            </a:fld>
            <a:endParaRPr lang="en-US" dirty="0"/>
          </a:p>
        </p:txBody>
      </p:sp>
      <p:pic>
        <p:nvPicPr>
          <p:cNvPr id="7" name="Picture 6">
            <a:extLst>
              <a:ext uri="{FF2B5EF4-FFF2-40B4-BE49-F238E27FC236}">
                <a16:creationId xmlns:a16="http://schemas.microsoft.com/office/drawing/2014/main" id="{33CFA5E8-D37C-B55F-B29F-BC93AEA063C2}"/>
              </a:ext>
            </a:extLst>
          </p:cNvPr>
          <p:cNvPicPr>
            <a:picLocks noChangeAspect="1"/>
          </p:cNvPicPr>
          <p:nvPr/>
        </p:nvPicPr>
        <p:blipFill>
          <a:blip r:embed="rId2"/>
          <a:stretch>
            <a:fillRect/>
          </a:stretch>
        </p:blipFill>
        <p:spPr>
          <a:xfrm>
            <a:off x="970938" y="2805967"/>
            <a:ext cx="10250121" cy="1246066"/>
          </a:xfrm>
          <a:prstGeom prst="rect">
            <a:avLst/>
          </a:prstGeom>
        </p:spPr>
      </p:pic>
    </p:spTree>
    <p:extLst>
      <p:ext uri="{BB962C8B-B14F-4D97-AF65-F5344CB8AC3E}">
        <p14:creationId xmlns:p14="http://schemas.microsoft.com/office/powerpoint/2010/main" val="2209817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E93901-855D-2F9C-FEA4-CD19AC4CC6EE}"/>
              </a:ext>
            </a:extLst>
          </p:cNvPr>
          <p:cNvSpPr>
            <a:spLocks noGrp="1"/>
          </p:cNvSpPr>
          <p:nvPr>
            <p:ph type="title"/>
          </p:nvPr>
        </p:nvSpPr>
        <p:spPr/>
        <p:txBody>
          <a:bodyPr>
            <a:noAutofit/>
          </a:bodyPr>
          <a:lstStyle/>
          <a:p>
            <a:br>
              <a:rPr lang="en-US" sz="4800" dirty="0">
                <a:latin typeface="+mj-lt"/>
              </a:rPr>
            </a:br>
            <a:br>
              <a:rPr lang="en-US" sz="4800" dirty="0">
                <a:latin typeface="+mj-lt"/>
              </a:rPr>
            </a:br>
            <a:r>
              <a:rPr lang="en-US" sz="4800" dirty="0">
                <a:latin typeface="+mj-lt"/>
              </a:rPr>
              <a:t>Machine Learning Analysis:</a:t>
            </a:r>
            <a:br>
              <a:rPr lang="en-US" sz="4800" dirty="0">
                <a:latin typeface="+mj-lt"/>
              </a:rPr>
            </a:br>
            <a:r>
              <a:rPr lang="en-US" sz="4800" dirty="0">
                <a:latin typeface="+mj-lt"/>
              </a:rPr>
              <a:t>Classification models</a:t>
            </a:r>
            <a:endParaRPr lang="en-US" dirty="0"/>
          </a:p>
        </p:txBody>
      </p:sp>
      <p:sp>
        <p:nvSpPr>
          <p:cNvPr id="5" name="Text Placeholder 4">
            <a:extLst>
              <a:ext uri="{FF2B5EF4-FFF2-40B4-BE49-F238E27FC236}">
                <a16:creationId xmlns:a16="http://schemas.microsoft.com/office/drawing/2014/main" id="{A98EAFB7-EE13-E217-C51D-EEB84A2A261E}"/>
              </a:ext>
            </a:extLst>
          </p:cNvPr>
          <p:cNvSpPr>
            <a:spLocks noGrp="1"/>
          </p:cNvSpPr>
          <p:nvPr>
            <p:ph type="body" idx="1"/>
          </p:nvPr>
        </p:nvSpPr>
        <p:spPr/>
        <p:txBody>
          <a:bodyPr/>
          <a:lstStyle/>
          <a:p>
            <a:r>
              <a:rPr lang="en-US" dirty="0"/>
              <a:t>Supervised Machine Learning: Classification</a:t>
            </a:r>
          </a:p>
          <a:p>
            <a:r>
              <a:rPr lang="en-US" dirty="0"/>
              <a:t>Heart Failure Analysis Prediction</a:t>
            </a:r>
          </a:p>
          <a:p>
            <a:endParaRPr lang="en-US" dirty="0"/>
          </a:p>
        </p:txBody>
      </p:sp>
      <p:sp>
        <p:nvSpPr>
          <p:cNvPr id="3" name="Slide Number Placeholder 2">
            <a:extLst>
              <a:ext uri="{FF2B5EF4-FFF2-40B4-BE49-F238E27FC236}">
                <a16:creationId xmlns:a16="http://schemas.microsoft.com/office/drawing/2014/main" id="{85FD3AEA-1903-C93B-5CA0-647424BE243C}"/>
              </a:ext>
            </a:extLst>
          </p:cNvPr>
          <p:cNvSpPr>
            <a:spLocks noGrp="1"/>
          </p:cNvSpPr>
          <p:nvPr>
            <p:ph type="sldNum" sz="quarter" idx="12"/>
          </p:nvPr>
        </p:nvSpPr>
        <p:spPr/>
        <p:txBody>
          <a:bodyPr/>
          <a:lstStyle/>
          <a:p>
            <a:fld id="{4FAB73BC-B049-4115-A692-8D63A059BFB8}" type="slidenum">
              <a:rPr lang="en-US" smtClean="0"/>
              <a:pPr/>
              <a:t>17</a:t>
            </a:fld>
            <a:endParaRPr lang="en-US" dirty="0"/>
          </a:p>
        </p:txBody>
      </p:sp>
    </p:spTree>
    <p:extLst>
      <p:ext uri="{BB962C8B-B14F-4D97-AF65-F5344CB8AC3E}">
        <p14:creationId xmlns:p14="http://schemas.microsoft.com/office/powerpoint/2010/main" val="2613062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E4ED8-5669-AF9B-C7C4-B4874CA899B3}"/>
              </a:ext>
            </a:extLst>
          </p:cNvPr>
          <p:cNvSpPr>
            <a:spLocks noGrp="1"/>
          </p:cNvSpPr>
          <p:nvPr>
            <p:ph type="title"/>
          </p:nvPr>
        </p:nvSpPr>
        <p:spPr/>
        <p:txBody>
          <a:bodyPr/>
          <a:lstStyle/>
          <a:p>
            <a:br>
              <a:rPr lang="en-US" dirty="0"/>
            </a:br>
            <a:r>
              <a:rPr lang="en-US" dirty="0"/>
              <a:t>Logistic Regression</a:t>
            </a:r>
          </a:p>
        </p:txBody>
      </p:sp>
      <p:sp>
        <p:nvSpPr>
          <p:cNvPr id="3" name="Slide Number Placeholder 2">
            <a:extLst>
              <a:ext uri="{FF2B5EF4-FFF2-40B4-BE49-F238E27FC236}">
                <a16:creationId xmlns:a16="http://schemas.microsoft.com/office/drawing/2014/main" id="{069A238D-8B44-E5E1-44C4-51546944A3F5}"/>
              </a:ext>
            </a:extLst>
          </p:cNvPr>
          <p:cNvSpPr>
            <a:spLocks noGrp="1"/>
          </p:cNvSpPr>
          <p:nvPr>
            <p:ph type="sldNum" sz="quarter" idx="12"/>
          </p:nvPr>
        </p:nvSpPr>
        <p:spPr/>
        <p:txBody>
          <a:bodyPr/>
          <a:lstStyle/>
          <a:p>
            <a:fld id="{4FAB73BC-B049-4115-A692-8D63A059BFB8}" type="slidenum">
              <a:rPr lang="en-US" smtClean="0"/>
              <a:pPr/>
              <a:t>18</a:t>
            </a:fld>
            <a:endParaRPr lang="en-US" dirty="0"/>
          </a:p>
        </p:txBody>
      </p:sp>
      <p:pic>
        <p:nvPicPr>
          <p:cNvPr id="5" name="Picture 4">
            <a:extLst>
              <a:ext uri="{FF2B5EF4-FFF2-40B4-BE49-F238E27FC236}">
                <a16:creationId xmlns:a16="http://schemas.microsoft.com/office/drawing/2014/main" id="{17265024-3717-D162-2AD1-6D55332F3B60}"/>
              </a:ext>
            </a:extLst>
          </p:cNvPr>
          <p:cNvPicPr>
            <a:picLocks noChangeAspect="1"/>
          </p:cNvPicPr>
          <p:nvPr/>
        </p:nvPicPr>
        <p:blipFill>
          <a:blip r:embed="rId2"/>
          <a:stretch>
            <a:fillRect/>
          </a:stretch>
        </p:blipFill>
        <p:spPr>
          <a:xfrm>
            <a:off x="1108965" y="3273806"/>
            <a:ext cx="9974067" cy="1810003"/>
          </a:xfrm>
          <a:prstGeom prst="rect">
            <a:avLst/>
          </a:prstGeom>
        </p:spPr>
      </p:pic>
      <p:sp>
        <p:nvSpPr>
          <p:cNvPr id="6" name="TextBox 5">
            <a:extLst>
              <a:ext uri="{FF2B5EF4-FFF2-40B4-BE49-F238E27FC236}">
                <a16:creationId xmlns:a16="http://schemas.microsoft.com/office/drawing/2014/main" id="{55D4886C-544D-6BBB-663D-272545EF06D8}"/>
              </a:ext>
            </a:extLst>
          </p:cNvPr>
          <p:cNvSpPr txBox="1"/>
          <p:nvPr/>
        </p:nvSpPr>
        <p:spPr>
          <a:xfrm>
            <a:off x="1108965" y="2359152"/>
            <a:ext cx="9974067" cy="646331"/>
          </a:xfrm>
          <a:prstGeom prst="rect">
            <a:avLst/>
          </a:prstGeom>
          <a:noFill/>
        </p:spPr>
        <p:txBody>
          <a:bodyPr wrap="square" rtlCol="0">
            <a:spAutoFit/>
          </a:bodyPr>
          <a:lstStyle/>
          <a:p>
            <a:pPr marL="285750" indent="-285750">
              <a:buFont typeface="Wingdings" panose="05000000000000000000" pitchFamily="2" charset="2"/>
              <a:buChar char="§"/>
            </a:pPr>
            <a:r>
              <a:rPr lang="en-US" dirty="0"/>
              <a:t>Defining independent and dependent attributes in training and test sets</a:t>
            </a:r>
          </a:p>
          <a:p>
            <a:pPr marL="285750" indent="-285750">
              <a:buFont typeface="Wingdings" panose="05000000000000000000" pitchFamily="2" charset="2"/>
              <a:buChar char="§"/>
            </a:pPr>
            <a:r>
              <a:rPr lang="en-US" dirty="0"/>
              <a:t>Setting up a standard scaler for the features and analyzing it thereafter</a:t>
            </a:r>
          </a:p>
        </p:txBody>
      </p:sp>
    </p:spTree>
    <p:extLst>
      <p:ext uri="{BB962C8B-B14F-4D97-AF65-F5344CB8AC3E}">
        <p14:creationId xmlns:p14="http://schemas.microsoft.com/office/powerpoint/2010/main" val="170359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F33F-E564-C9DF-0DFD-B6B4F2D3D66E}"/>
              </a:ext>
            </a:extLst>
          </p:cNvPr>
          <p:cNvSpPr>
            <a:spLocks noGrp="1"/>
          </p:cNvSpPr>
          <p:nvPr>
            <p:ph type="title"/>
          </p:nvPr>
        </p:nvSpPr>
        <p:spPr/>
        <p:txBody>
          <a:bodyPr/>
          <a:lstStyle/>
          <a:p>
            <a:r>
              <a:rPr lang="en-US" dirty="0"/>
              <a:t>Logistic Regression</a:t>
            </a:r>
          </a:p>
        </p:txBody>
      </p:sp>
      <p:sp>
        <p:nvSpPr>
          <p:cNvPr id="3" name="Slide Number Placeholder 2">
            <a:extLst>
              <a:ext uri="{FF2B5EF4-FFF2-40B4-BE49-F238E27FC236}">
                <a16:creationId xmlns:a16="http://schemas.microsoft.com/office/drawing/2014/main" id="{DEE4FF05-8239-BEF2-CF9A-4A0EEDB43CDD}"/>
              </a:ext>
            </a:extLst>
          </p:cNvPr>
          <p:cNvSpPr>
            <a:spLocks noGrp="1"/>
          </p:cNvSpPr>
          <p:nvPr>
            <p:ph type="sldNum" sz="quarter" idx="12"/>
          </p:nvPr>
        </p:nvSpPr>
        <p:spPr/>
        <p:txBody>
          <a:bodyPr/>
          <a:lstStyle/>
          <a:p>
            <a:fld id="{4FAB73BC-B049-4115-A692-8D63A059BFB8}" type="slidenum">
              <a:rPr lang="en-US" smtClean="0"/>
              <a:pPr/>
              <a:t>19</a:t>
            </a:fld>
            <a:endParaRPr lang="en-US" dirty="0"/>
          </a:p>
        </p:txBody>
      </p:sp>
      <p:pic>
        <p:nvPicPr>
          <p:cNvPr id="5" name="Picture 4">
            <a:extLst>
              <a:ext uri="{FF2B5EF4-FFF2-40B4-BE49-F238E27FC236}">
                <a16:creationId xmlns:a16="http://schemas.microsoft.com/office/drawing/2014/main" id="{9A0E7569-F9C4-5995-392A-77CCC8F31EFC}"/>
              </a:ext>
            </a:extLst>
          </p:cNvPr>
          <p:cNvPicPr>
            <a:picLocks noChangeAspect="1"/>
          </p:cNvPicPr>
          <p:nvPr/>
        </p:nvPicPr>
        <p:blipFill>
          <a:blip r:embed="rId2"/>
          <a:stretch>
            <a:fillRect/>
          </a:stretch>
        </p:blipFill>
        <p:spPr>
          <a:xfrm>
            <a:off x="2104117" y="2902869"/>
            <a:ext cx="7544853" cy="2295845"/>
          </a:xfrm>
          <a:prstGeom prst="rect">
            <a:avLst/>
          </a:prstGeom>
        </p:spPr>
      </p:pic>
    </p:spTree>
    <p:extLst>
      <p:ext uri="{BB962C8B-B14F-4D97-AF65-F5344CB8AC3E}">
        <p14:creationId xmlns:p14="http://schemas.microsoft.com/office/powerpoint/2010/main" val="191900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03620-5A8B-88B2-53AF-10A93DA21014}"/>
              </a:ext>
            </a:extLst>
          </p:cNvPr>
          <p:cNvSpPr txBox="1"/>
          <p:nvPr/>
        </p:nvSpPr>
        <p:spPr>
          <a:xfrm>
            <a:off x="1468582" y="1089891"/>
            <a:ext cx="8405091" cy="5416868"/>
          </a:xfrm>
          <a:prstGeom prst="rect">
            <a:avLst/>
          </a:prstGeom>
          <a:noFill/>
        </p:spPr>
        <p:txBody>
          <a:bodyPr wrap="square" rtlCol="0">
            <a:spAutoFit/>
          </a:bodyPr>
          <a:lstStyle/>
          <a:p>
            <a:r>
              <a:rPr lang="en-US" sz="2000" dirty="0">
                <a:latin typeface="+mj-lt"/>
              </a:rPr>
              <a:t>     </a:t>
            </a:r>
            <a:r>
              <a:rPr lang="en-US" sz="3600" b="1" dirty="0">
                <a:latin typeface="+mj-lt"/>
              </a:rPr>
              <a:t>Contents</a:t>
            </a:r>
          </a:p>
          <a:p>
            <a:pPr>
              <a:lnSpc>
                <a:spcPct val="150000"/>
              </a:lnSpc>
            </a:pPr>
            <a:endParaRPr lang="en-US" sz="2400" dirty="0">
              <a:latin typeface="+mj-lt"/>
            </a:endParaRPr>
          </a:p>
          <a:p>
            <a:pPr marL="342900" indent="-342900">
              <a:lnSpc>
                <a:spcPct val="150000"/>
              </a:lnSpc>
              <a:buFont typeface="Arial" panose="020B0604020202020204" pitchFamily="34" charset="0"/>
              <a:buChar char="•"/>
            </a:pPr>
            <a:r>
              <a:rPr lang="en-US" sz="2400" dirty="0">
                <a:latin typeface="+mj-lt"/>
              </a:rPr>
              <a:t>Data Description</a:t>
            </a:r>
          </a:p>
          <a:p>
            <a:pPr marL="342900" indent="-342900">
              <a:lnSpc>
                <a:spcPct val="150000"/>
              </a:lnSpc>
              <a:buFont typeface="Arial" panose="020B0604020202020204" pitchFamily="34" charset="0"/>
              <a:buChar char="•"/>
            </a:pPr>
            <a:r>
              <a:rPr lang="en-US" sz="2400" dirty="0">
                <a:latin typeface="+mj-lt"/>
              </a:rPr>
              <a:t>Main Objective</a:t>
            </a:r>
          </a:p>
          <a:p>
            <a:pPr marL="342900" indent="-342900">
              <a:lnSpc>
                <a:spcPct val="150000"/>
              </a:lnSpc>
              <a:buFont typeface="Arial" panose="020B0604020202020204" pitchFamily="34" charset="0"/>
              <a:buChar char="•"/>
            </a:pPr>
            <a:r>
              <a:rPr lang="en-US" sz="2400" dirty="0">
                <a:latin typeface="+mj-lt"/>
              </a:rPr>
              <a:t>Data Analysis</a:t>
            </a:r>
          </a:p>
          <a:p>
            <a:pPr marL="342900" indent="-342900">
              <a:lnSpc>
                <a:spcPct val="150000"/>
              </a:lnSpc>
              <a:buFont typeface="Arial" panose="020B0604020202020204" pitchFamily="34" charset="0"/>
              <a:buChar char="•"/>
            </a:pPr>
            <a:r>
              <a:rPr lang="en-US" sz="2400" dirty="0">
                <a:latin typeface="+mj-lt"/>
              </a:rPr>
              <a:t>Classification models</a:t>
            </a:r>
          </a:p>
          <a:p>
            <a:pPr marL="342900" indent="-342900">
              <a:lnSpc>
                <a:spcPct val="150000"/>
              </a:lnSpc>
              <a:buFont typeface="Arial" panose="020B0604020202020204" pitchFamily="34" charset="0"/>
              <a:buChar char="•"/>
            </a:pPr>
            <a:r>
              <a:rPr lang="en-US" sz="2400" dirty="0">
                <a:latin typeface="+mj-lt"/>
              </a:rPr>
              <a:t>Analysis and Findings</a:t>
            </a:r>
          </a:p>
          <a:p>
            <a:pPr marL="342900" indent="-342900">
              <a:lnSpc>
                <a:spcPct val="150000"/>
              </a:lnSpc>
              <a:buFont typeface="Arial" panose="020B0604020202020204" pitchFamily="34" charset="0"/>
              <a:buChar char="•"/>
            </a:pPr>
            <a:r>
              <a:rPr lang="en-US" sz="2400" dirty="0">
                <a:latin typeface="+mj-lt"/>
              </a:rPr>
              <a:t>Conclusion</a:t>
            </a:r>
          </a:p>
          <a:p>
            <a:endParaRPr lang="en-US" sz="2000" dirty="0">
              <a:latin typeface="+mj-lt"/>
            </a:endParaRPr>
          </a:p>
          <a:p>
            <a:pPr marL="342900" indent="-342900">
              <a:buFont typeface="Arial" panose="020B0604020202020204" pitchFamily="34" charset="0"/>
              <a:buChar char="•"/>
            </a:pPr>
            <a:endParaRPr lang="en-US" sz="2000" dirty="0">
              <a:latin typeface="+mj-lt"/>
            </a:endParaRPr>
          </a:p>
          <a:p>
            <a:endParaRPr lang="en-US" dirty="0"/>
          </a:p>
        </p:txBody>
      </p:sp>
      <p:sp>
        <p:nvSpPr>
          <p:cNvPr id="3" name="Slide Number Placeholder 2">
            <a:extLst>
              <a:ext uri="{FF2B5EF4-FFF2-40B4-BE49-F238E27FC236}">
                <a16:creationId xmlns:a16="http://schemas.microsoft.com/office/drawing/2014/main" id="{AA7E0315-E10D-E3D3-80C1-4A8B043A05D3}"/>
              </a:ext>
            </a:extLst>
          </p:cNvPr>
          <p:cNvSpPr>
            <a:spLocks noGrp="1"/>
          </p:cNvSpPr>
          <p:nvPr>
            <p:ph type="sldNum" sz="quarter" idx="12"/>
          </p:nvPr>
        </p:nvSpPr>
        <p:spPr/>
        <p:txBody>
          <a:bodyPr/>
          <a:lstStyle/>
          <a:p>
            <a:fld id="{4FAB73BC-B049-4115-A692-8D63A059BFB8}" type="slidenum">
              <a:rPr lang="en-US" smtClean="0"/>
              <a:pPr/>
              <a:t>2</a:t>
            </a:fld>
            <a:endParaRPr lang="en-US" dirty="0"/>
          </a:p>
        </p:txBody>
      </p:sp>
      <p:pic>
        <p:nvPicPr>
          <p:cNvPr id="8" name="Picture 7">
            <a:extLst>
              <a:ext uri="{FF2B5EF4-FFF2-40B4-BE49-F238E27FC236}">
                <a16:creationId xmlns:a16="http://schemas.microsoft.com/office/drawing/2014/main" id="{D62A19C9-5064-1B2E-497A-ABCA141ACDB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096000" y="2209214"/>
            <a:ext cx="5446763" cy="28382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2022014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132B6-F82B-A2ED-3A1D-6DC858ED2FD0}"/>
              </a:ext>
            </a:extLst>
          </p:cNvPr>
          <p:cNvSpPr>
            <a:spLocks noGrp="1"/>
          </p:cNvSpPr>
          <p:nvPr>
            <p:ph type="title"/>
          </p:nvPr>
        </p:nvSpPr>
        <p:spPr/>
        <p:txBody>
          <a:bodyPr/>
          <a:lstStyle/>
          <a:p>
            <a:r>
              <a:rPr lang="en-US" dirty="0"/>
              <a:t>Logistic Regression</a:t>
            </a:r>
          </a:p>
        </p:txBody>
      </p:sp>
      <p:sp>
        <p:nvSpPr>
          <p:cNvPr id="3" name="Slide Number Placeholder 2">
            <a:extLst>
              <a:ext uri="{FF2B5EF4-FFF2-40B4-BE49-F238E27FC236}">
                <a16:creationId xmlns:a16="http://schemas.microsoft.com/office/drawing/2014/main" id="{E408FF32-238C-8653-A028-5EE9D6BF9AE1}"/>
              </a:ext>
            </a:extLst>
          </p:cNvPr>
          <p:cNvSpPr>
            <a:spLocks noGrp="1"/>
          </p:cNvSpPr>
          <p:nvPr>
            <p:ph type="sldNum" sz="quarter" idx="12"/>
          </p:nvPr>
        </p:nvSpPr>
        <p:spPr/>
        <p:txBody>
          <a:bodyPr/>
          <a:lstStyle/>
          <a:p>
            <a:fld id="{4FAB73BC-B049-4115-A692-8D63A059BFB8}" type="slidenum">
              <a:rPr lang="en-US" smtClean="0"/>
              <a:pPr/>
              <a:t>20</a:t>
            </a:fld>
            <a:endParaRPr lang="en-US" dirty="0"/>
          </a:p>
        </p:txBody>
      </p:sp>
      <p:sp>
        <p:nvSpPr>
          <p:cNvPr id="4" name="TextBox 3">
            <a:extLst>
              <a:ext uri="{FF2B5EF4-FFF2-40B4-BE49-F238E27FC236}">
                <a16:creationId xmlns:a16="http://schemas.microsoft.com/office/drawing/2014/main" id="{E4AB68F7-4EB8-ECFD-1377-C492AE9B1C3E}"/>
              </a:ext>
            </a:extLst>
          </p:cNvPr>
          <p:cNvSpPr txBox="1"/>
          <p:nvPr/>
        </p:nvSpPr>
        <p:spPr>
          <a:xfrm>
            <a:off x="850392" y="2295144"/>
            <a:ext cx="10561320" cy="369332"/>
          </a:xfrm>
          <a:prstGeom prst="rect">
            <a:avLst/>
          </a:prstGeom>
          <a:noFill/>
        </p:spPr>
        <p:txBody>
          <a:bodyPr wrap="square" rtlCol="0">
            <a:spAutoFit/>
          </a:bodyPr>
          <a:lstStyle/>
          <a:p>
            <a:r>
              <a:rPr lang="en-US" dirty="0"/>
              <a:t>Splitting variables into training and test sets</a:t>
            </a:r>
          </a:p>
        </p:txBody>
      </p:sp>
      <p:pic>
        <p:nvPicPr>
          <p:cNvPr id="6" name="Picture 5">
            <a:extLst>
              <a:ext uri="{FF2B5EF4-FFF2-40B4-BE49-F238E27FC236}">
                <a16:creationId xmlns:a16="http://schemas.microsoft.com/office/drawing/2014/main" id="{3A38C39A-3D66-0FFD-9CA7-D69C5AC74238}"/>
              </a:ext>
            </a:extLst>
          </p:cNvPr>
          <p:cNvPicPr>
            <a:picLocks noChangeAspect="1"/>
          </p:cNvPicPr>
          <p:nvPr/>
        </p:nvPicPr>
        <p:blipFill>
          <a:blip r:embed="rId2"/>
          <a:stretch>
            <a:fillRect/>
          </a:stretch>
        </p:blipFill>
        <p:spPr>
          <a:xfrm>
            <a:off x="1989658" y="3110744"/>
            <a:ext cx="7097115" cy="1733792"/>
          </a:xfrm>
          <a:prstGeom prst="rect">
            <a:avLst/>
          </a:prstGeom>
        </p:spPr>
      </p:pic>
    </p:spTree>
    <p:extLst>
      <p:ext uri="{BB962C8B-B14F-4D97-AF65-F5344CB8AC3E}">
        <p14:creationId xmlns:p14="http://schemas.microsoft.com/office/powerpoint/2010/main" val="3682791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083E2-1A22-5B93-B53C-C1F08DBB23E9}"/>
              </a:ext>
            </a:extLst>
          </p:cNvPr>
          <p:cNvSpPr>
            <a:spLocks noGrp="1"/>
          </p:cNvSpPr>
          <p:nvPr>
            <p:ph type="title"/>
          </p:nvPr>
        </p:nvSpPr>
        <p:spPr/>
        <p:txBody>
          <a:bodyPr/>
          <a:lstStyle/>
          <a:p>
            <a:r>
              <a:rPr lang="en-US" dirty="0"/>
              <a:t>Logistic Regression</a:t>
            </a:r>
          </a:p>
        </p:txBody>
      </p:sp>
      <p:sp>
        <p:nvSpPr>
          <p:cNvPr id="3" name="Slide Number Placeholder 2">
            <a:extLst>
              <a:ext uri="{FF2B5EF4-FFF2-40B4-BE49-F238E27FC236}">
                <a16:creationId xmlns:a16="http://schemas.microsoft.com/office/drawing/2014/main" id="{1D878A75-83D0-A52F-22C9-221DD5DC9296}"/>
              </a:ext>
            </a:extLst>
          </p:cNvPr>
          <p:cNvSpPr>
            <a:spLocks noGrp="1"/>
          </p:cNvSpPr>
          <p:nvPr>
            <p:ph type="sldNum" sz="quarter" idx="12"/>
          </p:nvPr>
        </p:nvSpPr>
        <p:spPr/>
        <p:txBody>
          <a:bodyPr/>
          <a:lstStyle/>
          <a:p>
            <a:fld id="{4FAB73BC-B049-4115-A692-8D63A059BFB8}" type="slidenum">
              <a:rPr lang="en-US" smtClean="0"/>
              <a:pPr/>
              <a:t>21</a:t>
            </a:fld>
            <a:endParaRPr lang="en-US" dirty="0"/>
          </a:p>
        </p:txBody>
      </p:sp>
      <p:pic>
        <p:nvPicPr>
          <p:cNvPr id="5" name="Picture 4">
            <a:extLst>
              <a:ext uri="{FF2B5EF4-FFF2-40B4-BE49-F238E27FC236}">
                <a16:creationId xmlns:a16="http://schemas.microsoft.com/office/drawing/2014/main" id="{7A7ED7A8-1864-3E93-C7D9-2080458F8BBA}"/>
              </a:ext>
            </a:extLst>
          </p:cNvPr>
          <p:cNvPicPr>
            <a:picLocks noChangeAspect="1"/>
          </p:cNvPicPr>
          <p:nvPr/>
        </p:nvPicPr>
        <p:blipFill>
          <a:blip r:embed="rId2"/>
          <a:stretch>
            <a:fillRect/>
          </a:stretch>
        </p:blipFill>
        <p:spPr>
          <a:xfrm>
            <a:off x="1081641" y="2290929"/>
            <a:ext cx="5697513" cy="4033262"/>
          </a:xfrm>
          <a:prstGeom prst="rect">
            <a:avLst/>
          </a:prstGeom>
        </p:spPr>
      </p:pic>
      <p:pic>
        <p:nvPicPr>
          <p:cNvPr id="6" name="Picture 5">
            <a:extLst>
              <a:ext uri="{FF2B5EF4-FFF2-40B4-BE49-F238E27FC236}">
                <a16:creationId xmlns:a16="http://schemas.microsoft.com/office/drawing/2014/main" id="{A2869FED-1B7A-546C-D613-2BBDFD402FEA}"/>
              </a:ext>
            </a:extLst>
          </p:cNvPr>
          <p:cNvPicPr>
            <a:picLocks noChangeAspect="1"/>
          </p:cNvPicPr>
          <p:nvPr/>
        </p:nvPicPr>
        <p:blipFill>
          <a:blip r:embed="rId3"/>
          <a:stretch>
            <a:fillRect/>
          </a:stretch>
        </p:blipFill>
        <p:spPr>
          <a:xfrm>
            <a:off x="7310232" y="2290929"/>
            <a:ext cx="3899176" cy="4036369"/>
          </a:xfrm>
          <a:prstGeom prst="rect">
            <a:avLst/>
          </a:prstGeom>
        </p:spPr>
      </p:pic>
    </p:spTree>
    <p:extLst>
      <p:ext uri="{BB962C8B-B14F-4D97-AF65-F5344CB8AC3E}">
        <p14:creationId xmlns:p14="http://schemas.microsoft.com/office/powerpoint/2010/main" val="716917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9276F-6148-6DC3-D92B-8CBD73B32E4C}"/>
              </a:ext>
            </a:extLst>
          </p:cNvPr>
          <p:cNvSpPr>
            <a:spLocks noGrp="1"/>
          </p:cNvSpPr>
          <p:nvPr>
            <p:ph type="title"/>
          </p:nvPr>
        </p:nvSpPr>
        <p:spPr/>
        <p:txBody>
          <a:bodyPr/>
          <a:lstStyle/>
          <a:p>
            <a:r>
              <a:rPr lang="en-US" dirty="0"/>
              <a:t>KNN Classifier</a:t>
            </a:r>
          </a:p>
        </p:txBody>
      </p:sp>
      <p:sp>
        <p:nvSpPr>
          <p:cNvPr id="3" name="Text Placeholder 2">
            <a:extLst>
              <a:ext uri="{FF2B5EF4-FFF2-40B4-BE49-F238E27FC236}">
                <a16:creationId xmlns:a16="http://schemas.microsoft.com/office/drawing/2014/main" id="{F1AA97C9-8C50-3E76-1CE1-D7B2868FF2B8}"/>
              </a:ext>
            </a:extLst>
          </p:cNvPr>
          <p:cNvSpPr>
            <a:spLocks noGrp="1"/>
          </p:cNvSpPr>
          <p:nvPr>
            <p:ph type="body" idx="1"/>
          </p:nvPr>
        </p:nvSpPr>
        <p:spPr/>
        <p:txBody>
          <a:bodyPr/>
          <a:lstStyle/>
          <a:p>
            <a:r>
              <a:rPr lang="en-US" dirty="0"/>
              <a:t>Supervised Machine Learning: Classification</a:t>
            </a:r>
          </a:p>
          <a:p>
            <a:r>
              <a:rPr lang="en-US" dirty="0"/>
              <a:t>Heart Failure Analysis Prediction</a:t>
            </a:r>
          </a:p>
          <a:p>
            <a:endParaRPr lang="en-US" dirty="0"/>
          </a:p>
        </p:txBody>
      </p:sp>
      <p:sp>
        <p:nvSpPr>
          <p:cNvPr id="4" name="Slide Number Placeholder 3">
            <a:extLst>
              <a:ext uri="{FF2B5EF4-FFF2-40B4-BE49-F238E27FC236}">
                <a16:creationId xmlns:a16="http://schemas.microsoft.com/office/drawing/2014/main" id="{A5C65BFE-2E0D-E01A-0E2E-759DB757AD75}"/>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63950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C1269-9353-4CA8-DC2C-AA73324A837A}"/>
              </a:ext>
            </a:extLst>
          </p:cNvPr>
          <p:cNvSpPr>
            <a:spLocks noGrp="1"/>
          </p:cNvSpPr>
          <p:nvPr>
            <p:ph type="title"/>
          </p:nvPr>
        </p:nvSpPr>
        <p:spPr/>
        <p:txBody>
          <a:bodyPr/>
          <a:lstStyle/>
          <a:p>
            <a:r>
              <a:rPr lang="en-US" dirty="0"/>
              <a:t>KNN Classifier</a:t>
            </a:r>
          </a:p>
        </p:txBody>
      </p:sp>
      <p:sp>
        <p:nvSpPr>
          <p:cNvPr id="3" name="Slide Number Placeholder 2">
            <a:extLst>
              <a:ext uri="{FF2B5EF4-FFF2-40B4-BE49-F238E27FC236}">
                <a16:creationId xmlns:a16="http://schemas.microsoft.com/office/drawing/2014/main" id="{5B8EC133-B0B2-39A3-08D2-4982DDB1F809}"/>
              </a:ext>
            </a:extLst>
          </p:cNvPr>
          <p:cNvSpPr>
            <a:spLocks noGrp="1"/>
          </p:cNvSpPr>
          <p:nvPr>
            <p:ph type="sldNum" sz="quarter" idx="12"/>
          </p:nvPr>
        </p:nvSpPr>
        <p:spPr/>
        <p:txBody>
          <a:bodyPr/>
          <a:lstStyle/>
          <a:p>
            <a:fld id="{4FAB73BC-B049-4115-A692-8D63A059BFB8}" type="slidenum">
              <a:rPr lang="en-US" smtClean="0"/>
              <a:pPr/>
              <a:t>23</a:t>
            </a:fld>
            <a:endParaRPr lang="en-US" dirty="0"/>
          </a:p>
        </p:txBody>
      </p:sp>
      <p:pic>
        <p:nvPicPr>
          <p:cNvPr id="7" name="Picture 6">
            <a:extLst>
              <a:ext uri="{FF2B5EF4-FFF2-40B4-BE49-F238E27FC236}">
                <a16:creationId xmlns:a16="http://schemas.microsoft.com/office/drawing/2014/main" id="{C265E009-9547-1CC2-CADE-571101D57628}"/>
              </a:ext>
            </a:extLst>
          </p:cNvPr>
          <p:cNvPicPr>
            <a:picLocks noChangeAspect="1"/>
          </p:cNvPicPr>
          <p:nvPr/>
        </p:nvPicPr>
        <p:blipFill>
          <a:blip r:embed="rId2"/>
          <a:stretch>
            <a:fillRect/>
          </a:stretch>
        </p:blipFill>
        <p:spPr>
          <a:xfrm>
            <a:off x="1151928" y="2454167"/>
            <a:ext cx="6396659" cy="3461721"/>
          </a:xfrm>
          <a:prstGeom prst="rect">
            <a:avLst/>
          </a:prstGeom>
        </p:spPr>
      </p:pic>
      <p:pic>
        <p:nvPicPr>
          <p:cNvPr id="9" name="Picture 8">
            <a:extLst>
              <a:ext uri="{FF2B5EF4-FFF2-40B4-BE49-F238E27FC236}">
                <a16:creationId xmlns:a16="http://schemas.microsoft.com/office/drawing/2014/main" id="{822325EE-2423-CBE9-F978-1F798EE31BC2}"/>
              </a:ext>
            </a:extLst>
          </p:cNvPr>
          <p:cNvPicPr>
            <a:picLocks noChangeAspect="1"/>
          </p:cNvPicPr>
          <p:nvPr/>
        </p:nvPicPr>
        <p:blipFill>
          <a:blip r:embed="rId3"/>
          <a:stretch>
            <a:fillRect/>
          </a:stretch>
        </p:blipFill>
        <p:spPr>
          <a:xfrm>
            <a:off x="8468223" y="3544192"/>
            <a:ext cx="2210108" cy="866896"/>
          </a:xfrm>
          <a:prstGeom prst="rect">
            <a:avLst/>
          </a:prstGeom>
        </p:spPr>
      </p:pic>
    </p:spTree>
    <p:extLst>
      <p:ext uri="{BB962C8B-B14F-4D97-AF65-F5344CB8AC3E}">
        <p14:creationId xmlns:p14="http://schemas.microsoft.com/office/powerpoint/2010/main" val="28009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30883-96F7-2503-31CB-A9C1EE722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8FECA-F075-5E0C-8486-8A8DEF695FF8}"/>
              </a:ext>
            </a:extLst>
          </p:cNvPr>
          <p:cNvSpPr>
            <a:spLocks noGrp="1"/>
          </p:cNvSpPr>
          <p:nvPr>
            <p:ph type="title"/>
          </p:nvPr>
        </p:nvSpPr>
        <p:spPr/>
        <p:txBody>
          <a:bodyPr/>
          <a:lstStyle/>
          <a:p>
            <a:r>
              <a:rPr lang="en-US" dirty="0"/>
              <a:t>KNN Classifier</a:t>
            </a:r>
          </a:p>
        </p:txBody>
      </p:sp>
      <p:sp>
        <p:nvSpPr>
          <p:cNvPr id="3" name="Slide Number Placeholder 2">
            <a:extLst>
              <a:ext uri="{FF2B5EF4-FFF2-40B4-BE49-F238E27FC236}">
                <a16:creationId xmlns:a16="http://schemas.microsoft.com/office/drawing/2014/main" id="{39979E68-F74A-3775-C526-3D658DB80CEB}"/>
              </a:ext>
            </a:extLst>
          </p:cNvPr>
          <p:cNvSpPr>
            <a:spLocks noGrp="1"/>
          </p:cNvSpPr>
          <p:nvPr>
            <p:ph type="sldNum" sz="quarter" idx="12"/>
          </p:nvPr>
        </p:nvSpPr>
        <p:spPr/>
        <p:txBody>
          <a:bodyPr/>
          <a:lstStyle/>
          <a:p>
            <a:fld id="{4FAB73BC-B049-4115-A692-8D63A059BFB8}" type="slidenum">
              <a:rPr lang="en-US" smtClean="0"/>
              <a:pPr/>
              <a:t>24</a:t>
            </a:fld>
            <a:endParaRPr lang="en-US" dirty="0"/>
          </a:p>
        </p:txBody>
      </p:sp>
      <p:pic>
        <p:nvPicPr>
          <p:cNvPr id="5" name="Picture 4">
            <a:extLst>
              <a:ext uri="{FF2B5EF4-FFF2-40B4-BE49-F238E27FC236}">
                <a16:creationId xmlns:a16="http://schemas.microsoft.com/office/drawing/2014/main" id="{DB716E7F-325E-DC57-EF63-6BF893FC6DC4}"/>
              </a:ext>
            </a:extLst>
          </p:cNvPr>
          <p:cNvPicPr>
            <a:picLocks noChangeAspect="1"/>
          </p:cNvPicPr>
          <p:nvPr/>
        </p:nvPicPr>
        <p:blipFill>
          <a:blip r:embed="rId2"/>
          <a:stretch>
            <a:fillRect/>
          </a:stretch>
        </p:blipFill>
        <p:spPr>
          <a:xfrm>
            <a:off x="1387176" y="2338902"/>
            <a:ext cx="4138839" cy="3791303"/>
          </a:xfrm>
          <a:prstGeom prst="rect">
            <a:avLst/>
          </a:prstGeom>
        </p:spPr>
      </p:pic>
      <p:pic>
        <p:nvPicPr>
          <p:cNvPr id="8" name="Picture 7">
            <a:extLst>
              <a:ext uri="{FF2B5EF4-FFF2-40B4-BE49-F238E27FC236}">
                <a16:creationId xmlns:a16="http://schemas.microsoft.com/office/drawing/2014/main" id="{8D393B8F-1DA4-69AA-0129-481BCF2CCE0E}"/>
              </a:ext>
            </a:extLst>
          </p:cNvPr>
          <p:cNvPicPr>
            <a:picLocks noChangeAspect="1"/>
          </p:cNvPicPr>
          <p:nvPr/>
        </p:nvPicPr>
        <p:blipFill>
          <a:blip r:embed="rId3"/>
          <a:stretch>
            <a:fillRect/>
          </a:stretch>
        </p:blipFill>
        <p:spPr>
          <a:xfrm>
            <a:off x="6665986" y="2342824"/>
            <a:ext cx="3749030" cy="3789342"/>
          </a:xfrm>
          <a:prstGeom prst="rect">
            <a:avLst/>
          </a:prstGeom>
        </p:spPr>
      </p:pic>
    </p:spTree>
    <p:extLst>
      <p:ext uri="{BB962C8B-B14F-4D97-AF65-F5344CB8AC3E}">
        <p14:creationId xmlns:p14="http://schemas.microsoft.com/office/powerpoint/2010/main" val="1851850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9E214-CF0F-C219-CFF0-5724DF346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73BF0-E266-38B0-64AD-1D0B611E6F20}"/>
              </a:ext>
            </a:extLst>
          </p:cNvPr>
          <p:cNvSpPr>
            <a:spLocks noGrp="1"/>
          </p:cNvSpPr>
          <p:nvPr>
            <p:ph type="title"/>
          </p:nvPr>
        </p:nvSpPr>
        <p:spPr/>
        <p:txBody>
          <a:bodyPr/>
          <a:lstStyle/>
          <a:p>
            <a:r>
              <a:rPr lang="en-US" dirty="0"/>
              <a:t>SVM Classifier</a:t>
            </a:r>
          </a:p>
        </p:txBody>
      </p:sp>
      <p:sp>
        <p:nvSpPr>
          <p:cNvPr id="3" name="Text Placeholder 2">
            <a:extLst>
              <a:ext uri="{FF2B5EF4-FFF2-40B4-BE49-F238E27FC236}">
                <a16:creationId xmlns:a16="http://schemas.microsoft.com/office/drawing/2014/main" id="{A4150FB1-7E95-C1D3-21A5-C0EFBBD4049F}"/>
              </a:ext>
            </a:extLst>
          </p:cNvPr>
          <p:cNvSpPr>
            <a:spLocks noGrp="1"/>
          </p:cNvSpPr>
          <p:nvPr>
            <p:ph type="body" idx="1"/>
          </p:nvPr>
        </p:nvSpPr>
        <p:spPr/>
        <p:txBody>
          <a:bodyPr/>
          <a:lstStyle/>
          <a:p>
            <a:r>
              <a:rPr lang="en-US" dirty="0"/>
              <a:t>Supervised Machine Learning: Classification</a:t>
            </a:r>
          </a:p>
          <a:p>
            <a:r>
              <a:rPr lang="en-US" dirty="0"/>
              <a:t>Heart Failure Analysis Prediction</a:t>
            </a:r>
          </a:p>
          <a:p>
            <a:endParaRPr lang="en-US" dirty="0"/>
          </a:p>
        </p:txBody>
      </p:sp>
      <p:sp>
        <p:nvSpPr>
          <p:cNvPr id="4" name="Slide Number Placeholder 3">
            <a:extLst>
              <a:ext uri="{FF2B5EF4-FFF2-40B4-BE49-F238E27FC236}">
                <a16:creationId xmlns:a16="http://schemas.microsoft.com/office/drawing/2014/main" id="{BACB3B90-86C6-B3E7-746E-6F9C7D038B34}"/>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Tree>
    <p:extLst>
      <p:ext uri="{BB962C8B-B14F-4D97-AF65-F5344CB8AC3E}">
        <p14:creationId xmlns:p14="http://schemas.microsoft.com/office/powerpoint/2010/main" val="401290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6F34-0427-AE5C-A033-0E3ADF120B6D}"/>
              </a:ext>
            </a:extLst>
          </p:cNvPr>
          <p:cNvSpPr>
            <a:spLocks noGrp="1"/>
          </p:cNvSpPr>
          <p:nvPr>
            <p:ph type="title"/>
          </p:nvPr>
        </p:nvSpPr>
        <p:spPr/>
        <p:txBody>
          <a:bodyPr/>
          <a:lstStyle/>
          <a:p>
            <a:r>
              <a:rPr lang="en-US" dirty="0"/>
              <a:t>SVM Classifier</a:t>
            </a:r>
          </a:p>
        </p:txBody>
      </p:sp>
      <p:sp>
        <p:nvSpPr>
          <p:cNvPr id="3" name="Slide Number Placeholder 2">
            <a:extLst>
              <a:ext uri="{FF2B5EF4-FFF2-40B4-BE49-F238E27FC236}">
                <a16:creationId xmlns:a16="http://schemas.microsoft.com/office/drawing/2014/main" id="{7E9BCCA2-11CC-BE27-511D-CA904F791807}"/>
              </a:ext>
            </a:extLst>
          </p:cNvPr>
          <p:cNvSpPr>
            <a:spLocks noGrp="1"/>
          </p:cNvSpPr>
          <p:nvPr>
            <p:ph type="sldNum" sz="quarter" idx="12"/>
          </p:nvPr>
        </p:nvSpPr>
        <p:spPr/>
        <p:txBody>
          <a:bodyPr/>
          <a:lstStyle/>
          <a:p>
            <a:fld id="{4FAB73BC-B049-4115-A692-8D63A059BFB8}" type="slidenum">
              <a:rPr lang="en-US" smtClean="0"/>
              <a:pPr/>
              <a:t>26</a:t>
            </a:fld>
            <a:endParaRPr lang="en-US" dirty="0"/>
          </a:p>
        </p:txBody>
      </p:sp>
      <p:pic>
        <p:nvPicPr>
          <p:cNvPr id="5" name="Picture 4">
            <a:extLst>
              <a:ext uri="{FF2B5EF4-FFF2-40B4-BE49-F238E27FC236}">
                <a16:creationId xmlns:a16="http://schemas.microsoft.com/office/drawing/2014/main" id="{82BFF16F-2262-E611-72C4-0F231F13AE28}"/>
              </a:ext>
            </a:extLst>
          </p:cNvPr>
          <p:cNvPicPr>
            <a:picLocks noChangeAspect="1"/>
          </p:cNvPicPr>
          <p:nvPr/>
        </p:nvPicPr>
        <p:blipFill>
          <a:blip r:embed="rId2"/>
          <a:stretch>
            <a:fillRect/>
          </a:stretch>
        </p:blipFill>
        <p:spPr>
          <a:xfrm>
            <a:off x="810000" y="2447166"/>
            <a:ext cx="5221495" cy="3959321"/>
          </a:xfrm>
          <a:prstGeom prst="rect">
            <a:avLst/>
          </a:prstGeom>
        </p:spPr>
      </p:pic>
      <p:pic>
        <p:nvPicPr>
          <p:cNvPr id="7" name="Picture 6">
            <a:extLst>
              <a:ext uri="{FF2B5EF4-FFF2-40B4-BE49-F238E27FC236}">
                <a16:creationId xmlns:a16="http://schemas.microsoft.com/office/drawing/2014/main" id="{A68B90D5-C046-47E7-7E04-6473920C7BB2}"/>
              </a:ext>
            </a:extLst>
          </p:cNvPr>
          <p:cNvPicPr>
            <a:picLocks noChangeAspect="1"/>
          </p:cNvPicPr>
          <p:nvPr/>
        </p:nvPicPr>
        <p:blipFill>
          <a:blip r:embed="rId3"/>
          <a:stretch>
            <a:fillRect/>
          </a:stretch>
        </p:blipFill>
        <p:spPr>
          <a:xfrm>
            <a:off x="6621795" y="2447166"/>
            <a:ext cx="3948669" cy="3977387"/>
          </a:xfrm>
          <a:prstGeom prst="rect">
            <a:avLst/>
          </a:prstGeom>
        </p:spPr>
      </p:pic>
    </p:spTree>
    <p:extLst>
      <p:ext uri="{BB962C8B-B14F-4D97-AF65-F5344CB8AC3E}">
        <p14:creationId xmlns:p14="http://schemas.microsoft.com/office/powerpoint/2010/main" val="482170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A2728-402A-D3AD-94E6-D29DF45EEDF4}"/>
              </a:ext>
            </a:extLst>
          </p:cNvPr>
          <p:cNvSpPr>
            <a:spLocks noGrp="1"/>
          </p:cNvSpPr>
          <p:nvPr>
            <p:ph type="title"/>
          </p:nvPr>
        </p:nvSpPr>
        <p:spPr/>
        <p:txBody>
          <a:bodyPr/>
          <a:lstStyle/>
          <a:p>
            <a:r>
              <a:rPr lang="en-US" dirty="0"/>
              <a:t>SVM Classifier: Grid Search</a:t>
            </a:r>
          </a:p>
        </p:txBody>
      </p:sp>
      <p:sp>
        <p:nvSpPr>
          <p:cNvPr id="3" name="Slide Number Placeholder 2">
            <a:extLst>
              <a:ext uri="{FF2B5EF4-FFF2-40B4-BE49-F238E27FC236}">
                <a16:creationId xmlns:a16="http://schemas.microsoft.com/office/drawing/2014/main" id="{F68BF9AC-F0AF-F100-75C8-BF3085EC6E6B}"/>
              </a:ext>
            </a:extLst>
          </p:cNvPr>
          <p:cNvSpPr>
            <a:spLocks noGrp="1"/>
          </p:cNvSpPr>
          <p:nvPr>
            <p:ph type="sldNum" sz="quarter" idx="12"/>
          </p:nvPr>
        </p:nvSpPr>
        <p:spPr/>
        <p:txBody>
          <a:bodyPr/>
          <a:lstStyle/>
          <a:p>
            <a:fld id="{4FAB73BC-B049-4115-A692-8D63A059BFB8}" type="slidenum">
              <a:rPr lang="en-US" smtClean="0"/>
              <a:pPr/>
              <a:t>27</a:t>
            </a:fld>
            <a:endParaRPr lang="en-US" dirty="0"/>
          </a:p>
        </p:txBody>
      </p:sp>
      <p:pic>
        <p:nvPicPr>
          <p:cNvPr id="5" name="Picture 4">
            <a:extLst>
              <a:ext uri="{FF2B5EF4-FFF2-40B4-BE49-F238E27FC236}">
                <a16:creationId xmlns:a16="http://schemas.microsoft.com/office/drawing/2014/main" id="{603147F7-7803-5342-2488-57302074F7B9}"/>
              </a:ext>
            </a:extLst>
          </p:cNvPr>
          <p:cNvPicPr>
            <a:picLocks noChangeAspect="1"/>
          </p:cNvPicPr>
          <p:nvPr/>
        </p:nvPicPr>
        <p:blipFill>
          <a:blip r:embed="rId2"/>
          <a:stretch>
            <a:fillRect/>
          </a:stretch>
        </p:blipFill>
        <p:spPr>
          <a:xfrm>
            <a:off x="3108811" y="2269585"/>
            <a:ext cx="5843166" cy="3954022"/>
          </a:xfrm>
          <a:prstGeom prst="rect">
            <a:avLst/>
          </a:prstGeom>
        </p:spPr>
      </p:pic>
    </p:spTree>
    <p:extLst>
      <p:ext uri="{BB962C8B-B14F-4D97-AF65-F5344CB8AC3E}">
        <p14:creationId xmlns:p14="http://schemas.microsoft.com/office/powerpoint/2010/main" val="1850663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13F3F-D8A4-2BD7-57A0-76B2A0A74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FC87A3-1507-E5E9-2C4A-C6035544D4E7}"/>
              </a:ext>
            </a:extLst>
          </p:cNvPr>
          <p:cNvSpPr>
            <a:spLocks noGrp="1"/>
          </p:cNvSpPr>
          <p:nvPr>
            <p:ph type="title"/>
          </p:nvPr>
        </p:nvSpPr>
        <p:spPr/>
        <p:txBody>
          <a:bodyPr/>
          <a:lstStyle/>
          <a:p>
            <a:r>
              <a:rPr lang="en-US" dirty="0"/>
              <a:t>SVM Classifier: Grid Search</a:t>
            </a:r>
          </a:p>
        </p:txBody>
      </p:sp>
      <p:sp>
        <p:nvSpPr>
          <p:cNvPr id="3" name="Slide Number Placeholder 2">
            <a:extLst>
              <a:ext uri="{FF2B5EF4-FFF2-40B4-BE49-F238E27FC236}">
                <a16:creationId xmlns:a16="http://schemas.microsoft.com/office/drawing/2014/main" id="{AF08449C-C490-295C-7AA7-DBB4E01B7F1A}"/>
              </a:ext>
            </a:extLst>
          </p:cNvPr>
          <p:cNvSpPr>
            <a:spLocks noGrp="1"/>
          </p:cNvSpPr>
          <p:nvPr>
            <p:ph type="sldNum" sz="quarter" idx="12"/>
          </p:nvPr>
        </p:nvSpPr>
        <p:spPr/>
        <p:txBody>
          <a:bodyPr/>
          <a:lstStyle/>
          <a:p>
            <a:fld id="{4FAB73BC-B049-4115-A692-8D63A059BFB8}" type="slidenum">
              <a:rPr lang="en-US" smtClean="0"/>
              <a:pPr/>
              <a:t>28</a:t>
            </a:fld>
            <a:endParaRPr lang="en-US" dirty="0"/>
          </a:p>
        </p:txBody>
      </p:sp>
      <p:pic>
        <p:nvPicPr>
          <p:cNvPr id="6" name="Picture 5">
            <a:extLst>
              <a:ext uri="{FF2B5EF4-FFF2-40B4-BE49-F238E27FC236}">
                <a16:creationId xmlns:a16="http://schemas.microsoft.com/office/drawing/2014/main" id="{F8B349CC-B8AE-BA9B-5BC5-8FA441A06CEB}"/>
              </a:ext>
            </a:extLst>
          </p:cNvPr>
          <p:cNvPicPr>
            <a:picLocks noChangeAspect="1"/>
          </p:cNvPicPr>
          <p:nvPr/>
        </p:nvPicPr>
        <p:blipFill>
          <a:blip r:embed="rId2"/>
          <a:stretch>
            <a:fillRect/>
          </a:stretch>
        </p:blipFill>
        <p:spPr>
          <a:xfrm>
            <a:off x="1392167" y="3194510"/>
            <a:ext cx="4703832" cy="1453794"/>
          </a:xfrm>
          <a:prstGeom prst="rect">
            <a:avLst/>
          </a:prstGeom>
        </p:spPr>
      </p:pic>
      <p:pic>
        <p:nvPicPr>
          <p:cNvPr id="8" name="Picture 7">
            <a:extLst>
              <a:ext uri="{FF2B5EF4-FFF2-40B4-BE49-F238E27FC236}">
                <a16:creationId xmlns:a16="http://schemas.microsoft.com/office/drawing/2014/main" id="{C47BA6A5-D9DA-4EBF-A712-AE00BAD8DAAF}"/>
              </a:ext>
            </a:extLst>
          </p:cNvPr>
          <p:cNvPicPr>
            <a:picLocks noChangeAspect="1"/>
          </p:cNvPicPr>
          <p:nvPr/>
        </p:nvPicPr>
        <p:blipFill>
          <a:blip r:embed="rId3"/>
          <a:stretch>
            <a:fillRect/>
          </a:stretch>
        </p:blipFill>
        <p:spPr>
          <a:xfrm>
            <a:off x="6964122" y="2462107"/>
            <a:ext cx="3460038" cy="3453781"/>
          </a:xfrm>
          <a:prstGeom prst="rect">
            <a:avLst/>
          </a:prstGeom>
        </p:spPr>
      </p:pic>
    </p:spTree>
    <p:extLst>
      <p:ext uri="{BB962C8B-B14F-4D97-AF65-F5344CB8AC3E}">
        <p14:creationId xmlns:p14="http://schemas.microsoft.com/office/powerpoint/2010/main" val="3441705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96C9B-1EB3-0552-76CD-AC35B5B80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6A7A-15D9-8B67-6CCC-99690D2B1F07}"/>
              </a:ext>
            </a:extLst>
          </p:cNvPr>
          <p:cNvSpPr>
            <a:spLocks noGrp="1"/>
          </p:cNvSpPr>
          <p:nvPr>
            <p:ph type="title"/>
          </p:nvPr>
        </p:nvSpPr>
        <p:spPr/>
        <p:txBody>
          <a:bodyPr/>
          <a:lstStyle/>
          <a:p>
            <a:r>
              <a:rPr lang="en-US" dirty="0"/>
              <a:t>Decision Tree Classifier</a:t>
            </a:r>
          </a:p>
        </p:txBody>
      </p:sp>
      <p:sp>
        <p:nvSpPr>
          <p:cNvPr id="3" name="Text Placeholder 2">
            <a:extLst>
              <a:ext uri="{FF2B5EF4-FFF2-40B4-BE49-F238E27FC236}">
                <a16:creationId xmlns:a16="http://schemas.microsoft.com/office/drawing/2014/main" id="{1CB4BC5A-E0ED-91F3-9DD2-8A96FBAF0490}"/>
              </a:ext>
            </a:extLst>
          </p:cNvPr>
          <p:cNvSpPr>
            <a:spLocks noGrp="1"/>
          </p:cNvSpPr>
          <p:nvPr>
            <p:ph type="body" idx="1"/>
          </p:nvPr>
        </p:nvSpPr>
        <p:spPr/>
        <p:txBody>
          <a:bodyPr/>
          <a:lstStyle/>
          <a:p>
            <a:r>
              <a:rPr lang="en-US" dirty="0"/>
              <a:t>Supervised Machine Learning: Classification</a:t>
            </a:r>
          </a:p>
          <a:p>
            <a:r>
              <a:rPr lang="en-US" dirty="0"/>
              <a:t>Heart Failure Analysis Prediction</a:t>
            </a:r>
          </a:p>
          <a:p>
            <a:endParaRPr lang="en-US" dirty="0"/>
          </a:p>
        </p:txBody>
      </p:sp>
      <p:sp>
        <p:nvSpPr>
          <p:cNvPr id="4" name="Slide Number Placeholder 3">
            <a:extLst>
              <a:ext uri="{FF2B5EF4-FFF2-40B4-BE49-F238E27FC236}">
                <a16:creationId xmlns:a16="http://schemas.microsoft.com/office/drawing/2014/main" id="{A5725B6C-C2C2-C48E-3679-0979503EBD30}"/>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Tree>
    <p:extLst>
      <p:ext uri="{BB962C8B-B14F-4D97-AF65-F5344CB8AC3E}">
        <p14:creationId xmlns:p14="http://schemas.microsoft.com/office/powerpoint/2010/main" val="400494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2321-2EAE-2157-AD51-AA130280AC11}"/>
              </a:ext>
            </a:extLst>
          </p:cNvPr>
          <p:cNvSpPr>
            <a:spLocks noGrp="1"/>
          </p:cNvSpPr>
          <p:nvPr>
            <p:ph type="title"/>
          </p:nvPr>
        </p:nvSpPr>
        <p:spPr/>
        <p:txBody>
          <a:bodyPr/>
          <a:lstStyle/>
          <a:p>
            <a:r>
              <a:rPr lang="en-US" dirty="0"/>
              <a:t>Data Description</a:t>
            </a:r>
          </a:p>
        </p:txBody>
      </p:sp>
      <p:sp>
        <p:nvSpPr>
          <p:cNvPr id="3" name="Text Placeholder 2">
            <a:extLst>
              <a:ext uri="{FF2B5EF4-FFF2-40B4-BE49-F238E27FC236}">
                <a16:creationId xmlns:a16="http://schemas.microsoft.com/office/drawing/2014/main" id="{32ED1A6C-59B6-5D33-4A02-45554CD5B054}"/>
              </a:ext>
            </a:extLst>
          </p:cNvPr>
          <p:cNvSpPr>
            <a:spLocks noGrp="1"/>
          </p:cNvSpPr>
          <p:nvPr>
            <p:ph type="body" idx="1"/>
          </p:nvPr>
        </p:nvSpPr>
        <p:spPr/>
        <p:txBody>
          <a:bodyPr/>
          <a:lstStyle/>
          <a:p>
            <a:r>
              <a:rPr lang="en-US" dirty="0"/>
              <a:t>Supervised Machine Learning: Classification</a:t>
            </a:r>
          </a:p>
          <a:p>
            <a:r>
              <a:rPr lang="en-US" dirty="0"/>
              <a:t>Heart Failure Analysis Prediction</a:t>
            </a:r>
          </a:p>
        </p:txBody>
      </p:sp>
      <p:sp>
        <p:nvSpPr>
          <p:cNvPr id="4" name="Slide Number Placeholder 3">
            <a:extLst>
              <a:ext uri="{FF2B5EF4-FFF2-40B4-BE49-F238E27FC236}">
                <a16:creationId xmlns:a16="http://schemas.microsoft.com/office/drawing/2014/main" id="{6DA59F26-05C7-B615-34AC-516F84A9670B}"/>
              </a:ext>
            </a:extLst>
          </p:cNvPr>
          <p:cNvSpPr>
            <a:spLocks noGrp="1"/>
          </p:cNvSpPr>
          <p:nvPr>
            <p:ph type="sldNum" sz="quarter" idx="12"/>
          </p:nvPr>
        </p:nvSpPr>
        <p:spPr/>
        <p:txBody>
          <a:bodyPr/>
          <a:lstStyle/>
          <a:p>
            <a:fld id="{4FAB73BC-B049-4115-A692-8D63A059BFB8}" type="slidenum">
              <a:rPr lang="en-US" smtClean="0"/>
              <a:pPr/>
              <a:t>3</a:t>
            </a:fld>
            <a:endParaRPr lang="en-US" dirty="0"/>
          </a:p>
        </p:txBody>
      </p:sp>
    </p:spTree>
    <p:extLst>
      <p:ext uri="{BB962C8B-B14F-4D97-AF65-F5344CB8AC3E}">
        <p14:creationId xmlns:p14="http://schemas.microsoft.com/office/powerpoint/2010/main" val="4016888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EF397D-E86A-6B38-3756-DFBF1E2AB46A}"/>
              </a:ext>
            </a:extLst>
          </p:cNvPr>
          <p:cNvSpPr>
            <a:spLocks noGrp="1"/>
          </p:cNvSpPr>
          <p:nvPr>
            <p:ph type="title"/>
          </p:nvPr>
        </p:nvSpPr>
        <p:spPr/>
        <p:txBody>
          <a:bodyPr/>
          <a:lstStyle/>
          <a:p>
            <a:r>
              <a:rPr lang="en-US" dirty="0"/>
              <a:t>Decision Tree Classifier</a:t>
            </a:r>
          </a:p>
        </p:txBody>
      </p:sp>
      <p:sp>
        <p:nvSpPr>
          <p:cNvPr id="4" name="Slide Number Placeholder 3">
            <a:extLst>
              <a:ext uri="{FF2B5EF4-FFF2-40B4-BE49-F238E27FC236}">
                <a16:creationId xmlns:a16="http://schemas.microsoft.com/office/drawing/2014/main" id="{A593FC20-35D9-A0F8-4D00-E494B9BEE4C3}"/>
              </a:ext>
            </a:extLst>
          </p:cNvPr>
          <p:cNvSpPr>
            <a:spLocks noGrp="1"/>
          </p:cNvSpPr>
          <p:nvPr>
            <p:ph type="sldNum" sz="quarter" idx="12"/>
          </p:nvPr>
        </p:nvSpPr>
        <p:spPr/>
        <p:txBody>
          <a:bodyPr/>
          <a:lstStyle/>
          <a:p>
            <a:fld id="{4FAB73BC-B049-4115-A692-8D63A059BFB8}" type="slidenum">
              <a:rPr lang="en-US" smtClean="0"/>
              <a:pPr/>
              <a:t>30</a:t>
            </a:fld>
            <a:endParaRPr lang="en-US" dirty="0"/>
          </a:p>
        </p:txBody>
      </p:sp>
      <p:pic>
        <p:nvPicPr>
          <p:cNvPr id="7" name="Picture 6">
            <a:extLst>
              <a:ext uri="{FF2B5EF4-FFF2-40B4-BE49-F238E27FC236}">
                <a16:creationId xmlns:a16="http://schemas.microsoft.com/office/drawing/2014/main" id="{E94D1A96-3D87-88AA-16E1-24EAD49EADFE}"/>
              </a:ext>
            </a:extLst>
          </p:cNvPr>
          <p:cNvPicPr>
            <a:picLocks noChangeAspect="1"/>
          </p:cNvPicPr>
          <p:nvPr/>
        </p:nvPicPr>
        <p:blipFill>
          <a:blip r:embed="rId2"/>
          <a:stretch>
            <a:fillRect/>
          </a:stretch>
        </p:blipFill>
        <p:spPr>
          <a:xfrm>
            <a:off x="3428596" y="2243175"/>
            <a:ext cx="5506543" cy="4163312"/>
          </a:xfrm>
          <a:prstGeom prst="rect">
            <a:avLst/>
          </a:prstGeom>
        </p:spPr>
      </p:pic>
    </p:spTree>
    <p:extLst>
      <p:ext uri="{BB962C8B-B14F-4D97-AF65-F5344CB8AC3E}">
        <p14:creationId xmlns:p14="http://schemas.microsoft.com/office/powerpoint/2010/main" val="2085748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D4983-F796-C305-8586-BC2264113406}"/>
              </a:ext>
            </a:extLst>
          </p:cNvPr>
          <p:cNvSpPr>
            <a:spLocks noGrp="1"/>
          </p:cNvSpPr>
          <p:nvPr>
            <p:ph type="title"/>
          </p:nvPr>
        </p:nvSpPr>
        <p:spPr/>
        <p:txBody>
          <a:bodyPr/>
          <a:lstStyle/>
          <a:p>
            <a:r>
              <a:rPr lang="en-US" dirty="0"/>
              <a:t>Decision Tree Classifier</a:t>
            </a:r>
          </a:p>
        </p:txBody>
      </p:sp>
      <p:sp>
        <p:nvSpPr>
          <p:cNvPr id="3" name="Slide Number Placeholder 2">
            <a:extLst>
              <a:ext uri="{FF2B5EF4-FFF2-40B4-BE49-F238E27FC236}">
                <a16:creationId xmlns:a16="http://schemas.microsoft.com/office/drawing/2014/main" id="{27A0CD44-0D77-D0F1-3614-48EE251961B7}"/>
              </a:ext>
            </a:extLst>
          </p:cNvPr>
          <p:cNvSpPr>
            <a:spLocks noGrp="1"/>
          </p:cNvSpPr>
          <p:nvPr>
            <p:ph type="sldNum" sz="quarter" idx="12"/>
          </p:nvPr>
        </p:nvSpPr>
        <p:spPr/>
        <p:txBody>
          <a:bodyPr/>
          <a:lstStyle/>
          <a:p>
            <a:fld id="{4FAB73BC-B049-4115-A692-8D63A059BFB8}" type="slidenum">
              <a:rPr lang="en-US" smtClean="0"/>
              <a:pPr/>
              <a:t>31</a:t>
            </a:fld>
            <a:endParaRPr lang="en-US" dirty="0"/>
          </a:p>
        </p:txBody>
      </p:sp>
      <p:pic>
        <p:nvPicPr>
          <p:cNvPr id="5" name="Picture 4">
            <a:extLst>
              <a:ext uri="{FF2B5EF4-FFF2-40B4-BE49-F238E27FC236}">
                <a16:creationId xmlns:a16="http://schemas.microsoft.com/office/drawing/2014/main" id="{E960F2A6-1E1A-97B1-63DF-B4ED484FDFC0}"/>
              </a:ext>
            </a:extLst>
          </p:cNvPr>
          <p:cNvPicPr>
            <a:picLocks noChangeAspect="1"/>
          </p:cNvPicPr>
          <p:nvPr/>
        </p:nvPicPr>
        <p:blipFill>
          <a:blip r:embed="rId2"/>
          <a:stretch>
            <a:fillRect/>
          </a:stretch>
        </p:blipFill>
        <p:spPr>
          <a:xfrm>
            <a:off x="3812467" y="2154489"/>
            <a:ext cx="4215965" cy="4251998"/>
          </a:xfrm>
          <a:prstGeom prst="rect">
            <a:avLst/>
          </a:prstGeom>
        </p:spPr>
      </p:pic>
    </p:spTree>
    <p:extLst>
      <p:ext uri="{BB962C8B-B14F-4D97-AF65-F5344CB8AC3E}">
        <p14:creationId xmlns:p14="http://schemas.microsoft.com/office/powerpoint/2010/main" val="1372803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8051-9BD1-4004-4AF1-B5DACC0E1D69}"/>
              </a:ext>
            </a:extLst>
          </p:cNvPr>
          <p:cNvSpPr>
            <a:spLocks noGrp="1"/>
          </p:cNvSpPr>
          <p:nvPr>
            <p:ph type="title"/>
          </p:nvPr>
        </p:nvSpPr>
        <p:spPr/>
        <p:txBody>
          <a:bodyPr/>
          <a:lstStyle/>
          <a:p>
            <a:r>
              <a:rPr lang="en-US" dirty="0"/>
              <a:t>Decision Tree Classifier: Grid Search</a:t>
            </a:r>
          </a:p>
        </p:txBody>
      </p:sp>
      <p:sp>
        <p:nvSpPr>
          <p:cNvPr id="3" name="Slide Number Placeholder 2">
            <a:extLst>
              <a:ext uri="{FF2B5EF4-FFF2-40B4-BE49-F238E27FC236}">
                <a16:creationId xmlns:a16="http://schemas.microsoft.com/office/drawing/2014/main" id="{619E2483-B7BB-9451-AAB9-0761E5749B0C}"/>
              </a:ext>
            </a:extLst>
          </p:cNvPr>
          <p:cNvSpPr>
            <a:spLocks noGrp="1"/>
          </p:cNvSpPr>
          <p:nvPr>
            <p:ph type="sldNum" sz="quarter" idx="12"/>
          </p:nvPr>
        </p:nvSpPr>
        <p:spPr/>
        <p:txBody>
          <a:bodyPr/>
          <a:lstStyle/>
          <a:p>
            <a:fld id="{4FAB73BC-B049-4115-A692-8D63A059BFB8}" type="slidenum">
              <a:rPr lang="en-US" smtClean="0"/>
              <a:pPr/>
              <a:t>32</a:t>
            </a:fld>
            <a:endParaRPr lang="en-US" dirty="0"/>
          </a:p>
        </p:txBody>
      </p:sp>
      <p:pic>
        <p:nvPicPr>
          <p:cNvPr id="5" name="Picture 4">
            <a:extLst>
              <a:ext uri="{FF2B5EF4-FFF2-40B4-BE49-F238E27FC236}">
                <a16:creationId xmlns:a16="http://schemas.microsoft.com/office/drawing/2014/main" id="{49DBDD09-A934-B068-768D-E76C736078A3}"/>
              </a:ext>
            </a:extLst>
          </p:cNvPr>
          <p:cNvPicPr>
            <a:picLocks noChangeAspect="1"/>
          </p:cNvPicPr>
          <p:nvPr/>
        </p:nvPicPr>
        <p:blipFill>
          <a:blip r:embed="rId2"/>
          <a:stretch>
            <a:fillRect/>
          </a:stretch>
        </p:blipFill>
        <p:spPr>
          <a:xfrm>
            <a:off x="2556967" y="2464971"/>
            <a:ext cx="7078063" cy="3696216"/>
          </a:xfrm>
          <a:prstGeom prst="rect">
            <a:avLst/>
          </a:prstGeom>
        </p:spPr>
      </p:pic>
    </p:spTree>
    <p:extLst>
      <p:ext uri="{BB962C8B-B14F-4D97-AF65-F5344CB8AC3E}">
        <p14:creationId xmlns:p14="http://schemas.microsoft.com/office/powerpoint/2010/main" val="855062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1654-DD41-2AFB-3C05-B32654E621A1}"/>
              </a:ext>
            </a:extLst>
          </p:cNvPr>
          <p:cNvSpPr>
            <a:spLocks noGrp="1"/>
          </p:cNvSpPr>
          <p:nvPr>
            <p:ph type="title"/>
          </p:nvPr>
        </p:nvSpPr>
        <p:spPr/>
        <p:txBody>
          <a:bodyPr/>
          <a:lstStyle/>
          <a:p>
            <a:r>
              <a:rPr lang="en-US" dirty="0"/>
              <a:t>Decision Tree Classifier: Grid Search</a:t>
            </a:r>
          </a:p>
        </p:txBody>
      </p:sp>
      <p:sp>
        <p:nvSpPr>
          <p:cNvPr id="3" name="Slide Number Placeholder 2">
            <a:extLst>
              <a:ext uri="{FF2B5EF4-FFF2-40B4-BE49-F238E27FC236}">
                <a16:creationId xmlns:a16="http://schemas.microsoft.com/office/drawing/2014/main" id="{983BCF8B-1E24-29CD-1C2D-E0076F387335}"/>
              </a:ext>
            </a:extLst>
          </p:cNvPr>
          <p:cNvSpPr>
            <a:spLocks noGrp="1"/>
          </p:cNvSpPr>
          <p:nvPr>
            <p:ph type="sldNum" sz="quarter" idx="12"/>
          </p:nvPr>
        </p:nvSpPr>
        <p:spPr/>
        <p:txBody>
          <a:bodyPr/>
          <a:lstStyle/>
          <a:p>
            <a:fld id="{4FAB73BC-B049-4115-A692-8D63A059BFB8}" type="slidenum">
              <a:rPr lang="en-US" smtClean="0"/>
              <a:pPr/>
              <a:t>33</a:t>
            </a:fld>
            <a:endParaRPr lang="en-US" dirty="0"/>
          </a:p>
        </p:txBody>
      </p:sp>
      <p:pic>
        <p:nvPicPr>
          <p:cNvPr id="5" name="Picture 4">
            <a:extLst>
              <a:ext uri="{FF2B5EF4-FFF2-40B4-BE49-F238E27FC236}">
                <a16:creationId xmlns:a16="http://schemas.microsoft.com/office/drawing/2014/main" id="{19FF5B00-38EA-14E6-FAD5-77BF1CB6127B}"/>
              </a:ext>
            </a:extLst>
          </p:cNvPr>
          <p:cNvPicPr>
            <a:picLocks noChangeAspect="1"/>
          </p:cNvPicPr>
          <p:nvPr/>
        </p:nvPicPr>
        <p:blipFill>
          <a:blip r:embed="rId2"/>
          <a:stretch>
            <a:fillRect/>
          </a:stretch>
        </p:blipFill>
        <p:spPr>
          <a:xfrm>
            <a:off x="2477699" y="2588813"/>
            <a:ext cx="7382905" cy="3572374"/>
          </a:xfrm>
          <a:prstGeom prst="rect">
            <a:avLst/>
          </a:prstGeom>
        </p:spPr>
      </p:pic>
    </p:spTree>
    <p:extLst>
      <p:ext uri="{BB962C8B-B14F-4D97-AF65-F5344CB8AC3E}">
        <p14:creationId xmlns:p14="http://schemas.microsoft.com/office/powerpoint/2010/main" val="1261538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A10C-9A6C-E5AC-4F35-9B2AEA954D69}"/>
              </a:ext>
            </a:extLst>
          </p:cNvPr>
          <p:cNvSpPr>
            <a:spLocks noGrp="1"/>
          </p:cNvSpPr>
          <p:nvPr>
            <p:ph type="title"/>
          </p:nvPr>
        </p:nvSpPr>
        <p:spPr/>
        <p:txBody>
          <a:bodyPr/>
          <a:lstStyle/>
          <a:p>
            <a:r>
              <a:rPr lang="en-US" dirty="0"/>
              <a:t>Decision Tree Classifier: Grid </a:t>
            </a:r>
            <a:r>
              <a:rPr lang="en-US" dirty="0" err="1"/>
              <a:t>Seach</a:t>
            </a:r>
            <a:endParaRPr lang="en-US" dirty="0"/>
          </a:p>
        </p:txBody>
      </p:sp>
      <p:sp>
        <p:nvSpPr>
          <p:cNvPr id="3" name="Slide Number Placeholder 2">
            <a:extLst>
              <a:ext uri="{FF2B5EF4-FFF2-40B4-BE49-F238E27FC236}">
                <a16:creationId xmlns:a16="http://schemas.microsoft.com/office/drawing/2014/main" id="{4221E1EE-7729-2CB9-8D38-7173E93A5E98}"/>
              </a:ext>
            </a:extLst>
          </p:cNvPr>
          <p:cNvSpPr>
            <a:spLocks noGrp="1"/>
          </p:cNvSpPr>
          <p:nvPr>
            <p:ph type="sldNum" sz="quarter" idx="12"/>
          </p:nvPr>
        </p:nvSpPr>
        <p:spPr/>
        <p:txBody>
          <a:bodyPr/>
          <a:lstStyle/>
          <a:p>
            <a:fld id="{4FAB73BC-B049-4115-A692-8D63A059BFB8}" type="slidenum">
              <a:rPr lang="en-US" smtClean="0"/>
              <a:pPr/>
              <a:t>34</a:t>
            </a:fld>
            <a:endParaRPr lang="en-US" dirty="0"/>
          </a:p>
        </p:txBody>
      </p:sp>
      <p:pic>
        <p:nvPicPr>
          <p:cNvPr id="5" name="Picture 4">
            <a:extLst>
              <a:ext uri="{FF2B5EF4-FFF2-40B4-BE49-F238E27FC236}">
                <a16:creationId xmlns:a16="http://schemas.microsoft.com/office/drawing/2014/main" id="{22EF0F27-4BF0-BD08-1722-1F241BA8C3BB}"/>
              </a:ext>
            </a:extLst>
          </p:cNvPr>
          <p:cNvPicPr>
            <a:picLocks noChangeAspect="1"/>
          </p:cNvPicPr>
          <p:nvPr/>
        </p:nvPicPr>
        <p:blipFill>
          <a:blip r:embed="rId2"/>
          <a:stretch>
            <a:fillRect/>
          </a:stretch>
        </p:blipFill>
        <p:spPr>
          <a:xfrm>
            <a:off x="3810381" y="2268616"/>
            <a:ext cx="4208907" cy="4223624"/>
          </a:xfrm>
          <a:prstGeom prst="rect">
            <a:avLst/>
          </a:prstGeom>
        </p:spPr>
      </p:pic>
    </p:spTree>
    <p:extLst>
      <p:ext uri="{BB962C8B-B14F-4D97-AF65-F5344CB8AC3E}">
        <p14:creationId xmlns:p14="http://schemas.microsoft.com/office/powerpoint/2010/main" val="27362699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A157-E950-2F48-BAEB-C6A177EEB333}"/>
              </a:ext>
            </a:extLst>
          </p:cNvPr>
          <p:cNvSpPr>
            <a:spLocks noGrp="1"/>
          </p:cNvSpPr>
          <p:nvPr>
            <p:ph type="title"/>
          </p:nvPr>
        </p:nvSpPr>
        <p:spPr/>
        <p:txBody>
          <a:bodyPr/>
          <a:lstStyle/>
          <a:p>
            <a:r>
              <a:rPr lang="en-US" dirty="0"/>
              <a:t>Model Comparison</a:t>
            </a:r>
          </a:p>
        </p:txBody>
      </p:sp>
      <p:sp>
        <p:nvSpPr>
          <p:cNvPr id="3" name="Slide Number Placeholder 2">
            <a:extLst>
              <a:ext uri="{FF2B5EF4-FFF2-40B4-BE49-F238E27FC236}">
                <a16:creationId xmlns:a16="http://schemas.microsoft.com/office/drawing/2014/main" id="{98ADF315-D5EE-FEF0-23DA-534666885DD1}"/>
              </a:ext>
            </a:extLst>
          </p:cNvPr>
          <p:cNvSpPr>
            <a:spLocks noGrp="1"/>
          </p:cNvSpPr>
          <p:nvPr>
            <p:ph type="sldNum" sz="quarter" idx="12"/>
          </p:nvPr>
        </p:nvSpPr>
        <p:spPr/>
        <p:txBody>
          <a:bodyPr/>
          <a:lstStyle/>
          <a:p>
            <a:fld id="{4FAB73BC-B049-4115-A692-8D63A059BFB8}" type="slidenum">
              <a:rPr lang="en-US" smtClean="0"/>
              <a:pPr/>
              <a:t>35</a:t>
            </a:fld>
            <a:endParaRPr lang="en-US" dirty="0"/>
          </a:p>
        </p:txBody>
      </p:sp>
      <p:sp>
        <p:nvSpPr>
          <p:cNvPr id="4" name="TextBox 3">
            <a:extLst>
              <a:ext uri="{FF2B5EF4-FFF2-40B4-BE49-F238E27FC236}">
                <a16:creationId xmlns:a16="http://schemas.microsoft.com/office/drawing/2014/main" id="{72A2C85F-EF7E-9070-0B7E-0526AE49B977}"/>
              </a:ext>
            </a:extLst>
          </p:cNvPr>
          <p:cNvSpPr txBox="1"/>
          <p:nvPr/>
        </p:nvSpPr>
        <p:spPr>
          <a:xfrm>
            <a:off x="1088136" y="2386584"/>
            <a:ext cx="5007864" cy="3416320"/>
          </a:xfrm>
          <a:prstGeom prst="rect">
            <a:avLst/>
          </a:prstGeom>
          <a:noFill/>
        </p:spPr>
        <p:txBody>
          <a:bodyPr wrap="square" rtlCol="0">
            <a:spAutoFit/>
          </a:bodyPr>
          <a:lstStyle/>
          <a:p>
            <a:r>
              <a:rPr lang="en-US" dirty="0"/>
              <a:t>While both models have similar accuracy, the logistic regression model demonstrates a better balance in performance across both classes and a lower number of false negatives, making it slightly more suitable for this specific scenario :</a:t>
            </a:r>
          </a:p>
          <a:p>
            <a:endParaRPr lang="en-US" dirty="0"/>
          </a:p>
          <a:p>
            <a:endParaRPr lang="en-US" dirty="0"/>
          </a:p>
          <a:p>
            <a:pPr marL="342900" indent="-342900">
              <a:buAutoNum type="arabicPeriod"/>
            </a:pPr>
            <a:r>
              <a:rPr lang="en-US" dirty="0">
                <a:solidFill>
                  <a:srgbClr val="FFFF00"/>
                </a:solidFill>
              </a:rPr>
              <a:t>Logistic Model</a:t>
            </a:r>
          </a:p>
          <a:p>
            <a:pPr marL="342900" indent="-342900">
              <a:buAutoNum type="arabicPeriod"/>
            </a:pPr>
            <a:r>
              <a:rPr lang="en-US" dirty="0"/>
              <a:t>Decision Tree</a:t>
            </a:r>
          </a:p>
          <a:p>
            <a:pPr marL="342900" indent="-342900">
              <a:buAutoNum type="arabicPeriod"/>
            </a:pPr>
            <a:r>
              <a:rPr lang="en-US" dirty="0"/>
              <a:t>SVM</a:t>
            </a:r>
          </a:p>
          <a:p>
            <a:pPr marL="342900" indent="-342900">
              <a:buAutoNum type="arabicPeriod"/>
            </a:pPr>
            <a:r>
              <a:rPr lang="en-US" dirty="0"/>
              <a:t>KNN</a:t>
            </a:r>
          </a:p>
        </p:txBody>
      </p:sp>
      <p:pic>
        <p:nvPicPr>
          <p:cNvPr id="8" name="Graphic 7" descr="Award ribbon with star">
            <a:extLst>
              <a:ext uri="{FF2B5EF4-FFF2-40B4-BE49-F238E27FC236}">
                <a16:creationId xmlns:a16="http://schemas.microsoft.com/office/drawing/2014/main" id="{D71E0123-A903-BCD8-D759-D6A969E228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4816" y="4550692"/>
            <a:ext cx="535552" cy="535552"/>
          </a:xfrm>
          <a:prstGeom prst="rect">
            <a:avLst/>
          </a:prstGeom>
        </p:spPr>
      </p:pic>
      <p:pic>
        <p:nvPicPr>
          <p:cNvPr id="9" name="Picture 8">
            <a:extLst>
              <a:ext uri="{FF2B5EF4-FFF2-40B4-BE49-F238E27FC236}">
                <a16:creationId xmlns:a16="http://schemas.microsoft.com/office/drawing/2014/main" id="{0020D3CA-A23D-8D63-75D6-65A50F80B8BF}"/>
              </a:ext>
            </a:extLst>
          </p:cNvPr>
          <p:cNvPicPr>
            <a:picLocks noChangeAspect="1"/>
          </p:cNvPicPr>
          <p:nvPr/>
        </p:nvPicPr>
        <p:blipFill>
          <a:blip r:embed="rId4"/>
          <a:stretch>
            <a:fillRect/>
          </a:stretch>
        </p:blipFill>
        <p:spPr>
          <a:xfrm>
            <a:off x="7310232" y="2386584"/>
            <a:ext cx="3899176" cy="4036369"/>
          </a:xfrm>
          <a:prstGeom prst="rect">
            <a:avLst/>
          </a:prstGeom>
        </p:spPr>
      </p:pic>
    </p:spTree>
    <p:extLst>
      <p:ext uri="{BB962C8B-B14F-4D97-AF65-F5344CB8AC3E}">
        <p14:creationId xmlns:p14="http://schemas.microsoft.com/office/powerpoint/2010/main" val="1722957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6B3FB-7056-4122-2ED5-5A2E56ACC0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06A4A-703F-9979-49B7-61DF85A1764C}"/>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43D37AC-1082-509A-B0A0-6D87749CA171}"/>
              </a:ext>
            </a:extLst>
          </p:cNvPr>
          <p:cNvSpPr>
            <a:spLocks noGrp="1"/>
          </p:cNvSpPr>
          <p:nvPr>
            <p:ph type="body" idx="1"/>
          </p:nvPr>
        </p:nvSpPr>
        <p:spPr/>
        <p:txBody>
          <a:bodyPr/>
          <a:lstStyle/>
          <a:p>
            <a:r>
              <a:rPr lang="en-US" dirty="0"/>
              <a:t>Supervised Machine Learning: Classification</a:t>
            </a:r>
          </a:p>
          <a:p>
            <a:r>
              <a:rPr lang="en-US" dirty="0"/>
              <a:t>Heart Failure Analysis Prediction</a:t>
            </a:r>
          </a:p>
          <a:p>
            <a:endParaRPr lang="en-US" dirty="0"/>
          </a:p>
        </p:txBody>
      </p:sp>
      <p:sp>
        <p:nvSpPr>
          <p:cNvPr id="4" name="Slide Number Placeholder 3">
            <a:extLst>
              <a:ext uri="{FF2B5EF4-FFF2-40B4-BE49-F238E27FC236}">
                <a16:creationId xmlns:a16="http://schemas.microsoft.com/office/drawing/2014/main" id="{7E1B8136-3C85-93EC-57F6-AD8E4642571C}"/>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Tree>
    <p:extLst>
      <p:ext uri="{BB962C8B-B14F-4D97-AF65-F5344CB8AC3E}">
        <p14:creationId xmlns:p14="http://schemas.microsoft.com/office/powerpoint/2010/main" val="2859425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C138-E137-EF4E-EA94-A12AA2F51639}"/>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96ACEB94-EE05-D4B5-2E82-17FAD8F0B336}"/>
              </a:ext>
            </a:extLst>
          </p:cNvPr>
          <p:cNvSpPr>
            <a:spLocks noGrp="1"/>
          </p:cNvSpPr>
          <p:nvPr>
            <p:ph type="sldNum" sz="quarter" idx="12"/>
          </p:nvPr>
        </p:nvSpPr>
        <p:spPr/>
        <p:txBody>
          <a:bodyPr/>
          <a:lstStyle/>
          <a:p>
            <a:fld id="{4FAB73BC-B049-4115-A692-8D63A059BFB8}" type="slidenum">
              <a:rPr lang="en-US" smtClean="0"/>
              <a:pPr/>
              <a:t>37</a:t>
            </a:fld>
            <a:endParaRPr lang="en-US" dirty="0"/>
          </a:p>
        </p:txBody>
      </p:sp>
      <p:sp>
        <p:nvSpPr>
          <p:cNvPr id="5" name="TextBox 4">
            <a:extLst>
              <a:ext uri="{FF2B5EF4-FFF2-40B4-BE49-F238E27FC236}">
                <a16:creationId xmlns:a16="http://schemas.microsoft.com/office/drawing/2014/main" id="{9E34E215-585C-B1B5-0032-462CA96FC4C2}"/>
              </a:ext>
            </a:extLst>
          </p:cNvPr>
          <p:cNvSpPr txBox="1"/>
          <p:nvPr/>
        </p:nvSpPr>
        <p:spPr>
          <a:xfrm>
            <a:off x="810000" y="2395728"/>
            <a:ext cx="10850134" cy="2585323"/>
          </a:xfrm>
          <a:prstGeom prst="rect">
            <a:avLst/>
          </a:prstGeom>
          <a:noFill/>
        </p:spPr>
        <p:txBody>
          <a:bodyPr wrap="square">
            <a:spAutoFit/>
          </a:bodyPr>
          <a:lstStyle/>
          <a:p>
            <a:pPr algn="just"/>
            <a:r>
              <a:rPr lang="en-US" dirty="0"/>
              <a:t>Interpretability: Logistic regression is often easier to interpret, as the coefficients associated with the features provide insights into their importance. Decision trees can also be interpreted but might become complex with many levels.</a:t>
            </a:r>
          </a:p>
          <a:p>
            <a:pPr algn="just"/>
            <a:endParaRPr lang="en-US" dirty="0"/>
          </a:p>
          <a:p>
            <a:pPr algn="just"/>
            <a:r>
              <a:rPr lang="en-US" dirty="0"/>
              <a:t>Model Complexity: Decision trees can be more prone to overfitting, especially if not pruned properly.1 Logistic regression is generally simpler and less likely to overfit.   </a:t>
            </a:r>
          </a:p>
          <a:p>
            <a:pPr algn="just"/>
            <a:endParaRPr lang="en-US" dirty="0"/>
          </a:p>
          <a:p>
            <a:pPr algn="just"/>
            <a:r>
              <a:rPr lang="en-US" b="1" dirty="0"/>
              <a:t>Dataset Characteristics:</a:t>
            </a:r>
            <a:r>
              <a:rPr lang="en-US" dirty="0"/>
              <a:t> The performance of these models can vary depending on the specific dataset and its characteristics (e.g., size, feature types, class balance).</a:t>
            </a:r>
          </a:p>
        </p:txBody>
      </p:sp>
    </p:spTree>
    <p:extLst>
      <p:ext uri="{BB962C8B-B14F-4D97-AF65-F5344CB8AC3E}">
        <p14:creationId xmlns:p14="http://schemas.microsoft.com/office/powerpoint/2010/main" val="3083397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D5259-B079-7E56-A8B2-F91556DE3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C0003-E92D-385E-BBEB-C5EC65CAA832}"/>
              </a:ext>
            </a:extLst>
          </p:cNvPr>
          <p:cNvSpPr>
            <a:spLocks noGrp="1"/>
          </p:cNvSpPr>
          <p:nvPr>
            <p:ph type="ctrTitle"/>
          </p:nvPr>
        </p:nvSpPr>
        <p:spPr/>
        <p:txBody>
          <a:bodyPr/>
          <a:lstStyle/>
          <a:p>
            <a:pPr algn="ctr"/>
            <a:r>
              <a:rPr lang="en-US" dirty="0"/>
              <a:t>Thank you</a:t>
            </a:r>
          </a:p>
        </p:txBody>
      </p:sp>
      <p:sp>
        <p:nvSpPr>
          <p:cNvPr id="3" name="Subtitle 2">
            <a:extLst>
              <a:ext uri="{FF2B5EF4-FFF2-40B4-BE49-F238E27FC236}">
                <a16:creationId xmlns:a16="http://schemas.microsoft.com/office/drawing/2014/main" id="{A26DC0A5-23CC-657E-5BE7-7B947A7BBA5D}"/>
              </a:ext>
            </a:extLst>
          </p:cNvPr>
          <p:cNvSpPr>
            <a:spLocks noGrp="1"/>
          </p:cNvSpPr>
          <p:nvPr>
            <p:ph type="subTitle" idx="1"/>
          </p:nvPr>
        </p:nvSpPr>
        <p:spPr/>
        <p:txBody>
          <a:bodyPr>
            <a:noAutofit/>
          </a:bodyPr>
          <a:lstStyle/>
          <a:p>
            <a:r>
              <a:rPr lang="en-US" b="1" dirty="0">
                <a:solidFill>
                  <a:srgbClr val="0070C0"/>
                </a:solidFill>
              </a:rPr>
              <a:t>IBM Machine Learning Professional Certificate</a:t>
            </a:r>
          </a:p>
          <a:p>
            <a:r>
              <a:rPr lang="en-US" b="1" dirty="0"/>
              <a:t>Supervised Machine Learning: Classification</a:t>
            </a:r>
          </a:p>
          <a:p>
            <a:r>
              <a:rPr lang="en-US" sz="1400" b="1" dirty="0"/>
              <a:t>Shaula Marquez</a:t>
            </a:r>
          </a:p>
          <a:p>
            <a:endParaRPr lang="en-US" b="1" dirty="0">
              <a:solidFill>
                <a:srgbClr val="0070C0"/>
              </a:solidFill>
            </a:endParaRPr>
          </a:p>
          <a:p>
            <a:endParaRPr lang="en-US" b="1" dirty="0">
              <a:solidFill>
                <a:srgbClr val="0070C0"/>
              </a:solidFill>
            </a:endParaRPr>
          </a:p>
          <a:p>
            <a:endParaRPr lang="en-US" dirty="0">
              <a:solidFill>
                <a:srgbClr val="0070C0"/>
              </a:solidFill>
            </a:endParaRPr>
          </a:p>
        </p:txBody>
      </p:sp>
      <p:sp>
        <p:nvSpPr>
          <p:cNvPr id="4" name="Slide Number Placeholder 3">
            <a:extLst>
              <a:ext uri="{FF2B5EF4-FFF2-40B4-BE49-F238E27FC236}">
                <a16:creationId xmlns:a16="http://schemas.microsoft.com/office/drawing/2014/main" id="{4634299E-0E3C-E922-5CE0-D827EE3DC666}"/>
              </a:ext>
            </a:extLst>
          </p:cNvPr>
          <p:cNvSpPr>
            <a:spLocks noGrp="1"/>
          </p:cNvSpPr>
          <p:nvPr>
            <p:ph type="sldNum" sz="quarter" idx="12"/>
          </p:nvPr>
        </p:nvSpPr>
        <p:spPr/>
        <p:txBody>
          <a:bodyPr/>
          <a:lstStyle/>
          <a:p>
            <a:fld id="{4FAB73BC-B049-4115-A692-8D63A059BFB8}" type="slidenum">
              <a:rPr lang="en-US" smtClean="0"/>
              <a:pPr/>
              <a:t>38</a:t>
            </a:fld>
            <a:endParaRPr lang="en-US" dirty="0"/>
          </a:p>
        </p:txBody>
      </p:sp>
    </p:spTree>
    <p:extLst>
      <p:ext uri="{BB962C8B-B14F-4D97-AF65-F5344CB8AC3E}">
        <p14:creationId xmlns:p14="http://schemas.microsoft.com/office/powerpoint/2010/main" val="222216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DB9165-C735-44AA-E507-BEAEC9AF4CFB}"/>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1E44637A-AE7A-A649-6A62-695D9684F314}"/>
              </a:ext>
            </a:extLst>
          </p:cNvPr>
          <p:cNvSpPr>
            <a:spLocks noGrp="1"/>
          </p:cNvSpPr>
          <p:nvPr>
            <p:ph idx="1"/>
          </p:nvPr>
        </p:nvSpPr>
        <p:spPr/>
        <p:txBody>
          <a:bodyPr/>
          <a:lstStyle/>
          <a:p>
            <a:pPr marL="0" indent="0" algn="just">
              <a:lnSpc>
                <a:spcPts val="1425"/>
              </a:lnSpc>
              <a:buNone/>
            </a:pPr>
            <a:r>
              <a:rPr lang="en-US" b="0" dirty="0">
                <a:effectLst/>
              </a:rPr>
              <a:t>Cardiovascular diseases (CVDs) are the number 1 cause of death globally, taking an estimated 17.9 million lives each year, which accounts for 31% of all deaths worldwide.</a:t>
            </a:r>
          </a:p>
          <a:p>
            <a:pPr marL="0" indent="0" algn="just">
              <a:lnSpc>
                <a:spcPts val="1425"/>
              </a:lnSpc>
              <a:buNone/>
            </a:pPr>
            <a:r>
              <a:rPr lang="en-US" b="0" dirty="0">
                <a:effectLst/>
              </a:rPr>
              <a:t>Heart failure is a common event caused by CVDs and this dataset contains 12 features that can be used to predict mortality by heart failure.</a:t>
            </a:r>
          </a:p>
          <a:p>
            <a:pPr marL="0" indent="0" algn="just">
              <a:lnSpc>
                <a:spcPts val="1425"/>
              </a:lnSpc>
              <a:buNone/>
            </a:pPr>
            <a:br>
              <a:rPr lang="en-US" b="0" dirty="0">
                <a:effectLst/>
              </a:rPr>
            </a:br>
            <a:r>
              <a:rPr lang="en-US" b="0" dirty="0">
                <a:effectLst/>
              </a:rPr>
              <a:t>Most cardiovascular diseases can be prevented by addressing behavioral risk factors such as tobacco use, unhealthy diet and obesity, physical inactivity and harmful use of alcohol using population-wide strategies.</a:t>
            </a:r>
          </a:p>
          <a:p>
            <a:pPr marL="0" indent="0" algn="just">
              <a:lnSpc>
                <a:spcPts val="1425"/>
              </a:lnSpc>
              <a:buNone/>
            </a:pPr>
            <a:br>
              <a:rPr lang="en-US" b="0" dirty="0">
                <a:effectLst/>
              </a:rPr>
            </a:br>
            <a:r>
              <a:rPr lang="en-US" b="0" dirty="0">
                <a:effectLst/>
              </a:rPr>
              <a:t>People with cardiovascular disease or who are at high cardiovascular risk (due to the presence of one or more risk factors such as hypertension, diabetes, hyperlipidemia or already established disease) need early detection and management wherein a machine learning model can be of great help.</a:t>
            </a:r>
          </a:p>
        </p:txBody>
      </p:sp>
      <p:sp>
        <p:nvSpPr>
          <p:cNvPr id="6" name="Slide Number Placeholder 5">
            <a:extLst>
              <a:ext uri="{FF2B5EF4-FFF2-40B4-BE49-F238E27FC236}">
                <a16:creationId xmlns:a16="http://schemas.microsoft.com/office/drawing/2014/main" id="{2F6A204C-5BB7-9EFC-B03C-A30A85C81929}"/>
              </a:ext>
            </a:extLst>
          </p:cNvPr>
          <p:cNvSpPr>
            <a:spLocks noGrp="1"/>
          </p:cNvSpPr>
          <p:nvPr>
            <p:ph type="sldNum" sz="quarter" idx="12"/>
          </p:nvPr>
        </p:nvSpPr>
        <p:spPr/>
        <p:txBody>
          <a:bodyPr/>
          <a:lstStyle/>
          <a:p>
            <a:fld id="{4FAB73BC-B049-4115-A692-8D63A059BFB8}" type="slidenum">
              <a:rPr lang="en-US" smtClean="0"/>
              <a:pPr/>
              <a:t>4</a:t>
            </a:fld>
            <a:endParaRPr lang="en-US" dirty="0"/>
          </a:p>
        </p:txBody>
      </p:sp>
      <p:sp>
        <p:nvSpPr>
          <p:cNvPr id="7" name="Footer Placeholder 6">
            <a:extLst>
              <a:ext uri="{FF2B5EF4-FFF2-40B4-BE49-F238E27FC236}">
                <a16:creationId xmlns:a16="http://schemas.microsoft.com/office/drawing/2014/main" id="{4117A3B3-0D61-A4A7-AA9E-F20B56783736}"/>
              </a:ext>
            </a:extLst>
          </p:cNvPr>
          <p:cNvSpPr>
            <a:spLocks noGrp="1"/>
          </p:cNvSpPr>
          <p:nvPr>
            <p:ph type="ftr" sz="quarter" idx="11"/>
          </p:nvPr>
        </p:nvSpPr>
        <p:spPr/>
        <p:txBody>
          <a:bodyPr/>
          <a:lstStyle/>
          <a:p>
            <a:r>
              <a:rPr lang="en-US" sz="900" dirty="0"/>
              <a:t>Dataset: https://www.kaggle.com/datasets/andrewmvd/heart-failure-clinical-data</a:t>
            </a:r>
          </a:p>
          <a:p>
            <a:endParaRPr lang="en-US" dirty="0"/>
          </a:p>
        </p:txBody>
      </p:sp>
    </p:spTree>
    <p:extLst>
      <p:ext uri="{BB962C8B-B14F-4D97-AF65-F5344CB8AC3E}">
        <p14:creationId xmlns:p14="http://schemas.microsoft.com/office/powerpoint/2010/main" val="348701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E260-D886-9EFC-D274-EC49F4688A6A}"/>
              </a:ext>
            </a:extLst>
          </p:cNvPr>
          <p:cNvSpPr>
            <a:spLocks noGrp="1"/>
          </p:cNvSpPr>
          <p:nvPr>
            <p:ph type="title"/>
          </p:nvPr>
        </p:nvSpPr>
        <p:spPr/>
        <p:txBody>
          <a:bodyPr/>
          <a:lstStyle/>
          <a:p>
            <a:r>
              <a:rPr lang="en-US" dirty="0"/>
              <a:t>Dataset Description</a:t>
            </a:r>
          </a:p>
        </p:txBody>
      </p:sp>
      <p:pic>
        <p:nvPicPr>
          <p:cNvPr id="6" name="Content Placeholder 5">
            <a:extLst>
              <a:ext uri="{FF2B5EF4-FFF2-40B4-BE49-F238E27FC236}">
                <a16:creationId xmlns:a16="http://schemas.microsoft.com/office/drawing/2014/main" id="{793D627D-11B6-96C3-B457-2DE7CD7DE352}"/>
              </a:ext>
            </a:extLst>
          </p:cNvPr>
          <p:cNvPicPr>
            <a:picLocks noGrp="1" noChangeAspect="1"/>
          </p:cNvPicPr>
          <p:nvPr>
            <p:ph idx="1"/>
          </p:nvPr>
        </p:nvPicPr>
        <p:blipFill>
          <a:blip r:embed="rId2"/>
          <a:stretch>
            <a:fillRect/>
          </a:stretch>
        </p:blipFill>
        <p:spPr>
          <a:xfrm>
            <a:off x="810000" y="2543544"/>
            <a:ext cx="10553700" cy="1513547"/>
          </a:xfrm>
        </p:spPr>
      </p:pic>
      <p:sp>
        <p:nvSpPr>
          <p:cNvPr id="4" name="Slide Number Placeholder 3">
            <a:extLst>
              <a:ext uri="{FF2B5EF4-FFF2-40B4-BE49-F238E27FC236}">
                <a16:creationId xmlns:a16="http://schemas.microsoft.com/office/drawing/2014/main" id="{55AC3E93-2607-56E0-FFBC-FD64FDEC68C4}"/>
              </a:ext>
            </a:extLst>
          </p:cNvPr>
          <p:cNvSpPr>
            <a:spLocks noGrp="1"/>
          </p:cNvSpPr>
          <p:nvPr>
            <p:ph type="sldNum" sz="quarter" idx="12"/>
          </p:nvPr>
        </p:nvSpPr>
        <p:spPr/>
        <p:txBody>
          <a:bodyPr/>
          <a:lstStyle/>
          <a:p>
            <a:fld id="{4FAB73BC-B049-4115-A692-8D63A059BFB8}" type="slidenum">
              <a:rPr lang="en-US" smtClean="0"/>
              <a:pPr/>
              <a:t>5</a:t>
            </a:fld>
            <a:endParaRPr lang="en-US" dirty="0"/>
          </a:p>
        </p:txBody>
      </p:sp>
      <p:sp>
        <p:nvSpPr>
          <p:cNvPr id="7" name="TextBox 6">
            <a:extLst>
              <a:ext uri="{FF2B5EF4-FFF2-40B4-BE49-F238E27FC236}">
                <a16:creationId xmlns:a16="http://schemas.microsoft.com/office/drawing/2014/main" id="{B3887351-01CA-D22D-6F6D-795156B25056}"/>
              </a:ext>
            </a:extLst>
          </p:cNvPr>
          <p:cNvSpPr txBox="1"/>
          <p:nvPr/>
        </p:nvSpPr>
        <p:spPr>
          <a:xfrm>
            <a:off x="810000" y="4405938"/>
            <a:ext cx="10571998" cy="1793693"/>
          </a:xfrm>
          <a:prstGeom prst="rect">
            <a:avLst/>
          </a:prstGeom>
          <a:noFill/>
        </p:spPr>
        <p:txBody>
          <a:bodyPr wrap="square" numCol="2" rtlCol="0">
            <a:spAutoFit/>
          </a:bodyPr>
          <a:lstStyle/>
          <a:p>
            <a:pPr marL="285750" indent="-285750" algn="l" fontAlgn="base">
              <a:spcBef>
                <a:spcPts val="1200"/>
              </a:spcBef>
              <a:spcAft>
                <a:spcPts val="300"/>
              </a:spcAft>
              <a:buFont typeface="Wingdings" panose="05000000000000000000" pitchFamily="2" charset="2"/>
              <a:buChar char="§"/>
            </a:pPr>
            <a:r>
              <a:rPr lang="en-US" sz="1400" b="1" dirty="0"/>
              <a:t>A</a:t>
            </a:r>
            <a:r>
              <a:rPr lang="en-US" sz="1400" b="1" i="0" dirty="0">
                <a:effectLst/>
              </a:rPr>
              <a:t>ge:</a:t>
            </a:r>
            <a:r>
              <a:rPr lang="en-US" sz="1400" b="0" i="0" dirty="0">
                <a:effectLst/>
              </a:rPr>
              <a:t> Age of the patient</a:t>
            </a:r>
          </a:p>
          <a:p>
            <a:pPr marL="285750" indent="-285750" algn="l" fontAlgn="base">
              <a:spcBef>
                <a:spcPts val="1200"/>
              </a:spcBef>
              <a:spcAft>
                <a:spcPts val="300"/>
              </a:spcAft>
              <a:buFont typeface="Wingdings" panose="05000000000000000000" pitchFamily="2" charset="2"/>
              <a:buChar char="§"/>
            </a:pPr>
            <a:r>
              <a:rPr lang="en-US" sz="1400" b="1" dirty="0"/>
              <a:t>A</a:t>
            </a:r>
            <a:r>
              <a:rPr lang="en-US" sz="1400" b="1" i="0" dirty="0">
                <a:effectLst/>
              </a:rPr>
              <a:t>nemia:</a:t>
            </a:r>
            <a:r>
              <a:rPr lang="en-US" sz="1400" b="0" i="0" dirty="0">
                <a:effectLst/>
              </a:rPr>
              <a:t> Hemoglobin level of patient (Boolean)</a:t>
            </a:r>
          </a:p>
          <a:p>
            <a:pPr marL="285750" indent="-285750" algn="l" fontAlgn="base">
              <a:spcBef>
                <a:spcPts val="1200"/>
              </a:spcBef>
              <a:spcAft>
                <a:spcPts val="300"/>
              </a:spcAft>
              <a:buFont typeface="Wingdings" panose="05000000000000000000" pitchFamily="2" charset="2"/>
              <a:buChar char="§"/>
            </a:pPr>
            <a:r>
              <a:rPr lang="en-US" sz="1400" b="1" dirty="0"/>
              <a:t>C</a:t>
            </a:r>
            <a:r>
              <a:rPr lang="en-US" sz="1400" b="1" i="0" dirty="0">
                <a:effectLst/>
              </a:rPr>
              <a:t>reatinine </a:t>
            </a:r>
            <a:r>
              <a:rPr lang="en-US" sz="1400" b="1" dirty="0"/>
              <a:t>P</a:t>
            </a:r>
            <a:r>
              <a:rPr lang="en-US" sz="1400" b="1" i="0" dirty="0">
                <a:effectLst/>
              </a:rPr>
              <a:t>hosphokinase:</a:t>
            </a:r>
            <a:r>
              <a:rPr lang="en-US" sz="1400" b="0" i="0" dirty="0">
                <a:effectLst/>
              </a:rPr>
              <a:t> Level of the CPK enzyme in the blood (mcg/L)</a:t>
            </a:r>
          </a:p>
          <a:p>
            <a:pPr marL="285750" indent="-285750" algn="l" fontAlgn="base">
              <a:spcBef>
                <a:spcPts val="1200"/>
              </a:spcBef>
              <a:spcAft>
                <a:spcPts val="300"/>
              </a:spcAft>
              <a:buFont typeface="Wingdings" panose="05000000000000000000" pitchFamily="2" charset="2"/>
              <a:buChar char="§"/>
            </a:pPr>
            <a:r>
              <a:rPr lang="en-US" sz="1400" b="1" dirty="0"/>
              <a:t>D</a:t>
            </a:r>
            <a:r>
              <a:rPr lang="en-US" sz="1400" b="1" i="0" dirty="0">
                <a:effectLst/>
              </a:rPr>
              <a:t>iabetes:</a:t>
            </a:r>
            <a:r>
              <a:rPr lang="en-US" sz="1400" b="0" i="0" dirty="0">
                <a:effectLst/>
              </a:rPr>
              <a:t> If the patient has diabetes (Boolean)</a:t>
            </a:r>
          </a:p>
          <a:p>
            <a:pPr marL="285750" indent="-285750" algn="l" fontAlgn="base">
              <a:spcBef>
                <a:spcPts val="1200"/>
              </a:spcBef>
              <a:spcAft>
                <a:spcPts val="300"/>
              </a:spcAft>
              <a:buFont typeface="Wingdings" panose="05000000000000000000" pitchFamily="2" charset="2"/>
              <a:buChar char="§"/>
            </a:pPr>
            <a:r>
              <a:rPr lang="en-US" sz="1400" b="1" dirty="0"/>
              <a:t>E</a:t>
            </a:r>
            <a:r>
              <a:rPr lang="en-US" sz="1400" b="1" i="0" dirty="0">
                <a:effectLst/>
              </a:rPr>
              <a:t>jection fraction:</a:t>
            </a:r>
            <a:r>
              <a:rPr lang="en-US" sz="1400" b="0" i="0" dirty="0">
                <a:effectLst/>
              </a:rPr>
              <a:t> Percentage of blood leaving the heart at each contraction</a:t>
            </a:r>
          </a:p>
          <a:p>
            <a:pPr marL="285750" indent="-285750" algn="l" fontAlgn="base">
              <a:spcBef>
                <a:spcPts val="1200"/>
              </a:spcBef>
              <a:spcAft>
                <a:spcPts val="300"/>
              </a:spcAft>
              <a:buFont typeface="Wingdings" panose="05000000000000000000" pitchFamily="2" charset="2"/>
              <a:buChar char="§"/>
            </a:pPr>
            <a:r>
              <a:rPr lang="en-US" sz="1400" b="1" i="0" dirty="0">
                <a:effectLst/>
              </a:rPr>
              <a:t>High blood</a:t>
            </a:r>
            <a:r>
              <a:rPr lang="en-US" sz="1400" b="1" dirty="0"/>
              <a:t> </a:t>
            </a:r>
            <a:r>
              <a:rPr lang="en-US" sz="1400" b="1" i="0" dirty="0">
                <a:effectLst/>
              </a:rPr>
              <a:t>pressure:</a:t>
            </a:r>
            <a:r>
              <a:rPr lang="en-US" sz="1400" b="0" i="0" dirty="0">
                <a:effectLst/>
              </a:rPr>
              <a:t> If the patient has hypertension (Boolean)</a:t>
            </a:r>
          </a:p>
          <a:p>
            <a:pPr marL="285750" indent="-285750" algn="l" fontAlgn="base">
              <a:spcBef>
                <a:spcPts val="1200"/>
              </a:spcBef>
              <a:spcAft>
                <a:spcPts val="300"/>
              </a:spcAft>
              <a:buFont typeface="Wingdings" panose="05000000000000000000" pitchFamily="2" charset="2"/>
              <a:buChar char="§"/>
            </a:pPr>
            <a:r>
              <a:rPr lang="en-US" sz="1400" b="1" dirty="0"/>
              <a:t>P</a:t>
            </a:r>
            <a:r>
              <a:rPr lang="en-US" sz="1400" b="1" i="0" dirty="0">
                <a:effectLst/>
              </a:rPr>
              <a:t>latelets:</a:t>
            </a:r>
            <a:r>
              <a:rPr lang="en-US" sz="1400" b="0" i="0" dirty="0">
                <a:effectLst/>
              </a:rPr>
              <a:t> Platelet count of blood (kilo platelets/mL)</a:t>
            </a:r>
          </a:p>
        </p:txBody>
      </p:sp>
    </p:spTree>
    <p:extLst>
      <p:ext uri="{BB962C8B-B14F-4D97-AF65-F5344CB8AC3E}">
        <p14:creationId xmlns:p14="http://schemas.microsoft.com/office/powerpoint/2010/main" val="2924489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CCB08-9D4C-0006-02A2-50B86C937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D263A-FE07-7260-1DAD-EAFE1C21C53D}"/>
              </a:ext>
            </a:extLst>
          </p:cNvPr>
          <p:cNvSpPr>
            <a:spLocks noGrp="1"/>
          </p:cNvSpPr>
          <p:nvPr>
            <p:ph type="title"/>
          </p:nvPr>
        </p:nvSpPr>
        <p:spPr/>
        <p:txBody>
          <a:bodyPr/>
          <a:lstStyle/>
          <a:p>
            <a:r>
              <a:rPr lang="en-US" dirty="0"/>
              <a:t>Dataset Description</a:t>
            </a:r>
          </a:p>
        </p:txBody>
      </p:sp>
      <p:pic>
        <p:nvPicPr>
          <p:cNvPr id="6" name="Content Placeholder 5">
            <a:extLst>
              <a:ext uri="{FF2B5EF4-FFF2-40B4-BE49-F238E27FC236}">
                <a16:creationId xmlns:a16="http://schemas.microsoft.com/office/drawing/2014/main" id="{3A674964-2DF0-200B-4188-A7F7B2E27497}"/>
              </a:ext>
            </a:extLst>
          </p:cNvPr>
          <p:cNvPicPr>
            <a:picLocks noGrp="1" noChangeAspect="1"/>
          </p:cNvPicPr>
          <p:nvPr>
            <p:ph idx="1"/>
          </p:nvPr>
        </p:nvPicPr>
        <p:blipFill>
          <a:blip r:embed="rId2"/>
          <a:stretch>
            <a:fillRect/>
          </a:stretch>
        </p:blipFill>
        <p:spPr>
          <a:xfrm>
            <a:off x="810000" y="2543544"/>
            <a:ext cx="10553700" cy="1513547"/>
          </a:xfrm>
        </p:spPr>
      </p:pic>
      <p:sp>
        <p:nvSpPr>
          <p:cNvPr id="4" name="Slide Number Placeholder 3">
            <a:extLst>
              <a:ext uri="{FF2B5EF4-FFF2-40B4-BE49-F238E27FC236}">
                <a16:creationId xmlns:a16="http://schemas.microsoft.com/office/drawing/2014/main" id="{2CD89030-F255-E05B-5149-E9764CBCB28D}"/>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
        <p:nvSpPr>
          <p:cNvPr id="7" name="TextBox 6">
            <a:extLst>
              <a:ext uri="{FF2B5EF4-FFF2-40B4-BE49-F238E27FC236}">
                <a16:creationId xmlns:a16="http://schemas.microsoft.com/office/drawing/2014/main" id="{5C8EB9BA-71D6-2E45-7CD6-F82DA67D346F}"/>
              </a:ext>
            </a:extLst>
          </p:cNvPr>
          <p:cNvSpPr txBox="1"/>
          <p:nvPr/>
        </p:nvSpPr>
        <p:spPr>
          <a:xfrm>
            <a:off x="810000" y="4405938"/>
            <a:ext cx="10571998" cy="2000548"/>
          </a:xfrm>
          <a:prstGeom prst="rect">
            <a:avLst/>
          </a:prstGeom>
          <a:noFill/>
        </p:spPr>
        <p:txBody>
          <a:bodyPr wrap="square" numCol="2" rtlCol="0">
            <a:spAutoFit/>
          </a:bodyPr>
          <a:lstStyle/>
          <a:p>
            <a:pPr marL="285750" indent="-285750" algn="l" fontAlgn="base">
              <a:spcBef>
                <a:spcPts val="1200"/>
              </a:spcBef>
              <a:spcAft>
                <a:spcPts val="300"/>
              </a:spcAft>
              <a:buFont typeface="Wingdings" panose="05000000000000000000" pitchFamily="2" charset="2"/>
              <a:buChar char="§"/>
            </a:pPr>
            <a:r>
              <a:rPr lang="en-US" sz="1400" b="1" dirty="0"/>
              <a:t>S</a:t>
            </a:r>
            <a:r>
              <a:rPr lang="en-US" sz="1400" b="1" i="0" dirty="0">
                <a:effectLst/>
              </a:rPr>
              <a:t>erum creatinine:</a:t>
            </a:r>
            <a:r>
              <a:rPr lang="en-US" sz="1400" b="0" i="0" dirty="0">
                <a:effectLst/>
              </a:rPr>
              <a:t> Level of serum creatinine in the blood (mg/dL)</a:t>
            </a:r>
          </a:p>
          <a:p>
            <a:pPr marL="285750" indent="-285750" algn="l" fontAlgn="base">
              <a:spcBef>
                <a:spcPts val="1200"/>
              </a:spcBef>
              <a:spcAft>
                <a:spcPts val="300"/>
              </a:spcAft>
              <a:buFont typeface="Wingdings" panose="05000000000000000000" pitchFamily="2" charset="2"/>
              <a:buChar char="§"/>
            </a:pPr>
            <a:r>
              <a:rPr lang="en-US" sz="1400" b="1" dirty="0"/>
              <a:t>S</a:t>
            </a:r>
            <a:r>
              <a:rPr lang="en-US" sz="1400" b="1" i="0" dirty="0">
                <a:effectLst/>
              </a:rPr>
              <a:t>erum sodium:</a:t>
            </a:r>
            <a:r>
              <a:rPr lang="en-US" sz="1400" b="0" i="0" dirty="0">
                <a:effectLst/>
              </a:rPr>
              <a:t> Level of serum sodium in the blood (mEq/L)</a:t>
            </a:r>
          </a:p>
          <a:p>
            <a:pPr marL="285750" indent="-285750" algn="l" fontAlgn="base">
              <a:spcBef>
                <a:spcPts val="1200"/>
              </a:spcBef>
              <a:spcAft>
                <a:spcPts val="300"/>
              </a:spcAft>
              <a:buFont typeface="Wingdings" panose="05000000000000000000" pitchFamily="2" charset="2"/>
              <a:buChar char="§"/>
            </a:pPr>
            <a:r>
              <a:rPr lang="en-US" sz="1400" b="1" dirty="0"/>
              <a:t>S</a:t>
            </a:r>
            <a:r>
              <a:rPr lang="en-US" sz="1400" b="1" i="0" dirty="0">
                <a:effectLst/>
              </a:rPr>
              <a:t>ex:</a:t>
            </a:r>
            <a:r>
              <a:rPr lang="en-US" sz="1400" b="0" i="0" dirty="0">
                <a:effectLst/>
              </a:rPr>
              <a:t> Sex of the patient</a:t>
            </a:r>
          </a:p>
          <a:p>
            <a:pPr marL="285750" indent="-285750" algn="l" fontAlgn="base">
              <a:spcBef>
                <a:spcPts val="1200"/>
              </a:spcBef>
              <a:spcAft>
                <a:spcPts val="300"/>
              </a:spcAft>
              <a:buFont typeface="Wingdings" panose="05000000000000000000" pitchFamily="2" charset="2"/>
              <a:buChar char="§"/>
            </a:pPr>
            <a:r>
              <a:rPr lang="en-US" sz="1400" b="1" dirty="0"/>
              <a:t>S</a:t>
            </a:r>
            <a:r>
              <a:rPr lang="en-US" sz="1400" b="1" i="0" dirty="0">
                <a:effectLst/>
              </a:rPr>
              <a:t>moking:</a:t>
            </a:r>
            <a:r>
              <a:rPr lang="en-US" sz="1400" b="0" i="0" dirty="0">
                <a:effectLst/>
              </a:rPr>
              <a:t> If the patient smokes or not (Boolean)</a:t>
            </a:r>
          </a:p>
          <a:p>
            <a:pPr marL="285750" indent="-285750" algn="l" fontAlgn="base">
              <a:spcBef>
                <a:spcPts val="1200"/>
              </a:spcBef>
              <a:spcAft>
                <a:spcPts val="300"/>
              </a:spcAft>
              <a:buFont typeface="Wingdings" panose="05000000000000000000" pitchFamily="2" charset="2"/>
              <a:buChar char="§"/>
            </a:pPr>
            <a:r>
              <a:rPr lang="en-US" sz="1400" b="1" dirty="0"/>
              <a:t>T</a:t>
            </a:r>
            <a:r>
              <a:rPr lang="en-US" sz="1400" b="1" i="0" dirty="0">
                <a:effectLst/>
              </a:rPr>
              <a:t>ime:</a:t>
            </a:r>
            <a:r>
              <a:rPr lang="en-US" sz="1400" b="0" i="0" dirty="0">
                <a:effectLst/>
              </a:rPr>
              <a:t> Follow-up period (days)</a:t>
            </a:r>
          </a:p>
          <a:p>
            <a:pPr marL="285750" indent="-285750" algn="l" fontAlgn="base">
              <a:spcBef>
                <a:spcPts val="1200"/>
              </a:spcBef>
              <a:spcAft>
                <a:spcPts val="300"/>
              </a:spcAft>
              <a:buFont typeface="Wingdings" panose="05000000000000000000" pitchFamily="2" charset="2"/>
              <a:buChar char="§"/>
            </a:pPr>
            <a:r>
              <a:rPr lang="en-US" sz="1400" b="1" i="0" dirty="0">
                <a:effectLst/>
              </a:rPr>
              <a:t>DEATH_EVENT:</a:t>
            </a:r>
            <a:r>
              <a:rPr lang="en-US" sz="1400" b="0" i="0" dirty="0">
                <a:effectLst/>
              </a:rPr>
              <a:t> If the patient deceased during the follow-up period (Boolean)</a:t>
            </a:r>
            <a:endParaRPr lang="en-US" sz="1400" dirty="0"/>
          </a:p>
          <a:p>
            <a:pPr marL="285750" indent="-285750" fontAlgn="base">
              <a:spcBef>
                <a:spcPts val="1200"/>
              </a:spcBef>
              <a:spcAft>
                <a:spcPts val="300"/>
              </a:spcAft>
              <a:buFont typeface="Wingdings" panose="05000000000000000000" pitchFamily="2" charset="2"/>
              <a:buChar char="§"/>
            </a:pPr>
            <a:r>
              <a:rPr lang="en-US" sz="1400" b="1" i="0" dirty="0">
                <a:effectLst/>
              </a:rPr>
              <a:t>Attributes having Boolean values:</a:t>
            </a:r>
            <a:r>
              <a:rPr lang="en-US" sz="1400" b="0" i="0" dirty="0">
                <a:effectLst/>
              </a:rPr>
              <a:t> </a:t>
            </a:r>
          </a:p>
          <a:p>
            <a:pPr lvl="1" fontAlgn="base">
              <a:spcBef>
                <a:spcPts val="1200"/>
              </a:spcBef>
              <a:spcAft>
                <a:spcPts val="300"/>
              </a:spcAft>
            </a:pPr>
            <a:r>
              <a:rPr lang="en-US" sz="1400" b="0" i="0" dirty="0">
                <a:effectLst/>
              </a:rPr>
              <a:t>0 = Negative (No); 1 = Positive (Yes)</a:t>
            </a:r>
          </a:p>
        </p:txBody>
      </p:sp>
    </p:spTree>
    <p:extLst>
      <p:ext uri="{BB962C8B-B14F-4D97-AF65-F5344CB8AC3E}">
        <p14:creationId xmlns:p14="http://schemas.microsoft.com/office/powerpoint/2010/main" val="414323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DF40-D941-F8F2-B340-4425995F6B45}"/>
              </a:ext>
            </a:extLst>
          </p:cNvPr>
          <p:cNvSpPr>
            <a:spLocks noGrp="1"/>
          </p:cNvSpPr>
          <p:nvPr>
            <p:ph type="title"/>
          </p:nvPr>
        </p:nvSpPr>
        <p:spPr/>
        <p:txBody>
          <a:bodyPr/>
          <a:lstStyle/>
          <a:p>
            <a:r>
              <a:rPr lang="en-US" dirty="0"/>
              <a:t>Dataset Description: Statistical </a:t>
            </a:r>
          </a:p>
        </p:txBody>
      </p:sp>
      <p:sp>
        <p:nvSpPr>
          <p:cNvPr id="3" name="Slide Number Placeholder 2">
            <a:extLst>
              <a:ext uri="{FF2B5EF4-FFF2-40B4-BE49-F238E27FC236}">
                <a16:creationId xmlns:a16="http://schemas.microsoft.com/office/drawing/2014/main" id="{DE0DDB31-398B-B588-2FD3-DEF367BCB83D}"/>
              </a:ext>
            </a:extLst>
          </p:cNvPr>
          <p:cNvSpPr>
            <a:spLocks noGrp="1"/>
          </p:cNvSpPr>
          <p:nvPr>
            <p:ph type="sldNum" sz="quarter" idx="12"/>
          </p:nvPr>
        </p:nvSpPr>
        <p:spPr/>
        <p:txBody>
          <a:bodyPr/>
          <a:lstStyle/>
          <a:p>
            <a:fld id="{4FAB73BC-B049-4115-A692-8D63A059BFB8}" type="slidenum">
              <a:rPr lang="en-US" smtClean="0"/>
              <a:pPr/>
              <a:t>7</a:t>
            </a:fld>
            <a:endParaRPr lang="en-US" dirty="0"/>
          </a:p>
        </p:txBody>
      </p:sp>
      <p:pic>
        <p:nvPicPr>
          <p:cNvPr id="5" name="Picture 4">
            <a:extLst>
              <a:ext uri="{FF2B5EF4-FFF2-40B4-BE49-F238E27FC236}">
                <a16:creationId xmlns:a16="http://schemas.microsoft.com/office/drawing/2014/main" id="{FE0F68B7-FB1E-2DBD-B919-31B4165B8582}"/>
              </a:ext>
            </a:extLst>
          </p:cNvPr>
          <p:cNvPicPr>
            <a:picLocks noChangeAspect="1"/>
          </p:cNvPicPr>
          <p:nvPr/>
        </p:nvPicPr>
        <p:blipFill>
          <a:blip r:embed="rId2"/>
          <a:stretch>
            <a:fillRect/>
          </a:stretch>
        </p:blipFill>
        <p:spPr>
          <a:xfrm>
            <a:off x="2185266" y="2388761"/>
            <a:ext cx="7602011" cy="3772426"/>
          </a:xfrm>
          <a:prstGeom prst="rect">
            <a:avLst/>
          </a:prstGeom>
        </p:spPr>
      </p:pic>
    </p:spTree>
    <p:extLst>
      <p:ext uri="{BB962C8B-B14F-4D97-AF65-F5344CB8AC3E}">
        <p14:creationId xmlns:p14="http://schemas.microsoft.com/office/powerpoint/2010/main" val="105636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C1CD-9687-E4C8-082A-DD96EA02DF86}"/>
              </a:ext>
            </a:extLst>
          </p:cNvPr>
          <p:cNvSpPr>
            <a:spLocks noGrp="1"/>
          </p:cNvSpPr>
          <p:nvPr>
            <p:ph type="title"/>
          </p:nvPr>
        </p:nvSpPr>
        <p:spPr/>
        <p:txBody>
          <a:bodyPr/>
          <a:lstStyle/>
          <a:p>
            <a:r>
              <a:rPr lang="en-US" dirty="0"/>
              <a:t>Dataset Description: Missing Values</a:t>
            </a:r>
          </a:p>
        </p:txBody>
      </p:sp>
      <p:sp>
        <p:nvSpPr>
          <p:cNvPr id="3" name="Slide Number Placeholder 2">
            <a:extLst>
              <a:ext uri="{FF2B5EF4-FFF2-40B4-BE49-F238E27FC236}">
                <a16:creationId xmlns:a16="http://schemas.microsoft.com/office/drawing/2014/main" id="{1702F1CD-5398-0AD2-4CD1-7500BE6021BB}"/>
              </a:ext>
            </a:extLst>
          </p:cNvPr>
          <p:cNvSpPr>
            <a:spLocks noGrp="1"/>
          </p:cNvSpPr>
          <p:nvPr>
            <p:ph type="sldNum" sz="quarter" idx="12"/>
          </p:nvPr>
        </p:nvSpPr>
        <p:spPr/>
        <p:txBody>
          <a:bodyPr/>
          <a:lstStyle/>
          <a:p>
            <a:fld id="{4FAB73BC-B049-4115-A692-8D63A059BFB8}" type="slidenum">
              <a:rPr lang="en-US" smtClean="0"/>
              <a:pPr/>
              <a:t>8</a:t>
            </a:fld>
            <a:endParaRPr lang="en-US" dirty="0"/>
          </a:p>
        </p:txBody>
      </p:sp>
      <p:pic>
        <p:nvPicPr>
          <p:cNvPr id="5" name="Picture 4">
            <a:extLst>
              <a:ext uri="{FF2B5EF4-FFF2-40B4-BE49-F238E27FC236}">
                <a16:creationId xmlns:a16="http://schemas.microsoft.com/office/drawing/2014/main" id="{43070490-9AC6-996F-1097-34BCFBDDF7E6}"/>
              </a:ext>
            </a:extLst>
          </p:cNvPr>
          <p:cNvPicPr>
            <a:picLocks noChangeAspect="1"/>
          </p:cNvPicPr>
          <p:nvPr/>
        </p:nvPicPr>
        <p:blipFill>
          <a:blip r:embed="rId2"/>
          <a:stretch>
            <a:fillRect/>
          </a:stretch>
        </p:blipFill>
        <p:spPr>
          <a:xfrm>
            <a:off x="1091364" y="2595536"/>
            <a:ext cx="2876951" cy="3305636"/>
          </a:xfrm>
          <a:prstGeom prst="rect">
            <a:avLst/>
          </a:prstGeom>
        </p:spPr>
      </p:pic>
      <p:sp>
        <p:nvSpPr>
          <p:cNvPr id="6" name="TextBox 5">
            <a:extLst>
              <a:ext uri="{FF2B5EF4-FFF2-40B4-BE49-F238E27FC236}">
                <a16:creationId xmlns:a16="http://schemas.microsoft.com/office/drawing/2014/main" id="{FF2F1E06-867E-A017-9EC6-12E1F09624D5}"/>
              </a:ext>
            </a:extLst>
          </p:cNvPr>
          <p:cNvSpPr txBox="1"/>
          <p:nvPr/>
        </p:nvSpPr>
        <p:spPr>
          <a:xfrm>
            <a:off x="6095999" y="3712464"/>
            <a:ext cx="3355848" cy="369332"/>
          </a:xfrm>
          <a:prstGeom prst="rect">
            <a:avLst/>
          </a:prstGeom>
          <a:noFill/>
        </p:spPr>
        <p:txBody>
          <a:bodyPr wrap="square" rtlCol="0">
            <a:spAutoFit/>
          </a:bodyPr>
          <a:lstStyle/>
          <a:p>
            <a:r>
              <a:rPr lang="en-US" dirty="0"/>
              <a:t>There are no </a:t>
            </a:r>
            <a:r>
              <a:rPr lang="en-US" dirty="0">
                <a:solidFill>
                  <a:srgbClr val="FFFF00"/>
                </a:solidFill>
              </a:rPr>
              <a:t>missing values</a:t>
            </a:r>
            <a:r>
              <a:rPr lang="en-US" dirty="0"/>
              <a:t>.</a:t>
            </a:r>
          </a:p>
        </p:txBody>
      </p:sp>
      <p:pic>
        <p:nvPicPr>
          <p:cNvPr id="7" name="Graphic 6" descr="Checklist with solid fill">
            <a:extLst>
              <a:ext uri="{FF2B5EF4-FFF2-40B4-BE49-F238E27FC236}">
                <a16:creationId xmlns:a16="http://schemas.microsoft.com/office/drawing/2014/main" id="{B97E7A08-2C6B-F891-0848-45D664EC7F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09287" y="4248354"/>
            <a:ext cx="914400" cy="914400"/>
          </a:xfrm>
          <a:prstGeom prst="rect">
            <a:avLst/>
          </a:prstGeom>
        </p:spPr>
      </p:pic>
    </p:spTree>
    <p:extLst>
      <p:ext uri="{BB962C8B-B14F-4D97-AF65-F5344CB8AC3E}">
        <p14:creationId xmlns:p14="http://schemas.microsoft.com/office/powerpoint/2010/main" val="7726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3FBD-7BD4-3719-2BA5-2D77F6A3471B}"/>
              </a:ext>
            </a:extLst>
          </p:cNvPr>
          <p:cNvSpPr>
            <a:spLocks noGrp="1"/>
          </p:cNvSpPr>
          <p:nvPr>
            <p:ph type="title"/>
          </p:nvPr>
        </p:nvSpPr>
        <p:spPr/>
        <p:txBody>
          <a:bodyPr/>
          <a:lstStyle/>
          <a:p>
            <a:r>
              <a:rPr lang="en-US" dirty="0"/>
              <a:t>Main Objective of the Analysis:</a:t>
            </a:r>
          </a:p>
        </p:txBody>
      </p:sp>
      <p:sp>
        <p:nvSpPr>
          <p:cNvPr id="3" name="Slide Number Placeholder 2">
            <a:extLst>
              <a:ext uri="{FF2B5EF4-FFF2-40B4-BE49-F238E27FC236}">
                <a16:creationId xmlns:a16="http://schemas.microsoft.com/office/drawing/2014/main" id="{FFEA36FD-14F7-3B20-E52C-53AD8CDC470C}"/>
              </a:ext>
            </a:extLst>
          </p:cNvPr>
          <p:cNvSpPr>
            <a:spLocks noGrp="1"/>
          </p:cNvSpPr>
          <p:nvPr>
            <p:ph type="sldNum" sz="quarter" idx="12"/>
          </p:nvPr>
        </p:nvSpPr>
        <p:spPr/>
        <p:txBody>
          <a:bodyPr/>
          <a:lstStyle/>
          <a:p>
            <a:fld id="{4FAB73BC-B049-4115-A692-8D63A059BFB8}" type="slidenum">
              <a:rPr lang="en-US" smtClean="0"/>
              <a:pPr/>
              <a:t>9</a:t>
            </a:fld>
            <a:endParaRPr lang="en-US" dirty="0"/>
          </a:p>
        </p:txBody>
      </p:sp>
      <p:sp>
        <p:nvSpPr>
          <p:cNvPr id="4" name="TextBox 3">
            <a:extLst>
              <a:ext uri="{FF2B5EF4-FFF2-40B4-BE49-F238E27FC236}">
                <a16:creationId xmlns:a16="http://schemas.microsoft.com/office/drawing/2014/main" id="{86158A8C-DBB8-81EB-0E25-11E9F052BF0C}"/>
              </a:ext>
            </a:extLst>
          </p:cNvPr>
          <p:cNvSpPr txBox="1"/>
          <p:nvPr/>
        </p:nvSpPr>
        <p:spPr>
          <a:xfrm>
            <a:off x="1152144" y="2505456"/>
            <a:ext cx="9526187" cy="3416320"/>
          </a:xfrm>
          <a:prstGeom prst="rect">
            <a:avLst/>
          </a:prstGeom>
          <a:noFill/>
        </p:spPr>
        <p:txBody>
          <a:bodyPr wrap="square" rtlCol="0">
            <a:spAutoFit/>
          </a:bodyPr>
          <a:lstStyle/>
          <a:p>
            <a:r>
              <a:rPr lang="en-US" dirty="0"/>
              <a:t>The primary objective of this analysis is to develop a predictive model that accurately identifies individuals at risk of heart failure based on key clinical and demographic features. By analyzing the correlation between different factors, we aim to determine the most influential predictors of heart failure.</a:t>
            </a:r>
          </a:p>
          <a:p>
            <a:endParaRPr lang="en-US" dirty="0"/>
          </a:p>
          <a:p>
            <a:r>
              <a:rPr lang="en-US" dirty="0"/>
              <a:t>To achieve this, we employ various machine learning classification models, leveraging techniques such as </a:t>
            </a:r>
            <a:r>
              <a:rPr lang="en-US" dirty="0" err="1"/>
              <a:t>GridSearch</a:t>
            </a:r>
            <a:r>
              <a:rPr lang="en-US" dirty="0"/>
              <a:t>, ML pipelines, and hyperparameter tuning to optimize performance. The goal is to select the most effective model in terms of accuracy while assessing the limitations of each approach. Ultimately, this analysis seeks to contribute to early detection and improved clinical decision-making for heart failure patients.</a:t>
            </a:r>
          </a:p>
          <a:p>
            <a:endParaRPr lang="en-US" dirty="0"/>
          </a:p>
        </p:txBody>
      </p:sp>
    </p:spTree>
    <p:extLst>
      <p:ext uri="{BB962C8B-B14F-4D97-AF65-F5344CB8AC3E}">
        <p14:creationId xmlns:p14="http://schemas.microsoft.com/office/powerpoint/2010/main" val="39722728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606</TotalTime>
  <Words>1085</Words>
  <Application>Microsoft Office PowerPoint</Application>
  <PresentationFormat>Widescreen</PresentationFormat>
  <Paragraphs>157</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Century Gothic</vt:lpstr>
      <vt:lpstr>Wingdings</vt:lpstr>
      <vt:lpstr>Wingdings 2</vt:lpstr>
      <vt:lpstr>Quotable</vt:lpstr>
      <vt:lpstr>Final Project ML: Heart Failure  Prediction</vt:lpstr>
      <vt:lpstr>PowerPoint Presentation</vt:lpstr>
      <vt:lpstr>Data Description</vt:lpstr>
      <vt:lpstr>Introduction</vt:lpstr>
      <vt:lpstr>Dataset Description</vt:lpstr>
      <vt:lpstr>Dataset Description</vt:lpstr>
      <vt:lpstr>Dataset Description: Statistical </vt:lpstr>
      <vt:lpstr>Dataset Description: Missing Values</vt:lpstr>
      <vt:lpstr>Main Objective of the Analysis:</vt:lpstr>
      <vt:lpstr>Data Analysis</vt:lpstr>
      <vt:lpstr>Data Analysis: Identifying Features</vt:lpstr>
      <vt:lpstr>Data Analysis: Death Event Count</vt:lpstr>
      <vt:lpstr>Data Analysis: Categorical Features</vt:lpstr>
      <vt:lpstr>Data Analysis: Continous Features</vt:lpstr>
      <vt:lpstr>Data Analysis: Correlation</vt:lpstr>
      <vt:lpstr>Data Analysis: Feature Engineering</vt:lpstr>
      <vt:lpstr>  Machine Learning Analysis: Classification models</vt:lpstr>
      <vt:lpstr> Logistic Regression</vt:lpstr>
      <vt:lpstr>Logistic Regression</vt:lpstr>
      <vt:lpstr>Logistic Regression</vt:lpstr>
      <vt:lpstr>Logistic Regression</vt:lpstr>
      <vt:lpstr>KNN Classifier</vt:lpstr>
      <vt:lpstr>KNN Classifier</vt:lpstr>
      <vt:lpstr>KNN Classifier</vt:lpstr>
      <vt:lpstr>SVM Classifier</vt:lpstr>
      <vt:lpstr>SVM Classifier</vt:lpstr>
      <vt:lpstr>SVM Classifier: Grid Search</vt:lpstr>
      <vt:lpstr>SVM Classifier: Grid Search</vt:lpstr>
      <vt:lpstr>Decision Tree Classifier</vt:lpstr>
      <vt:lpstr>Decision Tree Classifier</vt:lpstr>
      <vt:lpstr>Decision Tree Classifier</vt:lpstr>
      <vt:lpstr>Decision Tree Classifier: Grid Search</vt:lpstr>
      <vt:lpstr>Decision Tree Classifier: Grid Search</vt:lpstr>
      <vt:lpstr>Decision Tree Classifier: Grid Seach</vt:lpstr>
      <vt:lpstr>Model Comparison</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Shaula Marquez</dc:creator>
  <cp:lastModifiedBy>Shaula Marquez</cp:lastModifiedBy>
  <cp:revision>8</cp:revision>
  <dcterms:created xsi:type="dcterms:W3CDTF">2025-02-08T06:01:20Z</dcterms:created>
  <dcterms:modified xsi:type="dcterms:W3CDTF">2025-02-09T07:41:19Z</dcterms:modified>
</cp:coreProperties>
</file>