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34" r:id="rId8"/>
    <p:sldId id="548" r:id="rId9"/>
    <p:sldId id="549" r:id="rId10"/>
    <p:sldId id="550" r:id="rId11"/>
    <p:sldId id="551" r:id="rId12"/>
    <p:sldId id="552" r:id="rId13"/>
    <p:sldId id="55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2"/>
  </p:normalViewPr>
  <p:slideViewPr>
    <p:cSldViewPr snapToGrid="0">
      <p:cViewPr varScale="1">
        <p:scale>
          <a:sx n="60" d="100"/>
          <a:sy n="60" d="100"/>
        </p:scale>
        <p:origin x="72"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Secure Coding principles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Java</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68FAB-AE9A-A227-9B8C-6D7A32B7B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B2B4A-A5C1-3C8E-D24A-6E988BF6AAA9}"/>
              </a:ext>
            </a:extLst>
          </p:cNvPr>
          <p:cNvSpPr>
            <a:spLocks noGrp="1"/>
          </p:cNvSpPr>
          <p:nvPr>
            <p:ph type="title"/>
          </p:nvPr>
        </p:nvSpPr>
        <p:spPr/>
        <p:txBody>
          <a:bodyPr/>
          <a:lstStyle/>
          <a:p>
            <a:r>
              <a:rPr lang="en-US" dirty="0"/>
              <a:t>To Prevent Deserialization attacks</a:t>
            </a:r>
          </a:p>
        </p:txBody>
      </p:sp>
      <p:sp>
        <p:nvSpPr>
          <p:cNvPr id="8" name="Slide Number Placeholder 7">
            <a:extLst>
              <a:ext uri="{FF2B5EF4-FFF2-40B4-BE49-F238E27FC236}">
                <a16:creationId xmlns:a16="http://schemas.microsoft.com/office/drawing/2014/main" id="{87101C10-40DA-EE7D-2132-58F378996B66}"/>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4" name="Content Placeholder 3">
            <a:extLst>
              <a:ext uri="{FF2B5EF4-FFF2-40B4-BE49-F238E27FC236}">
                <a16:creationId xmlns:a16="http://schemas.microsoft.com/office/drawing/2014/main" id="{62292680-19CF-393F-1C2A-4D1642C8CA5C}"/>
              </a:ext>
            </a:extLst>
          </p:cNvPr>
          <p:cNvSpPr>
            <a:spLocks noGrp="1"/>
          </p:cNvSpPr>
          <p:nvPr>
            <p:ph sz="half" idx="2"/>
          </p:nvPr>
        </p:nvSpPr>
        <p:spPr>
          <a:xfrm>
            <a:off x="1536192" y="2005263"/>
            <a:ext cx="8265534" cy="3316545"/>
          </a:xfrm>
        </p:spPr>
        <p:txBody>
          <a:bodyPr/>
          <a:lstStyle/>
          <a:p>
            <a:r>
              <a:rPr lang="en-US" dirty="0"/>
              <a:t>Do not accept serialized data from untrusted, unauthorized, unsanitized sources.</a:t>
            </a:r>
          </a:p>
          <a:p>
            <a:r>
              <a:rPr lang="en-US" dirty="0"/>
              <a:t>Use SSL to encrypt and authenticate connections between applications so that no third person can access the dataflow.</a:t>
            </a:r>
          </a:p>
          <a:p>
            <a:r>
              <a:rPr lang="en-US" dirty="0"/>
              <a:t>Validate field values before assigning them to objects, and check object invariants by using readObject() method.</a:t>
            </a:r>
          </a:p>
        </p:txBody>
      </p:sp>
      <p:sp>
        <p:nvSpPr>
          <p:cNvPr id="7" name="Footer Placeholder 6">
            <a:extLst>
              <a:ext uri="{FF2B5EF4-FFF2-40B4-BE49-F238E27FC236}">
                <a16:creationId xmlns:a16="http://schemas.microsoft.com/office/drawing/2014/main" id="{F7A9D8E7-AC29-5D7A-E632-DBC0E3C9D68B}"/>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75749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Shaurrya Baheti</a:t>
            </a:r>
          </a:p>
          <a:p>
            <a:pPr algn="l"/>
            <a:r>
              <a:rPr lang="en-US" dirty="0">
                <a:latin typeface="Segoe UI Light" panose="020B0502040204020203" pitchFamily="34" charset="0"/>
                <a:ea typeface="Calibri" panose="020F0502020204030204"/>
                <a:cs typeface="Segoe UI Light" panose="020B0502040204020203" pitchFamily="34" charset="0"/>
              </a:rPr>
              <a:t>shaurryabaheti@ue-germany.de</a:t>
            </a:r>
          </a:p>
          <a:p>
            <a:r>
              <a:rPr lang="en-US" dirty="0"/>
              <a:t>GitHub :- shaurryabaheti</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Investing &amp; Trading</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Portfolio Build 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Java</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Java has been in the industry for more than a quarter of a century, and it has been a popular choice for creating projects that can run on their own. It is a high-level, class-based, object-oriented programming language that is write-once-run-anywhere kind. </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The security concerns</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AB90A-6964-A112-9452-5D06821CF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901E8-6F3E-89B6-69CC-3579AC2C09AB}"/>
              </a:ext>
            </a:extLst>
          </p:cNvPr>
          <p:cNvSpPr>
            <a:spLocks noGrp="1"/>
          </p:cNvSpPr>
          <p:nvPr>
            <p:ph type="ctrTitle"/>
          </p:nvPr>
        </p:nvSpPr>
        <p:spPr/>
        <p:txBody>
          <a:bodyPr/>
          <a:lstStyle/>
          <a:p>
            <a:r>
              <a:rPr lang="en-US" dirty="0"/>
              <a:t>SQL injection</a:t>
            </a:r>
          </a:p>
        </p:txBody>
      </p:sp>
      <p:sp>
        <p:nvSpPr>
          <p:cNvPr id="3" name="Subtitle 2">
            <a:extLst>
              <a:ext uri="{FF2B5EF4-FFF2-40B4-BE49-F238E27FC236}">
                <a16:creationId xmlns:a16="http://schemas.microsoft.com/office/drawing/2014/main" id="{9400AD45-DABE-2028-AB14-759B81E2E7F5}"/>
              </a:ext>
            </a:extLst>
          </p:cNvPr>
          <p:cNvSpPr>
            <a:spLocks noGrp="1"/>
          </p:cNvSpPr>
          <p:nvPr>
            <p:ph type="subTitle" idx="1"/>
          </p:nvPr>
        </p:nvSpPr>
        <p:spPr/>
        <p:txBody>
          <a:bodyPr/>
          <a:lstStyle/>
          <a:p>
            <a:r>
              <a:rPr lang="en-US" dirty="0"/>
              <a:t>In a big application that uses a database based on SQL, if we are not careful, hackers can get access to our queryable information, which would give them a pass to steal, destroy or corrupt our whole database.</a:t>
            </a:r>
          </a:p>
        </p:txBody>
      </p:sp>
    </p:spTree>
    <p:extLst>
      <p:ext uri="{BB962C8B-B14F-4D97-AF65-F5344CB8AC3E}">
        <p14:creationId xmlns:p14="http://schemas.microsoft.com/office/powerpoint/2010/main" val="213010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42251-E850-C66C-E89F-D334C1259D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551AF-BA45-A998-0307-3C561FB6FC4E}"/>
              </a:ext>
            </a:extLst>
          </p:cNvPr>
          <p:cNvSpPr>
            <a:spLocks noGrp="1"/>
          </p:cNvSpPr>
          <p:nvPr>
            <p:ph type="title"/>
          </p:nvPr>
        </p:nvSpPr>
        <p:spPr/>
        <p:txBody>
          <a:bodyPr/>
          <a:lstStyle/>
          <a:p>
            <a:r>
              <a:rPr lang="en-US" dirty="0"/>
              <a:t>To Prevent sql injection</a:t>
            </a:r>
          </a:p>
        </p:txBody>
      </p:sp>
      <p:sp>
        <p:nvSpPr>
          <p:cNvPr id="8" name="Slide Number Placeholder 7">
            <a:extLst>
              <a:ext uri="{FF2B5EF4-FFF2-40B4-BE49-F238E27FC236}">
                <a16:creationId xmlns:a16="http://schemas.microsoft.com/office/drawing/2014/main" id="{09A283A5-8355-FA14-5748-BBE100272F16}"/>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4" name="Content Placeholder 3">
            <a:extLst>
              <a:ext uri="{FF2B5EF4-FFF2-40B4-BE49-F238E27FC236}">
                <a16:creationId xmlns:a16="http://schemas.microsoft.com/office/drawing/2014/main" id="{4FC4D084-84E7-000E-89B3-7BF128192AEB}"/>
              </a:ext>
            </a:extLst>
          </p:cNvPr>
          <p:cNvSpPr>
            <a:spLocks noGrp="1"/>
          </p:cNvSpPr>
          <p:nvPr>
            <p:ph sz="half" idx="2"/>
          </p:nvPr>
        </p:nvSpPr>
        <p:spPr>
          <a:xfrm>
            <a:off x="1536192" y="2005263"/>
            <a:ext cx="8265534" cy="3316545"/>
          </a:xfrm>
        </p:spPr>
        <p:txBody>
          <a:bodyPr/>
          <a:lstStyle/>
          <a:p>
            <a:r>
              <a:rPr lang="en-US" dirty="0"/>
              <a:t>Don’t directly concatenate data with SQL queries, instead use positional parameters in the query. This will act as a container within the query so that the data inside it will not be treated as part of the query, but just part of the data.</a:t>
            </a:r>
          </a:p>
          <a:p>
            <a:r>
              <a:rPr lang="en-US" dirty="0"/>
              <a:t>Limit the application’s access to the database via permissions and grants. Here the OOP principle of Abstraction is very relevant, the application should only be able to access the functionality of the database that it needs.</a:t>
            </a:r>
          </a:p>
          <a:p>
            <a:r>
              <a:rPr lang="en-US" dirty="0"/>
              <a:t>Prevent the user from seeing sensitive error messages that could reveal information like database name, table name, etc. These might give the hackers an idea of how the database is established which would give them an edge over us.</a:t>
            </a:r>
          </a:p>
        </p:txBody>
      </p:sp>
      <p:sp>
        <p:nvSpPr>
          <p:cNvPr id="7" name="Footer Placeholder 6">
            <a:extLst>
              <a:ext uri="{FF2B5EF4-FFF2-40B4-BE49-F238E27FC236}">
                <a16:creationId xmlns:a16="http://schemas.microsoft.com/office/drawing/2014/main" id="{EE2991BB-7992-8A02-9169-7A5A2C51ED5E}"/>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263032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98592-CD75-D9C0-8122-F96D7A78E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D23AB-1344-CF27-5ECD-78AB9DFDFE8A}"/>
              </a:ext>
            </a:extLst>
          </p:cNvPr>
          <p:cNvSpPr>
            <a:spLocks noGrp="1"/>
          </p:cNvSpPr>
          <p:nvPr>
            <p:ph type="ctrTitle"/>
          </p:nvPr>
        </p:nvSpPr>
        <p:spPr/>
        <p:txBody>
          <a:bodyPr/>
          <a:lstStyle/>
          <a:p>
            <a:r>
              <a:rPr lang="en-US" dirty="0"/>
              <a:t>Command injection</a:t>
            </a:r>
          </a:p>
        </p:txBody>
      </p:sp>
      <p:sp>
        <p:nvSpPr>
          <p:cNvPr id="3" name="Subtitle 2">
            <a:extLst>
              <a:ext uri="{FF2B5EF4-FFF2-40B4-BE49-F238E27FC236}">
                <a16:creationId xmlns:a16="http://schemas.microsoft.com/office/drawing/2014/main" id="{785C8F0A-71F0-E82B-E20F-9C2C24BF1076}"/>
              </a:ext>
            </a:extLst>
          </p:cNvPr>
          <p:cNvSpPr>
            <a:spLocks noGrp="1"/>
          </p:cNvSpPr>
          <p:nvPr>
            <p:ph type="subTitle" idx="1"/>
          </p:nvPr>
        </p:nvSpPr>
        <p:spPr/>
        <p:txBody>
          <a:bodyPr/>
          <a:lstStyle/>
          <a:p>
            <a:r>
              <a:rPr lang="en-US" dirty="0"/>
              <a:t>In applications that can run user-input commands in the terminal, hackers can use command injection attacks to run malicious commands which can potentially affect the whole operating system.</a:t>
            </a:r>
          </a:p>
        </p:txBody>
      </p:sp>
    </p:spTree>
    <p:extLst>
      <p:ext uri="{BB962C8B-B14F-4D97-AF65-F5344CB8AC3E}">
        <p14:creationId xmlns:p14="http://schemas.microsoft.com/office/powerpoint/2010/main" val="285786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BC15B-7AE5-4EA8-691F-4148769CC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4E942-5995-7AFC-DD00-C98111A998E1}"/>
              </a:ext>
            </a:extLst>
          </p:cNvPr>
          <p:cNvSpPr>
            <a:spLocks noGrp="1"/>
          </p:cNvSpPr>
          <p:nvPr>
            <p:ph type="title"/>
          </p:nvPr>
        </p:nvSpPr>
        <p:spPr/>
        <p:txBody>
          <a:bodyPr/>
          <a:lstStyle/>
          <a:p>
            <a:r>
              <a:rPr lang="en-US" dirty="0"/>
              <a:t>To Prevent command injection</a:t>
            </a:r>
          </a:p>
        </p:txBody>
      </p:sp>
      <p:sp>
        <p:nvSpPr>
          <p:cNvPr id="8" name="Slide Number Placeholder 7">
            <a:extLst>
              <a:ext uri="{FF2B5EF4-FFF2-40B4-BE49-F238E27FC236}">
                <a16:creationId xmlns:a16="http://schemas.microsoft.com/office/drawing/2014/main" id="{74E38A09-1025-DBF0-9675-C5EFFE2234FF}"/>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F1B52EFF-A000-BF1A-2709-335B6889B0D4}"/>
              </a:ext>
            </a:extLst>
          </p:cNvPr>
          <p:cNvSpPr>
            <a:spLocks noGrp="1"/>
          </p:cNvSpPr>
          <p:nvPr>
            <p:ph sz="half" idx="2"/>
          </p:nvPr>
        </p:nvSpPr>
        <p:spPr>
          <a:xfrm>
            <a:off x="1536192" y="2005263"/>
            <a:ext cx="8265534" cy="3316545"/>
          </a:xfrm>
        </p:spPr>
        <p:txBody>
          <a:bodyPr/>
          <a:lstStyle/>
          <a:p>
            <a:r>
              <a:rPr lang="en-US" dirty="0"/>
              <a:t>Make sure the application doesn’t have privileges to run system critical commands, like sudo in linux and administrator in windows. This will prevent for any system critical commands to be executed by a malicious user.</a:t>
            </a:r>
          </a:p>
          <a:p>
            <a:r>
              <a:rPr lang="en-US" dirty="0"/>
              <a:t>Make sure to sanitize the user input and check for any type of malicious code the user may input using intense checking.</a:t>
            </a:r>
          </a:p>
          <a:p>
            <a:r>
              <a:rPr lang="en-US" dirty="0"/>
              <a:t>If possible, create a sandbox terminal that the user-input commands would run on, thereby preventing any on-system access from the application.</a:t>
            </a:r>
          </a:p>
        </p:txBody>
      </p:sp>
      <p:sp>
        <p:nvSpPr>
          <p:cNvPr id="7" name="Footer Placeholder 6">
            <a:extLst>
              <a:ext uri="{FF2B5EF4-FFF2-40B4-BE49-F238E27FC236}">
                <a16:creationId xmlns:a16="http://schemas.microsoft.com/office/drawing/2014/main" id="{FC4C7150-A6B4-2D11-DC1B-BAC29845F1BC}"/>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210695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19560-98DC-6F98-B5D2-C1CBE69CB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FFE00-56A4-3BC6-BF1C-F4261CDCF74E}"/>
              </a:ext>
            </a:extLst>
          </p:cNvPr>
          <p:cNvSpPr>
            <a:spLocks noGrp="1"/>
          </p:cNvSpPr>
          <p:nvPr>
            <p:ph type="ctrTitle"/>
          </p:nvPr>
        </p:nvSpPr>
        <p:spPr/>
        <p:txBody>
          <a:bodyPr/>
          <a:lstStyle/>
          <a:p>
            <a:r>
              <a:rPr lang="en-US" dirty="0"/>
              <a:t>Deserialization attacks</a:t>
            </a:r>
          </a:p>
        </p:txBody>
      </p:sp>
      <p:sp>
        <p:nvSpPr>
          <p:cNvPr id="3" name="Subtitle 2">
            <a:extLst>
              <a:ext uri="{FF2B5EF4-FFF2-40B4-BE49-F238E27FC236}">
                <a16:creationId xmlns:a16="http://schemas.microsoft.com/office/drawing/2014/main" id="{2BCC5B61-6EC2-1B84-97A1-FE50877BBD37}"/>
              </a:ext>
            </a:extLst>
          </p:cNvPr>
          <p:cNvSpPr>
            <a:spLocks noGrp="1"/>
          </p:cNvSpPr>
          <p:nvPr>
            <p:ph type="subTitle" idx="1"/>
          </p:nvPr>
        </p:nvSpPr>
        <p:spPr/>
        <p:txBody>
          <a:bodyPr/>
          <a:lstStyle/>
          <a:p>
            <a:r>
              <a:rPr lang="en-US" dirty="0"/>
              <a:t>When we accept serialized data and convert it to its respective object form, if the data is corrupted by a hacker, the hacker may get extremely dangerous access to all of the code and in some cases even the machine. This attack is seldom mentioned but is still a very potent threat to any system.</a:t>
            </a:r>
          </a:p>
        </p:txBody>
      </p:sp>
    </p:spTree>
    <p:extLst>
      <p:ext uri="{BB962C8B-B14F-4D97-AF65-F5344CB8AC3E}">
        <p14:creationId xmlns:p14="http://schemas.microsoft.com/office/powerpoint/2010/main" val="344440286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119</TotalTime>
  <Words>519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Segoe UI Light</vt:lpstr>
      <vt:lpstr>Tw Cen MT</vt:lpstr>
      <vt:lpstr>Office Theme</vt:lpstr>
      <vt:lpstr>Secure Coding principles</vt:lpstr>
      <vt:lpstr>CONTENTS</vt:lpstr>
      <vt:lpstr>Java</vt:lpstr>
      <vt:lpstr>The security concerns</vt:lpstr>
      <vt:lpstr>SQL injection</vt:lpstr>
      <vt:lpstr>To Prevent sql injection</vt:lpstr>
      <vt:lpstr>Command injection</vt:lpstr>
      <vt:lpstr>To Prevent command injection</vt:lpstr>
      <vt:lpstr>Deserialization attacks</vt:lpstr>
      <vt:lpstr>To Prevent Deserialization attacks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Coding principles</dc:title>
  <dc:creator>Shaurrya Baheti</dc:creator>
  <cp:lastModifiedBy>Shaurrya Baheti</cp:lastModifiedBy>
  <cp:revision>1</cp:revision>
  <dcterms:created xsi:type="dcterms:W3CDTF">2024-06-01T12:34:36Z</dcterms:created>
  <dcterms:modified xsi:type="dcterms:W3CDTF">2024-06-01T14:34:30Z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