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b7a8951b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cb7a8951b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cb7a8951b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cb7a8951b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cb7a8951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cb7a8951b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cb7a8951b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cb7a8951b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cb7a8951b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cb7a8951b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685800" y="6906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w" sz="4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Churn Prediction Model </a:t>
            </a:r>
            <a:endParaRPr sz="4400">
              <a:solidFill>
                <a:srgbClr val="4A86E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iw" sz="4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An Overview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371600" y="2338650"/>
            <a:ext cx="6400800" cy="21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iw">
                <a:solidFill>
                  <a:srgbClr val="6D9EEB"/>
                </a:solidFill>
              </a:rPr>
              <a:t>Prioritizing Outreach for At-Risk Members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iw">
                <a:solidFill>
                  <a:srgbClr val="6D9EEB"/>
                </a:solidFill>
              </a:rPr>
              <a:t>Data Science Executive Summary</a:t>
            </a:r>
            <a:endParaRPr>
              <a:solidFill>
                <a:srgbClr val="6D9EEB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iw">
                <a:solidFill>
                  <a:srgbClr val="6AA84F"/>
                </a:solidFill>
              </a:rPr>
              <a:t>Shaul Tayeb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Business Challenge: Reducing Member Churn</a:t>
            </a:r>
            <a:endParaRPr sz="3200">
              <a:solidFill>
                <a:srgbClr val="4A86E8"/>
              </a:solidFill>
            </a:endParaRPr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Membership churn leads to significant</a:t>
            </a:r>
            <a:r>
              <a:rPr lang="iw"/>
              <a:t> 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revenue loss.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Outreach resources are limited and costly.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iw" sz="3200">
                <a:solidFill>
                  <a:schemeClr val="dk1"/>
                </a:solidFill>
              </a:rPr>
              <a:t>Goal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Identify members most likely to churn and prioritize them for </a:t>
            </a:r>
            <a:r>
              <a:rPr lang="iw"/>
              <a:t>an outreach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iw" sz="3200">
                <a:solidFill>
                  <a:schemeClr val="dk1"/>
                </a:solidFill>
              </a:rPr>
              <a:t>Approach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 historical data to predict churn risk using ML classification models.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">
                <a:solidFill>
                  <a:srgbClr val="4A86E8"/>
                </a:solidFill>
              </a:rPr>
              <a:t>Feature Engineering</a:t>
            </a:r>
            <a:endParaRPr sz="3200">
              <a:solidFill>
                <a:srgbClr val="4A86E8"/>
              </a:solidFill>
            </a:endParaRPr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0273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92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900"/>
              <a:buChar char="●"/>
            </a:pPr>
            <a:r>
              <a:rPr b="1" lang="iw" sz="19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Digital Engagement:</a:t>
            </a:r>
            <a:endParaRPr b="1" sz="19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2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•"/>
            </a:pPr>
            <a:r>
              <a:rPr lang="iw" sz="1900"/>
              <a:t>Total user interactions, indicating engagement levels.</a:t>
            </a:r>
            <a:endParaRPr sz="1900"/>
          </a:p>
          <a:p>
            <a:pPr indent="-234950" lvl="2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iw" sz="1900">
                <a:solidFill>
                  <a:srgbClr val="000000"/>
                </a:solidFill>
              </a:rPr>
              <a:t>Time from sign-up to most recent activity helps capture user "freshness".</a:t>
            </a:r>
            <a:endParaRPr sz="1900">
              <a:solidFill>
                <a:srgbClr val="000000"/>
              </a:solidFill>
            </a:endParaRPr>
          </a:p>
          <a:p>
            <a:pPr indent="-234950" lvl="2" marL="7199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Calibri"/>
              <a:buChar char="•"/>
            </a:pPr>
            <a:r>
              <a:rPr lang="iw" sz="1900">
                <a:solidFill>
                  <a:srgbClr val="000000"/>
                </a:solidFill>
              </a:rPr>
              <a:t>Tracks how often users visited health-related web content, signaling intent or interest.</a:t>
            </a:r>
            <a:br>
              <a:rPr lang="iw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iw" sz="19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Healthcare Utilization: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1900">
                <a:latin typeface="Arial"/>
                <a:ea typeface="Arial"/>
                <a:cs typeface="Arial"/>
                <a:sym typeface="Arial"/>
              </a:rPr>
              <a:t>Number of distinct medical claims submitted by the member.</a:t>
            </a:r>
            <a:br>
              <a:rPr lang="iw" sz="1900">
                <a:latin typeface="Arial"/>
                <a:ea typeface="Arial"/>
                <a:cs typeface="Arial"/>
                <a:sym typeface="Arial"/>
              </a:rPr>
            </a:b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iw" sz="19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Behavior Patterns:</a:t>
            </a:r>
            <a:br>
              <a:rPr b="1" lang="iw" sz="1900">
                <a:latin typeface="Arial"/>
                <a:ea typeface="Arial"/>
                <a:cs typeface="Arial"/>
                <a:sym typeface="Arial"/>
              </a:rPr>
            </a:br>
            <a:r>
              <a:rPr lang="iw" sz="1900">
                <a:latin typeface="Arial"/>
                <a:ea typeface="Arial"/>
                <a:cs typeface="Arial"/>
                <a:sym typeface="Arial"/>
              </a:rPr>
              <a:t>Frequency of app use normalized by membership length - helps distinguish casual vs. engaged users.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" sz="44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Predictive Model Performance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iw" sz="3200">
                <a:solidFill>
                  <a:schemeClr val="dk1"/>
                </a:solidFill>
              </a:rPr>
              <a:t>Logistic Regression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selected for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model performance:</a:t>
            </a:r>
            <a:endParaRPr/>
          </a:p>
          <a:p>
            <a:pPr indent="-317500" lvl="2" marL="11430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Font typeface="Calibri"/>
              <a:buChar char="•"/>
            </a:pPr>
            <a:r>
              <a:rPr lang="iw" sz="3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ROC AUC: 0.623</a:t>
            </a:r>
            <a:endParaRPr>
              <a:solidFill>
                <a:srgbClr val="6AA84F"/>
              </a:solidFill>
            </a:endParaRPr>
          </a:p>
          <a:p>
            <a:pPr indent="-317500" lvl="2" marL="11430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Font typeface="Calibri"/>
              <a:buChar char="•"/>
            </a:pPr>
            <a:r>
              <a:rPr lang="iw" sz="3200">
                <a:solidFill>
                  <a:srgbClr val="6AA84F"/>
                </a:solidFill>
              </a:rPr>
              <a:t>Precision</a:t>
            </a:r>
            <a:r>
              <a:rPr lang="iw" sz="3200">
                <a:solidFill>
                  <a:srgbClr val="6AA84F"/>
                </a:solidFill>
              </a:rPr>
              <a:t>: 27%</a:t>
            </a:r>
            <a:endParaRPr sz="3200">
              <a:solidFill>
                <a:srgbClr val="6AA84F"/>
              </a:solidFill>
            </a:endParaRPr>
          </a:p>
          <a:p>
            <a:pPr indent="-317500" lvl="2" marL="11430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Font typeface="Calibri"/>
              <a:buChar char="•"/>
            </a:pPr>
            <a:r>
              <a:rPr lang="iw" sz="3200">
                <a:solidFill>
                  <a:srgbClr val="6AA84F"/>
                </a:solidFill>
              </a:rPr>
              <a:t>Recall: 58%</a:t>
            </a:r>
            <a:endParaRPr>
              <a:solidFill>
                <a:srgbClr val="6AA84F"/>
              </a:solidFill>
            </a:endParaRPr>
          </a:p>
          <a:p>
            <a:pPr indent="-317500" lvl="2" marL="11430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3200"/>
              <a:buFont typeface="Calibri"/>
              <a:buChar char="•"/>
            </a:pPr>
            <a:r>
              <a:rPr lang="iw" sz="3200">
                <a:solidFill>
                  <a:srgbClr val="6AA84F"/>
                </a:solidFill>
              </a:rPr>
              <a:t>F1 Score: 36%</a:t>
            </a:r>
            <a:endParaRPr>
              <a:solidFill>
                <a:srgbClr val="6AA84F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/>
              <a:t>LR is also simple to deploy, and explain.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iw" sz="4400">
                <a:solidFill>
                  <a:srgbClr val="6D9EEB"/>
                </a:solidFill>
                <a:latin typeface="Calibri"/>
                <a:ea typeface="Calibri"/>
                <a:cs typeface="Calibri"/>
                <a:sym typeface="Calibri"/>
              </a:rPr>
              <a:t>Optimal Outreach Strategy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Outreach incurs marginal cost per member.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evaluated different outreach sizes (n) for best return.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Optimal strategy: Contact top </a:t>
            </a:r>
            <a:r>
              <a:rPr lang="iw"/>
              <a:t>n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members ranked by churn probability</a:t>
            </a:r>
            <a:r>
              <a:rPr lang="iw"/>
              <a:t> that m</a:t>
            </a:r>
            <a:r>
              <a:rPr lang="iw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aximizes F1 Score (balance of precision and recall)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