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embeddedFontLst>
    <p:embeddedFont>
      <p:font typeface="PT Sans Narrow" panose="02020500000000000000" charset="0"/>
      <p:regular r:id="rId39"/>
      <p:bold r:id="rId40"/>
    </p:embeddedFont>
    <p:embeddedFont>
      <p:font typeface="Open Sans" panose="02020500000000000000" charset="0"/>
      <p:regular r:id="rId41"/>
      <p:bold r:id="rId42"/>
      <p:italic r:id="rId43"/>
      <p:boldItalic r:id="rId44"/>
    </p:embeddedFont>
    <p:embeddedFont>
      <p:font typeface="Palatino Linotype" panose="02040502050505030304" pitchFamily="18" charset="0"/>
      <p:regular r:id="rId45"/>
      <p:bold r:id="rId46"/>
      <p:italic r:id="rId47"/>
      <p:boldItalic r:id="rId48"/>
    </p:embeddedFont>
    <p:embeddedFont>
      <p:font typeface="Roboto" panose="02020500000000000000" charset="0"/>
      <p:regular r:id="rId49"/>
      <p:bold r:id="rId50"/>
      <p:italic r:id="rId51"/>
      <p:boldItalic r:id="rId52"/>
    </p:embeddedFont>
    <p:embeddedFont>
      <p:font typeface="Microsoft JhengHei" panose="020B0604030504040204" pitchFamily="34" charset="-12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120A2-BE20-4A8A-BC66-EC24E67D3CE2}">
  <a:tblStyle styleId="{943120A2-BE20-4A8A-BC66-EC24E67D3C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RMSE=\sqrt{\sum_{t=1}^n { \frac{(\hat{y_t}-y_t)^2}{n}}}</a:t>
            </a: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4-&gt;分類問題</a:t>
            </a: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L=\sum_{i,j}(R_{ij}-U_i \cdot V_j)^2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35413" y="804520"/>
            <a:ext cx="64794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535413" y="2015733"/>
            <a:ext cx="64794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535413" y="329308"/>
            <a:ext cx="3942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6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1371687" y="798973"/>
            <a:ext cx="0" cy="1067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>
  <p:cSld name="SECTION_HEADER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535413" y="329308"/>
            <a:ext cx="3942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6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1371687" y="798973"/>
            <a:ext cx="0" cy="2845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l2017-fall-hw5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sunprinces/deck-16#/2%EF%BC%8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NPjmzp7_KGH988WWDvzVkGk5pbfxW-FL4Ridw2RmaRE/edit?usp=shar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tumlta.github.io/2017fall-ml-hw5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pt.cc/fmnDE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uckylwk/visualising-high-dimensional-datasets-using-pca-and-t-sne-in-python-8ef87e7915b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pt.cc/fi3bj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pt.cc/f3y0hx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tumlta.github.io/2017fall-ml-hw5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ntu.mlta@gmail.com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pt.cc/fmnDEx" TargetMode="External"/><Relationship Id="rId3" Type="http://schemas.openxmlformats.org/officeDocument/2006/relationships/hyperlink" Target="http://slides.com/sunprinces/deck-16#/2%EF%BC%89" TargetMode="External"/><Relationship Id="rId7" Type="http://schemas.openxmlformats.org/officeDocument/2006/relationships/hyperlink" Target="https://ppt.cc/f3y0hx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pt.cc/fi3bjx" TargetMode="External"/><Relationship Id="rId5" Type="http://schemas.openxmlformats.org/officeDocument/2006/relationships/hyperlink" Target="https://docs.google.com/document/d/1NPjmzp7_KGH988WWDvzVkGk5pbfxW-FL4Ridw2RmaRE/edit?usp=sharing" TargetMode="External"/><Relationship Id="rId4" Type="http://schemas.openxmlformats.org/officeDocument/2006/relationships/hyperlink" Target="https://www.kaggle.com/c/ml2017-fall-hw5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Machine Learning </a:t>
            </a:r>
            <a:r>
              <a:rPr lang="en-US">
                <a:solidFill>
                  <a:srgbClr val="660000"/>
                </a:solidFill>
              </a:rPr>
              <a:t>HW5</a:t>
            </a:r>
            <a:endParaRPr>
              <a:solidFill>
                <a:srgbClr val="66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endParaRPr sz="2160" b="0">
              <a:solidFill>
                <a:srgbClr val="3F3F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343D"/>
                </a:solidFill>
              </a:rPr>
              <a:t>TAs</a:t>
            </a:r>
            <a:endParaRPr>
              <a:solidFill>
                <a:srgbClr val="0C343D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343D"/>
                </a:solidFill>
              </a:rPr>
              <a:t>ntu.mlta@gmail.com</a:t>
            </a:r>
            <a:endParaRPr>
              <a:solidFill>
                <a:srgbClr val="0C343D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539792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function in Keras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71788" y="1227158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keras.layers.Dot : if applied to two tensors a and b of shape (batch_size, n), the output will be a tensor of shape (batch_size, 1) where each entry i will be the dot product between a[i] and b[i].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keras.layers.Add : add all tensors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keras.layers.Concatenate : concatenate two tensor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/>
              <a:t>Example code:</a:t>
            </a:r>
            <a:endParaRPr sz="24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500" y="4578800"/>
            <a:ext cx="6207225" cy="20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936" y="1688425"/>
            <a:ext cx="5868126" cy="44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format(1/5)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train.csv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TrainDataID, UserID,MovieID,Rating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Shape 156" descr="擷取選取區域_1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3064150"/>
            <a:ext cx="45910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format(2/5)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test.csv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TestDataID,UserID,MovieID</a:t>
            </a:r>
            <a:endParaRPr sz="2400"/>
          </a:p>
        </p:txBody>
      </p:sp>
      <p:pic>
        <p:nvPicPr>
          <p:cNvPr id="163" name="Shape 163" descr="擷取選取區域_1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3204375"/>
            <a:ext cx="36004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format(3/5)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movies.csv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movieID::Title::Genres</a:t>
            </a:r>
            <a:endParaRPr sz="2400"/>
          </a:p>
        </p:txBody>
      </p:sp>
      <p:pic>
        <p:nvPicPr>
          <p:cNvPr id="170" name="Shape 170" descr="擷取選取區域_16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2798413"/>
            <a:ext cx="76676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format(4/5)</a:t>
            </a: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users.csv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UserID::Gender::Age::Occupation::Zip-code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Shape 177" descr="擷取選取區域_16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3084050"/>
            <a:ext cx="56578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format(5/5)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Training data: 899873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Testing data: 100336, half private set.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Evaluation</a:t>
            </a: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11700" y="4900925"/>
            <a:ext cx="85206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4703477"/>
            <a:ext cx="85206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</a:rPr>
              <a:t>RMSE numpy implementation</a:t>
            </a:r>
            <a:endParaRPr sz="2400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</a:rPr>
              <a:t>np.sqrt(((y_pred - y_true)**2).mean())</a:t>
            </a:r>
            <a:endParaRPr sz="2400">
              <a:solidFill>
                <a:srgbClr val="222222"/>
              </a:solidFill>
            </a:endParaRPr>
          </a:p>
        </p:txBody>
      </p:sp>
      <p:pic>
        <p:nvPicPr>
          <p:cNvPr id="191" name="Shape 191" descr="rm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475" y="2368475"/>
            <a:ext cx="4129050" cy="13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sz="495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Kaggle</a:t>
            </a:r>
            <a:endParaRPr sz="4950" b="1" i="0" u="none" strike="noStrike" cap="non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i="0" u="none" strike="noStrike" cap="none"/>
              <a:t>Kaggle</a:t>
            </a:r>
            <a:endParaRPr i="0" u="none" strike="noStrike" cap="none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42443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kaggle_url：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https://www.kaggle.com/c/ml2017-fall-hw5/</a:t>
            </a:r>
            <a:endParaRPr sz="2000" i="0" u="none" strike="noStrike" cap="none">
              <a:solidFill>
                <a:srgbClr val="D5A6BD"/>
              </a:solidFill>
            </a:endParaRPr>
          </a:p>
          <a:p>
            <a:pPr marL="228600" marR="0" lvl="0" indent="-242443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請至kaggle創帳號登入，需綁定NTU信箱。</a:t>
            </a:r>
            <a:endParaRPr sz="2000">
              <a:solidFill>
                <a:srgbClr val="000000"/>
              </a:solidFill>
            </a:endParaRPr>
          </a:p>
          <a:p>
            <a:pPr marL="228600" marR="0" lvl="0" indent="-242443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個人進行，不需組隊。</a:t>
            </a:r>
            <a:endParaRPr sz="2000">
              <a:solidFill>
                <a:srgbClr val="000000"/>
              </a:solidFill>
            </a:endParaRPr>
          </a:p>
          <a:p>
            <a:pPr marL="228600" marR="0" lvl="0" indent="-242443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隊名:學號_任意名稱(ex. b02902000_日本一級棒)，旁聽同學請避免學號開頭。</a:t>
            </a:r>
            <a:endParaRPr sz="2000">
              <a:solidFill>
                <a:srgbClr val="000000"/>
              </a:solidFill>
            </a:endParaRPr>
          </a:p>
          <a:p>
            <a:pPr marL="228600" marR="0" lvl="0" indent="-242443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每日上傳上限</a:t>
            </a:r>
            <a:r>
              <a:rPr lang="en-US" sz="2000">
                <a:solidFill>
                  <a:srgbClr val="FF0000"/>
                </a:solidFill>
              </a:rPr>
              <a:t>5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次。</a:t>
            </a:r>
            <a:endParaRPr sz="2000">
              <a:solidFill>
                <a:srgbClr val="000000"/>
              </a:solidFill>
            </a:endParaRPr>
          </a:p>
          <a:p>
            <a:pPr marL="228600" marR="0" lvl="0" indent="-242443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test set的資料將被分為兩份，一半為public，另一半為private。</a:t>
            </a:r>
            <a:endParaRPr sz="2000">
              <a:solidFill>
                <a:srgbClr val="000000"/>
              </a:solidFill>
            </a:endParaRPr>
          </a:p>
          <a:p>
            <a:pPr marL="228600" marR="0" lvl="0" indent="-242443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最後的計分排名將以</a:t>
            </a:r>
            <a:r>
              <a:rPr lang="en-US" sz="2000">
                <a:solidFill>
                  <a:srgbClr val="FF0000"/>
                </a:solidFill>
              </a:rPr>
              <a:t>2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筆自行選擇的結果，測試在private set上的準確率為準。</a:t>
            </a:r>
            <a:endParaRPr sz="2000">
              <a:solidFill>
                <a:srgbClr val="000000"/>
              </a:solidFill>
            </a:endParaRPr>
          </a:p>
          <a:p>
            <a:pPr marL="228600" marR="0" lvl="0" indent="-242443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FF0000"/>
                </a:solidFill>
              </a:rPr>
              <a:t>kaggle名稱錯誤者將不會得到任何kaggle上分數。</a:t>
            </a:r>
            <a:endParaRPr sz="2000"/>
          </a:p>
          <a:p>
            <a:pPr marL="228600" marR="0" lvl="0" indent="-110490" algn="l" rtl="0">
              <a:lnSpc>
                <a:spcPct val="100000"/>
              </a:lnSpc>
              <a:spcBef>
                <a:spcPts val="2200"/>
              </a:spcBef>
              <a:spcAft>
                <a:spcPts val="1600"/>
              </a:spcAft>
              <a:buClr>
                <a:schemeClr val="accent1"/>
              </a:buClr>
              <a:buSzPts val="186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Outline</a:t>
            </a:r>
            <a:endParaRPr sz="36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86025" y="1704879"/>
            <a:ext cx="45564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lang="en-US" sz="2400" i="0" u="none" strike="noStrike" cap="none">
                <a:solidFill>
                  <a:srgbClr val="000000"/>
                </a:solidFill>
              </a:rPr>
              <a:t>Task Introduction</a:t>
            </a:r>
            <a:endParaRPr>
              <a:solidFill>
                <a:srgbClr val="000000"/>
              </a:solidFill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lang="en-US" sz="2400" i="0" u="none" strike="noStrike" cap="none">
                <a:solidFill>
                  <a:srgbClr val="000000"/>
                </a:solidFill>
              </a:rPr>
              <a:t>Kaggle</a:t>
            </a:r>
            <a:endParaRPr sz="2400" i="0" u="none" strike="noStrike" cap="none">
              <a:solidFill>
                <a:srgbClr val="000000"/>
              </a:solidFill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lang="en-US" sz="2400" i="0" u="none" strike="noStrike" cap="none">
                <a:solidFill>
                  <a:srgbClr val="000000"/>
                </a:solidFill>
              </a:rPr>
              <a:t>Deadline and Policy</a:t>
            </a:r>
            <a:endParaRPr>
              <a:solidFill>
                <a:srgbClr val="000000"/>
              </a:solidFill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lang="en-US" sz="2400" i="0" u="none" strike="noStrike" cap="none">
                <a:solidFill>
                  <a:srgbClr val="000000"/>
                </a:solidFill>
              </a:rPr>
              <a:t>FAQ</a:t>
            </a:r>
            <a:endParaRPr sz="24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i="0" u="none" strike="noStrike" cap="none"/>
              <a:t>Submission Format</a:t>
            </a:r>
            <a:endParaRPr i="0" u="none" strike="noStrike" cap="none"/>
          </a:p>
        </p:txBody>
      </p:sp>
      <p:sp>
        <p:nvSpPr>
          <p:cNvPr id="209" name="Shape 209"/>
          <p:cNvSpPr txBox="1"/>
          <p:nvPr/>
        </p:nvSpPr>
        <p:spPr>
          <a:xfrm>
            <a:off x="1251000" y="5400000"/>
            <a:ext cx="6642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format: TestDataID,Rating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Shape 210" descr="擷取選取區域_16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00" y="1688967"/>
            <a:ext cx="27051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535412" y="2200473"/>
            <a:ext cx="7992891" cy="14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sz="495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Deadline and Policy</a:t>
            </a:r>
            <a:endParaRPr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i="0" u="none" strike="noStrike" cap="none"/>
              <a:t>Deadline</a:t>
            </a:r>
            <a:endParaRPr i="0" u="none" strike="noStrike" cap="none"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500275" y="2379169"/>
            <a:ext cx="8907600" cy="28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lang="en-US" sz="2400" i="0" u="none" strike="noStrike" cap="none">
                <a:solidFill>
                  <a:srgbClr val="000000"/>
                </a:solidFill>
              </a:rPr>
              <a:t>Kaggle: </a:t>
            </a:r>
            <a:r>
              <a:rPr lang="en-US" sz="2400">
                <a:solidFill>
                  <a:srgbClr val="FF0000"/>
                </a:solidFill>
              </a:rPr>
              <a:t>12/21 23:59</a:t>
            </a:r>
            <a:r>
              <a:rPr lang="en-US" sz="2400" i="0" u="none" strike="noStrike" cap="none">
                <a:solidFill>
                  <a:srgbClr val="FF0000"/>
                </a:solidFill>
              </a:rPr>
              <a:t> (GMT+8) </a:t>
            </a:r>
            <a:endParaRPr sz="2400" i="0" u="none" strike="noStrike" cap="none">
              <a:solidFill>
                <a:srgbClr val="FF0000"/>
              </a:solidFill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lang="en-US" sz="2400" i="0" u="none" strike="noStrike" cap="none">
                <a:solidFill>
                  <a:srgbClr val="000000"/>
                </a:solidFill>
              </a:rPr>
              <a:t>Repo</a:t>
            </a:r>
            <a:r>
              <a:rPr lang="en-US" sz="2400">
                <a:solidFill>
                  <a:srgbClr val="000000"/>
                </a:solidFill>
              </a:rPr>
              <a:t>rt and source code</a:t>
            </a:r>
            <a:r>
              <a:rPr lang="en-US" sz="2400" i="0" u="none" strike="noStrike" cap="none">
                <a:solidFill>
                  <a:srgbClr val="000000"/>
                </a:solidFill>
              </a:rPr>
              <a:t>: </a:t>
            </a:r>
            <a:r>
              <a:rPr lang="en-US" sz="2400">
                <a:solidFill>
                  <a:srgbClr val="FF0000"/>
                </a:solidFill>
              </a:rPr>
              <a:t>12/22 23:59</a:t>
            </a:r>
            <a:r>
              <a:rPr lang="en-US" sz="2400" i="0" u="none" strike="noStrike" cap="none">
                <a:solidFill>
                  <a:srgbClr val="FF0000"/>
                </a:solidFill>
              </a:rPr>
              <a:t> (GMT+8)</a:t>
            </a:r>
            <a:r>
              <a:rPr lang="en-US" sz="2400" i="0" u="none" strike="noStrike" cap="none">
                <a:solidFill>
                  <a:srgbClr val="000000"/>
                </a:solidFill>
              </a:rPr>
              <a:t> </a:t>
            </a:r>
            <a:endParaRPr sz="2400" i="0" u="none" strike="noStrike" cap="none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lang="en-US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endParaRPr sz="240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i="0" u="none" strike="noStrike" cap="none"/>
              <a:t>Policy I - Repository</a:t>
            </a:r>
            <a:r>
              <a:rPr lang="en-US" i="0" u="none" strike="noStrike" cap="none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strike="noStrike" cap="non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23400" y="153658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76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github上ML2017/hw</a:t>
            </a:r>
            <a:r>
              <a:rPr lang="en-US" sz="2000">
                <a:solidFill>
                  <a:srgbClr val="000000"/>
                </a:solidFill>
              </a:rPr>
              <a:t>5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/裡面請至少包含：</a:t>
            </a:r>
            <a:endParaRPr sz="2000">
              <a:solidFill>
                <a:srgbClr val="000000"/>
              </a:solidFill>
            </a:endParaRPr>
          </a:p>
          <a:p>
            <a:pPr marL="685800" marR="0" lvl="1" indent="-24244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Report.pdf</a:t>
            </a:r>
            <a:endParaRPr sz="2000">
              <a:solidFill>
                <a:srgbClr val="000000"/>
              </a:solidFill>
            </a:endParaRPr>
          </a:p>
          <a:p>
            <a:pPr marL="685800" marR="0" lvl="1" indent="-24244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hw</a:t>
            </a:r>
            <a:r>
              <a:rPr lang="en-US" sz="2000">
                <a:solidFill>
                  <a:srgbClr val="000000"/>
                </a:solidFill>
              </a:rPr>
              <a:t>5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.sh </a:t>
            </a:r>
            <a:endParaRPr sz="2000">
              <a:solidFill>
                <a:srgbClr val="000000"/>
              </a:solidFill>
            </a:endParaRPr>
          </a:p>
          <a:p>
            <a:pPr marL="685800" marR="0" lvl="1" indent="-24244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hw</a:t>
            </a:r>
            <a:r>
              <a:rPr lang="en-US" sz="2000">
                <a:solidFill>
                  <a:srgbClr val="000000"/>
                </a:solidFill>
              </a:rPr>
              <a:t>5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_best.sh</a:t>
            </a:r>
            <a:endParaRPr sz="2000">
              <a:solidFill>
                <a:srgbClr val="000000"/>
              </a:solidFill>
            </a:endParaRPr>
          </a:p>
          <a:p>
            <a:pPr marL="685800" marR="0" lvl="1" indent="-24244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your python files</a:t>
            </a:r>
            <a:endParaRPr sz="2000">
              <a:solidFill>
                <a:srgbClr val="000000"/>
              </a:solidFill>
            </a:endParaRPr>
          </a:p>
          <a:p>
            <a:pPr marL="685800" marR="0" lvl="1" indent="-24244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>
                <a:solidFill>
                  <a:srgbClr val="000000"/>
                </a:solidFill>
              </a:rPr>
              <a:t>your 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model files (can be loaded by your python file)</a:t>
            </a:r>
            <a:endParaRPr sz="2000">
              <a:solidFill>
                <a:srgbClr val="000000"/>
              </a:solidFill>
            </a:endParaRPr>
          </a:p>
          <a:p>
            <a:pPr marL="228600" marR="0" lvl="0" indent="-22764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b="1" i="0" u="sng" strike="noStrike" cap="none">
                <a:solidFill>
                  <a:srgbClr val="FF0000"/>
                </a:solidFill>
              </a:rPr>
              <a:t>請不要上傳dataset</a:t>
            </a:r>
            <a:endParaRPr sz="2000" b="1" u="sng">
              <a:solidFill>
                <a:srgbClr val="FF0000"/>
              </a:solidFill>
            </a:endParaRPr>
          </a:p>
          <a:p>
            <a:pPr marL="228600" marR="0" lvl="0" indent="-22764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b="1" u="sng">
                <a:solidFill>
                  <a:srgbClr val="FF0000"/>
                </a:solidFill>
              </a:rPr>
              <a:t>hw5.sh 必須是MF的實作</a:t>
            </a:r>
            <a:endParaRPr sz="2000" b="1" u="sng">
              <a:solidFill>
                <a:srgbClr val="FF0000"/>
              </a:solidFill>
            </a:endParaRPr>
          </a:p>
          <a:p>
            <a:pPr marL="228600" marR="0" lvl="0" indent="-22764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如果你的model超過github的最大容量，可以考慮把model放在其他地</a:t>
            </a:r>
            <a:r>
              <a:rPr lang="en-US" sz="2000">
                <a:solidFill>
                  <a:srgbClr val="000000"/>
                </a:solidFill>
              </a:rPr>
              <a:t>方(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http://slides.com/sunprinces/deck-16#/2%EF%BC%89</a:t>
            </a:r>
            <a:r>
              <a:rPr lang="en-US" sz="2000">
                <a:solidFill>
                  <a:srgbClr val="000000"/>
                </a:solidFill>
              </a:rPr>
              <a:t>)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。</a:t>
            </a:r>
            <a:endParaRPr sz="2000" i="0" u="none" strike="noStrike" cap="none">
              <a:solidFill>
                <a:srgbClr val="000000"/>
              </a:solidFill>
            </a:endParaRPr>
          </a:p>
          <a:p>
            <a:pPr marL="228600" marR="0" lvl="0" indent="-227647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model可以是多個檔案(ex:keras model, movies id mapping file)，檔名沒有規定，shell script裡寫死相對路徑即可(助教批改時會cd進同學的目錄裡)。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i="0" u="none" strike="noStrike" cap="none"/>
              <a:t>Policy II – Source Code</a:t>
            </a:r>
            <a:endParaRPr i="0" u="none" strike="noStrike" cap="none"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11700" y="1688425"/>
            <a:ext cx="8832300" cy="4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 b="1" i="0" u="none" strike="noStrike" cap="none">
                <a:solidFill>
                  <a:srgbClr val="FF0000"/>
                </a:solidFill>
              </a:rPr>
              <a:t>Python Only</a:t>
            </a:r>
            <a:r>
              <a:rPr lang="en-US" sz="2200" i="0" u="none" strike="noStrike" cap="none">
                <a:solidFill>
                  <a:srgbClr val="000000"/>
                </a:solidFill>
              </a:rPr>
              <a:t>，</a:t>
            </a:r>
            <a:r>
              <a:rPr lang="en-US" sz="2200">
                <a:solidFill>
                  <a:srgbClr val="000000"/>
                </a:solidFill>
              </a:rPr>
              <a:t>請</a:t>
            </a:r>
            <a:r>
              <a:rPr lang="en-US" sz="2200" i="0" u="none" strike="noStrike" cap="none">
                <a:solidFill>
                  <a:srgbClr val="000000"/>
                </a:solidFill>
              </a:rPr>
              <a:t>使用Python 3.</a:t>
            </a:r>
            <a:r>
              <a:rPr lang="en-US" sz="2200">
                <a:solidFill>
                  <a:srgbClr val="000000"/>
                </a:solidFill>
              </a:rPr>
              <a:t>5+</a:t>
            </a:r>
            <a:r>
              <a:rPr lang="en-US" sz="2200" i="0" u="none" strike="noStrike" cap="none">
                <a:solidFill>
                  <a:srgbClr val="000000"/>
                </a:solidFill>
              </a:rPr>
              <a:t>, </a:t>
            </a:r>
            <a:r>
              <a:rPr lang="en-US" sz="2200">
                <a:solidFill>
                  <a:srgbClr val="000000"/>
                </a:solidFill>
              </a:rPr>
              <a:t>K</a:t>
            </a:r>
            <a:r>
              <a:rPr lang="en-US" sz="2200" i="0" u="none" strike="noStrike" cap="none">
                <a:solidFill>
                  <a:srgbClr val="000000"/>
                </a:solidFill>
              </a:rPr>
              <a:t>eras </a:t>
            </a:r>
            <a:r>
              <a:rPr lang="en-US" sz="2200">
                <a:solidFill>
                  <a:srgbClr val="000000"/>
                </a:solidFill>
              </a:rPr>
              <a:t>2.0.8, Tensorflow1.3.0, pytorch 0.2.0, h5py2.7.0. , Numpy, Pandas 0.20+, sklearn 0.19.1, Python Standard Lib...</a:t>
            </a:r>
            <a:endParaRPr sz="2200">
              <a:solidFill>
                <a:srgbClr val="000000"/>
              </a:solidFill>
            </a:endParaRPr>
          </a:p>
          <a:p>
            <a:pPr marL="4572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 b="1">
                <a:solidFill>
                  <a:srgbClr val="FF0000"/>
                </a:solidFill>
              </a:rPr>
              <a:t>只可使用限定的package，以及python內建的package，並且限定使用Tensorflow作為Keras的backend.</a:t>
            </a:r>
            <a:r>
              <a:rPr lang="en-US" sz="2200">
                <a:solidFill>
                  <a:srgbClr val="000000"/>
                </a:solidFill>
              </a:rPr>
              <a:t> 若import其他東西，或是使用不同版本，造成批改錯誤，將不接受修正。</a:t>
            </a:r>
            <a:endParaRPr sz="2200">
              <a:solidFill>
                <a:srgbClr val="000000"/>
              </a:solidFill>
            </a:endParaRPr>
          </a:p>
          <a:p>
            <a:pPr marL="4572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-US" sz="2200" b="1">
                <a:solidFill>
                  <a:srgbClr val="FF0000"/>
                </a:solidFill>
              </a:rPr>
              <a:t>請不要執行plot圖的code，並且不能在code裡import plot圖的套件。</a:t>
            </a:r>
            <a:endParaRPr sz="2200" b="1">
              <a:solidFill>
                <a:srgbClr val="FF0000"/>
              </a:solidFill>
            </a:endParaRPr>
          </a:p>
          <a:p>
            <a:pPr marL="4572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 i="0" u="none" strike="noStrike" cap="none">
                <a:solidFill>
                  <a:srgbClr val="000000"/>
                </a:solidFill>
              </a:rPr>
              <a:t>不能使用額外data來training (包括 pre-training)</a:t>
            </a:r>
            <a:endParaRPr sz="2200">
              <a:solidFill>
                <a:srgbClr val="000000"/>
              </a:solidFill>
            </a:endParaRPr>
          </a:p>
          <a:p>
            <a:pPr marL="4572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 i="0" u="none" strike="noStrike" cap="none">
                <a:solidFill>
                  <a:srgbClr val="000000"/>
                </a:solidFill>
              </a:rPr>
              <a:t>不能call 其他線上 API (Project Oxford...)</a:t>
            </a:r>
            <a:endParaRPr sz="2200">
              <a:solidFill>
                <a:srgbClr val="000000"/>
              </a:solidFill>
            </a:endParaRPr>
          </a:p>
          <a:p>
            <a:pPr marL="4572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 i="0" u="none" strike="noStrike" cap="none">
                <a:solidFill>
                  <a:srgbClr val="000000"/>
                </a:solidFill>
              </a:rPr>
              <a:t>請附上訓練好的model (及其參數)， hw</a:t>
            </a:r>
            <a:r>
              <a:rPr lang="en-US" sz="2200">
                <a:solidFill>
                  <a:srgbClr val="000000"/>
                </a:solidFill>
              </a:rPr>
              <a:t>5</a:t>
            </a:r>
            <a:r>
              <a:rPr lang="en-US" sz="2200" i="0" u="none" strike="noStrike" cap="none">
                <a:solidFill>
                  <a:srgbClr val="000000"/>
                </a:solidFill>
              </a:rPr>
              <a:t>.sh 和 hw</a:t>
            </a:r>
            <a:r>
              <a:rPr lang="en-US" sz="2200">
                <a:solidFill>
                  <a:srgbClr val="000000"/>
                </a:solidFill>
              </a:rPr>
              <a:t>5</a:t>
            </a:r>
            <a:r>
              <a:rPr lang="en-US" sz="2200" i="0" u="none" strike="noStrike" cap="none">
                <a:solidFill>
                  <a:srgbClr val="000000"/>
                </a:solidFill>
              </a:rPr>
              <a:t>_best.sh要在10分鐘內跑完</a:t>
            </a:r>
            <a:endParaRPr sz="2200" i="0" u="none" strike="noStrike" cap="none">
              <a:solidFill>
                <a:srgbClr val="000000"/>
              </a:solidFill>
            </a:endParaRPr>
          </a:p>
          <a:p>
            <a:pPr marL="228600" marR="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2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i="0" u="none" strike="noStrike" cap="none"/>
              <a:t>Policy II – Source Code</a:t>
            </a:r>
            <a:endParaRPr i="0" u="none" strike="noStrike" cap="none"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</a:rPr>
              <a:t>與之前作業相同，請在script中寫清楚使用python版本</a:t>
            </a:r>
            <a:endParaRPr sz="2400">
              <a:solidFill>
                <a:srgbClr val="000000"/>
              </a:solidFill>
            </a:endParaRPr>
          </a:p>
          <a:p>
            <a:pPr marL="228600" marR="0" lvl="0" indent="-254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</a:rPr>
              <a:t>以下的路徑，助教在跑的時候會另外指定，請保留可更改的彈性，不要寫死</a:t>
            </a:r>
            <a:endParaRPr sz="2400">
              <a:solidFill>
                <a:srgbClr val="000000"/>
              </a:solidFill>
            </a:endParaRPr>
          </a:p>
          <a:p>
            <a:pPr marL="685800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</a:rPr>
              <a:t>Script usage:</a:t>
            </a:r>
            <a:br>
              <a:rPr lang="en-US" sz="2400" i="0" u="none" strike="noStrike" cap="none">
                <a:solidFill>
                  <a:srgbClr val="000000"/>
                </a:solidFill>
              </a:rPr>
            </a:br>
            <a:r>
              <a:rPr lang="en-US" sz="2400" i="0" u="none" strike="noStrike" cap="none">
                <a:solidFill>
                  <a:srgbClr val="FF0000"/>
                </a:solidFill>
              </a:rPr>
              <a:t>bash  hw</a:t>
            </a:r>
            <a:r>
              <a:rPr lang="en-US" sz="2400">
                <a:solidFill>
                  <a:srgbClr val="FF0000"/>
                </a:solidFill>
              </a:rPr>
              <a:t>5</a:t>
            </a:r>
            <a:r>
              <a:rPr lang="en-US" sz="2400" i="0" u="none" strike="noStrike" cap="none">
                <a:solidFill>
                  <a:srgbClr val="FF0000"/>
                </a:solidFill>
              </a:rPr>
              <a:t>.sh </a:t>
            </a:r>
            <a:r>
              <a:rPr lang="en-US" sz="2400">
                <a:solidFill>
                  <a:srgbClr val="FF0000"/>
                </a:solidFill>
              </a:rPr>
              <a:t>&lt;test.csv path&gt;</a:t>
            </a:r>
            <a:r>
              <a:rPr lang="en-US" sz="2400" i="0" u="none" strike="noStrike" cap="none">
                <a:solidFill>
                  <a:srgbClr val="FF0000"/>
                </a:solidFill>
              </a:rPr>
              <a:t> &lt;prediction file path&gt; </a:t>
            </a:r>
            <a:r>
              <a:rPr lang="en-US" sz="2400">
                <a:solidFill>
                  <a:srgbClr val="FF0000"/>
                </a:solidFill>
              </a:rPr>
              <a:t>&lt;movies.csv path&gt; &lt;users.csv path&gt;</a:t>
            </a:r>
            <a:r>
              <a:rPr lang="en-US" sz="2400" i="0" u="none" strike="noStrike" cap="none">
                <a:solidFill>
                  <a:schemeClr val="dk1"/>
                </a:solidFill>
              </a:rPr>
              <a:t/>
            </a:r>
            <a:br>
              <a:rPr lang="en-US" sz="2400" i="0" u="none" strike="noStrike" cap="none">
                <a:solidFill>
                  <a:schemeClr val="dk1"/>
                </a:solidFill>
              </a:rPr>
            </a:br>
            <a:r>
              <a:rPr lang="en-US" sz="2400" i="0" u="none" strike="noStrike" cap="none">
                <a:solidFill>
                  <a:srgbClr val="FF0000"/>
                </a:solidFill>
              </a:rPr>
              <a:t>bash  hw</a:t>
            </a:r>
            <a:r>
              <a:rPr lang="en-US" sz="2400">
                <a:solidFill>
                  <a:srgbClr val="FF0000"/>
                </a:solidFill>
              </a:rPr>
              <a:t>5</a:t>
            </a:r>
            <a:r>
              <a:rPr lang="en-US" sz="2400" i="0" u="none" strike="noStrike" cap="none">
                <a:solidFill>
                  <a:srgbClr val="FF0000"/>
                </a:solidFill>
              </a:rPr>
              <a:t>_best.sh  </a:t>
            </a:r>
            <a:r>
              <a:rPr lang="en-US" sz="2400">
                <a:solidFill>
                  <a:srgbClr val="FF0000"/>
                </a:solidFill>
              </a:rPr>
              <a:t>&lt;test.csv path&gt; &lt;prediction file path&gt; &lt;movies.csv path&gt; &lt;users.csv path&gt;</a:t>
            </a:r>
            <a:endParaRPr sz="2400" i="0" u="none" strike="noStrike" cap="none">
              <a:solidFill>
                <a:srgbClr val="000000"/>
              </a:solidFill>
            </a:endParaRPr>
          </a:p>
          <a:p>
            <a:pPr marL="228600" marR="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i="0" u="none" strike="noStrike" cap="none"/>
              <a:t>Policy III - Report</a:t>
            </a:r>
            <a:endParaRPr i="0" u="none" strike="noStrike" cap="none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</a:rPr>
              <a:t>請使用中文作答。</a:t>
            </a:r>
            <a:endParaRPr sz="2400" i="0" u="none" strike="noStrike" cap="none">
              <a:solidFill>
                <a:srgbClr val="000000"/>
              </a:solidFill>
            </a:endParaRPr>
          </a:p>
          <a:p>
            <a:pPr marL="228600" marR="0" lvl="0" indent="-254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</a:rPr>
              <a:t>請交pdf檔</a:t>
            </a:r>
            <a:r>
              <a:rPr lang="en-US" sz="2400">
                <a:solidFill>
                  <a:srgbClr val="000000"/>
                </a:solidFill>
              </a:rPr>
              <a:t>，檔名為Report.pdf</a:t>
            </a:r>
            <a:endParaRPr sz="2400" i="0" u="none" strike="noStrike" cap="none">
              <a:solidFill>
                <a:srgbClr val="000000"/>
              </a:solidFill>
            </a:endParaRPr>
          </a:p>
          <a:p>
            <a:pPr marL="228600" marR="0" lvl="0" indent="-254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</a:rPr>
              <a:t>Report Template :</a:t>
            </a:r>
            <a:r>
              <a:rPr lang="en-US" sz="2400" i="0" u="none" strike="noStrike" cap="none">
                <a:solidFill>
                  <a:schemeClr val="dk1"/>
                </a:solidFill>
              </a:rPr>
              <a:t>  </a:t>
            </a:r>
            <a:r>
              <a:rPr lang="en-US" sz="2400" i="0" u="sng" strike="noStrike" cap="none">
                <a:solidFill>
                  <a:schemeClr val="hlink"/>
                </a:solidFill>
                <a:hlinkClick r:id="rId3"/>
              </a:rPr>
              <a:t>Link</a:t>
            </a:r>
            <a:endParaRPr sz="2400">
              <a:solidFill>
                <a:srgbClr val="000000"/>
              </a:solidFill>
            </a:endParaRPr>
          </a:p>
          <a:p>
            <a:pPr marL="228600" marR="0" lvl="0" indent="-2540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作業網址: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Link</a:t>
            </a:r>
            <a:endParaRPr sz="2400">
              <a:solidFill>
                <a:srgbClr val="000000"/>
              </a:solidFill>
            </a:endParaRPr>
          </a:p>
          <a:p>
            <a:pPr marL="228600" marR="0" lvl="0" indent="-2540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FF0000"/>
              </a:buClr>
              <a:buSzPts val="2400"/>
              <a:buFont typeface="Open Sans"/>
              <a:buChar char="•"/>
            </a:pPr>
            <a:r>
              <a:rPr lang="en-US" sz="2400">
                <a:solidFill>
                  <a:srgbClr val="FF0000"/>
                </a:solidFill>
              </a:rPr>
              <a:t>Collaborators請附上學號與姓名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i="0" u="none" strike="noStrike" cap="none">
                <a:solidFill>
                  <a:schemeClr val="accent1"/>
                </a:solidFill>
              </a:rPr>
              <a:t>Policy IV - Score</a:t>
            </a:r>
            <a:endParaRPr i="0" u="none" strike="noStrike" cap="none">
              <a:solidFill>
                <a:schemeClr val="accent1"/>
              </a:solidFill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Kaggle Rank</a:t>
            </a:r>
            <a:endParaRPr sz="2000" i="0" u="none" strike="noStrike" cap="none">
              <a:solidFill>
                <a:srgbClr val="000000"/>
              </a:solidFill>
            </a:endParaRPr>
          </a:p>
          <a:p>
            <a:pPr marL="685800" marR="0" lvl="1" indent="-241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%) 超過public leaderboard的simple baseline分數</a:t>
            </a:r>
            <a:endParaRPr sz="2000">
              <a:solidFill>
                <a:srgbClr val="000000"/>
              </a:solidFill>
            </a:endParaRPr>
          </a:p>
          <a:p>
            <a:pPr marL="685800" marR="0" lvl="1" indent="-241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%) 超過public leaderboard的strong baseline分數</a:t>
            </a:r>
            <a:endParaRPr sz="2000">
              <a:solidFill>
                <a:srgbClr val="000000"/>
              </a:solidFill>
            </a:endParaRPr>
          </a:p>
          <a:p>
            <a:pPr marL="685800" marR="0" lvl="1" indent="-241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%) 超過private leaderboard的simple baseline分數 </a:t>
            </a:r>
            <a:endParaRPr sz="2000">
              <a:solidFill>
                <a:srgbClr val="000000"/>
              </a:solidFill>
            </a:endParaRPr>
          </a:p>
          <a:p>
            <a:pPr marL="685800" marR="0" lvl="1" indent="-241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%) 超過private leaderboard的strong baseline分數</a:t>
            </a:r>
            <a:endParaRPr sz="2000">
              <a:solidFill>
                <a:srgbClr val="000000"/>
              </a:solidFill>
            </a:endParaRPr>
          </a:p>
          <a:p>
            <a:pPr marL="685800" marR="0" lvl="1" indent="-241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%) </a:t>
            </a:r>
            <a:r>
              <a:rPr lang="en-US" sz="2000">
                <a:solidFill>
                  <a:srgbClr val="FF0000"/>
                </a:solidFill>
              </a:rPr>
              <a:t>12/14</a:t>
            </a:r>
            <a:r>
              <a:rPr lang="en-US" sz="2000" i="0" u="none" strike="noStrike" cap="none">
                <a:solidFill>
                  <a:srgbClr val="FF0000"/>
                </a:solidFill>
              </a:rPr>
              <a:t> 23:59 (GMT+8)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前超過public simple baseline</a:t>
            </a:r>
            <a:endParaRPr sz="2000">
              <a:solidFill>
                <a:srgbClr val="000000"/>
              </a:solidFill>
            </a:endParaRPr>
          </a:p>
          <a:p>
            <a:pPr marL="685800" marR="0" lvl="1" indent="-241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(BONUS) kaggle排名前五名(且願意上台跟大家分享的同學)</a:t>
            </a:r>
            <a:endParaRPr sz="2000">
              <a:solidFill>
                <a:srgbClr val="000000"/>
              </a:solidFill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</a:rPr>
              <a:t>前五名排名以public平均為準，屆時助教會公布名單</a:t>
            </a:r>
            <a:endParaRPr sz="2000">
              <a:solidFill>
                <a:srgbClr val="000000"/>
              </a:solidFill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FF0000"/>
                </a:solidFill>
              </a:rPr>
              <a:t>hw5.sh的結果必須超過public simple baseline否則程式部分將不會有任何分數。</a:t>
            </a:r>
            <a:endParaRPr sz="2000" b="1">
              <a:solidFill>
                <a:srgbClr val="FF0000"/>
              </a:solidFill>
            </a:endParaRPr>
          </a:p>
          <a:p>
            <a:pPr marL="685800" marR="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小老師制度（手把手教學）</a:t>
            </a: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在12/14以前超過simple baseline並願意在12/15在上課時間教導同學撰寫作業五程式，請填寫一下表單：</a:t>
            </a:r>
            <a:r>
              <a:rPr lang="en-US" b="1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https://ppt.cc/fmnDEx</a:t>
            </a:r>
            <a:endParaRPr/>
          </a:p>
          <a:p>
            <a:pPr marL="457200" marR="0" lvl="0" indent="-368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12/14將公布小老師名單在作業網頁，人數太多將以符合以下標準的同學為主:</a:t>
            </a:r>
            <a:br>
              <a:rPr lang="en-US" sz="2200"/>
            </a:br>
            <a:r>
              <a:rPr lang="en-US" sz="2200"/>
              <a:t>1. 沒有當過小老師 </a:t>
            </a:r>
            <a:br>
              <a:rPr lang="en-US" sz="2200"/>
            </a:br>
            <a:r>
              <a:rPr lang="en-US" sz="2200"/>
              <a:t>2. Kaggle Public Leaderboard成績排名較高 (但請不要因此想overfit public set)</a:t>
            </a:r>
            <a:endParaRPr sz="2200"/>
          </a:p>
          <a:p>
            <a:pPr marL="457200" marR="0" lvl="0" indent="-368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小老師當次成績+1%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i="0" u="none" strike="noStrike" cap="none"/>
              <a:t>Policy IV - Score</a:t>
            </a:r>
            <a:endParaRPr i="0" u="none" strike="noStrike" cap="none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</a:pPr>
            <a:r>
              <a:rPr lang="en-US" sz="2200"/>
              <a:t>Report problem</a:t>
            </a:r>
            <a:r>
              <a:rPr lang="en-US" sz="2200" b="1">
                <a:solidFill>
                  <a:srgbClr val="FF0000"/>
                </a:solidFill>
              </a:rPr>
              <a:t>(Q1,Q2,Q3,Q5都限定使用MF的model)</a:t>
            </a:r>
            <a:endParaRPr sz="2200" b="1">
              <a:solidFill>
                <a:srgbClr val="FF0000"/>
              </a:solidFill>
            </a:endParaRPr>
          </a:p>
          <a:p>
            <a:pPr marL="457200" lvl="0" indent="-3683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(1%)請比較有無normalize(在rating上)的差別。並說明如何normalize.</a:t>
            </a:r>
            <a:endParaRPr sz="2200"/>
          </a:p>
          <a:p>
            <a:pPr marL="457200" lvl="0" indent="-3683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(1%)比較不同的latent dimension的結果。</a:t>
            </a:r>
            <a:endParaRPr sz="2200"/>
          </a:p>
          <a:p>
            <a:pPr marL="457200" lvl="0" indent="-3683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(1%)比較有無bias的結果(p.8)。</a:t>
            </a:r>
            <a:endParaRPr sz="2200"/>
          </a:p>
          <a:p>
            <a:pPr marL="457200" lvl="0" indent="-3683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(1%)請試著用DNN(p.28)來解決這個問題，並且說明實做的方法(方法不限)。並比較MF和NN的結果，討論結果的差異。</a:t>
            </a:r>
            <a:endParaRPr sz="2200"/>
          </a:p>
          <a:p>
            <a:pPr marL="457200" lvl="0" indent="-3683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(1%)請試著將movie的embedding用tsne降維後，將movie category當作label來作圖(p.29)。</a:t>
            </a:r>
            <a:endParaRPr sz="2200"/>
          </a:p>
          <a:p>
            <a:pPr marL="457200" lvl="0" indent="-3683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(BONUS)(1%)試著使用除了rating以外的feature, 並說明你的作法和結果，結果好壞不會影響評分。</a:t>
            </a:r>
            <a:endParaRPr sz="2200"/>
          </a:p>
          <a:p>
            <a: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latino Linotype"/>
              <a:buNone/>
            </a:pPr>
            <a:endParaRPr sz="2400" i="0" u="none" strike="noStrike" cap="none">
              <a:solidFill>
                <a:schemeClr val="dk1"/>
              </a:solidFill>
            </a:endParaRPr>
          </a:p>
          <a:p>
            <a:pPr marL="685800" marR="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sz="495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Task Introduction</a:t>
            </a:r>
            <a:endParaRPr sz="4950" b="1" i="0" u="none" strike="noStrike" cap="non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Matrix Factorization</a:t>
            </a:r>
            <a:endParaRPr sz="2400" i="0" u="none" strike="noStrike" cap="non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</a:t>
            </a: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/>
              <a:t>因為Rating是介於[1, 5]之間。可以嘗試將Rating normalize到[0, 1]；或是減掉平均，除以標準差等等，方法不限。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DNN問題</a:t>
            </a: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DNN input: 舉例來說可以把user的embedding以及movie的embedding連接在一起，作為DNN的input</a:t>
            </a:r>
            <a:endParaRPr sz="2500"/>
          </a:p>
          <a:p>
            <a:pPr marL="457200" lvl="0" indent="-38735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DNN output: 可以把這個問題視為regression問題，又或者將1-5每種分數都視為不同類別，再去做5個類別的分類問題</a:t>
            </a:r>
            <a:endParaRPr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Movie category作圖範例</a:t>
            </a: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由於dataset給的movie分類有幾類滿像的，這張圖是把’Drama’,’Musical’作為一類，</a:t>
            </a:r>
            <a:r>
              <a:rPr lang="en-US">
                <a:solidFill>
                  <a:srgbClr val="695D46"/>
                </a:solidFill>
              </a:rPr>
              <a:t>'Thriller',’Horror’,’Crime’作為一類，Adventure,Animation,Children's做為一類所畫的圖。在畫圖時同學的類別可以</a:t>
            </a:r>
            <a:br>
              <a:rPr lang="en-US">
                <a:solidFill>
                  <a:srgbClr val="695D46"/>
                </a:solidFill>
              </a:rPr>
            </a:br>
            <a:r>
              <a:rPr lang="en-US">
                <a:solidFill>
                  <a:srgbClr val="695D46"/>
                </a:solidFill>
              </a:rPr>
              <a:t>自訂。</a:t>
            </a:r>
            <a:r>
              <a:rPr lang="en-US" b="1">
                <a:solidFill>
                  <a:srgbClr val="FF0000"/>
                </a:solidFill>
              </a:rPr>
              <a:t>有多個分類時，可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以隨機選擇一個。</a:t>
            </a:r>
            <a:endParaRPr b="1">
              <a:solidFill>
                <a:srgbClr val="FF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695D46"/>
                </a:solidFill>
              </a:rPr>
              <a:t>米色是</a:t>
            </a:r>
            <a:r>
              <a:rPr lang="en-US"/>
              <a:t>’Drama’,’Musical’，</a:t>
            </a:r>
            <a:br>
              <a:rPr lang="en-US"/>
            </a:br>
            <a:r>
              <a:rPr lang="en-US"/>
              <a:t>紅色是</a:t>
            </a:r>
            <a:r>
              <a:rPr lang="en-US">
                <a:solidFill>
                  <a:srgbClr val="695D46"/>
                </a:solidFill>
              </a:rPr>
              <a:t>'Thriller',’Horror’,’Crime’</a:t>
            </a:r>
            <a:br>
              <a:rPr lang="en-US">
                <a:solidFill>
                  <a:srgbClr val="695D46"/>
                </a:solidFill>
              </a:rPr>
            </a:br>
            <a:r>
              <a:rPr lang="en-US">
                <a:solidFill>
                  <a:srgbClr val="695D46"/>
                </a:solidFill>
              </a:rPr>
              <a:t>藍色是Adventure,Animation,Children's</a:t>
            </a:r>
            <a:endParaRPr>
              <a:solidFill>
                <a:srgbClr val="695D46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T-SNE教學</a:t>
            </a:r>
            <a:endParaRPr>
              <a:solidFill>
                <a:srgbClr val="695D46"/>
              </a:solidFill>
            </a:endParaRPr>
          </a:p>
        </p:txBody>
      </p:sp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775" y="2500325"/>
            <a:ext cx="3557875" cy="39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311700" y="921100"/>
            <a:ext cx="8520600" cy="5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rtl="0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script 錯誤，直接0分。若是格式錯誤，請在</a:t>
            </a:r>
            <a:r>
              <a:rPr lang="en-US" sz="2000">
                <a:solidFill>
                  <a:srgbClr val="FF0000"/>
                </a:solidFill>
              </a:rPr>
              <a:t>公告時間內</a:t>
            </a:r>
            <a:r>
              <a:rPr lang="en-US" sz="2000"/>
              <a:t>找助教修好，修完kaggle分數*0.7。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Kaggle超過deadline直接shut down，可以繼續上傳但不計入成績。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Github遲交一天(*0.7)，不足一天以一天計算，不得遲交超過兩天，有特殊原因請找助教。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/>
              <a:t>Github遲交表單：</a:t>
            </a:r>
            <a:br>
              <a:rPr lang="en-US" sz="2000"/>
            </a:br>
            <a:r>
              <a:rPr lang="en-US" sz="2000"/>
              <a:t>code: </a:t>
            </a:r>
            <a:r>
              <a:rPr lang="en-US" sz="2000" b="1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https://ppt.cc/fi3bjx</a:t>
            </a:r>
            <a:r>
              <a:rPr lang="en-US" sz="2000">
                <a:solidFill>
                  <a:srgbClr val="FF0000"/>
                </a:solidFill>
              </a:rPr>
              <a:t/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/>
              <a:t>report: </a:t>
            </a:r>
            <a:r>
              <a:rPr lang="en-US" sz="2000" b="1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https://ppt.cc/f3y0hx</a:t>
            </a:r>
            <a:r>
              <a:rPr lang="en-US" sz="2000">
                <a:solidFill>
                  <a:srgbClr val="FF0000"/>
                </a:solidFill>
              </a:rPr>
              <a:t>(遲交才需填寫)</a:t>
            </a:r>
            <a:endParaRPr sz="2000">
              <a:solidFill>
                <a:srgbClr val="FF000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/>
              <a:t>遲交請</a:t>
            </a:r>
            <a:r>
              <a:rPr lang="en-US" sz="2000">
                <a:solidFill>
                  <a:srgbClr val="FF0000"/>
                </a:solidFill>
              </a:rPr>
              <a:t>「先上傳程式」</a:t>
            </a:r>
            <a:r>
              <a:rPr lang="en-US" sz="2000"/>
              <a:t>Github再填表單，助教會根據表單填寫時間當作繳交時間。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/>
              <a:t>請勿使用任何其他非助教提供的data，否則以</a:t>
            </a:r>
            <a:r>
              <a:rPr lang="en-US" sz="2000">
                <a:solidFill>
                  <a:srgbClr val="FF0000"/>
                </a:solidFill>
              </a:rPr>
              <a:t>0分</a:t>
            </a:r>
            <a:r>
              <a:rPr lang="en-US" sz="2000"/>
              <a:t>計算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上傳的model總和大小建議在</a:t>
            </a:r>
            <a:r>
              <a:rPr lang="en-US" sz="2000">
                <a:solidFill>
                  <a:srgbClr val="FF0000"/>
                </a:solidFill>
              </a:rPr>
              <a:t>500MB</a:t>
            </a:r>
            <a:r>
              <a:rPr lang="en-US" sz="2000"/>
              <a:t>以內。</a:t>
            </a:r>
            <a:endParaRPr sz="2000"/>
          </a:p>
        </p:txBody>
      </p:sp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77500" y="67441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Policy</a:t>
            </a:r>
            <a:endParaRPr b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sz="495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FAQ</a:t>
            </a:r>
            <a:endParaRPr sz="4950" b="1" i="0" u="none" strike="noStrike" cap="non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FAQ</a:t>
            </a: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535425" y="2015725"/>
            <a:ext cx="73455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作業網址:</a:t>
            </a:r>
            <a:r>
              <a:rPr lang="en-US"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若有其他問題，請po在FB社團裡或寄信至助教信箱，</a:t>
            </a:r>
            <a:r>
              <a:rPr lang="en-US" sz="2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請勿直接私訊助教</a:t>
            </a:r>
            <a:r>
              <a:rPr lang="en-US" sz="24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助教信箱：</a:t>
            </a:r>
            <a:r>
              <a:rPr lang="en-US"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ntu.mlta@gmail.com</a:t>
            </a:r>
            <a:endParaRPr sz="240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11700" y="1304950"/>
            <a:ext cx="8520600" cy="5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雲端使用方法：</a:t>
            </a:r>
            <a:r>
              <a:rPr lang="en-US" u="sng">
                <a:solidFill>
                  <a:schemeClr val="accent5"/>
                </a:solidFill>
                <a:hlinkClick r:id="rId3"/>
              </a:rPr>
              <a:t>http://slides.com/sunprinces/deck-16#/2）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Kaggle：</a:t>
            </a:r>
            <a:r>
              <a:rPr lang="en-US" sz="2000" u="sng">
                <a:solidFill>
                  <a:schemeClr val="accent5"/>
                </a:solidFill>
                <a:hlinkClick r:id="rId4"/>
              </a:rPr>
              <a:t>https://www.kaggle.com/c/ml2017-fall-hw5/</a:t>
            </a:r>
            <a:endParaRPr u="sng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en-US"/>
              <a:t>作業網址：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https://docs.google.com/document/d/1NPjmzp7_KGH988WWDvzVkGk5pbfxW-FL4Ridw2RmaRE/edit?usp=sharing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en-US"/>
              <a:t>Report template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https://docs.google.com/document/d/1NPjmzp7_KGH988WWDvzVkGk5pbfxW-FL4Ridw2RmaRE/edit?usp=sharing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Github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遲交表單: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2000"/>
              <a:t>code: </a:t>
            </a:r>
            <a:r>
              <a:rPr lang="en-US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https://ppt.cc/fi3bjx</a:t>
            </a:r>
            <a:endParaRPr sz="20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2000"/>
              <a:t>report: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https://ppt.cc/f3y0hx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小老師報名表單：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https://ppt.cc/fmnDEx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11700" y="361742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</a:t>
            </a:r>
            <a:endParaRPr b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Introduction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05100" y="170488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/>
              <a:t>Given the user’s rating history on items, we want to predict the rating of unseen (user,item) pairs.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We want you to implement matrix factorization to predict the missing value on user-item matrix.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Factorization(1/4)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Predict missing values.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06" name="Shape 106"/>
          <p:cNvGraphicFramePr/>
          <p:nvPr/>
        </p:nvGraphicFramePr>
        <p:xfrm>
          <a:off x="699675" y="2446100"/>
          <a:ext cx="7366000" cy="2285850"/>
        </p:xfrm>
        <a:graphic>
          <a:graphicData uri="http://schemas.openxmlformats.org/drawingml/2006/table">
            <a:tbl>
              <a:tblPr>
                <a:noFill/>
                <a:tableStyleId>{943120A2-BE20-4A8A-BC66-EC24E67D3CE2}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涼宮春日的憂鬱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4月是你的謊言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科學超電磁砲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大木博士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小智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小茂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吸盤魔偶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Factorization(2/4)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Shape 113" descr="matrix_factoriz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25" y="2515790"/>
            <a:ext cx="6989150" cy="27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CodeCogsEq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875" y="1809950"/>
            <a:ext cx="2830787" cy="3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Factorization(3/4)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Minimize loss function by gradient descent.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1" name="Shape 121"/>
          <p:cNvGraphicFramePr/>
          <p:nvPr/>
        </p:nvGraphicFramePr>
        <p:xfrm>
          <a:off x="889000" y="3490750"/>
          <a:ext cx="7366000" cy="2285850"/>
        </p:xfrm>
        <a:graphic>
          <a:graphicData uri="http://schemas.openxmlformats.org/drawingml/2006/table">
            <a:tbl>
              <a:tblPr>
                <a:noFill/>
                <a:tableStyleId>{943120A2-BE20-4A8A-BC66-EC24E67D3CE2}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8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涼宮春日的憂鬱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4月是你的謊言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科學超電磁砲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大木博士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4.7</a:t>
                      </a: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2.7</a:t>
                      </a: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</a:t>
                      </a: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小智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小茂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1.9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2.2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吸盤魔偶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1.8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2" name="Shape 122" descr="lo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88" y="2306513"/>
            <a:ext cx="35147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Factorization(4/4)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Bias term</a:t>
            </a:r>
            <a:endParaRPr sz="24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25" y="2272300"/>
            <a:ext cx="3621450" cy="3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39792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function in Keras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718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keras.layers.Embedding : the user matrix and item matrix can be viewed as two embedding matrix  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keras.layers.Flatten: the output tensor shape of embedding layer would be [batch_size,1,embedding_dim], you need this function to reshape the tensor to [batch_size,embedding_dim]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Microsoft Office PowerPoint</Application>
  <PresentationFormat>如螢幕大小 (4:3)</PresentationFormat>
  <Paragraphs>191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PT Sans Narrow</vt:lpstr>
      <vt:lpstr>Open Sans</vt:lpstr>
      <vt:lpstr>Arial</vt:lpstr>
      <vt:lpstr>Times New Roman</vt:lpstr>
      <vt:lpstr>Palatino Linotype</vt:lpstr>
      <vt:lpstr>Roboto</vt:lpstr>
      <vt:lpstr>Microsoft JhengHei</vt:lpstr>
      <vt:lpstr>Tropic</vt:lpstr>
      <vt:lpstr>Machine Learning HW5 </vt:lpstr>
      <vt:lpstr>Outline </vt:lpstr>
      <vt:lpstr>Task Introduction</vt:lpstr>
      <vt:lpstr>Task Introduction</vt:lpstr>
      <vt:lpstr>Matrix Factorization(1/4)</vt:lpstr>
      <vt:lpstr>Matrix Factorization(2/4)</vt:lpstr>
      <vt:lpstr>Matrix Factorization(3/4)</vt:lpstr>
      <vt:lpstr>Matrix Factorization(4/4)</vt:lpstr>
      <vt:lpstr>Useful function in Keras</vt:lpstr>
      <vt:lpstr>Useful function in Keras</vt:lpstr>
      <vt:lpstr>Flowchart</vt:lpstr>
      <vt:lpstr>Data format(1/5)</vt:lpstr>
      <vt:lpstr>Data format(2/5)</vt:lpstr>
      <vt:lpstr>Data format(3/5)</vt:lpstr>
      <vt:lpstr>Data format(4/5)</vt:lpstr>
      <vt:lpstr>Data format(5/5)</vt:lpstr>
      <vt:lpstr>Evaluation</vt:lpstr>
      <vt:lpstr>Kaggle</vt:lpstr>
      <vt:lpstr>Kaggle</vt:lpstr>
      <vt:lpstr>Submission Format</vt:lpstr>
      <vt:lpstr>Deadline and Policy</vt:lpstr>
      <vt:lpstr>Deadline</vt:lpstr>
      <vt:lpstr>Policy I - Repository </vt:lpstr>
      <vt:lpstr>Policy II – Source Code</vt:lpstr>
      <vt:lpstr>Policy II – Source Code</vt:lpstr>
      <vt:lpstr>Policy III - Report</vt:lpstr>
      <vt:lpstr>Policy IV - Score</vt:lpstr>
      <vt:lpstr>小老師制度（手把手教學）</vt:lpstr>
      <vt:lpstr>Policy IV - Score</vt:lpstr>
      <vt:lpstr>Normalize</vt:lpstr>
      <vt:lpstr>DNN問題</vt:lpstr>
      <vt:lpstr>Movie category作圖範例</vt:lpstr>
      <vt:lpstr>Other Policy </vt:lpstr>
      <vt:lpstr>FAQ</vt:lpstr>
      <vt:lpstr>FAQ</vt:lpstr>
      <vt:lpstr>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HW5 </dc:title>
  <cp:lastModifiedBy>Shau Ming Zheng</cp:lastModifiedBy>
  <cp:revision>1</cp:revision>
  <dcterms:modified xsi:type="dcterms:W3CDTF">2019-07-16T06:37:59Z</dcterms:modified>
  <cp:contentStatus>完稿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